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 d="100"/>
          <a:sy n="19" d="100"/>
        </p:scale>
        <p:origin x="2232" y="78"/>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4/24/2018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a:cxnSpLocks/>
          </p:cNvCxnSpPr>
          <p:nvPr userDrawn="1"/>
        </p:nvCxnSpPr>
        <p:spPr>
          <a:xfrm>
            <a:off x="1029084" y="7165283"/>
            <a:ext cx="39725157"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5" y="1350576"/>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5" y="836545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a:solidFill>
                  <a:schemeClr val="bg1"/>
                </a:solidFill>
              </a:rPr>
              <a:t>We thank the Office of Research and Sponsored Programs for supporting this research, and Learning &amp; Technology Services for printing this poster.</a:t>
            </a:r>
            <a:r>
              <a:rPr lang="en-US" sz="1591">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a:cxnSpLocks/>
          </p:cNvCxnSpPr>
          <p:nvPr userDrawn="1"/>
        </p:nvCxnSpPr>
        <p:spPr>
          <a:xfrm>
            <a:off x="20681407" y="7165283"/>
            <a:ext cx="0" cy="2843028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p:cNvCxnSpPr>
          <p:nvPr userDrawn="1"/>
        </p:nvCxnSpPr>
        <p:spPr>
          <a:xfrm>
            <a:off x="10831736" y="7165283"/>
            <a:ext cx="0" cy="1916943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userDrawn="1"/>
        </p:nvCxnSpPr>
        <p:spPr>
          <a:xfrm flipH="1">
            <a:off x="1029084" y="26334720"/>
            <a:ext cx="1965232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1012019" y="3506868"/>
            <a:ext cx="8701467" cy="1355838"/>
          </a:xfrm>
          <a:prstGeom prst="rect">
            <a:avLst/>
          </a:prstGeom>
        </p:spPr>
      </p:pic>
      <p:cxnSp>
        <p:nvCxnSpPr>
          <p:cNvPr id="23" name="Straight Connector 22">
            <a:extLst>
              <a:ext uri="{FF2B5EF4-FFF2-40B4-BE49-F238E27FC236}">
                <a16:creationId xmlns:a16="http://schemas.microsoft.com/office/drawing/2014/main" id="{86390CDD-8CAB-4E48-A8E6-27FFCCF11B6D}"/>
              </a:ext>
            </a:extLst>
          </p:cNvPr>
          <p:cNvCxnSpPr>
            <a:cxnSpLocks/>
          </p:cNvCxnSpPr>
          <p:nvPr userDrawn="1"/>
        </p:nvCxnSpPr>
        <p:spPr>
          <a:xfrm flipH="1">
            <a:off x="20693235" y="26334720"/>
            <a:ext cx="2006100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eg"/><Relationship Id="rId7"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19663" y="1139015"/>
            <a:ext cx="30582713" cy="5393289"/>
          </a:xfrm>
        </p:spPr>
        <p:txBody>
          <a:bodyPr>
            <a:noAutofit/>
          </a:bodyPr>
          <a:lstStyle/>
          <a:p>
            <a:r>
              <a:rPr lang="en-US" sz="10500" b="1">
                <a:latin typeface="Times New Roman" panose="02020603050405020304" pitchFamily="18" charset="0"/>
                <a:cs typeface="Times New Roman" panose="02020603050405020304" pitchFamily="18" charset="0"/>
              </a:rPr>
              <a:t>Tourism Impacts on Indigenous Communities within Ecuador: A Critical Analysis</a:t>
            </a:r>
            <a:br>
              <a:rPr lang="en-US" sz="12800" b="1"/>
            </a:br>
            <a:endParaRPr lang="en-US" sz="12800" b="1">
              <a:latin typeface="Minion Pro" panose="02040503050306020203" pitchFamily="18" charset="0"/>
            </a:endParaRPr>
          </a:p>
        </p:txBody>
      </p:sp>
      <p:sp>
        <p:nvSpPr>
          <p:cNvPr id="6" name="Title 1"/>
          <p:cNvSpPr txBox="1">
            <a:spLocks/>
          </p:cNvSpPr>
          <p:nvPr/>
        </p:nvSpPr>
        <p:spPr>
          <a:xfrm>
            <a:off x="1502639" y="4659675"/>
            <a:ext cx="38688351" cy="1708610"/>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nSpc>
                <a:spcPct val="100000"/>
              </a:lnSpc>
            </a:pPr>
            <a:r>
              <a:rPr lang="en-US" sz="4000">
                <a:latin typeface="Times New Roman" panose="02020603050405020304" pitchFamily="18" charset="0"/>
                <a:cs typeface="Times New Roman" panose="02020603050405020304" pitchFamily="18" charset="0"/>
              </a:rPr>
              <a:t>Anna Khan and Taylor </a:t>
            </a:r>
            <a:r>
              <a:rPr lang="en-US" sz="4000" err="1">
                <a:latin typeface="Times New Roman" panose="02020603050405020304" pitchFamily="18" charset="0"/>
                <a:cs typeface="Times New Roman" panose="02020603050405020304" pitchFamily="18" charset="0"/>
              </a:rPr>
              <a:t>Tremain</a:t>
            </a:r>
            <a:r>
              <a:rPr lang="en-US" sz="4000">
                <a:latin typeface="Times New Roman" panose="02020603050405020304" pitchFamily="18" charset="0"/>
                <a:cs typeface="Times New Roman" panose="02020603050405020304" pitchFamily="18" charset="0"/>
              </a:rPr>
              <a:t>, Shanti Freitas Cultural Immersion Coordinator and Dr. DeGrave </a:t>
            </a:r>
          </a:p>
          <a:p>
            <a:pPr>
              <a:lnSpc>
                <a:spcPct val="100000"/>
              </a:lnSpc>
            </a:pPr>
            <a:r>
              <a:rPr lang="en-US" sz="4000">
                <a:latin typeface="Times New Roman" panose="02020603050405020304" pitchFamily="18" charset="0"/>
                <a:cs typeface="Times New Roman" panose="02020603050405020304" pitchFamily="18" charset="0"/>
              </a:rPr>
              <a:t>Department of Geography and Anthropology, University of Wisconsin- </a:t>
            </a:r>
            <a:r>
              <a:rPr lang="en-US" sz="4000" err="1">
                <a:latin typeface="Times New Roman" panose="02020603050405020304" pitchFamily="18" charset="0"/>
                <a:cs typeface="Times New Roman" panose="02020603050405020304" pitchFamily="18" charset="0"/>
              </a:rPr>
              <a:t>Eau</a:t>
            </a:r>
            <a:r>
              <a:rPr lang="en-US" sz="4000">
                <a:latin typeface="Times New Roman" panose="02020603050405020304" pitchFamily="18" charset="0"/>
                <a:cs typeface="Times New Roman" panose="02020603050405020304" pitchFamily="18" charset="0"/>
              </a:rPr>
              <a:t> Claire</a:t>
            </a:r>
          </a:p>
        </p:txBody>
      </p:sp>
      <p:sp>
        <p:nvSpPr>
          <p:cNvPr id="7" name="Title 1"/>
          <p:cNvSpPr txBox="1">
            <a:spLocks/>
          </p:cNvSpPr>
          <p:nvPr/>
        </p:nvSpPr>
        <p:spPr>
          <a:xfrm>
            <a:off x="2383586" y="495028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6000" cap="small">
              <a:solidFill>
                <a:srgbClr val="DD9E11"/>
              </a:solidFill>
              <a:latin typeface="Minion Pro" panose="02040503050306020203" pitchFamily="18" charset="0"/>
            </a:endParaRPr>
          </a:p>
        </p:txBody>
      </p:sp>
      <p:sp>
        <p:nvSpPr>
          <p:cNvPr id="3" name="TextBox 2"/>
          <p:cNvSpPr txBox="1"/>
          <p:nvPr/>
        </p:nvSpPr>
        <p:spPr>
          <a:xfrm>
            <a:off x="3812423" y="7168478"/>
            <a:ext cx="6482795"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Introduction</a:t>
            </a:r>
          </a:p>
        </p:txBody>
      </p:sp>
      <p:pic>
        <p:nvPicPr>
          <p:cNvPr id="5" name="Picture 4">
            <a:extLst>
              <a:ext uri="{FF2B5EF4-FFF2-40B4-BE49-F238E27FC236}">
                <a16:creationId xmlns:a16="http://schemas.microsoft.com/office/drawing/2014/main" id="{FFC6CDAE-4A10-4C12-BA6B-ABFBF9D0DBFC}"/>
              </a:ext>
            </a:extLst>
          </p:cNvPr>
          <p:cNvPicPr>
            <a:picLocks noChangeAspect="1"/>
          </p:cNvPicPr>
          <p:nvPr/>
        </p:nvPicPr>
        <p:blipFill>
          <a:blip r:embed="rId2"/>
          <a:stretch>
            <a:fillRect/>
          </a:stretch>
        </p:blipFill>
        <p:spPr>
          <a:xfrm>
            <a:off x="1223038" y="1646703"/>
            <a:ext cx="4377911" cy="4377911"/>
          </a:xfrm>
          <a:prstGeom prst="rect">
            <a:avLst/>
          </a:prstGeom>
        </p:spPr>
      </p:pic>
      <p:sp>
        <p:nvSpPr>
          <p:cNvPr id="42" name="TextBox 41">
            <a:extLst>
              <a:ext uri="{FF2B5EF4-FFF2-40B4-BE49-F238E27FC236}">
                <a16:creationId xmlns:a16="http://schemas.microsoft.com/office/drawing/2014/main" id="{0F55CE9E-09FA-4482-B864-8EF51035D110}"/>
              </a:ext>
            </a:extLst>
          </p:cNvPr>
          <p:cNvSpPr txBox="1"/>
          <p:nvPr/>
        </p:nvSpPr>
        <p:spPr>
          <a:xfrm>
            <a:off x="11792122" y="7229865"/>
            <a:ext cx="9318897"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Huaorani and </a:t>
            </a:r>
            <a:r>
              <a:rPr lang="en-US" sz="4000" u="sng" cap="small" err="1">
                <a:solidFill>
                  <a:schemeClr val="tx1">
                    <a:lumMod val="95000"/>
                    <a:lumOff val="5000"/>
                  </a:schemeClr>
                </a:solidFill>
                <a:latin typeface="Times New Roman" panose="02020603050405020304" pitchFamily="18" charset="0"/>
                <a:cs typeface="Times New Roman" panose="02020603050405020304" pitchFamily="18" charset="0"/>
              </a:rPr>
              <a:t>PetroEcuador</a:t>
            </a:r>
            <a:endParaRPr lang="en-US" sz="4000" u="sng" cap="small">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9" name="TextBox 48">
            <a:extLst>
              <a:ext uri="{FF2B5EF4-FFF2-40B4-BE49-F238E27FC236}">
                <a16:creationId xmlns:a16="http://schemas.microsoft.com/office/drawing/2014/main" id="{69A72FE4-C947-4FD8-B2F3-7B50A4DF5522}"/>
              </a:ext>
            </a:extLst>
          </p:cNvPr>
          <p:cNvSpPr txBox="1"/>
          <p:nvPr/>
        </p:nvSpPr>
        <p:spPr>
          <a:xfrm>
            <a:off x="26008231" y="7161451"/>
            <a:ext cx="14181064"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Lowland </a:t>
            </a:r>
            <a:r>
              <a:rPr lang="en-US" sz="4000" u="sng" cap="small" err="1">
                <a:solidFill>
                  <a:schemeClr val="tx1">
                    <a:lumMod val="95000"/>
                    <a:lumOff val="5000"/>
                  </a:schemeClr>
                </a:solidFill>
                <a:latin typeface="Times New Roman" panose="02020603050405020304" pitchFamily="18" charset="0"/>
                <a:cs typeface="Times New Roman" panose="02020603050405020304" pitchFamily="18" charset="0"/>
              </a:rPr>
              <a:t>Kichwa</a:t>
            </a:r>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 &amp; Guayusa Ceremony</a:t>
            </a:r>
          </a:p>
        </p:txBody>
      </p:sp>
      <p:sp>
        <p:nvSpPr>
          <p:cNvPr id="51" name="TextBox 50">
            <a:extLst>
              <a:ext uri="{FF2B5EF4-FFF2-40B4-BE49-F238E27FC236}">
                <a16:creationId xmlns:a16="http://schemas.microsoft.com/office/drawing/2014/main" id="{3FDCC8B4-7379-4513-A6C6-4AB35DD88522}"/>
              </a:ext>
            </a:extLst>
          </p:cNvPr>
          <p:cNvSpPr txBox="1"/>
          <p:nvPr/>
        </p:nvSpPr>
        <p:spPr>
          <a:xfrm>
            <a:off x="28553614" y="12467342"/>
            <a:ext cx="9318897"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Service Learning</a:t>
            </a:r>
          </a:p>
        </p:txBody>
      </p:sp>
      <p:sp>
        <p:nvSpPr>
          <p:cNvPr id="52" name="TextBox 51">
            <a:extLst>
              <a:ext uri="{FF2B5EF4-FFF2-40B4-BE49-F238E27FC236}">
                <a16:creationId xmlns:a16="http://schemas.microsoft.com/office/drawing/2014/main" id="{5F61C3E6-B805-46B3-8449-35BAD19378CC}"/>
              </a:ext>
            </a:extLst>
          </p:cNvPr>
          <p:cNvSpPr txBox="1"/>
          <p:nvPr/>
        </p:nvSpPr>
        <p:spPr>
          <a:xfrm>
            <a:off x="29235249" y="18189309"/>
            <a:ext cx="2844952"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Homestays</a:t>
            </a:r>
          </a:p>
        </p:txBody>
      </p:sp>
      <p:sp>
        <p:nvSpPr>
          <p:cNvPr id="53" name="TextBox 52">
            <a:extLst>
              <a:ext uri="{FF2B5EF4-FFF2-40B4-BE49-F238E27FC236}">
                <a16:creationId xmlns:a16="http://schemas.microsoft.com/office/drawing/2014/main" id="{DE76D434-C07A-4EEE-B8C8-6AAABD20B923}"/>
              </a:ext>
            </a:extLst>
          </p:cNvPr>
          <p:cNvSpPr txBox="1"/>
          <p:nvPr/>
        </p:nvSpPr>
        <p:spPr>
          <a:xfrm>
            <a:off x="3773800" y="26354656"/>
            <a:ext cx="4350851" cy="719528"/>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Upland </a:t>
            </a:r>
            <a:r>
              <a:rPr lang="en-US" sz="4000" u="sng" cap="small" err="1">
                <a:solidFill>
                  <a:schemeClr val="tx1">
                    <a:lumMod val="95000"/>
                    <a:lumOff val="5000"/>
                  </a:schemeClr>
                </a:solidFill>
                <a:latin typeface="Times New Roman" panose="02020603050405020304" pitchFamily="18" charset="0"/>
                <a:cs typeface="Times New Roman" panose="02020603050405020304" pitchFamily="18" charset="0"/>
              </a:rPr>
              <a:t>Kichwa</a:t>
            </a:r>
            <a:endParaRPr lang="en-US" sz="4000" u="sng" cap="small">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54" name="TextBox 53">
            <a:extLst>
              <a:ext uri="{FF2B5EF4-FFF2-40B4-BE49-F238E27FC236}">
                <a16:creationId xmlns:a16="http://schemas.microsoft.com/office/drawing/2014/main" id="{B10D1D04-F568-4AAC-BF1F-F3F16B066E25}"/>
              </a:ext>
            </a:extLst>
          </p:cNvPr>
          <p:cNvSpPr txBox="1"/>
          <p:nvPr/>
        </p:nvSpPr>
        <p:spPr>
          <a:xfrm>
            <a:off x="29280925" y="26303856"/>
            <a:ext cx="9318897"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Reflection</a:t>
            </a:r>
          </a:p>
        </p:txBody>
      </p:sp>
      <p:sp>
        <p:nvSpPr>
          <p:cNvPr id="55" name="TextBox 54">
            <a:extLst>
              <a:ext uri="{FF2B5EF4-FFF2-40B4-BE49-F238E27FC236}">
                <a16:creationId xmlns:a16="http://schemas.microsoft.com/office/drawing/2014/main" id="{25CC3A3F-B87D-4600-9F34-EBA85BF66CB8}"/>
              </a:ext>
            </a:extLst>
          </p:cNvPr>
          <p:cNvSpPr txBox="1"/>
          <p:nvPr/>
        </p:nvSpPr>
        <p:spPr>
          <a:xfrm>
            <a:off x="29280925" y="32227424"/>
            <a:ext cx="9318897" cy="707886"/>
          </a:xfrm>
          <a:prstGeom prst="rect">
            <a:avLst/>
          </a:prstGeom>
          <a:noFill/>
        </p:spPr>
        <p:txBody>
          <a:bodyPr wrap="square" rtlCol="0">
            <a:spAutoFit/>
          </a:bodyPr>
          <a:lstStyle/>
          <a:p>
            <a:r>
              <a:rPr lang="en-US" sz="4000" u="sng" cap="small">
                <a:solidFill>
                  <a:schemeClr val="tx1">
                    <a:lumMod val="95000"/>
                    <a:lumOff val="5000"/>
                  </a:schemeClr>
                </a:solidFill>
                <a:latin typeface="Times New Roman" panose="02020603050405020304" pitchFamily="18" charset="0"/>
                <a:cs typeface="Times New Roman" panose="02020603050405020304" pitchFamily="18" charset="0"/>
              </a:rPr>
              <a:t>References</a:t>
            </a:r>
          </a:p>
        </p:txBody>
      </p:sp>
      <p:sp>
        <p:nvSpPr>
          <p:cNvPr id="22" name="Subtitle 2">
            <a:extLst>
              <a:ext uri="{FF2B5EF4-FFF2-40B4-BE49-F238E27FC236}">
                <a16:creationId xmlns:a16="http://schemas.microsoft.com/office/drawing/2014/main" id="{B1146C10-E832-4C4A-9093-B356903F1522}"/>
              </a:ext>
            </a:extLst>
          </p:cNvPr>
          <p:cNvSpPr txBox="1">
            <a:spLocks/>
          </p:cNvSpPr>
          <p:nvPr/>
        </p:nvSpPr>
        <p:spPr>
          <a:xfrm>
            <a:off x="11043137" y="8313731"/>
            <a:ext cx="9355536" cy="10533300"/>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4000">
              <a:latin typeface="Times New Roman" panose="02020603050405020304" pitchFamily="18" charset="0"/>
              <a:cs typeface="Times New Roman" panose="02020603050405020304" pitchFamily="18" charset="0"/>
            </a:endParaRPr>
          </a:p>
          <a:p>
            <a:pPr algn="l"/>
            <a:endParaRPr lang="en-US" sz="2800" cap="small">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23" name="Subtitle 2">
            <a:extLst>
              <a:ext uri="{FF2B5EF4-FFF2-40B4-BE49-F238E27FC236}">
                <a16:creationId xmlns:a16="http://schemas.microsoft.com/office/drawing/2014/main" id="{C929DDF0-FA79-4065-A555-7993C7054C9F}"/>
              </a:ext>
            </a:extLst>
          </p:cNvPr>
          <p:cNvSpPr txBox="1">
            <a:spLocks/>
          </p:cNvSpPr>
          <p:nvPr/>
        </p:nvSpPr>
        <p:spPr>
          <a:xfrm>
            <a:off x="11043137" y="8313732"/>
            <a:ext cx="9355536" cy="10533300"/>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600">
              <a:latin typeface="Times New Roman" panose="02020603050405020304" pitchFamily="18" charset="0"/>
              <a:cs typeface="Times New Roman" panose="02020603050405020304" pitchFamily="18" charset="0"/>
            </a:endParaRPr>
          </a:p>
          <a:p>
            <a:pPr algn="l"/>
            <a:endParaRPr lang="en-US" sz="3600" cap="small">
              <a:solidFill>
                <a:schemeClr val="tx1">
                  <a:lumMod val="95000"/>
                  <a:lumOff val="5000"/>
                </a:schemeClr>
              </a:solidFill>
              <a:latin typeface="Times New Roman" panose="02020603050405020304" pitchFamily="18" charset="0"/>
              <a:cs typeface="Times New Roman" panose="02020603050405020304" pitchFamily="18" charset="0"/>
            </a:endParaRPr>
          </a:p>
        </p:txBody>
      </p:sp>
      <p:grpSp>
        <p:nvGrpSpPr>
          <p:cNvPr id="10" name="Group 9">
            <a:extLst>
              <a:ext uri="{FF2B5EF4-FFF2-40B4-BE49-F238E27FC236}">
                <a16:creationId xmlns:a16="http://schemas.microsoft.com/office/drawing/2014/main" id="{433E98BE-8F7A-47ED-AE9A-9203455B2DD5}"/>
              </a:ext>
            </a:extLst>
          </p:cNvPr>
          <p:cNvGrpSpPr/>
          <p:nvPr/>
        </p:nvGrpSpPr>
        <p:grpSpPr>
          <a:xfrm>
            <a:off x="504531" y="13225458"/>
            <a:ext cx="10589406" cy="8931152"/>
            <a:chOff x="958612" y="19121162"/>
            <a:chExt cx="9355536" cy="7950378"/>
          </a:xfrm>
        </p:grpSpPr>
        <p:pic>
          <p:nvPicPr>
            <p:cNvPr id="9" name="Picture 8">
              <a:extLst>
                <a:ext uri="{FF2B5EF4-FFF2-40B4-BE49-F238E27FC236}">
                  <a16:creationId xmlns:a16="http://schemas.microsoft.com/office/drawing/2014/main" id="{17263505-D829-44F3-8EFE-690E0A1050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2744" y="19121162"/>
              <a:ext cx="8070632" cy="6236398"/>
            </a:xfrm>
            <a:prstGeom prst="rect">
              <a:avLst/>
            </a:prstGeom>
          </p:spPr>
        </p:pic>
        <p:sp>
          <p:nvSpPr>
            <p:cNvPr id="24" name="Subtitle 2">
              <a:extLst>
                <a:ext uri="{FF2B5EF4-FFF2-40B4-BE49-F238E27FC236}">
                  <a16:creationId xmlns:a16="http://schemas.microsoft.com/office/drawing/2014/main" id="{8312BBB0-E410-4F1C-9AFA-D0392C5CF1EF}"/>
                </a:ext>
              </a:extLst>
            </p:cNvPr>
            <p:cNvSpPr txBox="1">
              <a:spLocks/>
            </p:cNvSpPr>
            <p:nvPr/>
          </p:nvSpPr>
          <p:spPr>
            <a:xfrm>
              <a:off x="958612" y="25319930"/>
              <a:ext cx="9355536" cy="175161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1. Map of areas visited in Ecuador</a:t>
              </a:r>
            </a:p>
          </p:txBody>
        </p:sp>
      </p:grpSp>
      <p:sp>
        <p:nvSpPr>
          <p:cNvPr id="4" name="Rectangle 3"/>
          <p:cNvSpPr/>
          <p:nvPr/>
        </p:nvSpPr>
        <p:spPr>
          <a:xfrm>
            <a:off x="10515600" y="16078468"/>
            <a:ext cx="21031200" cy="461665"/>
          </a:xfrm>
          <a:prstGeom prst="rect">
            <a:avLst/>
          </a:prstGeom>
        </p:spPr>
        <p:txBody>
          <a:bodyPr>
            <a:spAutoFit/>
          </a:bodyPr>
          <a:lstStyle/>
          <a:p>
            <a:pPr lvl="0"/>
            <a:endParaRPr lang="en-US" sz="2400"/>
          </a:p>
        </p:txBody>
      </p:sp>
      <p:grpSp>
        <p:nvGrpSpPr>
          <p:cNvPr id="43" name="Group 42">
            <a:extLst>
              <a:ext uri="{FF2B5EF4-FFF2-40B4-BE49-F238E27FC236}">
                <a16:creationId xmlns:a16="http://schemas.microsoft.com/office/drawing/2014/main" id="{064F2F98-9BD7-4FD8-80AB-C394ABD1BBAF}"/>
              </a:ext>
            </a:extLst>
          </p:cNvPr>
          <p:cNvGrpSpPr/>
          <p:nvPr/>
        </p:nvGrpSpPr>
        <p:grpSpPr>
          <a:xfrm>
            <a:off x="9190872" y="20973908"/>
            <a:ext cx="12937261" cy="7089880"/>
            <a:chOff x="10248398" y="21622799"/>
            <a:chExt cx="10589406" cy="5803209"/>
          </a:xfrm>
        </p:grpSpPr>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84496" y="21622799"/>
              <a:ext cx="6746797" cy="3795074"/>
            </a:xfrm>
            <a:prstGeom prst="rect">
              <a:avLst/>
            </a:prstGeom>
          </p:spPr>
        </p:pic>
        <p:sp>
          <p:nvSpPr>
            <p:cNvPr id="32" name="Subtitle 2">
              <a:extLst>
                <a:ext uri="{FF2B5EF4-FFF2-40B4-BE49-F238E27FC236}">
                  <a16:creationId xmlns:a16="http://schemas.microsoft.com/office/drawing/2014/main" id="{8312BBB0-E410-4F1C-9AFA-D0392C5CF1EF}"/>
                </a:ext>
              </a:extLst>
            </p:cNvPr>
            <p:cNvSpPr txBox="1">
              <a:spLocks/>
            </p:cNvSpPr>
            <p:nvPr/>
          </p:nvSpPr>
          <p:spPr>
            <a:xfrm>
              <a:off x="10248398" y="25458316"/>
              <a:ext cx="10589406"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3. Huaorani Tribal Ceremony</a:t>
              </a:r>
            </a:p>
          </p:txBody>
        </p:sp>
      </p:grpSp>
      <p:grpSp>
        <p:nvGrpSpPr>
          <p:cNvPr id="44" name="Group 43">
            <a:extLst>
              <a:ext uri="{FF2B5EF4-FFF2-40B4-BE49-F238E27FC236}">
                <a16:creationId xmlns:a16="http://schemas.microsoft.com/office/drawing/2014/main" id="{30D9C8F1-3FCF-42E1-8562-1DA0F34C21FA}"/>
              </a:ext>
            </a:extLst>
          </p:cNvPr>
          <p:cNvGrpSpPr/>
          <p:nvPr/>
        </p:nvGrpSpPr>
        <p:grpSpPr>
          <a:xfrm>
            <a:off x="18168150" y="21742400"/>
            <a:ext cx="11403750" cy="6052861"/>
            <a:chOff x="19146428" y="22017792"/>
            <a:chExt cx="10589406" cy="5620625"/>
          </a:xfrm>
        </p:grpSpPr>
        <p:sp>
          <p:nvSpPr>
            <p:cNvPr id="33" name="Subtitle 2">
              <a:extLst>
                <a:ext uri="{FF2B5EF4-FFF2-40B4-BE49-F238E27FC236}">
                  <a16:creationId xmlns:a16="http://schemas.microsoft.com/office/drawing/2014/main" id="{8312BBB0-E410-4F1C-9AFA-D0392C5CF1EF}"/>
                </a:ext>
              </a:extLst>
            </p:cNvPr>
            <p:cNvSpPr txBox="1">
              <a:spLocks/>
            </p:cNvSpPr>
            <p:nvPr/>
          </p:nvSpPr>
          <p:spPr>
            <a:xfrm>
              <a:off x="19146428" y="25670725"/>
              <a:ext cx="10589406"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5. Guayusa Ceremony</a:t>
              </a:r>
            </a:p>
          </p:txBody>
        </p:sp>
        <p:pic>
          <p:nvPicPr>
            <p:cNvPr id="25" name="Picture 24">
              <a:extLst>
                <a:ext uri="{FF2B5EF4-FFF2-40B4-BE49-F238E27FC236}">
                  <a16:creationId xmlns:a16="http://schemas.microsoft.com/office/drawing/2014/main" id="{D7CFE7B7-3865-46CE-8862-E9744B22C6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010259" y="22017792"/>
              <a:ext cx="4861743" cy="3646307"/>
            </a:xfrm>
            <a:prstGeom prst="rect">
              <a:avLst/>
            </a:prstGeom>
          </p:spPr>
        </p:pic>
      </p:grpSp>
      <p:grpSp>
        <p:nvGrpSpPr>
          <p:cNvPr id="47" name="Group 46">
            <a:extLst>
              <a:ext uri="{FF2B5EF4-FFF2-40B4-BE49-F238E27FC236}">
                <a16:creationId xmlns:a16="http://schemas.microsoft.com/office/drawing/2014/main" id="{D8B0B240-B1E9-47B2-B447-C263064E3D9A}"/>
              </a:ext>
            </a:extLst>
          </p:cNvPr>
          <p:cNvGrpSpPr/>
          <p:nvPr/>
        </p:nvGrpSpPr>
        <p:grpSpPr>
          <a:xfrm>
            <a:off x="24256821" y="21742401"/>
            <a:ext cx="11318854" cy="6033620"/>
            <a:chOff x="25946568" y="21978839"/>
            <a:chExt cx="10589406" cy="5644781"/>
          </a:xfrm>
        </p:grpSpPr>
        <p:sp>
          <p:nvSpPr>
            <p:cNvPr id="36" name="Subtitle 2">
              <a:extLst>
                <a:ext uri="{FF2B5EF4-FFF2-40B4-BE49-F238E27FC236}">
                  <a16:creationId xmlns:a16="http://schemas.microsoft.com/office/drawing/2014/main" id="{8312BBB0-E410-4F1C-9AFA-D0392C5CF1EF}"/>
                </a:ext>
              </a:extLst>
            </p:cNvPr>
            <p:cNvSpPr txBox="1">
              <a:spLocks/>
            </p:cNvSpPr>
            <p:nvPr/>
          </p:nvSpPr>
          <p:spPr>
            <a:xfrm>
              <a:off x="25946568" y="25655928"/>
              <a:ext cx="10589406"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6. Familia de Homestays</a:t>
              </a:r>
            </a:p>
          </p:txBody>
        </p:sp>
        <p:pic>
          <p:nvPicPr>
            <p:cNvPr id="34" name="Picture 33">
              <a:extLst>
                <a:ext uri="{FF2B5EF4-FFF2-40B4-BE49-F238E27FC236}">
                  <a16:creationId xmlns:a16="http://schemas.microsoft.com/office/drawing/2014/main" id="{961FE03F-660C-4926-921E-0B7DBAE5A7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42098" y="21978839"/>
              <a:ext cx="4831080" cy="3623310"/>
            </a:xfrm>
            <a:prstGeom prst="rect">
              <a:avLst/>
            </a:prstGeom>
          </p:spPr>
        </p:pic>
      </p:grpSp>
      <p:grpSp>
        <p:nvGrpSpPr>
          <p:cNvPr id="41" name="Group 40">
            <a:extLst>
              <a:ext uri="{FF2B5EF4-FFF2-40B4-BE49-F238E27FC236}">
                <a16:creationId xmlns:a16="http://schemas.microsoft.com/office/drawing/2014/main" id="{E152D0EB-4224-4F16-8B34-A85A1BD8F47D}"/>
              </a:ext>
            </a:extLst>
          </p:cNvPr>
          <p:cNvGrpSpPr/>
          <p:nvPr/>
        </p:nvGrpSpPr>
        <p:grpSpPr>
          <a:xfrm>
            <a:off x="10441794" y="26821976"/>
            <a:ext cx="10589406" cy="10741631"/>
            <a:chOff x="10441794" y="26821976"/>
            <a:chExt cx="10589406" cy="10741631"/>
          </a:xfrm>
        </p:grpSpPr>
        <p:pic>
          <p:nvPicPr>
            <p:cNvPr id="28" name="Picture 27">
              <a:extLst>
                <a:ext uri="{FF2B5EF4-FFF2-40B4-BE49-F238E27FC236}">
                  <a16:creationId xmlns:a16="http://schemas.microsoft.com/office/drawing/2014/main" id="{2304875D-A9B4-4387-81BF-93DF3E9663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60449" y="26821976"/>
              <a:ext cx="6580252" cy="8773669"/>
            </a:xfrm>
            <a:prstGeom prst="rect">
              <a:avLst/>
            </a:prstGeom>
          </p:spPr>
        </p:pic>
        <p:sp>
          <p:nvSpPr>
            <p:cNvPr id="45" name="Subtitle 2">
              <a:extLst>
                <a:ext uri="{FF2B5EF4-FFF2-40B4-BE49-F238E27FC236}">
                  <a16:creationId xmlns:a16="http://schemas.microsoft.com/office/drawing/2014/main" id="{F9BAB6A6-EA62-4D0F-B916-6043B3E8E0F4}"/>
                </a:ext>
              </a:extLst>
            </p:cNvPr>
            <p:cNvSpPr txBox="1">
              <a:spLocks/>
            </p:cNvSpPr>
            <p:nvPr/>
          </p:nvSpPr>
          <p:spPr>
            <a:xfrm>
              <a:off x="10441794" y="35595915"/>
              <a:ext cx="10589406"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4. Indigenous Market in Otavalo</a:t>
              </a:r>
            </a:p>
          </p:txBody>
        </p:sp>
      </p:grpSp>
      <p:grpSp>
        <p:nvGrpSpPr>
          <p:cNvPr id="40" name="Group 39">
            <a:extLst>
              <a:ext uri="{FF2B5EF4-FFF2-40B4-BE49-F238E27FC236}">
                <a16:creationId xmlns:a16="http://schemas.microsoft.com/office/drawing/2014/main" id="{3FE25A66-43D8-4039-901D-4F90A17AB018}"/>
              </a:ext>
            </a:extLst>
          </p:cNvPr>
          <p:cNvGrpSpPr/>
          <p:nvPr/>
        </p:nvGrpSpPr>
        <p:grpSpPr>
          <a:xfrm>
            <a:off x="686632" y="20973908"/>
            <a:ext cx="10589406" cy="6548112"/>
            <a:chOff x="635832" y="21075508"/>
            <a:chExt cx="10589406" cy="6548112"/>
          </a:xfrm>
        </p:grpSpPr>
        <p:pic>
          <p:nvPicPr>
            <p:cNvPr id="39" name="Picture 38">
              <a:extLst>
                <a:ext uri="{FF2B5EF4-FFF2-40B4-BE49-F238E27FC236}">
                  <a16:creationId xmlns:a16="http://schemas.microsoft.com/office/drawing/2014/main" id="{F4F0193A-9F6F-44A9-8122-52E5F772950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48422" y="21075508"/>
              <a:ext cx="6085957" cy="4564468"/>
            </a:xfrm>
            <a:prstGeom prst="rect">
              <a:avLst/>
            </a:prstGeom>
          </p:spPr>
        </p:pic>
        <p:sp>
          <p:nvSpPr>
            <p:cNvPr id="50" name="Subtitle 2">
              <a:extLst>
                <a:ext uri="{FF2B5EF4-FFF2-40B4-BE49-F238E27FC236}">
                  <a16:creationId xmlns:a16="http://schemas.microsoft.com/office/drawing/2014/main" id="{43503DA1-F4A0-4496-8C70-883377BEF68C}"/>
                </a:ext>
              </a:extLst>
            </p:cNvPr>
            <p:cNvSpPr txBox="1">
              <a:spLocks/>
            </p:cNvSpPr>
            <p:nvPr/>
          </p:nvSpPr>
          <p:spPr>
            <a:xfrm>
              <a:off x="635832" y="25655928"/>
              <a:ext cx="10589406"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2. Standing on the Equator</a:t>
              </a:r>
            </a:p>
          </p:txBody>
        </p:sp>
      </p:grpSp>
      <p:grpSp>
        <p:nvGrpSpPr>
          <p:cNvPr id="16" name="Group 15">
            <a:extLst>
              <a:ext uri="{FF2B5EF4-FFF2-40B4-BE49-F238E27FC236}">
                <a16:creationId xmlns:a16="http://schemas.microsoft.com/office/drawing/2014/main" id="{B3DBC34B-DB55-45BC-822B-CE7426A89019}"/>
              </a:ext>
            </a:extLst>
          </p:cNvPr>
          <p:cNvGrpSpPr/>
          <p:nvPr/>
        </p:nvGrpSpPr>
        <p:grpSpPr>
          <a:xfrm>
            <a:off x="32512311" y="21589999"/>
            <a:ext cx="4598908" cy="6043242"/>
            <a:chOff x="32626611" y="21589999"/>
            <a:chExt cx="4598908" cy="6043242"/>
          </a:xfrm>
        </p:grpSpPr>
        <p:pic>
          <p:nvPicPr>
            <p:cNvPr id="1026" name="Picture 2" descr="image">
              <a:extLst>
                <a:ext uri="{FF2B5EF4-FFF2-40B4-BE49-F238E27FC236}">
                  <a16:creationId xmlns:a16="http://schemas.microsoft.com/office/drawing/2014/main" id="{7C5418CA-9D75-4B96-9904-D661E5F2D0D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61297" y="21589999"/>
              <a:ext cx="3049448" cy="4065929"/>
            </a:xfrm>
            <a:prstGeom prst="rect">
              <a:avLst/>
            </a:prstGeom>
            <a:noFill/>
            <a:extLst>
              <a:ext uri="{909E8E84-426E-40DD-AFC4-6F175D3DCCD1}">
                <a14:hiddenFill xmlns:a14="http://schemas.microsoft.com/office/drawing/2010/main">
                  <a:solidFill>
                    <a:srgbClr val="FFFFFF"/>
                  </a:solidFill>
                </a14:hiddenFill>
              </a:ext>
            </a:extLst>
          </p:spPr>
        </p:pic>
        <p:sp>
          <p:nvSpPr>
            <p:cNvPr id="56" name="Subtitle 2">
              <a:extLst>
                <a:ext uri="{FF2B5EF4-FFF2-40B4-BE49-F238E27FC236}">
                  <a16:creationId xmlns:a16="http://schemas.microsoft.com/office/drawing/2014/main" id="{E426227C-1D38-4B3A-B1A3-C698F13D8010}"/>
                </a:ext>
              </a:extLst>
            </p:cNvPr>
            <p:cNvSpPr txBox="1">
              <a:spLocks/>
            </p:cNvSpPr>
            <p:nvPr/>
          </p:nvSpPr>
          <p:spPr>
            <a:xfrm>
              <a:off x="32626611" y="25665549"/>
              <a:ext cx="4598908"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7. Taking GCP’s</a:t>
              </a:r>
            </a:p>
          </p:txBody>
        </p:sp>
      </p:grpSp>
      <p:grpSp>
        <p:nvGrpSpPr>
          <p:cNvPr id="17" name="Group 16">
            <a:extLst>
              <a:ext uri="{FF2B5EF4-FFF2-40B4-BE49-F238E27FC236}">
                <a16:creationId xmlns:a16="http://schemas.microsoft.com/office/drawing/2014/main" id="{70C68227-8462-4A68-930D-14F1C58D29B1}"/>
              </a:ext>
            </a:extLst>
          </p:cNvPr>
          <p:cNvGrpSpPr/>
          <p:nvPr/>
        </p:nvGrpSpPr>
        <p:grpSpPr>
          <a:xfrm>
            <a:off x="36644724" y="21589999"/>
            <a:ext cx="4585117" cy="6052862"/>
            <a:chOff x="36784424" y="21589999"/>
            <a:chExt cx="4585117" cy="6052862"/>
          </a:xfrm>
        </p:grpSpPr>
        <p:pic>
          <p:nvPicPr>
            <p:cNvPr id="1028" name="Picture 4" descr="image">
              <a:extLst>
                <a:ext uri="{FF2B5EF4-FFF2-40B4-BE49-F238E27FC236}">
                  <a16:creationId xmlns:a16="http://schemas.microsoft.com/office/drawing/2014/main" id="{BA006169-AFB3-43A1-BB94-DCC2C6F02E8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444824" y="21589999"/>
              <a:ext cx="3049447" cy="4065930"/>
            </a:xfrm>
            <a:prstGeom prst="rect">
              <a:avLst/>
            </a:prstGeom>
            <a:noFill/>
            <a:extLst>
              <a:ext uri="{909E8E84-426E-40DD-AFC4-6F175D3DCCD1}">
                <a14:hiddenFill xmlns:a14="http://schemas.microsoft.com/office/drawing/2010/main">
                  <a:solidFill>
                    <a:srgbClr val="FFFFFF"/>
                  </a:solidFill>
                </a14:hiddenFill>
              </a:ext>
            </a:extLst>
          </p:spPr>
        </p:pic>
        <p:sp>
          <p:nvSpPr>
            <p:cNvPr id="57" name="Subtitle 2">
              <a:extLst>
                <a:ext uri="{FF2B5EF4-FFF2-40B4-BE49-F238E27FC236}">
                  <a16:creationId xmlns:a16="http://schemas.microsoft.com/office/drawing/2014/main" id="{E32F7BF1-1EBB-49A9-95CB-276BF433EAEA}"/>
                </a:ext>
              </a:extLst>
            </p:cNvPr>
            <p:cNvSpPr txBox="1">
              <a:spLocks/>
            </p:cNvSpPr>
            <p:nvPr/>
          </p:nvSpPr>
          <p:spPr>
            <a:xfrm>
              <a:off x="36784424" y="25675169"/>
              <a:ext cx="4585117" cy="196769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r>
                <a:rPr lang="en-US" sz="3200">
                  <a:latin typeface="Times New Roman" panose="02020603050405020304" pitchFamily="18" charset="0"/>
                  <a:cs typeface="Times New Roman" panose="02020603050405020304" pitchFamily="18" charset="0"/>
                </a:rPr>
                <a:t>Figure 8. Installing Pipes</a:t>
              </a:r>
            </a:p>
          </p:txBody>
        </p:sp>
      </p:grpSp>
      <p:sp>
        <p:nvSpPr>
          <p:cNvPr id="18" name="Rectangle 17">
            <a:extLst>
              <a:ext uri="{FF2B5EF4-FFF2-40B4-BE49-F238E27FC236}">
                <a16:creationId xmlns:a16="http://schemas.microsoft.com/office/drawing/2014/main" id="{F79A324A-9C6B-44A3-B70A-890075545204}"/>
              </a:ext>
            </a:extLst>
          </p:cNvPr>
          <p:cNvSpPr/>
          <p:nvPr/>
        </p:nvSpPr>
        <p:spPr>
          <a:xfrm>
            <a:off x="1175945" y="7823697"/>
            <a:ext cx="9607124" cy="5262979"/>
          </a:xfrm>
          <a:prstGeom prst="rect">
            <a:avLst/>
          </a:prstGeom>
        </p:spPr>
        <p:txBody>
          <a:bodyPr wrap="square" anchor="t">
            <a:spAutoFit/>
          </a:bodyPr>
          <a:lstStyle/>
          <a:p>
            <a:pPr defTabSz="4023360">
              <a:spcBef>
                <a:spcPts val="4400"/>
              </a:spcBef>
              <a:spcAft>
                <a:spcPts val="800"/>
              </a:spcAft>
            </a:pPr>
            <a:r>
              <a:rPr lang="en-US" sz="2800">
                <a:latin typeface="Times New Roman" panose="02020603050405020304" pitchFamily="18" charset="0"/>
                <a:cs typeface="Times New Roman" panose="02020603050405020304" pitchFamily="18" charset="0"/>
              </a:rPr>
              <a:t>During </a:t>
            </a:r>
            <a:r>
              <a:rPr lang="en-US" sz="2800" err="1">
                <a:latin typeface="Times New Roman" panose="02020603050405020304" pitchFamily="18" charset="0"/>
                <a:cs typeface="Times New Roman" panose="02020603050405020304" pitchFamily="18" charset="0"/>
              </a:rPr>
              <a:t>Winterim</a:t>
            </a:r>
            <a:r>
              <a:rPr lang="en-US" sz="2800">
                <a:latin typeface="Times New Roman" panose="02020603050405020304" pitchFamily="18" charset="0"/>
                <a:cs typeface="Times New Roman" panose="02020603050405020304" pitchFamily="18" charset="0"/>
              </a:rPr>
              <a:t> of 2017 a group of 16 students and 2 faculty embarked on an immersion experience to Ecuador to learn about the culture and geography of the Andes and Amazon River Basin. During this 3-week immersion experience multiple indigenous tribes were visited. Connections between globalization, tourism and indigenous tribes in Ecuador were drawn; causing us to understand the impact our actions in the U.S. have on others such as the indigenous people in the Amazon and others in Latin America. The indigenous tribes visited were the Huaorani and Lowland Kichwa in the Amazon Basin and the Upland Kichwa in the Highlands of Ecuador. All of these tribes showed different examples of being affected by globalization and tourism. </a:t>
            </a:r>
          </a:p>
        </p:txBody>
      </p:sp>
      <p:sp>
        <p:nvSpPr>
          <p:cNvPr id="19" name="Rectangle 18">
            <a:extLst>
              <a:ext uri="{FF2B5EF4-FFF2-40B4-BE49-F238E27FC236}">
                <a16:creationId xmlns:a16="http://schemas.microsoft.com/office/drawing/2014/main" id="{AC9B8BED-CA3A-4FE0-9841-0016CF4AB5FB}"/>
              </a:ext>
            </a:extLst>
          </p:cNvPr>
          <p:cNvSpPr/>
          <p:nvPr/>
        </p:nvSpPr>
        <p:spPr>
          <a:xfrm>
            <a:off x="1273397" y="27056460"/>
            <a:ext cx="10957390" cy="8390759"/>
          </a:xfrm>
          <a:prstGeom prst="rect">
            <a:avLst/>
          </a:prstGeom>
        </p:spPr>
        <p:txBody>
          <a:bodyPr wrap="square" anchor="t">
            <a:spAutoFit/>
          </a:bodyPr>
          <a:lstStyle/>
          <a:p>
            <a:pPr>
              <a:lnSpc>
                <a:spcPct val="107000"/>
              </a:lnSpc>
              <a:spcAft>
                <a:spcPts val="800"/>
              </a:spcAft>
            </a:pPr>
            <a:r>
              <a:rPr lang="en-US" sz="2800">
                <a:latin typeface="Times New Roman" panose="02020603050405020304" pitchFamily="18" charset="0"/>
                <a:cs typeface="Times New Roman" panose="02020603050405020304" pitchFamily="18" charset="0"/>
              </a:rPr>
              <a:t>In the city of Otavalo, in the Andes mountains, this Indigenous tribe is the most assimilated within society and there is much distinction between them and Lowland Kichwa. This was the most assimilated indigenous tribe that we interacted with. The Lowland Kichwa have found community and ecotourism to be beneficial for preserving their culture and improving their economic standing. The Highland Kichwa have gone about it another way. The indigenous market in Otavalo is known as the largest indigenous market in South America on Wednesdays and Saturdays. Many of the vendors are bilingual and even multilingual to sell their goods to tourists. The Otavalo market continues a tradition of the Otavalo Kichwa that extends back hundreds of years to pre-Incan times. The </a:t>
            </a:r>
            <a:r>
              <a:rPr lang="en-US" sz="2800" err="1">
                <a:latin typeface="Times New Roman" panose="02020603050405020304" pitchFamily="18" charset="0"/>
                <a:cs typeface="Times New Roman" panose="02020603050405020304" pitchFamily="18" charset="0"/>
              </a:rPr>
              <a:t>Otavaleños</a:t>
            </a:r>
            <a:r>
              <a:rPr lang="en-US" sz="2800">
                <a:latin typeface="Times New Roman" panose="02020603050405020304" pitchFamily="18" charset="0"/>
                <a:cs typeface="Times New Roman" panose="02020603050405020304" pitchFamily="18" charset="0"/>
              </a:rPr>
              <a:t> are skilled weavers and have been for hundreds of years (Bain 2014). The market allows them to turn their craft into an economic activity and helps to keep the tradition alive. In Otavalo the population is close to about 50% indigenous--people who are extremely proud of their heritage and will walk around the city in traditional dress (2014). The Kichwa here have adopted capitalism as a means of supporting their traditions and culture and the market provides an important means of revenue for these Kichwa. </a:t>
            </a:r>
          </a:p>
        </p:txBody>
      </p:sp>
      <p:sp>
        <p:nvSpPr>
          <p:cNvPr id="20" name="Rectangle 19">
            <a:extLst>
              <a:ext uri="{FF2B5EF4-FFF2-40B4-BE49-F238E27FC236}">
                <a16:creationId xmlns:a16="http://schemas.microsoft.com/office/drawing/2014/main" id="{9CB949F5-9A78-4627-A0C2-FC4B52F829B5}"/>
              </a:ext>
            </a:extLst>
          </p:cNvPr>
          <p:cNvSpPr/>
          <p:nvPr/>
        </p:nvSpPr>
        <p:spPr>
          <a:xfrm>
            <a:off x="10952651" y="7951806"/>
            <a:ext cx="9672149" cy="13462019"/>
          </a:xfrm>
          <a:prstGeom prst="rect">
            <a:avLst/>
          </a:prstGeom>
        </p:spPr>
        <p:txBody>
          <a:bodyPr wrap="square" anchor="t">
            <a:spAutoFit/>
          </a:bodyPr>
          <a:lstStyle/>
          <a:p>
            <a:pPr>
              <a:lnSpc>
                <a:spcPct val="107000"/>
              </a:lnSpc>
              <a:spcAft>
                <a:spcPts val="800"/>
              </a:spcAft>
            </a:pPr>
            <a:r>
              <a:rPr lang="en-US" sz="2800">
                <a:latin typeface="Times New Roman" panose="02020603050405020304" pitchFamily="18" charset="0"/>
                <a:cs typeface="Times New Roman" panose="02020603050405020304" pitchFamily="18" charset="0"/>
              </a:rPr>
              <a:t>The Huaorani were located within lands owned by PetroEcuador, the national oil company of Ecuador. The “intrusion of tourists and outside entrepreneurs” like our group and the activities of PetroEcuador, “brings cultural shock to those formerly isolated communities” (Yang et al. p.87, 2012). Since the oil company’s appearance in the 1940’s, the Huaorani have been subjected to the ideals of Western society. The Huaorani as a tribe have rejected assimilation and aim to continue their traditional way of living though this has not made them impervious to cultural change. When we visited the village, women were raising money to fund their children’s schooling. Public education is free in Ecuador; however, there are the “hidden” expenses of education in the purchase of uniforms, books, writing utensils, etc. Additionally, due to land restrictions from PetroEcuador and pollution caused from past spills, the Huaorani have had to stop their tradition of hunting and gathering. The cultural changes of the Huaorani caused us to reflect on how our actions impact the tribe. Our travel to and around Ecuador relied on fuel made from oil thus encouraging companies like PetroEcuador to dig for oil reserves in the Amazon, affecting indigenous communities like the Huaorani. Consequently, we began to critically analyze our way of life back in the States. Many of us have cars and drive around </a:t>
            </a:r>
            <a:r>
              <a:rPr lang="en-US" sz="2800" err="1">
                <a:latin typeface="Times New Roman" panose="02020603050405020304" pitchFamily="18" charset="0"/>
                <a:cs typeface="Times New Roman" panose="02020603050405020304" pitchFamily="18" charset="0"/>
              </a:rPr>
              <a:t>Eau</a:t>
            </a:r>
            <a:r>
              <a:rPr lang="en-US" sz="2800">
                <a:latin typeface="Times New Roman" panose="02020603050405020304" pitchFamily="18" charset="0"/>
                <a:cs typeface="Times New Roman" panose="02020603050405020304" pitchFamily="18" charset="0"/>
              </a:rPr>
              <a:t> Claire when other means of transportation are available. Since arriving back home, we carpool more, ride bikes, walk, and use public transportation rather than each individually driving everywhere. By using these other forms of alternative transportation, we reduce our dependency on oil which in turn reduces our impact on tribes like the Huaorani. </a:t>
            </a:r>
          </a:p>
        </p:txBody>
      </p:sp>
      <p:sp>
        <p:nvSpPr>
          <p:cNvPr id="21" name="Rectangle 20">
            <a:extLst>
              <a:ext uri="{FF2B5EF4-FFF2-40B4-BE49-F238E27FC236}">
                <a16:creationId xmlns:a16="http://schemas.microsoft.com/office/drawing/2014/main" id="{7A88DC67-32FF-4032-9B07-36F768CA4BB7}"/>
              </a:ext>
            </a:extLst>
          </p:cNvPr>
          <p:cNvSpPr/>
          <p:nvPr/>
        </p:nvSpPr>
        <p:spPr>
          <a:xfrm>
            <a:off x="20828106" y="7855679"/>
            <a:ext cx="20157596" cy="4702569"/>
          </a:xfrm>
          <a:prstGeom prst="rect">
            <a:avLst/>
          </a:prstGeom>
        </p:spPr>
        <p:txBody>
          <a:bodyPr wrap="square" anchor="t">
            <a:spAutoFit/>
          </a:bodyPr>
          <a:lstStyle/>
          <a:p>
            <a:pPr>
              <a:lnSpc>
                <a:spcPct val="107000"/>
              </a:lnSpc>
              <a:spcAft>
                <a:spcPts val="800"/>
              </a:spcAft>
            </a:pPr>
            <a:r>
              <a:rPr lang="en-US" sz="2800">
                <a:latin typeface="Times New Roman" panose="02020603050405020304" pitchFamily="18" charset="0"/>
                <a:cs typeface="Times New Roman" panose="02020603050405020304" pitchFamily="18" charset="0"/>
              </a:rPr>
              <a:t>Our immersion continued with the Lowland Kichwa and involved partaking in a traditional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ceremony, a service learning project, and homestays located along the Rio Napo outside the small town of </a:t>
            </a:r>
            <a:r>
              <a:rPr lang="en-US" sz="2800" err="1">
                <a:latin typeface="Times New Roman" panose="02020603050405020304" pitchFamily="18" charset="0"/>
                <a:cs typeface="Times New Roman" panose="02020603050405020304" pitchFamily="18" charset="0"/>
              </a:rPr>
              <a:t>Misahuallí</a:t>
            </a:r>
            <a:r>
              <a:rPr lang="en-US" sz="2800">
                <a:latin typeface="Times New Roman" panose="02020603050405020304" pitchFamily="18" charset="0"/>
                <a:cs typeface="Times New Roman" panose="02020603050405020304" pitchFamily="18" charset="0"/>
              </a:rPr>
              <a:t>. Our participation in the ritual also involved a talk from the village elder of how climate change has impacted their community. The rains has begun to cause the river to rise higher than normal flood levels which the elder attributed to effects of climate change. In recognizing our influence on climate change through our travels we planted 75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trees in the community which we were told would offset the carbon footprint of our flights and help the community by giving them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trees to harvest. The trees could be harvested for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ceremonies and sold to manufacturers. The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ceremony was a part of the community’s efforts in engaging in community tourism. The ritual, however, is in danger of fading from traditions as the “youth do not drink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because they do not want to cook. Furthermore, they refuse to wake up early in the morning anymore” (</a:t>
            </a:r>
            <a:r>
              <a:rPr lang="en-US" sz="2800" err="1">
                <a:latin typeface="Times New Roman" panose="02020603050405020304" pitchFamily="18" charset="0"/>
                <a:cs typeface="Times New Roman" panose="02020603050405020304" pitchFamily="18" charset="0"/>
              </a:rPr>
              <a:t>Sidali</a:t>
            </a:r>
            <a:r>
              <a:rPr lang="en-US" sz="2800">
                <a:latin typeface="Times New Roman" panose="02020603050405020304" pitchFamily="18" charset="0"/>
                <a:cs typeface="Times New Roman" panose="02020603050405020304" pitchFamily="18" charset="0"/>
              </a:rPr>
              <a:t> et al. p.9, 2016). Including the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ceremony within the tourism economy preserves the communal values of the people and maintains the tradition amongst the young Kichwa as they help to prepare the </a:t>
            </a:r>
            <a:r>
              <a:rPr lang="en-US" sz="2800" err="1">
                <a:latin typeface="Times New Roman" panose="02020603050405020304" pitchFamily="18" charset="0"/>
                <a:cs typeface="Times New Roman" panose="02020603050405020304" pitchFamily="18" charset="0"/>
              </a:rPr>
              <a:t>guayusa</a:t>
            </a:r>
            <a:r>
              <a:rPr lang="en-US" sz="2800">
                <a:latin typeface="Times New Roman" panose="02020603050405020304" pitchFamily="18" charset="0"/>
                <a:cs typeface="Times New Roman" panose="02020603050405020304" pitchFamily="18" charset="0"/>
              </a:rPr>
              <a:t> for tourists.</a:t>
            </a:r>
          </a:p>
        </p:txBody>
      </p:sp>
      <p:sp>
        <p:nvSpPr>
          <p:cNvPr id="26" name="Rectangle 25">
            <a:extLst>
              <a:ext uri="{FF2B5EF4-FFF2-40B4-BE49-F238E27FC236}">
                <a16:creationId xmlns:a16="http://schemas.microsoft.com/office/drawing/2014/main" id="{0CC49358-0BC5-46BC-BF8C-2145080ECA82}"/>
              </a:ext>
            </a:extLst>
          </p:cNvPr>
          <p:cNvSpPr/>
          <p:nvPr/>
        </p:nvSpPr>
        <p:spPr>
          <a:xfrm>
            <a:off x="20819295" y="13094071"/>
            <a:ext cx="20131295" cy="5593519"/>
          </a:xfrm>
          <a:prstGeom prst="rect">
            <a:avLst/>
          </a:prstGeom>
        </p:spPr>
        <p:txBody>
          <a:bodyPr wrap="square" anchor="t">
            <a:spAutoFit/>
          </a:bodyPr>
          <a:lstStyle/>
          <a:p>
            <a:pPr>
              <a:lnSpc>
                <a:spcPct val="107000"/>
              </a:lnSpc>
              <a:spcAft>
                <a:spcPts val="800"/>
              </a:spcAft>
            </a:pPr>
            <a:r>
              <a:rPr lang="en-US" sz="2800">
                <a:latin typeface="Times New Roman" panose="02020603050405020304" pitchFamily="18" charset="0"/>
                <a:cs typeface="Times New Roman" panose="02020603050405020304" pitchFamily="18" charset="0"/>
              </a:rPr>
              <a:t>Our service learning activity involved working with a Kichwa family at Museo de </a:t>
            </a:r>
            <a:r>
              <a:rPr lang="en-US" sz="2800" err="1">
                <a:latin typeface="Times New Roman" panose="02020603050405020304" pitchFamily="18" charset="0"/>
                <a:cs typeface="Times New Roman" panose="02020603050405020304" pitchFamily="18" charset="0"/>
              </a:rPr>
              <a:t>Kamak</a:t>
            </a:r>
            <a:r>
              <a:rPr lang="en-US" sz="2800">
                <a:latin typeface="Times New Roman" panose="02020603050405020304" pitchFamily="18" charset="0"/>
                <a:cs typeface="Times New Roman" panose="02020603050405020304" pitchFamily="18" charset="0"/>
              </a:rPr>
              <a:t> Maki. </a:t>
            </a:r>
            <a:r>
              <a:rPr lang="en-US" sz="2800" err="1">
                <a:latin typeface="Times New Roman" panose="02020603050405020304" pitchFamily="18" charset="0"/>
                <a:cs typeface="Times New Roman" panose="02020603050405020304" pitchFamily="18" charset="0"/>
              </a:rPr>
              <a:t>Kamak</a:t>
            </a:r>
            <a:r>
              <a:rPr lang="en-US" sz="2800">
                <a:latin typeface="Times New Roman" panose="02020603050405020304" pitchFamily="18" charset="0"/>
                <a:cs typeface="Times New Roman" panose="02020603050405020304" pitchFamily="18" charset="0"/>
              </a:rPr>
              <a:t> Maki is an eco-tourism opportunity where tourists are led by young Kichwa guides around the outdoor museum and learn about the medicinal plants, plants used to make traditional clothing, and animals that are found in the Amazon ranging from the docile capybara to macaws to monkeys roaming the preserve. In this way tourists have a positive impact on the Kichwa by providing a source of revenue while the system teaches the young Kichwa members about their culture through acting as a guide for the tourists. The situation in </a:t>
            </a:r>
            <a:r>
              <a:rPr lang="en-US" sz="2800" err="1">
                <a:latin typeface="Times New Roman" panose="02020603050405020304" pitchFamily="18" charset="0"/>
                <a:cs typeface="Times New Roman" panose="02020603050405020304" pitchFamily="18" charset="0"/>
              </a:rPr>
              <a:t>Kamak</a:t>
            </a:r>
            <a:r>
              <a:rPr lang="en-US" sz="2800">
                <a:latin typeface="Times New Roman" panose="02020603050405020304" pitchFamily="18" charset="0"/>
                <a:cs typeface="Times New Roman" panose="02020603050405020304" pitchFamily="18" charset="0"/>
              </a:rPr>
              <a:t> Maki is not unique. In a study of guayusa food tourism in the Amazon it was noted how “[n]</a:t>
            </a:r>
            <a:r>
              <a:rPr lang="en-US" sz="2800" err="1">
                <a:latin typeface="Times New Roman" panose="02020603050405020304" pitchFamily="18" charset="0"/>
                <a:cs typeface="Times New Roman" panose="02020603050405020304" pitchFamily="18" charset="0"/>
              </a:rPr>
              <a:t>ot</a:t>
            </a:r>
            <a:r>
              <a:rPr lang="en-US" sz="2800">
                <a:latin typeface="Times New Roman" panose="02020603050405020304" pitchFamily="18" charset="0"/>
                <a:cs typeface="Times New Roman" panose="02020603050405020304" pitchFamily="18" charset="0"/>
              </a:rPr>
              <a:t> only do young </a:t>
            </a:r>
            <a:r>
              <a:rPr lang="en-US" sz="2800" err="1">
                <a:latin typeface="Times New Roman" panose="02020603050405020304" pitchFamily="18" charset="0"/>
                <a:cs typeface="Times New Roman" panose="02020603050405020304" pitchFamily="18" charset="0"/>
              </a:rPr>
              <a:t>Kichwas</a:t>
            </a:r>
            <a:r>
              <a:rPr lang="en-US" sz="2800">
                <a:latin typeface="Times New Roman" panose="02020603050405020304" pitchFamily="18" charset="0"/>
                <a:cs typeface="Times New Roman" panose="02020603050405020304" pitchFamily="18" charset="0"/>
              </a:rPr>
              <a:t> refuse to speak their mother tongue, but they are also abandoning the intimate habits related to their daily culinary life” (</a:t>
            </a:r>
            <a:r>
              <a:rPr lang="en-US" sz="2800" err="1">
                <a:latin typeface="Times New Roman" panose="02020603050405020304" pitchFamily="18" charset="0"/>
                <a:cs typeface="Times New Roman" panose="02020603050405020304" pitchFamily="18" charset="0"/>
              </a:rPr>
              <a:t>Sidali</a:t>
            </a:r>
            <a:r>
              <a:rPr lang="en-US" sz="2800">
                <a:latin typeface="Times New Roman" panose="02020603050405020304" pitchFamily="18" charset="0"/>
                <a:cs typeface="Times New Roman" panose="02020603050405020304" pitchFamily="18" charset="0"/>
              </a:rPr>
              <a:t> et al.  p.9 , 2016). The Kichwa people have been exposed to western influences and as such has caused their way of life to slowly be forgotten through the generations. </a:t>
            </a:r>
            <a:r>
              <a:rPr lang="en-US" sz="2800" err="1">
                <a:latin typeface="Times New Roman" panose="02020603050405020304" pitchFamily="18" charset="0"/>
                <a:cs typeface="Times New Roman" panose="02020603050405020304" pitchFamily="18" charset="0"/>
              </a:rPr>
              <a:t>Xerardo</a:t>
            </a:r>
            <a:r>
              <a:rPr lang="en-US" sz="2800">
                <a:latin typeface="Times New Roman" panose="02020603050405020304" pitchFamily="18" charset="0"/>
                <a:cs typeface="Times New Roman" panose="02020603050405020304" pitchFamily="18" charset="0"/>
              </a:rPr>
              <a:t> </a:t>
            </a:r>
            <a:r>
              <a:rPr lang="en-US" sz="2800" err="1">
                <a:latin typeface="Times New Roman" panose="02020603050405020304" pitchFamily="18" charset="0"/>
                <a:cs typeface="Times New Roman" panose="02020603050405020304" pitchFamily="18" charset="0"/>
              </a:rPr>
              <a:t>Periero</a:t>
            </a:r>
            <a:r>
              <a:rPr lang="en-US" sz="2800">
                <a:latin typeface="Times New Roman" panose="02020603050405020304" pitchFamily="18" charset="0"/>
                <a:cs typeface="Times New Roman" panose="02020603050405020304" pitchFamily="18" charset="0"/>
              </a:rPr>
              <a:t> notes how the power of a community and collective identity can achieve success in tourism for Indigenous communities. As described by Margarita Barreto, an Anthropologist, this Indigenous tourism is “the result of community-based cultural revitalization and Indigenous identity affirmation and in this way tourism can “provide the basis for defending and affirming Indigenous values and practices” (</a:t>
            </a:r>
            <a:r>
              <a:rPr lang="en-US" sz="2800" err="1">
                <a:latin typeface="Times New Roman" panose="02020603050405020304" pitchFamily="18" charset="0"/>
                <a:cs typeface="Times New Roman" panose="02020603050405020304" pitchFamily="18" charset="0"/>
              </a:rPr>
              <a:t>Periero</a:t>
            </a:r>
            <a:r>
              <a:rPr lang="en-US" sz="2800">
                <a:latin typeface="Times New Roman" panose="02020603050405020304" pitchFamily="18" charset="0"/>
                <a:cs typeface="Times New Roman" panose="02020603050405020304" pitchFamily="18" charset="0"/>
              </a:rPr>
              <a:t>, p.1125, 2016). </a:t>
            </a:r>
          </a:p>
        </p:txBody>
      </p:sp>
      <p:sp>
        <p:nvSpPr>
          <p:cNvPr id="31" name="Rectangle 30">
            <a:extLst>
              <a:ext uri="{FF2B5EF4-FFF2-40B4-BE49-F238E27FC236}">
                <a16:creationId xmlns:a16="http://schemas.microsoft.com/office/drawing/2014/main" id="{C61A8F1A-3A01-4155-BB34-76B5A4291128}"/>
              </a:ext>
            </a:extLst>
          </p:cNvPr>
          <p:cNvSpPr/>
          <p:nvPr/>
        </p:nvSpPr>
        <p:spPr>
          <a:xfrm>
            <a:off x="20784185" y="18820357"/>
            <a:ext cx="20166406" cy="2858475"/>
          </a:xfrm>
          <a:prstGeom prst="rect">
            <a:avLst/>
          </a:prstGeom>
        </p:spPr>
        <p:txBody>
          <a:bodyPr wrap="square">
            <a:spAutoFit/>
          </a:bodyPr>
          <a:lstStyle/>
          <a:p>
            <a:pPr>
              <a:lnSpc>
                <a:spcPct val="107000"/>
              </a:lnSpc>
              <a:spcAft>
                <a:spcPts val="800"/>
              </a:spcAft>
            </a:pPr>
            <a:r>
              <a:rPr lang="en-US" sz="2800">
                <a:latin typeface="Times New Roman" panose="02020603050405020304" pitchFamily="18" charset="0"/>
                <a:cs typeface="Times New Roman" panose="02020603050405020304" pitchFamily="18" charset="0"/>
              </a:rPr>
              <a:t>Our homestays were with families that ran a communally-operated hostel resort outside of Tena, Ecuador called </a:t>
            </a:r>
            <a:r>
              <a:rPr lang="en-US" sz="2800" err="1">
                <a:latin typeface="Times New Roman" panose="02020603050405020304" pitchFamily="18" charset="0"/>
                <a:cs typeface="Times New Roman" panose="02020603050405020304" pitchFamily="18" charset="0"/>
              </a:rPr>
              <a:t>Sinchi</a:t>
            </a:r>
            <a:r>
              <a:rPr lang="en-US" sz="2800">
                <a:latin typeface="Times New Roman" panose="02020603050405020304" pitchFamily="18" charset="0"/>
                <a:cs typeface="Times New Roman" panose="02020603050405020304" pitchFamily="18" charset="0"/>
              </a:rPr>
              <a:t> </a:t>
            </a:r>
            <a:r>
              <a:rPr lang="en-US" sz="2800" err="1">
                <a:latin typeface="Times New Roman" panose="02020603050405020304" pitchFamily="18" charset="0"/>
                <a:cs typeface="Times New Roman" panose="02020603050405020304" pitchFamily="18" charset="0"/>
              </a:rPr>
              <a:t>Warmi</a:t>
            </a:r>
            <a:r>
              <a:rPr lang="en-US" sz="2800">
                <a:latin typeface="Times New Roman" panose="02020603050405020304" pitchFamily="18" charset="0"/>
                <a:cs typeface="Times New Roman" panose="02020603050405020304" pitchFamily="18" charset="0"/>
              </a:rPr>
              <a:t>. The homestays were a unique experience and were characteristic of how each of the families lived their everyday lives. Some were without running water or electricity and relied on rain to fill water barrels that were used for taking showers and cleaning clothes. Food and materials were cultivated on the land on chakras – the </a:t>
            </a:r>
            <a:r>
              <a:rPr lang="en-US" sz="2800" err="1">
                <a:latin typeface="Times New Roman" panose="02020603050405020304" pitchFamily="18" charset="0"/>
                <a:cs typeface="Times New Roman" panose="02020603050405020304" pitchFamily="18" charset="0"/>
              </a:rPr>
              <a:t>Kichwa</a:t>
            </a:r>
            <a:r>
              <a:rPr lang="en-US" sz="2800">
                <a:latin typeface="Times New Roman" panose="02020603050405020304" pitchFamily="18" charset="0"/>
                <a:cs typeface="Times New Roman" panose="02020603050405020304" pitchFamily="18" charset="0"/>
              </a:rPr>
              <a:t> traditional agroforestry system. The </a:t>
            </a:r>
            <a:r>
              <a:rPr lang="en-US" sz="2800" err="1">
                <a:latin typeface="Times New Roman" panose="02020603050405020304" pitchFamily="18" charset="0"/>
                <a:cs typeface="Times New Roman" panose="02020603050405020304" pitchFamily="18" charset="0"/>
              </a:rPr>
              <a:t>Sinchi</a:t>
            </a:r>
            <a:r>
              <a:rPr lang="en-US" sz="2800">
                <a:latin typeface="Times New Roman" panose="02020603050405020304" pitchFamily="18" charset="0"/>
                <a:cs typeface="Times New Roman" panose="02020603050405020304" pitchFamily="18" charset="0"/>
              </a:rPr>
              <a:t> </a:t>
            </a:r>
            <a:r>
              <a:rPr lang="en-US" sz="2800" err="1">
                <a:latin typeface="Times New Roman" panose="02020603050405020304" pitchFamily="18" charset="0"/>
                <a:cs typeface="Times New Roman" panose="02020603050405020304" pitchFamily="18" charset="0"/>
              </a:rPr>
              <a:t>Warmi</a:t>
            </a:r>
            <a:r>
              <a:rPr lang="en-US" sz="2800">
                <a:latin typeface="Times New Roman" panose="02020603050405020304" pitchFamily="18" charset="0"/>
                <a:cs typeface="Times New Roman" panose="02020603050405020304" pitchFamily="18" charset="0"/>
              </a:rPr>
              <a:t> hostel and some of our homestays also had compostable toilets that reused the waste they created. Though each homestay experience was unique to the family that the group members stayed with, the experience taught the importance of natural resources and the value of less consumption.</a:t>
            </a:r>
          </a:p>
        </p:txBody>
      </p:sp>
      <p:sp>
        <p:nvSpPr>
          <p:cNvPr id="38" name="Rectangle 37">
            <a:extLst>
              <a:ext uri="{FF2B5EF4-FFF2-40B4-BE49-F238E27FC236}">
                <a16:creationId xmlns:a16="http://schemas.microsoft.com/office/drawing/2014/main" id="{D467663F-D5E2-4225-8B66-0B5B58E6183D}"/>
              </a:ext>
            </a:extLst>
          </p:cNvPr>
          <p:cNvSpPr/>
          <p:nvPr/>
        </p:nvSpPr>
        <p:spPr>
          <a:xfrm>
            <a:off x="20828105" y="26944427"/>
            <a:ext cx="20148786" cy="5693866"/>
          </a:xfrm>
          <a:prstGeom prst="rect">
            <a:avLst/>
          </a:prstGeom>
        </p:spPr>
        <p:txBody>
          <a:bodyPr wrap="square">
            <a:spAutoFit/>
          </a:bodyPr>
          <a:lstStyle/>
          <a:p>
            <a:r>
              <a:rPr lang="en-US" sz="2800">
                <a:latin typeface="Times New Roman" panose="02020603050405020304" pitchFamily="18" charset="0"/>
                <a:cs typeface="Times New Roman" panose="02020603050405020304" pitchFamily="18" charset="0"/>
              </a:rPr>
              <a:t>During the immersion experience our group visited three indigenous groups of the Andes Mountains and Amazon River Basin in Ecuador. We learned how our actions as tourists and in the U.S. have an impact on others around the globe. As tourists our actions more directly impact the communities we visit, not only due to colliding cultural differences, but consumer behaviors can help or hinder a population. In resort areas the local people rarely see benefit from tourists; but in community tourism efforts like those that we experienced with the guayusa ceremony and the Huaorani, the revenue generated from our group directly benefitted the local indigenous people by helping their communities economically and preserving their way of life. The indirect impacts include things like carbon emissions which enter the atmosphere and contribute to climate change, causing issues like the flooding at the guayusa hut. We also took into consideration the White Savoir Complex when thinking about our effects on the indigenous communities. Instead of going in thinking we were going to “fix them,” we asked what we could provide to the community using our resources and skills – like creating a map for </a:t>
            </a:r>
            <a:r>
              <a:rPr lang="en-US" sz="2800" err="1">
                <a:latin typeface="Times New Roman" panose="02020603050405020304" pitchFamily="18" charset="0"/>
                <a:cs typeface="Times New Roman" panose="02020603050405020304" pitchFamily="18" charset="0"/>
              </a:rPr>
              <a:t>Kamak</a:t>
            </a:r>
            <a:r>
              <a:rPr lang="en-US" sz="2800">
                <a:latin typeface="Times New Roman" panose="02020603050405020304" pitchFamily="18" charset="0"/>
                <a:cs typeface="Times New Roman" panose="02020603050405020304" pitchFamily="18" charset="0"/>
              </a:rPr>
              <a:t> Maki. We also looked at how our actions at home impact others, like the people we met in Ecuador. Choosing to drive more consumes more fossil fuels which in turn encourages the continuation and expansion of operations like </a:t>
            </a:r>
            <a:r>
              <a:rPr lang="en-US" sz="2800" err="1">
                <a:latin typeface="Times New Roman" panose="02020603050405020304" pitchFamily="18" charset="0"/>
                <a:cs typeface="Times New Roman" panose="02020603050405020304" pitchFamily="18" charset="0"/>
              </a:rPr>
              <a:t>PetroEcuador</a:t>
            </a:r>
            <a:r>
              <a:rPr lang="en-US" sz="2800">
                <a:latin typeface="Times New Roman" panose="02020603050405020304" pitchFamily="18" charset="0"/>
                <a:cs typeface="Times New Roman" panose="02020603050405020304" pitchFamily="18" charset="0"/>
              </a:rPr>
              <a:t>. This immersion experience has caused us to reflect on the consequences that our actions have on other people, directly and indirectly, so we can minimize our negative impacts on others around the globe. </a:t>
            </a:r>
          </a:p>
        </p:txBody>
      </p:sp>
      <p:grpSp>
        <p:nvGrpSpPr>
          <p:cNvPr id="58" name="Group 57">
            <a:extLst>
              <a:ext uri="{FF2B5EF4-FFF2-40B4-BE49-F238E27FC236}">
                <a16:creationId xmlns:a16="http://schemas.microsoft.com/office/drawing/2014/main" id="{E23C7E05-AC15-47C8-9054-74DB4DFBE861}"/>
              </a:ext>
            </a:extLst>
          </p:cNvPr>
          <p:cNvGrpSpPr/>
          <p:nvPr/>
        </p:nvGrpSpPr>
        <p:grpSpPr>
          <a:xfrm>
            <a:off x="20854406" y="32872856"/>
            <a:ext cx="20177523" cy="4512018"/>
            <a:chOff x="20854406" y="32923656"/>
            <a:chExt cx="20177523" cy="4512018"/>
          </a:xfrm>
        </p:grpSpPr>
        <p:sp>
          <p:nvSpPr>
            <p:cNvPr id="12" name="Rectangle 11"/>
            <p:cNvSpPr/>
            <p:nvPr/>
          </p:nvSpPr>
          <p:spPr>
            <a:xfrm>
              <a:off x="20883143" y="32923656"/>
              <a:ext cx="20148786" cy="1384995"/>
            </a:xfrm>
            <a:prstGeom prst="rect">
              <a:avLst/>
            </a:prstGeom>
          </p:spPr>
          <p:txBody>
            <a:bodyPr wrap="square">
              <a:spAutoFit/>
            </a:bodyPr>
            <a:lstStyle/>
            <a:p>
              <a:pPr lvl="0"/>
              <a:r>
                <a:rPr lang="en-US" sz="2800">
                  <a:latin typeface="Times New Roman" panose="02020603050405020304" pitchFamily="18" charset="0"/>
                  <a:cs typeface="Times New Roman" panose="02020603050405020304" pitchFamily="18" charset="0"/>
                </a:rPr>
                <a:t>We would like to thank the following people/entities for their assistance and knowledge on this research. The </a:t>
              </a:r>
              <a:r>
                <a:rPr lang="en-US" sz="2800">
                  <a:latin typeface="Times New Roman" panose="02020603050405020304" pitchFamily="18" charset="0"/>
                  <a:ea typeface="Times New Roman" panose="02020603050405020304" pitchFamily="18" charset="0"/>
                  <a:cs typeface="Times New Roman" panose="02020603050405020304" pitchFamily="18" charset="0"/>
                </a:rPr>
                <a:t>Huaorani</a:t>
              </a:r>
              <a:r>
                <a:rPr lang="en-US" sz="2800">
                  <a:latin typeface="Times New Roman" panose="02020603050405020304" pitchFamily="18" charset="0"/>
                  <a:cs typeface="Times New Roman" panose="02020603050405020304" pitchFamily="18" charset="0"/>
                </a:rPr>
                <a:t> tribe of the Amazon Basin, The Lowland </a:t>
              </a:r>
              <a:r>
                <a:rPr lang="en-US" sz="2800" err="1">
                  <a:latin typeface="Times New Roman" panose="02020603050405020304" pitchFamily="18" charset="0"/>
                  <a:cs typeface="Times New Roman" panose="02020603050405020304" pitchFamily="18" charset="0"/>
                </a:rPr>
                <a:t>Kichwa</a:t>
              </a:r>
              <a:r>
                <a:rPr lang="en-US" sz="2800">
                  <a:latin typeface="Times New Roman" panose="02020603050405020304" pitchFamily="18" charset="0"/>
                  <a:cs typeface="Times New Roman" panose="02020603050405020304" pitchFamily="18" charset="0"/>
                </a:rPr>
                <a:t> tribe, </a:t>
              </a:r>
              <a:r>
                <a:rPr lang="en-US" sz="2800" err="1">
                  <a:latin typeface="Times New Roman" panose="02020603050405020304" pitchFamily="18" charset="0"/>
                  <a:cs typeface="Times New Roman" panose="02020603050405020304" pitchFamily="18" charset="0"/>
                </a:rPr>
                <a:t>Sinchi</a:t>
              </a:r>
              <a:r>
                <a:rPr lang="en-US" sz="2800">
                  <a:latin typeface="Times New Roman" panose="02020603050405020304" pitchFamily="18" charset="0"/>
                  <a:cs typeface="Times New Roman" panose="02020603050405020304" pitchFamily="18" charset="0"/>
                </a:rPr>
                <a:t> </a:t>
              </a:r>
              <a:r>
                <a:rPr lang="en-US" sz="2800" err="1">
                  <a:latin typeface="Times New Roman" panose="02020603050405020304" pitchFamily="18" charset="0"/>
                  <a:cs typeface="Times New Roman" panose="02020603050405020304" pitchFamily="18" charset="0"/>
                </a:rPr>
                <a:t>Warmi</a:t>
              </a:r>
              <a:r>
                <a:rPr lang="en-US" sz="2800">
                  <a:latin typeface="Times New Roman" panose="02020603050405020304" pitchFamily="18" charset="0"/>
                  <a:cs typeface="Times New Roman" panose="02020603050405020304" pitchFamily="18" charset="0"/>
                </a:rPr>
                <a:t>, Homestay families, Upland </a:t>
              </a:r>
              <a:r>
                <a:rPr lang="en-US" sz="2800" err="1">
                  <a:latin typeface="Times New Roman" panose="02020603050405020304" pitchFamily="18" charset="0"/>
                  <a:cs typeface="Times New Roman" panose="02020603050405020304" pitchFamily="18" charset="0"/>
                </a:rPr>
                <a:t>Kichwa</a:t>
              </a:r>
              <a:r>
                <a:rPr lang="en-US" sz="2800">
                  <a:latin typeface="Times New Roman" panose="02020603050405020304" pitchFamily="18" charset="0"/>
                  <a:cs typeface="Times New Roman" panose="02020603050405020304" pitchFamily="18" charset="0"/>
                </a:rPr>
                <a:t> tribe, Andy Gavilanes, and Shanti Freitas.</a:t>
              </a:r>
            </a:p>
            <a:p>
              <a:pPr lvl="0"/>
              <a:endParaRPr lang="en-US" sz="2800">
                <a:latin typeface="Times New Roman" panose="02020603050405020304" pitchFamily="18" charset="0"/>
                <a:cs typeface="Times New Roman" panose="02020603050405020304" pitchFamily="18" charset="0"/>
              </a:endParaRPr>
            </a:p>
          </p:txBody>
        </p:sp>
        <p:sp>
          <p:nvSpPr>
            <p:cNvPr id="48" name="Rectangle 47">
              <a:extLst>
                <a:ext uri="{FF2B5EF4-FFF2-40B4-BE49-F238E27FC236}">
                  <a16:creationId xmlns:a16="http://schemas.microsoft.com/office/drawing/2014/main" id="{E7D39C56-B205-41EC-AFBD-2E522C1F453D}"/>
                </a:ext>
              </a:extLst>
            </p:cNvPr>
            <p:cNvSpPr/>
            <p:nvPr/>
          </p:nvSpPr>
          <p:spPr>
            <a:xfrm>
              <a:off x="20854406" y="33896244"/>
              <a:ext cx="20096184" cy="3539430"/>
            </a:xfrm>
            <a:prstGeom prst="rect">
              <a:avLst/>
            </a:prstGeom>
          </p:spPr>
          <p:txBody>
            <a:bodyPr wrap="square">
              <a:spAutoFit/>
            </a:bodyPr>
            <a:lstStyle/>
            <a:p>
              <a:pPr marL="457200" indent="-457200"/>
              <a:r>
                <a:rPr lang="en-US" sz="2000">
                  <a:latin typeface="Times New Roman" panose="02020603050405020304" pitchFamily="18" charset="0"/>
                  <a:cs typeface="Times New Roman" panose="02020603050405020304" pitchFamily="18" charset="0"/>
                </a:rPr>
                <a:t>Bain, Andrew. “Travel - Otavalo: The Land of Andean Artistry.” BBC, BBC, 7 Jan. 2014, Bain, Andrew. “Travel - Otavalo: The Land of Andean Artistry.” BBC, BBC, 7 Jan. 2014, www.bbc.com/travel/story/20131230-otavalo-the-land-of-andean-artistry.</a:t>
              </a:r>
            </a:p>
            <a:p>
              <a:pPr marL="457200" indent="-1645920"/>
              <a:r>
                <a:rPr lang="en-US" sz="2000" err="1">
                  <a:latin typeface="Times New Roman" panose="02020603050405020304" pitchFamily="18" charset="0"/>
                  <a:cs typeface="Times New Roman" panose="02020603050405020304" pitchFamily="18" charset="0"/>
                </a:rPr>
                <a:t>Pereiro</a:t>
              </a:r>
              <a:r>
                <a:rPr lang="en-US" sz="2000">
                  <a:latin typeface="Times New Roman" panose="02020603050405020304" pitchFamily="18" charset="0"/>
                  <a:cs typeface="Times New Roman" panose="02020603050405020304" pitchFamily="18" charset="0"/>
                </a:rPr>
                <a:t>, </a:t>
              </a:r>
              <a:r>
                <a:rPr lang="en-US" sz="2000" err="1">
                  <a:latin typeface="Times New Roman" panose="02020603050405020304" pitchFamily="18" charset="0"/>
                  <a:cs typeface="Times New Roman" panose="02020603050405020304" pitchFamily="18" charset="0"/>
                </a:rPr>
                <a:t>Xerardo</a:t>
              </a:r>
              <a:r>
                <a:rPr lang="en-US" sz="2000">
                  <a:latin typeface="Times New Roman" panose="02020603050405020304" pitchFamily="18" charset="0"/>
                  <a:cs typeface="Times New Roman" panose="02020603050405020304" pitchFamily="18" charset="0"/>
                </a:rPr>
                <a:t>. “A Review of Indigenous Tourism in Latin America: Reflections on an Anthropological Study of </a:t>
              </a:r>
              <a:r>
                <a:rPr lang="en-US" sz="2000" err="1">
                  <a:latin typeface="Times New Roman" panose="02020603050405020304" pitchFamily="18" charset="0"/>
                  <a:cs typeface="Times New Roman" panose="02020603050405020304" pitchFamily="18" charset="0"/>
                </a:rPr>
                <a:t>Guna</a:t>
              </a:r>
              <a:r>
                <a:rPr lang="en-US" sz="2000">
                  <a:latin typeface="Times New Roman" panose="02020603050405020304" pitchFamily="18" charset="0"/>
                  <a:cs typeface="Times New Roman" panose="02020603050405020304" pitchFamily="18" charset="0"/>
                </a:rPr>
                <a:t> Tourism (Panama).” Journal of Sustainable Tourism, vol. 24, no. 8-9, 2016, pp. 1121–1138., doi:10.1080/09669582.2016.1189924.</a:t>
              </a:r>
            </a:p>
            <a:p>
              <a:pPr marL="457200" indent="-457200"/>
              <a:r>
                <a:rPr lang="en-US" sz="2000" err="1">
                  <a:latin typeface="Times New Roman" panose="02020603050405020304" pitchFamily="18" charset="0"/>
                  <a:cs typeface="Times New Roman" panose="02020603050405020304" pitchFamily="18" charset="0"/>
                </a:rPr>
                <a:t>Sidali</a:t>
              </a:r>
              <a:r>
                <a:rPr lang="en-US" sz="2000">
                  <a:latin typeface="Times New Roman" panose="02020603050405020304" pitchFamily="18" charset="0"/>
                  <a:cs typeface="Times New Roman" panose="02020603050405020304" pitchFamily="18" charset="0"/>
                </a:rPr>
                <a:t>, Katia, et al. “Food Tourism in Indigenous Settings as a Strategy of Sustainable Development: The Case of Ilex Guayusa </a:t>
              </a:r>
              <a:r>
                <a:rPr lang="en-US" sz="2000" err="1">
                  <a:latin typeface="Times New Roman" panose="02020603050405020304" pitchFamily="18" charset="0"/>
                  <a:cs typeface="Times New Roman" panose="02020603050405020304" pitchFamily="18" charset="0"/>
                </a:rPr>
                <a:t>Loes</a:t>
              </a:r>
              <a:r>
                <a:rPr lang="en-US" sz="2000">
                  <a:latin typeface="Times New Roman" panose="02020603050405020304" pitchFamily="18" charset="0"/>
                  <a:cs typeface="Times New Roman" panose="02020603050405020304" pitchFamily="18" charset="0"/>
                </a:rPr>
                <a:t>. in the Ecuadorian </a:t>
              </a:r>
              <a:r>
                <a:rPr lang="en-US" sz="2000" err="1">
                  <a:latin typeface="Times New Roman" panose="02020603050405020304" pitchFamily="18" charset="0"/>
                  <a:cs typeface="Times New Roman" panose="02020603050405020304" pitchFamily="18" charset="0"/>
                </a:rPr>
                <a:t>Amazon.”Sustainability</a:t>
              </a:r>
              <a:r>
                <a:rPr lang="en-US" sz="2000">
                  <a:latin typeface="Times New Roman" panose="02020603050405020304" pitchFamily="18" charset="0"/>
                  <a:cs typeface="Times New Roman" panose="02020603050405020304" pitchFamily="18" charset="0"/>
                </a:rPr>
                <a:t>, vol. 8, no. 10, 2016, p. 967., doi:10.3390/su8100967.</a:t>
              </a:r>
            </a:p>
            <a:p>
              <a:pPr marL="457200" indent="-457200"/>
              <a:r>
                <a:rPr lang="en-US" sz="2000">
                  <a:latin typeface="Times New Roman" panose="02020603050405020304" pitchFamily="18" charset="0"/>
                  <a:cs typeface="Times New Roman" panose="02020603050405020304" pitchFamily="18" charset="0"/>
                </a:rPr>
                <a:t>Yang, </a:t>
              </a:r>
              <a:r>
                <a:rPr lang="en-US" sz="2000" err="1">
                  <a:latin typeface="Times New Roman" panose="02020603050405020304" pitchFamily="18" charset="0"/>
                  <a:cs typeface="Times New Roman" panose="02020603050405020304" pitchFamily="18" charset="0"/>
                </a:rPr>
                <a:t>Jingjing</a:t>
              </a:r>
              <a:r>
                <a:rPr lang="en-US" sz="2000">
                  <a:latin typeface="Times New Roman" panose="02020603050405020304" pitchFamily="18" charset="0"/>
                  <a:cs typeface="Times New Roman" panose="02020603050405020304" pitchFamily="18" charset="0"/>
                </a:rPr>
                <a:t>, et al. “Social Conflict in Communities Impacted by Tourism.” Tourism Management, </a:t>
              </a:r>
              <a:r>
                <a:rPr lang="en-US" sz="2000" err="1">
                  <a:latin typeface="Times New Roman" panose="02020603050405020304" pitchFamily="18" charset="0"/>
                  <a:cs typeface="Times New Roman" panose="02020603050405020304" pitchFamily="18" charset="0"/>
                </a:rPr>
                <a:t>Pergamon</a:t>
              </a:r>
              <a:r>
                <a:rPr lang="en-US" sz="2000">
                  <a:latin typeface="Times New Roman" panose="02020603050405020304" pitchFamily="18" charset="0"/>
                  <a:cs typeface="Times New Roman" panose="02020603050405020304" pitchFamily="18" charset="0"/>
                </a:rPr>
                <a:t>, 17 July 2012, www.sciencedirect.com/science/article/pii/S026151771200115X.</a:t>
              </a:r>
            </a:p>
            <a:p>
              <a:endParaRPr lang="en-US" sz="2800">
                <a:latin typeface="Times New Roman" panose="02020603050405020304" pitchFamily="18" charset="0"/>
                <a:cs typeface="Times New Roman" panose="02020603050405020304" pitchFamily="18" charset="0"/>
              </a:endParaRPr>
            </a:p>
            <a:p>
              <a:endParaRPr lang="en-US" sz="2800">
                <a:latin typeface="Times New Roman" panose="02020603050405020304" pitchFamily="18" charset="0"/>
                <a:cs typeface="Times New Roman" panose="02020603050405020304" pitchFamily="18" charset="0"/>
              </a:endParaRPr>
            </a:p>
            <a:p>
              <a:endParaRPr lang="en-US" sz="280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1463</Words>
  <Application>Microsoft Office PowerPoint</Application>
  <PresentationFormat>Custom</PresentationFormat>
  <Paragraphs>32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Tourism Impacts on Indigenous Communities within Ecuador: A Critical Analysis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Tourism Impacts on Indigenous Communities within Ecuador: A Critical Analysis</dc:title>
  <dc:creator>Khan, Anna Marie</dc:creator>
  <cp:lastModifiedBy>Khan, Anna Marie</cp:lastModifiedBy>
  <cp:revision>2</cp:revision>
  <dcterms:modified xsi:type="dcterms:W3CDTF">2018-04-25T01:34:45Z</dcterms:modified>
</cp:coreProperties>
</file>