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6405" autoAdjust="0"/>
  </p:normalViewPr>
  <p:slideViewPr>
    <p:cSldViewPr snapToGrid="0">
      <p:cViewPr>
        <p:scale>
          <a:sx n="50" d="100"/>
          <a:sy n="50" d="100"/>
        </p:scale>
        <p:origin x="-4818" y="-6348"/>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smtClean="0"/>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smtClean="0"/>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smtClean="0"/>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4/26/2018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92687" y="2374050"/>
            <a:ext cx="34283474" cy="3053069"/>
          </a:xfrm>
        </p:spPr>
        <p:txBody>
          <a:bodyPr>
            <a:normAutofit fontScale="90000"/>
          </a:bodyPr>
          <a:lstStyle/>
          <a:p>
            <a:pPr algn="l"/>
            <a:r>
              <a:rPr lang="en-US" sz="12800" dirty="0" smtClean="0">
                <a:latin typeface="Minion Pro" panose="02040503050306020203" pitchFamily="18" charset="0"/>
              </a:rPr>
              <a:t>Examining the Impact of Wealth on Obtaining a College Degree in the United States</a:t>
            </a:r>
            <a:endParaRPr lang="en-US" sz="12800" dirty="0">
              <a:latin typeface="Minion Pro" panose="02040503050306020203" pitchFamily="18" charset="0"/>
            </a:endParaRPr>
          </a:p>
        </p:txBody>
      </p:sp>
      <p:sp>
        <p:nvSpPr>
          <p:cNvPr id="6" name="Title 1"/>
          <p:cNvSpPr txBox="1">
            <a:spLocks/>
          </p:cNvSpPr>
          <p:nvPr/>
        </p:nvSpPr>
        <p:spPr>
          <a:xfrm>
            <a:off x="2382401" y="589665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smtClean="0">
                <a:solidFill>
                  <a:schemeClr val="tx1">
                    <a:lumMod val="65000"/>
                    <a:lumOff val="35000"/>
                  </a:schemeClr>
                </a:solidFill>
                <a:latin typeface="Minion Pro" panose="02040503050306020203" pitchFamily="18" charset="0"/>
              </a:rPr>
              <a:t>Rebecca Nelson | </a:t>
            </a:r>
            <a:r>
              <a:rPr lang="en-US" sz="4000" dirty="0" err="1" smtClean="0">
                <a:solidFill>
                  <a:schemeClr val="tx1">
                    <a:lumMod val="65000"/>
                    <a:lumOff val="35000"/>
                  </a:schemeClr>
                </a:solidFill>
                <a:latin typeface="Minion Pro" panose="02040503050306020203" pitchFamily="18" charset="0"/>
              </a:rPr>
              <a:t>Fariba</a:t>
            </a:r>
            <a:r>
              <a:rPr lang="en-US" sz="4000" dirty="0" smtClean="0">
                <a:solidFill>
                  <a:schemeClr val="tx1">
                    <a:lumMod val="65000"/>
                    <a:lumOff val="35000"/>
                  </a:schemeClr>
                </a:solidFill>
                <a:latin typeface="Minion Pro" panose="02040503050306020203" pitchFamily="18" charset="0"/>
              </a:rPr>
              <a:t> </a:t>
            </a:r>
            <a:r>
              <a:rPr lang="en-US" sz="4000" dirty="0" err="1" smtClean="0">
                <a:solidFill>
                  <a:schemeClr val="tx1">
                    <a:lumMod val="65000"/>
                    <a:lumOff val="35000"/>
                  </a:schemeClr>
                </a:solidFill>
                <a:latin typeface="Minion Pro" panose="02040503050306020203" pitchFamily="18" charset="0"/>
              </a:rPr>
              <a:t>Khoshnasib-Zeinabad</a:t>
            </a:r>
            <a:r>
              <a:rPr lang="en-US" sz="4000" dirty="0" smtClean="0">
                <a:solidFill>
                  <a:schemeClr val="tx1">
                    <a:lumMod val="65000"/>
                    <a:lumOff val="35000"/>
                  </a:schemeClr>
                </a:solidFill>
                <a:latin typeface="Minion Pro" panose="02040503050306020203" pitchFamily="18" charset="0"/>
              </a:rPr>
              <a:t> | Economics </a:t>
            </a:r>
            <a:endParaRPr lang="en-US" sz="4000" dirty="0">
              <a:solidFill>
                <a:schemeClr val="tx1">
                  <a:lumMod val="65000"/>
                  <a:lumOff val="35000"/>
                </a:schemeClr>
              </a:solidFill>
              <a:latin typeface="Minion Pro" panose="02040503050306020203" pitchFamily="18" charset="0"/>
            </a:endParaRPr>
          </a:p>
        </p:txBody>
      </p:sp>
      <p:sp>
        <p:nvSpPr>
          <p:cNvPr id="8" name="Subtitle 2"/>
          <p:cNvSpPr txBox="1">
            <a:spLocks/>
          </p:cNvSpPr>
          <p:nvPr/>
        </p:nvSpPr>
        <p:spPr>
          <a:xfrm>
            <a:off x="1901652" y="8862551"/>
            <a:ext cx="11028290" cy="5422787"/>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t>The purpose of this research project is to examine if wealth is a contributing factor in the attainment of a college degree. This objective was pursued by investigating the correlation between median household income in a state to the percentage of adults aged twenty-five or older living in that state who have a bachelor's degree or higher. This study is focused on the ten states with the highest median household income and the ten states with the lowest. All of the data being used was obtained from the 2016 United States Census. I will use my knowledge of statistics in hypothesis testing to analyze the data and show with above 95% confidence that wealth among other factors plays a very important role in pursuing and obtaining a college degree.</a:t>
            </a:r>
          </a:p>
        </p:txBody>
      </p:sp>
      <p:sp>
        <p:nvSpPr>
          <p:cNvPr id="3" name="TextBox 2"/>
          <p:cNvSpPr txBox="1"/>
          <p:nvPr/>
        </p:nvSpPr>
        <p:spPr>
          <a:xfrm>
            <a:off x="1901652" y="7902013"/>
            <a:ext cx="9552410" cy="923330"/>
          </a:xfrm>
          <a:prstGeom prst="rect">
            <a:avLst/>
          </a:prstGeom>
          <a:noFill/>
        </p:spPr>
        <p:txBody>
          <a:bodyPr wrap="square" rtlCol="0">
            <a:spAutoFit/>
          </a:bodyPr>
          <a:lstStyle/>
          <a:p>
            <a:r>
              <a:rPr lang="en-US" sz="5400" cap="small" dirty="0" smtClean="0">
                <a:solidFill>
                  <a:schemeClr val="accent2">
                    <a:lumMod val="75000"/>
                  </a:schemeClr>
                </a:solidFill>
                <a:latin typeface="Minion Pro" panose="02040503050306020203" pitchFamily="18" charset="0"/>
              </a:rPr>
              <a:t>Abstract &amp; Intention</a:t>
            </a:r>
            <a:endParaRPr lang="en-US" sz="5400" cap="small" dirty="0">
              <a:solidFill>
                <a:schemeClr val="accent2">
                  <a:lumMod val="75000"/>
                </a:schemeClr>
              </a:solidFill>
              <a:latin typeface="Minion Pro" panose="02040503050306020203" pitchFamily="18" charset="0"/>
            </a:endParaRPr>
          </a:p>
        </p:txBody>
      </p:sp>
      <p:sp>
        <p:nvSpPr>
          <p:cNvPr id="19" name="TextBox 18"/>
          <p:cNvSpPr txBox="1"/>
          <p:nvPr/>
        </p:nvSpPr>
        <p:spPr>
          <a:xfrm>
            <a:off x="2639591" y="15207168"/>
            <a:ext cx="9552411" cy="1323439"/>
          </a:xfrm>
          <a:prstGeom prst="rect">
            <a:avLst/>
          </a:prstGeom>
          <a:noFill/>
        </p:spPr>
        <p:txBody>
          <a:bodyPr wrap="square" rtlCol="0">
            <a:spAutoFit/>
          </a:bodyPr>
          <a:lstStyle/>
          <a:p>
            <a:pPr algn="ctr"/>
            <a:r>
              <a:rPr lang="en-US" sz="4000" cap="small" dirty="0">
                <a:solidFill>
                  <a:schemeClr val="accent1">
                    <a:lumMod val="50000"/>
                  </a:schemeClr>
                </a:solidFill>
                <a:latin typeface="Minion Pro" panose="02040503050306020203" pitchFamily="18" charset="0"/>
              </a:rPr>
              <a:t>t</a:t>
            </a:r>
            <a:r>
              <a:rPr lang="en-US" sz="4000" cap="small" dirty="0" smtClean="0">
                <a:solidFill>
                  <a:schemeClr val="accent1">
                    <a:lumMod val="50000"/>
                  </a:schemeClr>
                </a:solidFill>
                <a:latin typeface="Minion Pro" panose="02040503050306020203" pitchFamily="18" charset="0"/>
              </a:rPr>
              <a:t>en us states with the highest median </a:t>
            </a:r>
            <a:r>
              <a:rPr lang="en-US" sz="4000" cap="small" dirty="0">
                <a:solidFill>
                  <a:schemeClr val="accent1">
                    <a:lumMod val="50000"/>
                  </a:schemeClr>
                </a:solidFill>
                <a:latin typeface="Minion Pro" panose="02040503050306020203" pitchFamily="18" charset="0"/>
              </a:rPr>
              <a:t>h</a:t>
            </a:r>
            <a:r>
              <a:rPr lang="en-US" sz="4000" cap="small" dirty="0" smtClean="0">
                <a:solidFill>
                  <a:schemeClr val="accent1">
                    <a:lumMod val="50000"/>
                  </a:schemeClr>
                </a:solidFill>
                <a:latin typeface="Minion Pro" panose="02040503050306020203" pitchFamily="18" charset="0"/>
              </a:rPr>
              <a:t>ousehold income</a:t>
            </a:r>
            <a:endParaRPr lang="en-US" sz="4000" cap="small" dirty="0">
              <a:solidFill>
                <a:schemeClr val="accent1">
                  <a:lumMod val="50000"/>
                </a:schemeClr>
              </a:solidFill>
              <a:latin typeface="Minion Pro" panose="02040503050306020203" pitchFamily="18" charset="0"/>
            </a:endParaRPr>
          </a:p>
        </p:txBody>
      </p:sp>
      <p:sp>
        <p:nvSpPr>
          <p:cNvPr id="32" name="TextBox 31"/>
          <p:cNvSpPr txBox="1"/>
          <p:nvPr/>
        </p:nvSpPr>
        <p:spPr>
          <a:xfrm>
            <a:off x="28471726" y="32439063"/>
            <a:ext cx="6418079" cy="1015663"/>
          </a:xfrm>
          <a:prstGeom prst="rect">
            <a:avLst/>
          </a:prstGeom>
          <a:noFill/>
        </p:spPr>
        <p:txBody>
          <a:bodyPr wrap="square" rtlCol="0">
            <a:spAutoFit/>
          </a:bodyPr>
          <a:lstStyle/>
          <a:p>
            <a:r>
              <a:rPr lang="en-US" sz="6000" cap="small" dirty="0" smtClean="0">
                <a:solidFill>
                  <a:schemeClr val="accent2">
                    <a:lumMod val="75000"/>
                  </a:schemeClr>
                </a:solidFill>
                <a:latin typeface="Minion Pro" panose="02040503050306020203" pitchFamily="18" charset="0"/>
              </a:rPr>
              <a:t>Conclusions</a:t>
            </a:r>
            <a:endParaRPr lang="en-US" sz="6000" cap="small" dirty="0">
              <a:solidFill>
                <a:schemeClr val="accent2">
                  <a:lumMod val="75000"/>
                </a:schemeClr>
              </a:solidFill>
              <a:latin typeface="Minion Pro" panose="02040503050306020203" pitchFamily="18" charset="0"/>
            </a:endParaRPr>
          </a:p>
        </p:txBody>
      </p:sp>
      <p:sp>
        <p:nvSpPr>
          <p:cNvPr id="5" name="TextBox 4"/>
          <p:cNvSpPr txBox="1"/>
          <p:nvPr/>
        </p:nvSpPr>
        <p:spPr>
          <a:xfrm>
            <a:off x="2670018" y="16523250"/>
            <a:ext cx="10793063" cy="5509200"/>
          </a:xfrm>
          <a:prstGeom prst="rect">
            <a:avLst/>
          </a:prstGeom>
          <a:noFill/>
        </p:spPr>
        <p:txBody>
          <a:bodyPr wrap="square" rtlCol="0">
            <a:spAutoFit/>
          </a:bodyPr>
          <a:lstStyle/>
          <a:p>
            <a:pPr marL="742950" indent="-742950" fontAlgn="base">
              <a:buFont typeface="+mj-lt"/>
              <a:buAutoNum type="arabicPeriod"/>
            </a:pPr>
            <a:r>
              <a:rPr lang="en-US" sz="3200" dirty="0"/>
              <a:t>Maryland $78,945</a:t>
            </a:r>
          </a:p>
          <a:p>
            <a:pPr marL="742950" indent="-742950" fontAlgn="base">
              <a:buFont typeface="+mj-lt"/>
              <a:buAutoNum type="arabicPeriod"/>
            </a:pPr>
            <a:r>
              <a:rPr lang="en-US" sz="3200" dirty="0"/>
              <a:t>Alaska $76,440</a:t>
            </a:r>
          </a:p>
          <a:p>
            <a:pPr marL="742950" indent="-742950" fontAlgn="base">
              <a:buFont typeface="+mj-lt"/>
              <a:buAutoNum type="arabicPeriod"/>
            </a:pPr>
            <a:r>
              <a:rPr lang="en-US" sz="3200" dirty="0"/>
              <a:t>New Jersey $76,126</a:t>
            </a:r>
          </a:p>
          <a:p>
            <a:pPr marL="742950" indent="-742950" fontAlgn="base">
              <a:buFont typeface="+mj-lt"/>
              <a:buAutoNum type="arabicPeriod"/>
            </a:pPr>
            <a:r>
              <a:rPr lang="en-US" sz="3200" dirty="0"/>
              <a:t>District of Columbia $75,506</a:t>
            </a:r>
          </a:p>
          <a:p>
            <a:pPr marL="742950" indent="-742950" fontAlgn="base">
              <a:buFont typeface="+mj-lt"/>
              <a:buAutoNum type="arabicPeriod"/>
            </a:pPr>
            <a:r>
              <a:rPr lang="en-US" sz="3200" dirty="0"/>
              <a:t>Massachusetts $75,297</a:t>
            </a:r>
          </a:p>
          <a:p>
            <a:pPr marL="742950" indent="-742950" fontAlgn="base">
              <a:buFont typeface="+mj-lt"/>
              <a:buAutoNum type="arabicPeriod"/>
            </a:pPr>
            <a:r>
              <a:rPr lang="en-US" sz="3200" dirty="0"/>
              <a:t>Hawaii $74,511</a:t>
            </a:r>
          </a:p>
          <a:p>
            <a:pPr marL="742950" indent="-742950" fontAlgn="base">
              <a:buFont typeface="+mj-lt"/>
              <a:buAutoNum type="arabicPeriod"/>
            </a:pPr>
            <a:r>
              <a:rPr lang="en-US" sz="3200" dirty="0"/>
              <a:t>Connecticut $73,433</a:t>
            </a:r>
          </a:p>
          <a:p>
            <a:pPr marL="742950" indent="-742950" fontAlgn="base">
              <a:buFont typeface="+mj-lt"/>
              <a:buAutoNum type="arabicPeriod"/>
            </a:pPr>
            <a:r>
              <a:rPr lang="en-US" sz="3200" dirty="0"/>
              <a:t>New Hampshire $70,936</a:t>
            </a:r>
          </a:p>
          <a:p>
            <a:pPr marL="742950" indent="-742950" fontAlgn="base">
              <a:buFont typeface="+mj-lt"/>
              <a:buAutoNum type="arabicPeriod"/>
            </a:pPr>
            <a:r>
              <a:rPr lang="en-US" sz="3200" dirty="0"/>
              <a:t>Virginia $68,114</a:t>
            </a:r>
          </a:p>
          <a:p>
            <a:pPr marL="742950" indent="-742950" fontAlgn="base">
              <a:buFont typeface="+mj-lt"/>
              <a:buAutoNum type="arabicPeriod"/>
            </a:pPr>
            <a:r>
              <a:rPr lang="en-US" sz="3200" dirty="0"/>
              <a:t>Washington $67,106</a:t>
            </a:r>
          </a:p>
          <a:p>
            <a:endParaRPr lang="en-US" sz="3200" dirty="0"/>
          </a:p>
        </p:txBody>
      </p:sp>
      <p:sp>
        <p:nvSpPr>
          <p:cNvPr id="25" name="TextBox 24"/>
          <p:cNvSpPr txBox="1"/>
          <p:nvPr/>
        </p:nvSpPr>
        <p:spPr>
          <a:xfrm>
            <a:off x="1992687" y="14285338"/>
            <a:ext cx="8522913" cy="923330"/>
          </a:xfrm>
          <a:prstGeom prst="rect">
            <a:avLst/>
          </a:prstGeom>
          <a:noFill/>
        </p:spPr>
        <p:txBody>
          <a:bodyPr wrap="square" rtlCol="0">
            <a:spAutoFit/>
          </a:bodyPr>
          <a:lstStyle/>
          <a:p>
            <a:r>
              <a:rPr lang="en-US" sz="5400" cap="small" dirty="0" smtClean="0">
                <a:solidFill>
                  <a:schemeClr val="accent2">
                    <a:lumMod val="75000"/>
                  </a:schemeClr>
                </a:solidFill>
                <a:latin typeface="Minion Pro" panose="02040503050306020203" pitchFamily="18" charset="0"/>
              </a:rPr>
              <a:t>Raw data</a:t>
            </a:r>
            <a:endParaRPr lang="en-US" sz="5400" cap="small" dirty="0">
              <a:solidFill>
                <a:schemeClr val="accent2">
                  <a:lumMod val="75000"/>
                </a:schemeClr>
              </a:solidFill>
              <a:latin typeface="Minion Pro" panose="02040503050306020203" pitchFamily="18" charset="0"/>
            </a:endParaRPr>
          </a:p>
        </p:txBody>
      </p:sp>
      <p:sp>
        <p:nvSpPr>
          <p:cNvPr id="29" name="TextBox 28"/>
          <p:cNvSpPr txBox="1"/>
          <p:nvPr/>
        </p:nvSpPr>
        <p:spPr>
          <a:xfrm>
            <a:off x="2900198" y="21732793"/>
            <a:ext cx="9552411" cy="1938992"/>
          </a:xfrm>
          <a:prstGeom prst="rect">
            <a:avLst/>
          </a:prstGeom>
          <a:noFill/>
        </p:spPr>
        <p:txBody>
          <a:bodyPr wrap="square" rtlCol="0" anchor="ctr">
            <a:spAutoFit/>
          </a:bodyPr>
          <a:lstStyle/>
          <a:p>
            <a:pPr algn="ctr"/>
            <a:r>
              <a:rPr lang="en-US" sz="4000" cap="small" dirty="0" smtClean="0">
                <a:solidFill>
                  <a:schemeClr val="accent1">
                    <a:lumMod val="50000"/>
                  </a:schemeClr>
                </a:solidFill>
                <a:latin typeface="Minion Pro" panose="02040503050306020203" pitchFamily="18" charset="0"/>
              </a:rPr>
              <a:t>Percentages of citizens in the ten richest states, aged 25 years or older who have a bachelor’s degree or higher</a:t>
            </a:r>
            <a:endParaRPr lang="en-US" sz="4000" cap="small" dirty="0">
              <a:solidFill>
                <a:schemeClr val="accent1">
                  <a:lumMod val="50000"/>
                </a:schemeClr>
              </a:solidFill>
              <a:latin typeface="Minion Pro" panose="02040503050306020203" pitchFamily="18" charset="0"/>
            </a:endParaRPr>
          </a:p>
        </p:txBody>
      </p:sp>
      <p:sp>
        <p:nvSpPr>
          <p:cNvPr id="34" name="TextBox 33"/>
          <p:cNvSpPr txBox="1"/>
          <p:nvPr/>
        </p:nvSpPr>
        <p:spPr>
          <a:xfrm>
            <a:off x="2382401" y="23829279"/>
            <a:ext cx="10793063" cy="7294305"/>
          </a:xfrm>
          <a:prstGeom prst="rect">
            <a:avLst/>
          </a:prstGeom>
          <a:noFill/>
        </p:spPr>
        <p:txBody>
          <a:bodyPr wrap="square" rtlCol="0">
            <a:spAutoFit/>
          </a:bodyPr>
          <a:lstStyle/>
          <a:p>
            <a:pPr marL="742950" indent="-742950" fontAlgn="base">
              <a:buFont typeface="+mj-lt"/>
              <a:buAutoNum type="arabicPeriod"/>
            </a:pPr>
            <a:r>
              <a:rPr lang="en-US" sz="3600" dirty="0"/>
              <a:t>Maryland 38.4%</a:t>
            </a:r>
          </a:p>
          <a:p>
            <a:pPr marL="742950" indent="-742950" fontAlgn="base">
              <a:buFont typeface="+mj-lt"/>
              <a:buAutoNum type="arabicPeriod"/>
            </a:pPr>
            <a:r>
              <a:rPr lang="en-US" sz="3600" dirty="0"/>
              <a:t>Alaska 28.8%</a:t>
            </a:r>
          </a:p>
          <a:p>
            <a:pPr marL="742950" indent="-742950" fontAlgn="base">
              <a:buFont typeface="+mj-lt"/>
              <a:buAutoNum type="arabicPeriod"/>
            </a:pPr>
            <a:r>
              <a:rPr lang="en-US" sz="3600" dirty="0"/>
              <a:t>New Jersey 37.5%</a:t>
            </a:r>
          </a:p>
          <a:p>
            <a:pPr marL="742950" indent="-742950" fontAlgn="base">
              <a:buFont typeface="+mj-lt"/>
              <a:buAutoNum type="arabicPeriod"/>
            </a:pPr>
            <a:r>
              <a:rPr lang="en-US" sz="3600" dirty="0"/>
              <a:t>District of Columbia 55.4%</a:t>
            </a:r>
          </a:p>
          <a:p>
            <a:pPr marL="742950" indent="-742950" fontAlgn="base">
              <a:buFont typeface="+mj-lt"/>
              <a:buAutoNum type="arabicPeriod"/>
            </a:pPr>
            <a:r>
              <a:rPr lang="en-US" sz="3600" dirty="0"/>
              <a:t>Massachusetts 41.2%</a:t>
            </a:r>
          </a:p>
          <a:p>
            <a:pPr marL="742950" indent="-742950" fontAlgn="base">
              <a:buFont typeface="+mj-lt"/>
              <a:buAutoNum type="arabicPeriod"/>
            </a:pPr>
            <a:r>
              <a:rPr lang="en-US" sz="3600" dirty="0"/>
              <a:t>Hawaii 31.4%</a:t>
            </a:r>
          </a:p>
          <a:p>
            <a:pPr marL="742950" indent="-742950" fontAlgn="base">
              <a:buFont typeface="+mj-lt"/>
              <a:buAutoNum type="arabicPeriod"/>
            </a:pPr>
            <a:r>
              <a:rPr lang="en-US" sz="3600" dirty="0"/>
              <a:t>Connecticut 38%</a:t>
            </a:r>
          </a:p>
          <a:p>
            <a:pPr marL="742950" indent="-742950" fontAlgn="base">
              <a:buFont typeface="+mj-lt"/>
              <a:buAutoNum type="arabicPeriod"/>
            </a:pPr>
            <a:r>
              <a:rPr lang="en-US" sz="3600" dirty="0"/>
              <a:t>New Hampshire 35.5%</a:t>
            </a:r>
          </a:p>
          <a:p>
            <a:pPr marL="742950" indent="-742950" fontAlgn="base">
              <a:buFont typeface="+mj-lt"/>
              <a:buAutoNum type="arabicPeriod"/>
            </a:pPr>
            <a:r>
              <a:rPr lang="en-US" sz="3600" dirty="0"/>
              <a:t>Virginia 36.9%</a:t>
            </a:r>
          </a:p>
          <a:p>
            <a:pPr marL="742950" indent="-742950" fontAlgn="base">
              <a:buFont typeface="+mj-lt"/>
              <a:buAutoNum type="arabicPeriod"/>
            </a:pPr>
            <a:r>
              <a:rPr lang="en-US" sz="3600" dirty="0"/>
              <a:t>Washington 33.6%</a:t>
            </a:r>
          </a:p>
          <a:p>
            <a:r>
              <a:rPr lang="en-US" sz="3600" dirty="0"/>
              <a:t/>
            </a:r>
            <a:br>
              <a:rPr lang="en-US" sz="3600" dirty="0"/>
            </a:br>
            <a:endParaRPr lang="en-US" sz="3600" dirty="0"/>
          </a:p>
          <a:p>
            <a:pPr marL="742950" indent="-742950">
              <a:buFont typeface="+mj-lt"/>
              <a:buAutoNum type="arabicPeriod"/>
            </a:pPr>
            <a:endParaRPr lang="en-US" sz="3600" dirty="0"/>
          </a:p>
        </p:txBody>
      </p:sp>
      <p:sp>
        <p:nvSpPr>
          <p:cNvPr id="35" name="TextBox 34"/>
          <p:cNvSpPr txBox="1"/>
          <p:nvPr/>
        </p:nvSpPr>
        <p:spPr>
          <a:xfrm>
            <a:off x="3002726" y="29559515"/>
            <a:ext cx="9552411" cy="1323439"/>
          </a:xfrm>
          <a:prstGeom prst="rect">
            <a:avLst/>
          </a:prstGeom>
          <a:noFill/>
        </p:spPr>
        <p:txBody>
          <a:bodyPr wrap="square" rtlCol="0">
            <a:spAutoFit/>
          </a:bodyPr>
          <a:lstStyle/>
          <a:p>
            <a:pPr algn="ctr"/>
            <a:r>
              <a:rPr lang="en-US" sz="4000" cap="small" dirty="0" smtClean="0">
                <a:solidFill>
                  <a:schemeClr val="accent1">
                    <a:lumMod val="50000"/>
                  </a:schemeClr>
                </a:solidFill>
                <a:latin typeface="Minion Pro" panose="02040503050306020203" pitchFamily="18" charset="0"/>
              </a:rPr>
              <a:t>Ten us states with the lowest median household income</a:t>
            </a:r>
            <a:endParaRPr lang="en-US" sz="4000" cap="small" dirty="0">
              <a:solidFill>
                <a:schemeClr val="accent1">
                  <a:lumMod val="50000"/>
                </a:schemeClr>
              </a:solidFill>
              <a:latin typeface="Minion Pro" panose="02040503050306020203" pitchFamily="18" charset="0"/>
            </a:endParaRPr>
          </a:p>
        </p:txBody>
      </p:sp>
      <p:sp>
        <p:nvSpPr>
          <p:cNvPr id="39" name="TextBox 38"/>
          <p:cNvSpPr txBox="1"/>
          <p:nvPr/>
        </p:nvSpPr>
        <p:spPr>
          <a:xfrm>
            <a:off x="2279873" y="30882954"/>
            <a:ext cx="10793063" cy="6186309"/>
          </a:xfrm>
          <a:prstGeom prst="rect">
            <a:avLst/>
          </a:prstGeom>
          <a:noFill/>
        </p:spPr>
        <p:txBody>
          <a:bodyPr wrap="square" rtlCol="0">
            <a:spAutoFit/>
          </a:bodyPr>
          <a:lstStyle/>
          <a:p>
            <a:pPr marL="742950" indent="-742950" fontAlgn="base">
              <a:buFont typeface="+mj-lt"/>
              <a:buAutoNum type="arabicPeriod"/>
            </a:pPr>
            <a:r>
              <a:rPr lang="en-US" sz="3600" dirty="0"/>
              <a:t>Mississippi $41,754</a:t>
            </a:r>
          </a:p>
          <a:p>
            <a:pPr marL="742950" indent="-742950" fontAlgn="base">
              <a:buFont typeface="+mj-lt"/>
              <a:buAutoNum type="arabicPeriod"/>
            </a:pPr>
            <a:r>
              <a:rPr lang="en-US" sz="3600" dirty="0"/>
              <a:t>West Virginia $43,385</a:t>
            </a:r>
          </a:p>
          <a:p>
            <a:pPr marL="742950" indent="-742950" fontAlgn="base">
              <a:buFont typeface="+mj-lt"/>
              <a:buAutoNum type="arabicPeriod"/>
            </a:pPr>
            <a:r>
              <a:rPr lang="en-US" sz="3600" dirty="0"/>
              <a:t>Arkansas $44,334</a:t>
            </a:r>
          </a:p>
          <a:p>
            <a:pPr marL="742950" indent="-742950" fontAlgn="base">
              <a:buFont typeface="+mj-lt"/>
              <a:buAutoNum type="arabicPeriod"/>
            </a:pPr>
            <a:r>
              <a:rPr lang="en-US" sz="3600" dirty="0"/>
              <a:t>Louisiana $45,146</a:t>
            </a:r>
          </a:p>
          <a:p>
            <a:pPr marL="742950" indent="-742950" fontAlgn="base">
              <a:buFont typeface="+mj-lt"/>
              <a:buAutoNum type="arabicPeriod"/>
            </a:pPr>
            <a:r>
              <a:rPr lang="en-US" sz="3600" dirty="0"/>
              <a:t>Kentucky $46,659</a:t>
            </a:r>
          </a:p>
          <a:p>
            <a:pPr marL="742950" indent="-742950" fontAlgn="base">
              <a:buFont typeface="+mj-lt"/>
              <a:buAutoNum type="arabicPeriod"/>
            </a:pPr>
            <a:r>
              <a:rPr lang="en-US" sz="3600" dirty="0"/>
              <a:t>New Mexico $46,748</a:t>
            </a:r>
          </a:p>
          <a:p>
            <a:pPr marL="742950" indent="-742950" fontAlgn="base">
              <a:buFont typeface="+mj-lt"/>
              <a:buAutoNum type="arabicPeriod"/>
            </a:pPr>
            <a:r>
              <a:rPr lang="en-US" sz="3600" dirty="0"/>
              <a:t>Tennessee $48,547</a:t>
            </a:r>
          </a:p>
          <a:p>
            <a:pPr marL="742950" indent="-742950" fontAlgn="base">
              <a:buFont typeface="+mj-lt"/>
              <a:buAutoNum type="arabicPeriod"/>
            </a:pPr>
            <a:r>
              <a:rPr lang="en-US" sz="3600" dirty="0"/>
              <a:t>Oklahoma $49,176</a:t>
            </a:r>
          </a:p>
          <a:p>
            <a:pPr marL="742950" indent="-742950" fontAlgn="base">
              <a:buFont typeface="+mj-lt"/>
              <a:buAutoNum type="arabicPeriod"/>
            </a:pPr>
            <a:r>
              <a:rPr lang="en-US" sz="3600" dirty="0"/>
              <a:t>South Carolina $49,501</a:t>
            </a:r>
          </a:p>
          <a:p>
            <a:pPr marL="742950" indent="-742950" fontAlgn="base">
              <a:buFont typeface="+mj-lt"/>
              <a:buAutoNum type="arabicPeriod"/>
            </a:pPr>
            <a:r>
              <a:rPr lang="en-US" sz="3600" dirty="0"/>
              <a:t>Montana $50,027</a:t>
            </a:r>
          </a:p>
          <a:p>
            <a:pPr marL="742950" indent="-742950">
              <a:buFont typeface="+mj-lt"/>
              <a:buAutoNum type="arabicPeriod"/>
            </a:pPr>
            <a:endParaRPr lang="en-US" sz="3600" dirty="0"/>
          </a:p>
        </p:txBody>
      </p:sp>
      <p:sp>
        <p:nvSpPr>
          <p:cNvPr id="42" name="TextBox 41"/>
          <p:cNvSpPr txBox="1"/>
          <p:nvPr/>
        </p:nvSpPr>
        <p:spPr>
          <a:xfrm>
            <a:off x="16118758" y="7957188"/>
            <a:ext cx="9552411" cy="1938992"/>
          </a:xfrm>
          <a:prstGeom prst="rect">
            <a:avLst/>
          </a:prstGeom>
          <a:noFill/>
        </p:spPr>
        <p:txBody>
          <a:bodyPr wrap="square" rtlCol="0">
            <a:spAutoFit/>
          </a:bodyPr>
          <a:lstStyle/>
          <a:p>
            <a:pPr algn="ctr"/>
            <a:r>
              <a:rPr lang="en-US" sz="4000" cap="small" dirty="0" smtClean="0">
                <a:solidFill>
                  <a:schemeClr val="accent1">
                    <a:lumMod val="50000"/>
                  </a:schemeClr>
                </a:solidFill>
                <a:latin typeface="Minion Pro" panose="02040503050306020203" pitchFamily="18" charset="0"/>
              </a:rPr>
              <a:t>Percentages of citizens in the ten poorest states, aged 25 years or older who have a bachelor’s degree or higher</a:t>
            </a:r>
            <a:endParaRPr lang="en-US" sz="4000" cap="small" dirty="0">
              <a:solidFill>
                <a:schemeClr val="accent1">
                  <a:lumMod val="50000"/>
                </a:schemeClr>
              </a:solidFill>
              <a:latin typeface="Minion Pro" panose="02040503050306020203" pitchFamily="18" charset="0"/>
            </a:endParaRPr>
          </a:p>
        </p:txBody>
      </p:sp>
      <p:sp>
        <p:nvSpPr>
          <p:cNvPr id="43" name="TextBox 42"/>
          <p:cNvSpPr txBox="1"/>
          <p:nvPr/>
        </p:nvSpPr>
        <p:spPr>
          <a:xfrm>
            <a:off x="15622918" y="9776255"/>
            <a:ext cx="10793063" cy="6186309"/>
          </a:xfrm>
          <a:prstGeom prst="rect">
            <a:avLst/>
          </a:prstGeom>
          <a:noFill/>
        </p:spPr>
        <p:txBody>
          <a:bodyPr wrap="square" rtlCol="0">
            <a:spAutoFit/>
          </a:bodyPr>
          <a:lstStyle/>
          <a:p>
            <a:pPr marL="742950" indent="-742950" fontAlgn="base">
              <a:buFont typeface="+mj-lt"/>
              <a:buAutoNum type="arabicPeriod"/>
            </a:pPr>
            <a:r>
              <a:rPr lang="en-US" sz="3600" dirty="0"/>
              <a:t>Mississippi 21%</a:t>
            </a:r>
          </a:p>
          <a:p>
            <a:pPr marL="742950" indent="-742950" fontAlgn="base">
              <a:buFont typeface="+mj-lt"/>
              <a:buAutoNum type="arabicPeriod"/>
            </a:pPr>
            <a:r>
              <a:rPr lang="en-US" sz="3600" dirty="0"/>
              <a:t>West Virginia 19.6%</a:t>
            </a:r>
          </a:p>
          <a:p>
            <a:pPr marL="742950" indent="-742950" fontAlgn="base">
              <a:buFont typeface="+mj-lt"/>
              <a:buAutoNum type="arabicPeriod"/>
            </a:pPr>
            <a:r>
              <a:rPr lang="en-US" sz="3600" dirty="0"/>
              <a:t>Arkansas 21.5%</a:t>
            </a:r>
          </a:p>
          <a:p>
            <a:pPr marL="742950" indent="-742950" fontAlgn="base">
              <a:buFont typeface="+mj-lt"/>
              <a:buAutoNum type="arabicPeriod"/>
            </a:pPr>
            <a:r>
              <a:rPr lang="en-US" sz="3600" dirty="0"/>
              <a:t>Louisiana 23%</a:t>
            </a:r>
          </a:p>
          <a:p>
            <a:pPr marL="742950" indent="-742950" fontAlgn="base">
              <a:buFont typeface="+mj-lt"/>
              <a:buAutoNum type="arabicPeriod"/>
            </a:pPr>
            <a:r>
              <a:rPr lang="en-US" sz="3600" dirty="0"/>
              <a:t>Kentucky 22.7%</a:t>
            </a:r>
          </a:p>
          <a:p>
            <a:pPr marL="742950" indent="-742950" fontAlgn="base">
              <a:buFont typeface="+mj-lt"/>
              <a:buAutoNum type="arabicPeriod"/>
            </a:pPr>
            <a:r>
              <a:rPr lang="en-US" sz="3600" dirty="0"/>
              <a:t>New Mexico 26.7%</a:t>
            </a:r>
          </a:p>
          <a:p>
            <a:pPr marL="742950" indent="-742950" fontAlgn="base">
              <a:buFont typeface="+mj-lt"/>
              <a:buAutoNum type="arabicPeriod"/>
            </a:pPr>
            <a:r>
              <a:rPr lang="en-US" sz="3600" dirty="0"/>
              <a:t>Tennessee 25.4%</a:t>
            </a:r>
          </a:p>
          <a:p>
            <a:pPr marL="742950" indent="-742950" fontAlgn="base">
              <a:buFont typeface="+mj-lt"/>
              <a:buAutoNum type="arabicPeriod"/>
            </a:pPr>
            <a:r>
              <a:rPr lang="en-US" sz="3600" dirty="0"/>
              <a:t>Oklahoma 24.5%</a:t>
            </a:r>
          </a:p>
          <a:p>
            <a:pPr marL="742950" indent="-742950" fontAlgn="base">
              <a:buFont typeface="+mj-lt"/>
              <a:buAutoNum type="arabicPeriod"/>
            </a:pPr>
            <a:r>
              <a:rPr lang="en-US" sz="3600" dirty="0"/>
              <a:t>South Carolina 26.5%</a:t>
            </a:r>
          </a:p>
          <a:p>
            <a:pPr marL="742950" indent="-742950" fontAlgn="base">
              <a:buFont typeface="+mj-lt"/>
              <a:buAutoNum type="arabicPeriod"/>
            </a:pPr>
            <a:r>
              <a:rPr lang="en-US" sz="3600" dirty="0"/>
              <a:t>Montana 29.9%</a:t>
            </a:r>
          </a:p>
          <a:p>
            <a:pPr marL="742950" indent="-742950">
              <a:buFont typeface="+mj-lt"/>
              <a:buAutoNum type="arabicPeriod"/>
            </a:pPr>
            <a:endParaRPr lang="en-US" sz="3600" dirty="0"/>
          </a:p>
        </p:txBody>
      </p:sp>
      <p:sp>
        <p:nvSpPr>
          <p:cNvPr id="44" name="TextBox 43"/>
          <p:cNvSpPr txBox="1"/>
          <p:nvPr/>
        </p:nvSpPr>
        <p:spPr>
          <a:xfrm>
            <a:off x="14871362" y="15827105"/>
            <a:ext cx="8522913" cy="923330"/>
          </a:xfrm>
          <a:prstGeom prst="rect">
            <a:avLst/>
          </a:prstGeom>
          <a:noFill/>
        </p:spPr>
        <p:txBody>
          <a:bodyPr wrap="square" rtlCol="0">
            <a:spAutoFit/>
          </a:bodyPr>
          <a:lstStyle/>
          <a:p>
            <a:r>
              <a:rPr lang="en-US" sz="5400" cap="small" dirty="0" smtClean="0">
                <a:solidFill>
                  <a:schemeClr val="accent2">
                    <a:lumMod val="75000"/>
                  </a:schemeClr>
                </a:solidFill>
                <a:latin typeface="Minion Pro" panose="02040503050306020203" pitchFamily="18" charset="0"/>
              </a:rPr>
              <a:t>Interpreting the Data</a:t>
            </a:r>
            <a:endParaRPr lang="en-US" sz="5400" cap="small" dirty="0">
              <a:solidFill>
                <a:schemeClr val="accent2">
                  <a:lumMod val="75000"/>
                </a:schemeClr>
              </a:solidFill>
              <a:latin typeface="Minion Pro" panose="02040503050306020203" pitchFamily="18" charset="0"/>
            </a:endParaRPr>
          </a:p>
        </p:txBody>
      </p:sp>
      <p:sp>
        <p:nvSpPr>
          <p:cNvPr id="45" name="Subtitle 2"/>
          <p:cNvSpPr txBox="1">
            <a:spLocks/>
          </p:cNvSpPr>
          <p:nvPr/>
        </p:nvSpPr>
        <p:spPr>
          <a:xfrm>
            <a:off x="14871362" y="16831407"/>
            <a:ext cx="11028290" cy="9451285"/>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smtClean="0"/>
              <a:t>The data collected seemed </a:t>
            </a:r>
            <a:r>
              <a:rPr lang="en-US" sz="3200" dirty="0" smtClean="0"/>
              <a:t>to suggest </a:t>
            </a:r>
            <a:r>
              <a:rPr lang="en-US" sz="3200" dirty="0" smtClean="0"/>
              <a:t>that there is a correlation between the median level of household income </a:t>
            </a:r>
            <a:r>
              <a:rPr lang="en-US" sz="3200" dirty="0" smtClean="0"/>
              <a:t>and the </a:t>
            </a:r>
            <a:r>
              <a:rPr lang="en-US" sz="3200" dirty="0" smtClean="0"/>
              <a:t>obtainment of a college </a:t>
            </a:r>
            <a:r>
              <a:rPr lang="en-US" sz="3200" dirty="0" smtClean="0"/>
              <a:t>degree </a:t>
            </a:r>
            <a:r>
              <a:rPr lang="en-US" sz="3200" dirty="0" smtClean="0"/>
              <a:t>in that states with a higher average median household income tend to have higher percentages of college-educated residents.</a:t>
            </a:r>
          </a:p>
          <a:p>
            <a:pPr algn="l"/>
            <a:r>
              <a:rPr lang="en-US" sz="3200" dirty="0" smtClean="0"/>
              <a:t>To determine if the median income and </a:t>
            </a:r>
            <a:r>
              <a:rPr lang="en-US" sz="3200" dirty="0" smtClean="0"/>
              <a:t>the obtainment </a:t>
            </a:r>
            <a:r>
              <a:rPr lang="en-US" sz="3200" dirty="0" smtClean="0"/>
              <a:t>of a college education were truly correlated, I calculated the </a:t>
            </a:r>
            <a:r>
              <a:rPr lang="en-US" sz="3200" b="1" dirty="0"/>
              <a:t>c</a:t>
            </a:r>
            <a:r>
              <a:rPr lang="en-US" sz="3200" b="1" dirty="0" smtClean="0"/>
              <a:t>orrelation coefficient</a:t>
            </a:r>
            <a:r>
              <a:rPr lang="en-US" sz="3200" dirty="0" smtClean="0"/>
              <a:t> of my data using the formula and data found below.</a:t>
            </a:r>
          </a:p>
          <a:p>
            <a:pPr algn="l"/>
            <a:endParaRPr lang="en-US" sz="3200" dirty="0"/>
          </a:p>
          <a:p>
            <a:pPr algn="l"/>
            <a:endParaRPr lang="en-US" sz="3200" dirty="0" smtClean="0"/>
          </a:p>
          <a:p>
            <a:pPr algn="l"/>
            <a:endParaRPr lang="en-US" sz="3200" dirty="0" smtClean="0"/>
          </a:p>
          <a:p>
            <a:pPr algn="l"/>
            <a:r>
              <a:rPr lang="en-US" sz="3200" dirty="0" smtClean="0"/>
              <a:t>From this I found that the correlation coefficient equaled .81, meaning that there was an 81% correlation between the median household income of a state and the level of education an adult resident of that state aged 25 or greater received.</a:t>
            </a:r>
            <a:br>
              <a:rPr lang="en-US" sz="3200" dirty="0" smtClean="0"/>
            </a:br>
            <a:endParaRPr lang="en-US" sz="3200" dirty="0" smtClean="0"/>
          </a:p>
        </p:txBody>
      </p:sp>
      <p:pic>
        <p:nvPicPr>
          <p:cNvPr id="46" name="Picture 4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01190" y="28828085"/>
            <a:ext cx="12741918" cy="7878753"/>
          </a:xfrm>
          <a:prstGeom prst="rect">
            <a:avLst/>
          </a:prstGeom>
        </p:spPr>
      </p:pic>
      <p:sp>
        <p:nvSpPr>
          <p:cNvPr id="48" name="TextBox 47"/>
          <p:cNvSpPr txBox="1"/>
          <p:nvPr/>
        </p:nvSpPr>
        <p:spPr>
          <a:xfrm>
            <a:off x="14871362" y="27082581"/>
            <a:ext cx="11807229" cy="1754326"/>
          </a:xfrm>
          <a:prstGeom prst="rect">
            <a:avLst/>
          </a:prstGeom>
          <a:noFill/>
        </p:spPr>
        <p:txBody>
          <a:bodyPr wrap="square" rtlCol="0">
            <a:spAutoFit/>
          </a:bodyPr>
          <a:lstStyle/>
          <a:p>
            <a:r>
              <a:rPr lang="en-US" sz="5400" cap="small" dirty="0" smtClean="0">
                <a:solidFill>
                  <a:schemeClr val="accent2">
                    <a:lumMod val="75000"/>
                  </a:schemeClr>
                </a:solidFill>
                <a:latin typeface="Minion Pro" panose="02040503050306020203" pitchFamily="18" charset="0"/>
              </a:rPr>
              <a:t>Data Summarized in a Scatter Plot to Show Positive Correlation</a:t>
            </a:r>
            <a:endParaRPr lang="en-US" sz="5400" cap="small" dirty="0">
              <a:solidFill>
                <a:schemeClr val="accent2">
                  <a:lumMod val="75000"/>
                </a:schemeClr>
              </a:solidFill>
              <a:latin typeface="Minion Pro" panose="02040503050306020203" pitchFamily="18" charset="0"/>
            </a:endParaRPr>
          </a:p>
        </p:txBody>
      </p:sp>
      <p:pic>
        <p:nvPicPr>
          <p:cNvPr id="1026" name="Picture 2" descr="http://www.statisticshowto.com/wp-content/uploads/2009/11/pearson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41452" y="20965980"/>
            <a:ext cx="6567678" cy="343075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6064139" y="21465139"/>
            <a:ext cx="3511506" cy="2677656"/>
          </a:xfrm>
          <a:prstGeom prst="rect">
            <a:avLst/>
          </a:prstGeom>
          <a:noFill/>
        </p:spPr>
        <p:txBody>
          <a:bodyPr wrap="square" rtlCol="0">
            <a:spAutoFit/>
          </a:bodyPr>
          <a:lstStyle/>
          <a:p>
            <a:r>
              <a:rPr lang="en-US" sz="2800" dirty="0" smtClean="0"/>
              <a:t>n=20</a:t>
            </a:r>
          </a:p>
          <a:p>
            <a:r>
              <a:rPr lang="en-US" sz="2800" dirty="0" smtClean="0"/>
              <a:t>∑x</a:t>
            </a:r>
            <a:r>
              <a:rPr lang="en-US" sz="2800" dirty="0" smtClean="0"/>
              <a:t>= </a:t>
            </a:r>
            <a:r>
              <a:rPr lang="en-US" sz="2800" dirty="0" smtClean="0"/>
              <a:t>1,201,691</a:t>
            </a:r>
            <a:r>
              <a:rPr lang="en-US" sz="2800" dirty="0"/>
              <a:t/>
            </a:r>
            <a:br>
              <a:rPr lang="en-US" sz="2800" dirty="0"/>
            </a:br>
            <a:r>
              <a:rPr lang="en-US" sz="2800" dirty="0" smtClean="0"/>
              <a:t>∑y=617.5</a:t>
            </a:r>
            <a:r>
              <a:rPr lang="en-US" sz="2800" dirty="0"/>
              <a:t/>
            </a:r>
            <a:br>
              <a:rPr lang="en-US" sz="2800" dirty="0"/>
            </a:br>
            <a:r>
              <a:rPr lang="en-US" sz="2800" dirty="0" smtClean="0"/>
              <a:t>∑</a:t>
            </a:r>
            <a:r>
              <a:rPr lang="en-US" sz="2800" dirty="0" err="1" smtClean="0"/>
              <a:t>xy</a:t>
            </a:r>
            <a:r>
              <a:rPr lang="en-US" sz="2800" dirty="0" smtClean="0"/>
              <a:t>=39,060,989</a:t>
            </a:r>
            <a:r>
              <a:rPr lang="en-US" sz="2800" dirty="0"/>
              <a:t/>
            </a:r>
            <a:br>
              <a:rPr lang="en-US" sz="2800" dirty="0"/>
            </a:br>
            <a:r>
              <a:rPr lang="en-US" sz="2800" dirty="0" smtClean="0"/>
              <a:t>∑x</a:t>
            </a:r>
            <a:r>
              <a:rPr lang="en-US" sz="2800" baseline="30000" dirty="0" smtClean="0"/>
              <a:t>2</a:t>
            </a:r>
            <a:r>
              <a:rPr lang="en-US" sz="2800" dirty="0" smtClean="0"/>
              <a:t>=76,080,188,997</a:t>
            </a:r>
            <a:r>
              <a:rPr lang="en-US" sz="2800" dirty="0"/>
              <a:t/>
            </a:r>
            <a:br>
              <a:rPr lang="en-US" sz="2800" dirty="0"/>
            </a:br>
            <a:r>
              <a:rPr lang="en-US" sz="2800" dirty="0" smtClean="0"/>
              <a:t>∑y</a:t>
            </a:r>
            <a:r>
              <a:rPr lang="en-US" sz="2800" baseline="30000" dirty="0" smtClean="0"/>
              <a:t>2</a:t>
            </a:r>
            <a:r>
              <a:rPr lang="en-US" sz="2800" dirty="0" smtClean="0"/>
              <a:t>=20543.89</a:t>
            </a:r>
            <a:endParaRPr lang="en-US" sz="2800" dirty="0"/>
          </a:p>
        </p:txBody>
      </p:sp>
      <p:sp>
        <p:nvSpPr>
          <p:cNvPr id="7" name="TextBox 6"/>
          <p:cNvSpPr txBox="1"/>
          <p:nvPr/>
        </p:nvSpPr>
        <p:spPr>
          <a:xfrm>
            <a:off x="28471726" y="33408464"/>
            <a:ext cx="10918594" cy="3539430"/>
          </a:xfrm>
          <a:prstGeom prst="rect">
            <a:avLst/>
          </a:prstGeom>
          <a:noFill/>
        </p:spPr>
        <p:txBody>
          <a:bodyPr wrap="square" rtlCol="0">
            <a:spAutoFit/>
          </a:bodyPr>
          <a:lstStyle/>
          <a:p>
            <a:r>
              <a:rPr lang="en-US" sz="3200" dirty="0" smtClean="0"/>
              <a:t>The correlation of the data observed did support the hypothesis that wealth is positively correlated with the obtainment of a college degree in the United States. </a:t>
            </a:r>
          </a:p>
          <a:p>
            <a:r>
              <a:rPr lang="en-US" sz="3200" dirty="0" smtClean="0"/>
              <a:t>In addition, the national data collected on income and education suggested that an economic growth will lead to increase in the percentage of US citizens who earn a college degree. </a:t>
            </a:r>
          </a:p>
          <a:p>
            <a:endParaRPr lang="en-US" sz="3200" dirty="0"/>
          </a:p>
        </p:txBody>
      </p:sp>
      <p:pic>
        <p:nvPicPr>
          <p:cNvPr id="1030" name="Picture 6" descr="Image result for 1 prop z tes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262296" y="48619978"/>
            <a:ext cx="5435386" cy="4076540"/>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p:cNvSpPr txBox="1"/>
          <p:nvPr/>
        </p:nvSpPr>
        <p:spPr>
          <a:xfrm>
            <a:off x="28189654" y="8309890"/>
            <a:ext cx="11028290" cy="2585323"/>
          </a:xfrm>
          <a:prstGeom prst="rect">
            <a:avLst/>
          </a:prstGeom>
          <a:noFill/>
        </p:spPr>
        <p:txBody>
          <a:bodyPr wrap="square" rtlCol="0">
            <a:spAutoFit/>
          </a:bodyPr>
          <a:lstStyle/>
          <a:p>
            <a:r>
              <a:rPr lang="en-US" sz="5400" cap="small" dirty="0">
                <a:solidFill>
                  <a:schemeClr val="accent2">
                    <a:lumMod val="75000"/>
                  </a:schemeClr>
                </a:solidFill>
                <a:latin typeface="Minion Pro" panose="02040503050306020203" pitchFamily="18" charset="0"/>
              </a:rPr>
              <a:t>C</a:t>
            </a:r>
            <a:r>
              <a:rPr lang="en-US" sz="5400" cap="small" dirty="0" smtClean="0">
                <a:solidFill>
                  <a:schemeClr val="accent2">
                    <a:lumMod val="75000"/>
                  </a:schemeClr>
                </a:solidFill>
                <a:latin typeface="Minion Pro" panose="02040503050306020203" pitchFamily="18" charset="0"/>
              </a:rPr>
              <a:t>omparing </a:t>
            </a:r>
            <a:r>
              <a:rPr lang="en-US" sz="5400" cap="small" dirty="0">
                <a:solidFill>
                  <a:schemeClr val="accent2">
                    <a:lumMod val="75000"/>
                  </a:schemeClr>
                </a:solidFill>
                <a:latin typeface="Minion Pro" panose="02040503050306020203" pitchFamily="18" charset="0"/>
              </a:rPr>
              <a:t>I</a:t>
            </a:r>
            <a:r>
              <a:rPr lang="en-US" sz="5400" cap="small" dirty="0" smtClean="0">
                <a:solidFill>
                  <a:schemeClr val="accent2">
                    <a:lumMod val="75000"/>
                  </a:schemeClr>
                </a:solidFill>
                <a:latin typeface="Minion Pro" panose="02040503050306020203" pitchFamily="18" charset="0"/>
              </a:rPr>
              <a:t>ncome and Degree </a:t>
            </a:r>
            <a:r>
              <a:rPr lang="en-US" sz="5400" cap="small" dirty="0">
                <a:solidFill>
                  <a:schemeClr val="accent2">
                    <a:lumMod val="75000"/>
                  </a:schemeClr>
                </a:solidFill>
                <a:latin typeface="Minion Pro" panose="02040503050306020203" pitchFamily="18" charset="0"/>
              </a:rPr>
              <a:t>O</a:t>
            </a:r>
            <a:r>
              <a:rPr lang="en-US" sz="5400" cap="small" dirty="0" smtClean="0">
                <a:solidFill>
                  <a:schemeClr val="accent2">
                    <a:lumMod val="75000"/>
                  </a:schemeClr>
                </a:solidFill>
                <a:latin typeface="Minion Pro" panose="02040503050306020203" pitchFamily="18" charset="0"/>
              </a:rPr>
              <a:t>btainment on a National </a:t>
            </a:r>
            <a:r>
              <a:rPr lang="en-US" sz="5400" cap="small" dirty="0">
                <a:solidFill>
                  <a:schemeClr val="accent2">
                    <a:lumMod val="75000"/>
                  </a:schemeClr>
                </a:solidFill>
                <a:latin typeface="Minion Pro" panose="02040503050306020203" pitchFamily="18" charset="0"/>
              </a:rPr>
              <a:t>L</a:t>
            </a:r>
            <a:r>
              <a:rPr lang="en-US" sz="5400" cap="small" dirty="0" smtClean="0">
                <a:solidFill>
                  <a:schemeClr val="accent2">
                    <a:lumMod val="75000"/>
                  </a:schemeClr>
                </a:solidFill>
                <a:latin typeface="Minion Pro" panose="02040503050306020203" pitchFamily="18" charset="0"/>
              </a:rPr>
              <a:t>evel in Terms of Race</a:t>
            </a:r>
            <a:endParaRPr lang="en-US" sz="5400" cap="small" dirty="0">
              <a:solidFill>
                <a:schemeClr val="accent2">
                  <a:lumMod val="75000"/>
                </a:schemeClr>
              </a:solidFill>
              <a:latin typeface="Minion Pro" panose="02040503050306020203" pitchFamily="18" charset="0"/>
            </a:endParaRPr>
          </a:p>
        </p:txBody>
      </p:sp>
      <p:graphicFrame>
        <p:nvGraphicFramePr>
          <p:cNvPr id="16" name="Table 15"/>
          <p:cNvGraphicFramePr>
            <a:graphicFrameLocks noGrp="1"/>
          </p:cNvGraphicFramePr>
          <p:nvPr>
            <p:extLst>
              <p:ext uri="{D42A27DB-BD31-4B8C-83A1-F6EECF244321}">
                <p14:modId xmlns:p14="http://schemas.microsoft.com/office/powerpoint/2010/main" val="2483525751"/>
              </p:ext>
            </p:extLst>
          </p:nvPr>
        </p:nvGraphicFramePr>
        <p:xfrm>
          <a:off x="28471726" y="17342179"/>
          <a:ext cx="11241823" cy="4393086"/>
        </p:xfrm>
        <a:graphic>
          <a:graphicData uri="http://schemas.openxmlformats.org/drawingml/2006/table">
            <a:tbl>
              <a:tblPr firstRow="1" bandRow="1">
                <a:tableStyleId>{5C22544A-7EE6-4342-B048-85BDC9FD1C3A}</a:tableStyleId>
              </a:tblPr>
              <a:tblGrid>
                <a:gridCol w="2490683">
                  <a:extLst>
                    <a:ext uri="{9D8B030D-6E8A-4147-A177-3AD203B41FA5}">
                      <a16:colId xmlns:a16="http://schemas.microsoft.com/office/drawing/2014/main" val="1007615965"/>
                    </a:ext>
                  </a:extLst>
                </a:gridCol>
                <a:gridCol w="2326692">
                  <a:extLst>
                    <a:ext uri="{9D8B030D-6E8A-4147-A177-3AD203B41FA5}">
                      <a16:colId xmlns:a16="http://schemas.microsoft.com/office/drawing/2014/main" val="4154855839"/>
                    </a:ext>
                  </a:extLst>
                </a:gridCol>
                <a:gridCol w="3160133">
                  <a:extLst>
                    <a:ext uri="{9D8B030D-6E8A-4147-A177-3AD203B41FA5}">
                      <a16:colId xmlns:a16="http://schemas.microsoft.com/office/drawing/2014/main" val="1418424430"/>
                    </a:ext>
                  </a:extLst>
                </a:gridCol>
                <a:gridCol w="3264315">
                  <a:extLst>
                    <a:ext uri="{9D8B030D-6E8A-4147-A177-3AD203B41FA5}">
                      <a16:colId xmlns:a16="http://schemas.microsoft.com/office/drawing/2014/main" val="281141672"/>
                    </a:ext>
                  </a:extLst>
                </a:gridCol>
              </a:tblGrid>
              <a:tr h="947841">
                <a:tc>
                  <a:txBody>
                    <a:bodyPr/>
                    <a:lstStyle/>
                    <a:p>
                      <a:r>
                        <a:rPr lang="en-US" sz="3100" dirty="0" smtClean="0"/>
                        <a:t>Race</a:t>
                      </a:r>
                      <a:endParaRPr lang="en-US" sz="3100" dirty="0"/>
                    </a:p>
                  </a:txBody>
                  <a:tcPr marL="71418" marR="71418" marT="35709" marB="35709"/>
                </a:tc>
                <a:tc>
                  <a:txBody>
                    <a:bodyPr/>
                    <a:lstStyle/>
                    <a:p>
                      <a:r>
                        <a:rPr lang="en-US" sz="3100" dirty="0" smtClean="0"/>
                        <a:t>Median Income</a:t>
                      </a:r>
                      <a:endParaRPr lang="en-US" sz="3100" dirty="0"/>
                    </a:p>
                  </a:txBody>
                  <a:tcPr marL="71418" marR="71418" marT="35709" marB="35709"/>
                </a:tc>
                <a:tc>
                  <a:txBody>
                    <a:bodyPr/>
                    <a:lstStyle/>
                    <a:p>
                      <a:r>
                        <a:rPr lang="en-US" sz="2800" dirty="0" smtClean="0"/>
                        <a:t>Number of People</a:t>
                      </a:r>
                      <a:r>
                        <a:rPr lang="en-US" sz="2800" baseline="0" dirty="0" smtClean="0"/>
                        <a:t> with Bachelor’s+</a:t>
                      </a:r>
                      <a:endParaRPr lang="en-US" sz="2800" dirty="0"/>
                    </a:p>
                  </a:txBody>
                  <a:tcPr marL="71418" marR="71418" marT="35709" marB="35709"/>
                </a:tc>
                <a:tc>
                  <a:txBody>
                    <a:bodyPr/>
                    <a:lstStyle/>
                    <a:p>
                      <a:r>
                        <a:rPr lang="en-US" sz="2800" dirty="0" smtClean="0"/>
                        <a:t>Percentage</a:t>
                      </a:r>
                      <a:r>
                        <a:rPr lang="en-US" sz="2800" baseline="0" dirty="0" smtClean="0"/>
                        <a:t> of People with Bachelor’s+</a:t>
                      </a:r>
                      <a:endParaRPr lang="en-US" sz="2800" dirty="0"/>
                    </a:p>
                  </a:txBody>
                  <a:tcPr marL="71418" marR="71418" marT="35709" marB="35709"/>
                </a:tc>
                <a:extLst>
                  <a:ext uri="{0D108BD9-81ED-4DB2-BD59-A6C34878D82A}">
                    <a16:rowId xmlns:a16="http://schemas.microsoft.com/office/drawing/2014/main" val="3799310406"/>
                  </a:ext>
                </a:extLst>
              </a:tr>
              <a:tr h="672096">
                <a:tc>
                  <a:txBody>
                    <a:bodyPr/>
                    <a:lstStyle/>
                    <a:p>
                      <a:r>
                        <a:rPr lang="en-US" sz="3100" dirty="0" smtClean="0"/>
                        <a:t>White</a:t>
                      </a:r>
                      <a:endParaRPr lang="en-US" sz="3100" dirty="0"/>
                    </a:p>
                  </a:txBody>
                  <a:tcPr marL="71418" marR="71418" marT="35709" marB="35709"/>
                </a:tc>
                <a:tc>
                  <a:txBody>
                    <a:bodyPr/>
                    <a:lstStyle/>
                    <a:p>
                      <a:r>
                        <a:rPr lang="en-US" sz="3100" dirty="0" smtClean="0"/>
                        <a:t>$61,941</a:t>
                      </a:r>
                      <a:endParaRPr lang="en-US" sz="3100" dirty="0"/>
                    </a:p>
                  </a:txBody>
                  <a:tcPr marL="71418" marR="71418" marT="35709" marB="35709"/>
                </a:tc>
                <a:tc>
                  <a:txBody>
                    <a:bodyPr/>
                    <a:lstStyle/>
                    <a:p>
                      <a:r>
                        <a:rPr lang="en-US" sz="3100" dirty="0" smtClean="0"/>
                        <a:t>46,996,181</a:t>
                      </a:r>
                      <a:endParaRPr lang="en-US" sz="3100" dirty="0"/>
                    </a:p>
                  </a:txBody>
                  <a:tcPr marL="71418" marR="71418" marT="35709" marB="35709"/>
                </a:tc>
                <a:tc>
                  <a:txBody>
                    <a:bodyPr/>
                    <a:lstStyle/>
                    <a:p>
                      <a:r>
                        <a:rPr lang="en-US" sz="3100" dirty="0" smtClean="0"/>
                        <a:t>33.2%</a:t>
                      </a:r>
                      <a:endParaRPr lang="en-US" sz="3100" dirty="0"/>
                    </a:p>
                  </a:txBody>
                  <a:tcPr marL="71418" marR="71418" marT="35709" marB="35709"/>
                </a:tc>
                <a:extLst>
                  <a:ext uri="{0D108BD9-81ED-4DB2-BD59-A6C34878D82A}">
                    <a16:rowId xmlns:a16="http://schemas.microsoft.com/office/drawing/2014/main" val="2047835306"/>
                  </a:ext>
                </a:extLst>
              </a:tr>
              <a:tr h="782420">
                <a:tc>
                  <a:txBody>
                    <a:bodyPr/>
                    <a:lstStyle/>
                    <a:p>
                      <a:r>
                        <a:rPr lang="en-US" sz="3100" dirty="0" smtClean="0"/>
                        <a:t>African-American</a:t>
                      </a:r>
                      <a:endParaRPr lang="en-US" sz="3100" dirty="0"/>
                    </a:p>
                  </a:txBody>
                  <a:tcPr marL="71418" marR="71418" marT="35709" marB="35709"/>
                </a:tc>
                <a:tc>
                  <a:txBody>
                    <a:bodyPr/>
                    <a:lstStyle/>
                    <a:p>
                      <a:r>
                        <a:rPr lang="en-US" sz="3100" dirty="0" smtClean="0"/>
                        <a:t>$36,923</a:t>
                      </a:r>
                      <a:endParaRPr lang="en-US" sz="3100" dirty="0"/>
                    </a:p>
                  </a:txBody>
                  <a:tcPr marL="71418" marR="71418" marT="35709" marB="35709"/>
                </a:tc>
                <a:tc>
                  <a:txBody>
                    <a:bodyPr/>
                    <a:lstStyle/>
                    <a:p>
                      <a:r>
                        <a:rPr lang="en-US" sz="3100" dirty="0" smtClean="0"/>
                        <a:t>4,812,215</a:t>
                      </a:r>
                      <a:endParaRPr lang="en-US" sz="3100" dirty="0"/>
                    </a:p>
                  </a:txBody>
                  <a:tcPr marL="71418" marR="71418" marT="35709" marB="35709"/>
                </a:tc>
                <a:tc>
                  <a:txBody>
                    <a:bodyPr/>
                    <a:lstStyle/>
                    <a:p>
                      <a:r>
                        <a:rPr lang="en-US" sz="3100" dirty="0" smtClean="0"/>
                        <a:t>19.5%</a:t>
                      </a:r>
                    </a:p>
                    <a:p>
                      <a:endParaRPr lang="en-US" sz="3100" dirty="0"/>
                    </a:p>
                  </a:txBody>
                  <a:tcPr marL="71418" marR="71418" marT="35709" marB="35709"/>
                </a:tc>
                <a:extLst>
                  <a:ext uri="{0D108BD9-81ED-4DB2-BD59-A6C34878D82A}">
                    <a16:rowId xmlns:a16="http://schemas.microsoft.com/office/drawing/2014/main" val="1096812870"/>
                  </a:ext>
                </a:extLst>
              </a:tr>
              <a:tr h="782420">
                <a:tc>
                  <a:txBody>
                    <a:bodyPr/>
                    <a:lstStyle/>
                    <a:p>
                      <a:r>
                        <a:rPr lang="en-US" sz="3100" dirty="0" smtClean="0"/>
                        <a:t>Asian-American</a:t>
                      </a:r>
                      <a:endParaRPr lang="en-US" sz="3100" dirty="0"/>
                    </a:p>
                  </a:txBody>
                  <a:tcPr marL="71418" marR="71418" marT="35709" marB="35709"/>
                </a:tc>
                <a:tc>
                  <a:txBody>
                    <a:bodyPr/>
                    <a:lstStyle/>
                    <a:p>
                      <a:r>
                        <a:rPr lang="en-US" sz="3100" dirty="0" smtClean="0"/>
                        <a:t>$78,285</a:t>
                      </a:r>
                      <a:endParaRPr lang="en-US" sz="3100" dirty="0"/>
                    </a:p>
                  </a:txBody>
                  <a:tcPr marL="71418" marR="71418" marT="35709" marB="35709"/>
                </a:tc>
                <a:tc>
                  <a:txBody>
                    <a:bodyPr/>
                    <a:lstStyle/>
                    <a:p>
                      <a:r>
                        <a:rPr lang="en-US" sz="3100" dirty="0" smtClean="0"/>
                        <a:t>5,770,522</a:t>
                      </a:r>
                      <a:endParaRPr lang="en-US" sz="3100" dirty="0"/>
                    </a:p>
                  </a:txBody>
                  <a:tcPr marL="71418" marR="71418" marT="35709" marB="35709"/>
                </a:tc>
                <a:tc>
                  <a:txBody>
                    <a:bodyPr/>
                    <a:lstStyle/>
                    <a:p>
                      <a:r>
                        <a:rPr lang="en-US" sz="3100" dirty="0" smtClean="0"/>
                        <a:t>51.4%</a:t>
                      </a:r>
                      <a:endParaRPr lang="en-US" sz="3100" dirty="0"/>
                    </a:p>
                  </a:txBody>
                  <a:tcPr marL="71418" marR="71418" marT="35709" marB="35709"/>
                </a:tc>
                <a:extLst>
                  <a:ext uri="{0D108BD9-81ED-4DB2-BD59-A6C34878D82A}">
                    <a16:rowId xmlns:a16="http://schemas.microsoft.com/office/drawing/2014/main" val="99073414"/>
                  </a:ext>
                </a:extLst>
              </a:tr>
              <a:tr h="672096">
                <a:tc>
                  <a:txBody>
                    <a:bodyPr/>
                    <a:lstStyle/>
                    <a:p>
                      <a:r>
                        <a:rPr lang="en-US" sz="3100" dirty="0" smtClean="0"/>
                        <a:t>Hispanic</a:t>
                      </a:r>
                      <a:r>
                        <a:rPr lang="en-US" sz="3100" baseline="0" dirty="0" smtClean="0"/>
                        <a:t> </a:t>
                      </a:r>
                      <a:endParaRPr lang="en-US" sz="3100" dirty="0"/>
                    </a:p>
                  </a:txBody>
                  <a:tcPr marL="71418" marR="71418" marT="35709" marB="35709"/>
                </a:tc>
                <a:tc>
                  <a:txBody>
                    <a:bodyPr/>
                    <a:lstStyle/>
                    <a:p>
                      <a:r>
                        <a:rPr lang="en-US" sz="3100" dirty="0" smtClean="0"/>
                        <a:t>$45,124</a:t>
                      </a:r>
                      <a:endParaRPr lang="en-US" sz="3100" dirty="0"/>
                    </a:p>
                  </a:txBody>
                  <a:tcPr marL="71418" marR="71418" marT="35709" marB="35709"/>
                </a:tc>
                <a:tc>
                  <a:txBody>
                    <a:bodyPr/>
                    <a:lstStyle/>
                    <a:p>
                      <a:r>
                        <a:rPr lang="en-US" sz="3100" dirty="0" smtClean="0"/>
                        <a:t>4,275,337</a:t>
                      </a:r>
                      <a:endParaRPr lang="en-US" sz="3100" dirty="0"/>
                    </a:p>
                  </a:txBody>
                  <a:tcPr marL="71418" marR="71418" marT="35709" marB="35709"/>
                </a:tc>
                <a:tc>
                  <a:txBody>
                    <a:bodyPr/>
                    <a:lstStyle/>
                    <a:p>
                      <a:r>
                        <a:rPr lang="en-US" sz="3100" dirty="0" smtClean="0"/>
                        <a:t>14.3%</a:t>
                      </a:r>
                      <a:endParaRPr lang="en-US" sz="3100" dirty="0"/>
                    </a:p>
                  </a:txBody>
                  <a:tcPr marL="71418" marR="71418" marT="35709" marB="35709"/>
                </a:tc>
                <a:extLst>
                  <a:ext uri="{0D108BD9-81ED-4DB2-BD59-A6C34878D82A}">
                    <a16:rowId xmlns:a16="http://schemas.microsoft.com/office/drawing/2014/main" val="3200038604"/>
                  </a:ext>
                </a:extLst>
              </a:tr>
            </a:tbl>
          </a:graphicData>
        </a:graphic>
      </p:graphicFrame>
      <p:graphicFrame>
        <p:nvGraphicFramePr>
          <p:cNvPr id="40" name="Table 39"/>
          <p:cNvGraphicFramePr>
            <a:graphicFrameLocks noGrp="1"/>
          </p:cNvGraphicFramePr>
          <p:nvPr>
            <p:extLst>
              <p:ext uri="{D42A27DB-BD31-4B8C-83A1-F6EECF244321}">
                <p14:modId xmlns:p14="http://schemas.microsoft.com/office/powerpoint/2010/main" val="928491541"/>
              </p:ext>
            </p:extLst>
          </p:nvPr>
        </p:nvGraphicFramePr>
        <p:xfrm>
          <a:off x="28471726" y="22693966"/>
          <a:ext cx="11241823" cy="4237300"/>
        </p:xfrm>
        <a:graphic>
          <a:graphicData uri="http://schemas.openxmlformats.org/drawingml/2006/table">
            <a:tbl>
              <a:tblPr firstRow="1" bandRow="1">
                <a:tableStyleId>{5C22544A-7EE6-4342-B048-85BDC9FD1C3A}</a:tableStyleId>
              </a:tblPr>
              <a:tblGrid>
                <a:gridCol w="2490683">
                  <a:extLst>
                    <a:ext uri="{9D8B030D-6E8A-4147-A177-3AD203B41FA5}">
                      <a16:colId xmlns:a16="http://schemas.microsoft.com/office/drawing/2014/main" val="1007615965"/>
                    </a:ext>
                  </a:extLst>
                </a:gridCol>
                <a:gridCol w="2326692">
                  <a:extLst>
                    <a:ext uri="{9D8B030D-6E8A-4147-A177-3AD203B41FA5}">
                      <a16:colId xmlns:a16="http://schemas.microsoft.com/office/drawing/2014/main" val="4154855839"/>
                    </a:ext>
                  </a:extLst>
                </a:gridCol>
                <a:gridCol w="3160133">
                  <a:extLst>
                    <a:ext uri="{9D8B030D-6E8A-4147-A177-3AD203B41FA5}">
                      <a16:colId xmlns:a16="http://schemas.microsoft.com/office/drawing/2014/main" val="1418424430"/>
                    </a:ext>
                  </a:extLst>
                </a:gridCol>
                <a:gridCol w="3264315">
                  <a:extLst>
                    <a:ext uri="{9D8B030D-6E8A-4147-A177-3AD203B41FA5}">
                      <a16:colId xmlns:a16="http://schemas.microsoft.com/office/drawing/2014/main" val="281141672"/>
                    </a:ext>
                  </a:extLst>
                </a:gridCol>
              </a:tblGrid>
              <a:tr h="753076">
                <a:tc>
                  <a:txBody>
                    <a:bodyPr/>
                    <a:lstStyle/>
                    <a:p>
                      <a:r>
                        <a:rPr lang="en-US" sz="3100" dirty="0" smtClean="0"/>
                        <a:t>Race</a:t>
                      </a:r>
                      <a:endParaRPr lang="en-US" sz="3100" dirty="0"/>
                    </a:p>
                  </a:txBody>
                  <a:tcPr marL="71418" marR="71418" marT="35709" marB="35709"/>
                </a:tc>
                <a:tc>
                  <a:txBody>
                    <a:bodyPr/>
                    <a:lstStyle/>
                    <a:p>
                      <a:r>
                        <a:rPr lang="en-US" sz="3100" dirty="0" smtClean="0"/>
                        <a:t>Median Income</a:t>
                      </a:r>
                      <a:endParaRPr lang="en-US" sz="3100" dirty="0"/>
                    </a:p>
                  </a:txBody>
                  <a:tcPr marL="71418" marR="71418" marT="35709" marB="35709"/>
                </a:tc>
                <a:tc>
                  <a:txBody>
                    <a:bodyPr/>
                    <a:lstStyle/>
                    <a:p>
                      <a:r>
                        <a:rPr lang="en-US" sz="2800" dirty="0" smtClean="0"/>
                        <a:t>Number of People</a:t>
                      </a:r>
                      <a:r>
                        <a:rPr lang="en-US" sz="2800" baseline="0" dirty="0" smtClean="0"/>
                        <a:t> with Bachelor’s+</a:t>
                      </a:r>
                      <a:endParaRPr lang="en-US" sz="2800" dirty="0"/>
                    </a:p>
                  </a:txBody>
                  <a:tcPr marL="71418" marR="71418" marT="35709" marB="35709"/>
                </a:tc>
                <a:tc>
                  <a:txBody>
                    <a:bodyPr/>
                    <a:lstStyle/>
                    <a:p>
                      <a:r>
                        <a:rPr lang="en-US" sz="2800" dirty="0" smtClean="0"/>
                        <a:t>Percentage</a:t>
                      </a:r>
                      <a:r>
                        <a:rPr lang="en-US" sz="2800" baseline="0" dirty="0" smtClean="0"/>
                        <a:t> of People with Bachelor’s+</a:t>
                      </a:r>
                      <a:endParaRPr lang="en-US" sz="2800" dirty="0"/>
                    </a:p>
                  </a:txBody>
                  <a:tcPr marL="71418" marR="71418" marT="35709" marB="35709"/>
                </a:tc>
                <a:extLst>
                  <a:ext uri="{0D108BD9-81ED-4DB2-BD59-A6C34878D82A}">
                    <a16:rowId xmlns:a16="http://schemas.microsoft.com/office/drawing/2014/main" val="3799310406"/>
                  </a:ext>
                </a:extLst>
              </a:tr>
              <a:tr h="594203">
                <a:tc>
                  <a:txBody>
                    <a:bodyPr/>
                    <a:lstStyle/>
                    <a:p>
                      <a:r>
                        <a:rPr lang="en-US" sz="3100" dirty="0" smtClean="0"/>
                        <a:t>White</a:t>
                      </a:r>
                      <a:endParaRPr lang="en-US" sz="3100" dirty="0"/>
                    </a:p>
                  </a:txBody>
                  <a:tcPr marL="71418" marR="71418" marT="35709" marB="35709"/>
                </a:tc>
                <a:tc>
                  <a:txBody>
                    <a:bodyPr/>
                    <a:lstStyle/>
                    <a:p>
                      <a:r>
                        <a:rPr lang="en-US" sz="3100" dirty="0" smtClean="0"/>
                        <a:t>$63,155</a:t>
                      </a:r>
                      <a:endParaRPr lang="en-US" sz="3100" dirty="0"/>
                    </a:p>
                  </a:txBody>
                  <a:tcPr marL="71418" marR="71418" marT="35709" marB="35709"/>
                </a:tc>
                <a:tc>
                  <a:txBody>
                    <a:bodyPr/>
                    <a:lstStyle/>
                    <a:p>
                      <a:r>
                        <a:rPr lang="en-US" sz="3100" dirty="0" smtClean="0"/>
                        <a:t>48,069,724</a:t>
                      </a:r>
                      <a:endParaRPr lang="en-US" sz="3100" dirty="0"/>
                    </a:p>
                  </a:txBody>
                  <a:tcPr marL="71418" marR="71418" marT="35709" marB="35709"/>
                </a:tc>
                <a:tc>
                  <a:txBody>
                    <a:bodyPr/>
                    <a:lstStyle/>
                    <a:p>
                      <a:r>
                        <a:rPr lang="en-US" sz="3100" dirty="0" smtClean="0"/>
                        <a:t>33.8%</a:t>
                      </a:r>
                      <a:endParaRPr lang="en-US" sz="3100" dirty="0"/>
                    </a:p>
                  </a:txBody>
                  <a:tcPr marL="71418" marR="71418" marT="35709" marB="35709"/>
                </a:tc>
                <a:extLst>
                  <a:ext uri="{0D108BD9-81ED-4DB2-BD59-A6C34878D82A}">
                    <a16:rowId xmlns:a16="http://schemas.microsoft.com/office/drawing/2014/main" val="2047835306"/>
                  </a:ext>
                </a:extLst>
              </a:tr>
              <a:tr h="870700">
                <a:tc>
                  <a:txBody>
                    <a:bodyPr/>
                    <a:lstStyle/>
                    <a:p>
                      <a:r>
                        <a:rPr lang="en-US" sz="3100" dirty="0" smtClean="0"/>
                        <a:t>African-American</a:t>
                      </a:r>
                      <a:endParaRPr lang="en-US" sz="3100" dirty="0"/>
                    </a:p>
                  </a:txBody>
                  <a:tcPr marL="71418" marR="71418" marT="35709" marB="35709"/>
                </a:tc>
                <a:tc>
                  <a:txBody>
                    <a:bodyPr/>
                    <a:lstStyle/>
                    <a:p>
                      <a:r>
                        <a:rPr lang="en-US" sz="3100" dirty="0" smtClean="0"/>
                        <a:t>$38,555</a:t>
                      </a:r>
                      <a:endParaRPr lang="en-US" sz="3100" dirty="0"/>
                    </a:p>
                  </a:txBody>
                  <a:tcPr marL="71418" marR="71418" marT="35709" marB="35709"/>
                </a:tc>
                <a:tc>
                  <a:txBody>
                    <a:bodyPr/>
                    <a:lstStyle/>
                    <a:p>
                      <a:r>
                        <a:rPr lang="en-US" sz="3100" dirty="0" smtClean="0"/>
                        <a:t>5,011,535</a:t>
                      </a:r>
                      <a:endParaRPr lang="en-US" sz="3100" dirty="0"/>
                    </a:p>
                  </a:txBody>
                  <a:tcPr marL="71418" marR="71418" marT="35709" marB="35709"/>
                </a:tc>
                <a:tc>
                  <a:txBody>
                    <a:bodyPr/>
                    <a:lstStyle/>
                    <a:p>
                      <a:r>
                        <a:rPr lang="en-US" sz="3100" dirty="0" smtClean="0"/>
                        <a:t>20%</a:t>
                      </a:r>
                    </a:p>
                    <a:p>
                      <a:endParaRPr lang="en-US" sz="3100" dirty="0"/>
                    </a:p>
                  </a:txBody>
                  <a:tcPr marL="71418" marR="71418" marT="35709" marB="35709"/>
                </a:tc>
                <a:extLst>
                  <a:ext uri="{0D108BD9-81ED-4DB2-BD59-A6C34878D82A}">
                    <a16:rowId xmlns:a16="http://schemas.microsoft.com/office/drawing/2014/main" val="1096812870"/>
                  </a:ext>
                </a:extLst>
              </a:tr>
              <a:tr h="870700">
                <a:tc>
                  <a:txBody>
                    <a:bodyPr/>
                    <a:lstStyle/>
                    <a:p>
                      <a:r>
                        <a:rPr lang="en-US" sz="3100" dirty="0" smtClean="0"/>
                        <a:t>Asian-American</a:t>
                      </a:r>
                      <a:endParaRPr lang="en-US" sz="3100" dirty="0"/>
                    </a:p>
                  </a:txBody>
                  <a:tcPr marL="71418" marR="71418" marT="35709" marB="35709"/>
                </a:tc>
                <a:tc>
                  <a:txBody>
                    <a:bodyPr/>
                    <a:lstStyle/>
                    <a:p>
                      <a:r>
                        <a:rPr lang="en-US" sz="3100" dirty="0" smtClean="0"/>
                        <a:t>$80,720</a:t>
                      </a:r>
                      <a:endParaRPr lang="en-US" sz="3100" dirty="0"/>
                    </a:p>
                  </a:txBody>
                  <a:tcPr marL="71418" marR="71418" marT="35709" marB="35709"/>
                </a:tc>
                <a:tc>
                  <a:txBody>
                    <a:bodyPr/>
                    <a:lstStyle/>
                    <a:p>
                      <a:r>
                        <a:rPr lang="en-US" sz="3100" dirty="0" smtClean="0"/>
                        <a:t>6,006,063</a:t>
                      </a:r>
                      <a:endParaRPr lang="en-US" sz="3100" dirty="0"/>
                    </a:p>
                  </a:txBody>
                  <a:tcPr marL="71418" marR="71418" marT="35709" marB="35709"/>
                </a:tc>
                <a:tc>
                  <a:txBody>
                    <a:bodyPr/>
                    <a:lstStyle/>
                    <a:p>
                      <a:r>
                        <a:rPr lang="en-US" sz="3100" dirty="0" smtClean="0"/>
                        <a:t>52.1%</a:t>
                      </a:r>
                      <a:endParaRPr lang="en-US" sz="3100" dirty="0"/>
                    </a:p>
                  </a:txBody>
                  <a:tcPr marL="71418" marR="71418" marT="35709" marB="35709"/>
                </a:tc>
                <a:extLst>
                  <a:ext uri="{0D108BD9-81ED-4DB2-BD59-A6C34878D82A}">
                    <a16:rowId xmlns:a16="http://schemas.microsoft.com/office/drawing/2014/main" val="99073414"/>
                  </a:ext>
                </a:extLst>
              </a:tr>
              <a:tr h="594203">
                <a:tc>
                  <a:txBody>
                    <a:bodyPr/>
                    <a:lstStyle/>
                    <a:p>
                      <a:r>
                        <a:rPr lang="en-US" sz="3100" dirty="0" smtClean="0"/>
                        <a:t>Hispanic</a:t>
                      </a:r>
                      <a:endParaRPr lang="en-US" sz="3100" dirty="0"/>
                    </a:p>
                  </a:txBody>
                  <a:tcPr marL="71418" marR="71418" marT="35709" marB="35709"/>
                </a:tc>
                <a:tc>
                  <a:txBody>
                    <a:bodyPr/>
                    <a:lstStyle/>
                    <a:p>
                      <a:r>
                        <a:rPr lang="en-US" sz="3100" dirty="0" smtClean="0"/>
                        <a:t>$46,882</a:t>
                      </a:r>
                      <a:endParaRPr lang="en-US" sz="3100" dirty="0"/>
                    </a:p>
                  </a:txBody>
                  <a:tcPr marL="71418" marR="71418" marT="35709" marB="35709"/>
                </a:tc>
                <a:tc>
                  <a:txBody>
                    <a:bodyPr/>
                    <a:lstStyle/>
                    <a:p>
                      <a:r>
                        <a:rPr lang="en-US" sz="3100" dirty="0" smtClean="0"/>
                        <a:t>4,513,125</a:t>
                      </a:r>
                      <a:endParaRPr lang="en-US" sz="3100" dirty="0"/>
                    </a:p>
                  </a:txBody>
                  <a:tcPr marL="71418" marR="71418" marT="35709" marB="35709"/>
                </a:tc>
                <a:tc>
                  <a:txBody>
                    <a:bodyPr/>
                    <a:lstStyle/>
                    <a:p>
                      <a:r>
                        <a:rPr lang="en-US" sz="3100" dirty="0" smtClean="0"/>
                        <a:t>14.7%</a:t>
                      </a:r>
                      <a:endParaRPr lang="en-US" sz="3100" dirty="0"/>
                    </a:p>
                  </a:txBody>
                  <a:tcPr marL="71418" marR="71418" marT="35709" marB="35709"/>
                </a:tc>
                <a:extLst>
                  <a:ext uri="{0D108BD9-81ED-4DB2-BD59-A6C34878D82A}">
                    <a16:rowId xmlns:a16="http://schemas.microsoft.com/office/drawing/2014/main" val="3200038604"/>
                  </a:ext>
                </a:extLst>
              </a:tr>
            </a:tbl>
          </a:graphicData>
        </a:graphic>
      </p:graphicFrame>
      <p:sp>
        <p:nvSpPr>
          <p:cNvPr id="41" name="TextBox 40"/>
          <p:cNvSpPr txBox="1"/>
          <p:nvPr/>
        </p:nvSpPr>
        <p:spPr>
          <a:xfrm>
            <a:off x="28471726" y="16507006"/>
            <a:ext cx="9552411" cy="646331"/>
          </a:xfrm>
          <a:prstGeom prst="rect">
            <a:avLst/>
          </a:prstGeom>
          <a:noFill/>
        </p:spPr>
        <p:txBody>
          <a:bodyPr wrap="square" rtlCol="0">
            <a:spAutoFit/>
          </a:bodyPr>
          <a:lstStyle/>
          <a:p>
            <a:r>
              <a:rPr lang="en-US" sz="3600" cap="small" dirty="0" smtClean="0">
                <a:solidFill>
                  <a:schemeClr val="accent1">
                    <a:lumMod val="50000"/>
                  </a:schemeClr>
                </a:solidFill>
                <a:latin typeface="Minion Pro" panose="02040503050306020203" pitchFamily="18" charset="0"/>
              </a:rPr>
              <a:t>Income and Education  by Race in 2015</a:t>
            </a:r>
            <a:endParaRPr lang="en-US" sz="3600" cap="small" dirty="0">
              <a:solidFill>
                <a:schemeClr val="accent1">
                  <a:lumMod val="50000"/>
                </a:schemeClr>
              </a:solidFill>
              <a:latin typeface="Minion Pro" panose="02040503050306020203" pitchFamily="18" charset="0"/>
            </a:endParaRPr>
          </a:p>
        </p:txBody>
      </p:sp>
      <p:sp>
        <p:nvSpPr>
          <p:cNvPr id="47" name="TextBox 46"/>
          <p:cNvSpPr txBox="1"/>
          <p:nvPr/>
        </p:nvSpPr>
        <p:spPr>
          <a:xfrm>
            <a:off x="28471726" y="21967136"/>
            <a:ext cx="9552411" cy="646331"/>
          </a:xfrm>
          <a:prstGeom prst="rect">
            <a:avLst/>
          </a:prstGeom>
          <a:noFill/>
        </p:spPr>
        <p:txBody>
          <a:bodyPr wrap="square" rtlCol="0">
            <a:spAutoFit/>
          </a:bodyPr>
          <a:lstStyle/>
          <a:p>
            <a:r>
              <a:rPr lang="en-US" sz="3600" cap="small" dirty="0" smtClean="0">
                <a:solidFill>
                  <a:schemeClr val="accent1">
                    <a:lumMod val="50000"/>
                  </a:schemeClr>
                </a:solidFill>
                <a:latin typeface="Minion Pro" panose="02040503050306020203" pitchFamily="18" charset="0"/>
              </a:rPr>
              <a:t>Income and Education by Race in 2016</a:t>
            </a:r>
            <a:endParaRPr lang="en-US" sz="3600" cap="small" dirty="0">
              <a:solidFill>
                <a:schemeClr val="accent1">
                  <a:lumMod val="50000"/>
                </a:schemeClr>
              </a:solidFill>
              <a:latin typeface="Minion Pro" panose="02040503050306020203" pitchFamily="18" charset="0"/>
            </a:endParaRPr>
          </a:p>
        </p:txBody>
      </p:sp>
      <p:sp>
        <p:nvSpPr>
          <p:cNvPr id="21" name="TextBox 20"/>
          <p:cNvSpPr txBox="1"/>
          <p:nvPr/>
        </p:nvSpPr>
        <p:spPr>
          <a:xfrm>
            <a:off x="28471726" y="27263674"/>
            <a:ext cx="11105190" cy="6001643"/>
          </a:xfrm>
          <a:prstGeom prst="rect">
            <a:avLst/>
          </a:prstGeom>
          <a:noFill/>
        </p:spPr>
        <p:txBody>
          <a:bodyPr wrap="square" rtlCol="0">
            <a:spAutoFit/>
          </a:bodyPr>
          <a:lstStyle/>
          <a:p>
            <a:r>
              <a:rPr lang="en-US" sz="3200" dirty="0"/>
              <a:t>When conducting a GOF test comparing the number of people with a bachelor’s degree or higher in 2015 to those with a bachelor’s degree or higher in 2016, the results showed a p-value of zero, indicating that across all tested racial categories, all groups increased their level of education. </a:t>
            </a:r>
          </a:p>
          <a:p>
            <a:r>
              <a:rPr lang="en-US" sz="3200" dirty="0"/>
              <a:t/>
            </a:r>
            <a:br>
              <a:rPr lang="en-US" sz="3200" dirty="0"/>
            </a:br>
            <a:r>
              <a:rPr lang="en-US" sz="3200" dirty="0"/>
              <a:t>When conducting a GOF test comparing the median income of people in 2015 with the median income in 2016, the results showed a p-value of </a:t>
            </a:r>
            <a:r>
              <a:rPr lang="en-US" sz="3200" dirty="0" smtClean="0"/>
              <a:t>8.799129ꓰ</a:t>
            </a:r>
            <a:r>
              <a:rPr lang="en-US" sz="3200" baseline="30000" dirty="0" smtClean="0"/>
              <a:t>-99</a:t>
            </a:r>
            <a:r>
              <a:rPr lang="en-US" sz="3200" dirty="0" smtClean="0"/>
              <a:t>, </a:t>
            </a:r>
            <a:r>
              <a:rPr lang="en-US" sz="3200" dirty="0"/>
              <a:t>indicating that </a:t>
            </a:r>
            <a:r>
              <a:rPr lang="en-US" sz="3200" dirty="0" smtClean="0"/>
              <a:t>the median </a:t>
            </a:r>
            <a:r>
              <a:rPr lang="en-US" sz="3200" dirty="0"/>
              <a:t>income increased across all tested racial categories.</a:t>
            </a:r>
          </a:p>
          <a:p>
            <a:r>
              <a:rPr lang="en-US" sz="3200" dirty="0"/>
              <a:t/>
            </a:r>
            <a:br>
              <a:rPr lang="en-US" sz="3200" dirty="0"/>
            </a:br>
            <a:endParaRPr lang="en-US" sz="3200" dirty="0"/>
          </a:p>
        </p:txBody>
      </p:sp>
      <p:sp>
        <p:nvSpPr>
          <p:cNvPr id="9" name="TextBox 8"/>
          <p:cNvSpPr txBox="1"/>
          <p:nvPr/>
        </p:nvSpPr>
        <p:spPr>
          <a:xfrm>
            <a:off x="28471726" y="11217015"/>
            <a:ext cx="10918594" cy="5016758"/>
          </a:xfrm>
          <a:prstGeom prst="rect">
            <a:avLst/>
          </a:prstGeom>
          <a:noFill/>
        </p:spPr>
        <p:txBody>
          <a:bodyPr wrap="square" rtlCol="0">
            <a:spAutoFit/>
          </a:bodyPr>
          <a:lstStyle/>
          <a:p>
            <a:r>
              <a:rPr lang="en-US" sz="3200" dirty="0" smtClean="0"/>
              <a:t>According to CBS, the American economy grew by 1.6% from  2015 to 2016. According to the correlation found in the first part of this project, the growth of the economy should be reflected  by an increase in median income across the nation, and by effect, and increase in the number of people earning </a:t>
            </a:r>
            <a:r>
              <a:rPr lang="en-US" sz="3200" dirty="0" smtClean="0"/>
              <a:t>bachelor’s </a:t>
            </a:r>
            <a:r>
              <a:rPr lang="en-US" sz="3200" dirty="0" smtClean="0"/>
              <a:t>degrees or higher.</a:t>
            </a:r>
          </a:p>
          <a:p>
            <a:endParaRPr lang="en-US" sz="3200" dirty="0"/>
          </a:p>
          <a:p>
            <a:r>
              <a:rPr lang="en-US" sz="3200" dirty="0" smtClean="0"/>
              <a:t>To test if this was the case, and to test if it was true for people of all racial backgrounds, I compared data from the 2015 and 2016 censures as listed below.  </a:t>
            </a:r>
            <a:endParaRPr lang="en-US" sz="3200" dirty="0"/>
          </a:p>
        </p:txBody>
      </p:sp>
    </p:spTree>
    <p:extLst>
      <p:ext uri="{BB962C8B-B14F-4D97-AF65-F5344CB8AC3E}">
        <p14:creationId xmlns:p14="http://schemas.microsoft.com/office/powerpoint/2010/main" val="34833872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812</Words>
  <Application>Microsoft Office PowerPoint</Application>
  <PresentationFormat>Custom</PresentationFormat>
  <Paragraphs>112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Examining the Impact of Wealth on Obtaining a College Degree in the United States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2018-04-26T22:07:21Z</dcterms:modified>
</cp:coreProperties>
</file>