
<file path=[Content_Types].xml><?xml version="1.0" encoding="utf-8"?>
<Types xmlns="http://schemas.openxmlformats.org/package/2006/content-types">
  <Default Extension="emf" ContentType="image/x-emf"/>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charts/chart6.xml" ContentType="application/vnd.openxmlformats-officedocument.drawingml.chart+xml"/>
  <Override PartName="/ppt/charts/style6.xml" ContentType="application/vnd.ms-office.chartstyle+xml"/>
  <Override PartName="/ppt/charts/colors6.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3"/>
  </p:notesMasterIdLst>
  <p:sldIdLst>
    <p:sldId id="256" r:id="rId2"/>
  </p:sldIdLst>
  <p:sldSz cx="42062400" cy="38404800"/>
  <p:notesSz cx="6858000" cy="9144000"/>
  <p:defaultTextStyle>
    <a:defPPr>
      <a:defRPr lang="en-US"/>
    </a:defPPr>
    <a:lvl1pPr marL="0" algn="l" defTabSz="3862426" rtl="0" eaLnBrk="1" latinLnBrk="0" hangingPunct="1">
      <a:defRPr sz="7603" kern="1200">
        <a:solidFill>
          <a:schemeClr val="tx1"/>
        </a:solidFill>
        <a:latin typeface="+mn-lt"/>
        <a:ea typeface="+mn-ea"/>
        <a:cs typeface="+mn-cs"/>
      </a:defRPr>
    </a:lvl1pPr>
    <a:lvl2pPr marL="1931213" algn="l" defTabSz="3862426" rtl="0" eaLnBrk="1" latinLnBrk="0" hangingPunct="1">
      <a:defRPr sz="7603" kern="1200">
        <a:solidFill>
          <a:schemeClr val="tx1"/>
        </a:solidFill>
        <a:latin typeface="+mn-lt"/>
        <a:ea typeface="+mn-ea"/>
        <a:cs typeface="+mn-cs"/>
      </a:defRPr>
    </a:lvl2pPr>
    <a:lvl3pPr marL="3862426" algn="l" defTabSz="3862426" rtl="0" eaLnBrk="1" latinLnBrk="0" hangingPunct="1">
      <a:defRPr sz="7603" kern="1200">
        <a:solidFill>
          <a:schemeClr val="tx1"/>
        </a:solidFill>
        <a:latin typeface="+mn-lt"/>
        <a:ea typeface="+mn-ea"/>
        <a:cs typeface="+mn-cs"/>
      </a:defRPr>
    </a:lvl3pPr>
    <a:lvl4pPr marL="5793638" algn="l" defTabSz="3862426" rtl="0" eaLnBrk="1" latinLnBrk="0" hangingPunct="1">
      <a:defRPr sz="7603" kern="1200">
        <a:solidFill>
          <a:schemeClr val="tx1"/>
        </a:solidFill>
        <a:latin typeface="+mn-lt"/>
        <a:ea typeface="+mn-ea"/>
        <a:cs typeface="+mn-cs"/>
      </a:defRPr>
    </a:lvl4pPr>
    <a:lvl5pPr marL="7724851" algn="l" defTabSz="3862426" rtl="0" eaLnBrk="1" latinLnBrk="0" hangingPunct="1">
      <a:defRPr sz="7603" kern="1200">
        <a:solidFill>
          <a:schemeClr val="tx1"/>
        </a:solidFill>
        <a:latin typeface="+mn-lt"/>
        <a:ea typeface="+mn-ea"/>
        <a:cs typeface="+mn-cs"/>
      </a:defRPr>
    </a:lvl5pPr>
    <a:lvl6pPr marL="9656064" algn="l" defTabSz="3862426" rtl="0" eaLnBrk="1" latinLnBrk="0" hangingPunct="1">
      <a:defRPr sz="7603" kern="1200">
        <a:solidFill>
          <a:schemeClr val="tx1"/>
        </a:solidFill>
        <a:latin typeface="+mn-lt"/>
        <a:ea typeface="+mn-ea"/>
        <a:cs typeface="+mn-cs"/>
      </a:defRPr>
    </a:lvl6pPr>
    <a:lvl7pPr marL="11587277" algn="l" defTabSz="3862426" rtl="0" eaLnBrk="1" latinLnBrk="0" hangingPunct="1">
      <a:defRPr sz="7603" kern="1200">
        <a:solidFill>
          <a:schemeClr val="tx1"/>
        </a:solidFill>
        <a:latin typeface="+mn-lt"/>
        <a:ea typeface="+mn-ea"/>
        <a:cs typeface="+mn-cs"/>
      </a:defRPr>
    </a:lvl7pPr>
    <a:lvl8pPr marL="13518490" algn="l" defTabSz="3862426" rtl="0" eaLnBrk="1" latinLnBrk="0" hangingPunct="1">
      <a:defRPr sz="7603" kern="1200">
        <a:solidFill>
          <a:schemeClr val="tx1"/>
        </a:solidFill>
        <a:latin typeface="+mn-lt"/>
        <a:ea typeface="+mn-ea"/>
        <a:cs typeface="+mn-cs"/>
      </a:defRPr>
    </a:lvl8pPr>
    <a:lvl9pPr marL="15449702" algn="l" defTabSz="3862426" rtl="0" eaLnBrk="1" latinLnBrk="0" hangingPunct="1">
      <a:defRPr sz="7603"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2096">
          <p15:clr>
            <a:srgbClr val="A4A3A4"/>
          </p15:clr>
        </p15:guide>
        <p15:guide id="2" pos="1324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D9E11"/>
    <a:srgbClr val="F3C663"/>
    <a:srgbClr val="EDAC1A"/>
    <a:srgbClr val="3D2463"/>
    <a:srgbClr val="C7B393"/>
    <a:srgbClr val="AE9162"/>
    <a:srgbClr val="5C5240"/>
    <a:srgbClr val="6E624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3839" autoAdjust="0"/>
    <p:restoredTop sz="90194" autoAdjust="0"/>
  </p:normalViewPr>
  <p:slideViewPr>
    <p:cSldViewPr snapToGrid="0">
      <p:cViewPr>
        <p:scale>
          <a:sx n="30" d="100"/>
          <a:sy n="30" d="100"/>
        </p:scale>
        <p:origin x="54" y="-4434"/>
      </p:cViewPr>
      <p:guideLst>
        <p:guide orient="horz" pos="12096"/>
        <p:guide pos="13248"/>
      </p:guideLst>
    </p:cSldViewPr>
  </p:slideViewPr>
  <p:notesTextViewPr>
    <p:cViewPr>
      <p:scale>
        <a:sx n="3" d="2"/>
        <a:sy n="3" d="2"/>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package" Target="../embeddings/Microsoft_Excel_Worksheet3.xlsx"/><Relationship Id="rId2" Type="http://schemas.microsoft.com/office/2011/relationships/chartColorStyle" Target="colors4.xml"/><Relationship Id="rId1" Type="http://schemas.microsoft.com/office/2011/relationships/chartStyle" Target="style4.xml"/></Relationships>
</file>

<file path=ppt/charts/_rels/chart5.xml.rels><?xml version="1.0" encoding="UTF-8" standalone="yes"?>
<Relationships xmlns="http://schemas.openxmlformats.org/package/2006/relationships"><Relationship Id="rId3" Type="http://schemas.openxmlformats.org/officeDocument/2006/relationships/package" Target="../embeddings/Microsoft_Excel_Worksheet4.xlsx"/><Relationship Id="rId2" Type="http://schemas.microsoft.com/office/2011/relationships/chartColorStyle" Target="colors5.xml"/><Relationship Id="rId1" Type="http://schemas.microsoft.com/office/2011/relationships/chartStyle" Target="style5.xml"/></Relationships>
</file>

<file path=ppt/charts/_rels/chart6.xml.rels><?xml version="1.0" encoding="UTF-8" standalone="yes"?>
<Relationships xmlns="http://schemas.openxmlformats.org/package/2006/relationships"><Relationship Id="rId3" Type="http://schemas.openxmlformats.org/officeDocument/2006/relationships/package" Target="../embeddings/Microsoft_Excel_Worksheet5.xlsx"/><Relationship Id="rId2" Type="http://schemas.microsoft.com/office/2011/relationships/chartColorStyle" Target="colors6.xml"/><Relationship Id="rId1" Type="http://schemas.microsoft.com/office/2011/relationships/chartStyle" Target="style6.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r>
              <a:rPr lang="en-US" sz="2000" dirty="0"/>
              <a:t>Race</a:t>
            </a:r>
            <a:r>
              <a:rPr lang="en-US" dirty="0"/>
              <a:t> </a:t>
            </a:r>
          </a:p>
        </c:rich>
      </c:tx>
      <c:layout>
        <c:manualLayout>
          <c:xMode val="edge"/>
          <c:yMode val="edge"/>
          <c:x val="0.47877263135437165"/>
          <c:y val="3.0303723241901857E-2"/>
        </c:manualLayout>
      </c:layout>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manualLayout>
          <c:layoutTarget val="inner"/>
          <c:xMode val="edge"/>
          <c:yMode val="edge"/>
          <c:x val="0.10748109032904458"/>
          <c:y val="0.13004413327672926"/>
          <c:w val="0.53284804937476016"/>
          <c:h val="0.7240780380526477"/>
        </c:manualLayout>
      </c:layout>
      <c:pieChart>
        <c:varyColors val="1"/>
        <c:ser>
          <c:idx val="0"/>
          <c:order val="0"/>
          <c:tx>
            <c:strRef>
              <c:f>Sheet1!$B$1</c:f>
              <c:strCache>
                <c:ptCount val="1"/>
                <c:pt idx="0">
                  <c:v>Race </c:v>
                </c:pt>
              </c:strCache>
            </c:strRef>
          </c:tx>
          <c:dPt>
            <c:idx val="0"/>
            <c:bubble3D val="0"/>
            <c:spPr>
              <a:solidFill>
                <a:schemeClr val="accent1"/>
              </a:solidFill>
              <a:ln w="19050">
                <a:solidFill>
                  <a:schemeClr val="lt1"/>
                </a:solidFill>
              </a:ln>
              <a:effectLst/>
            </c:spPr>
            <c:extLst>
              <c:ext xmlns:c16="http://schemas.microsoft.com/office/drawing/2014/chart" uri="{C3380CC4-5D6E-409C-BE32-E72D297353CC}">
                <c16:uniqueId val="{00000001-C11A-4287-AA5D-50F55CDADA74}"/>
              </c:ext>
            </c:extLst>
          </c:dPt>
          <c:dPt>
            <c:idx val="1"/>
            <c:bubble3D val="0"/>
            <c:spPr>
              <a:solidFill>
                <a:schemeClr val="accent2"/>
              </a:solidFill>
              <a:ln w="19050">
                <a:solidFill>
                  <a:schemeClr val="lt1"/>
                </a:solidFill>
              </a:ln>
              <a:effectLst/>
            </c:spPr>
            <c:extLst>
              <c:ext xmlns:c16="http://schemas.microsoft.com/office/drawing/2014/chart" uri="{C3380CC4-5D6E-409C-BE32-E72D297353CC}">
                <c16:uniqueId val="{00000003-C11A-4287-AA5D-50F55CDADA74}"/>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C11A-4287-AA5D-50F55CDADA74}"/>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7-C11A-4287-AA5D-50F55CDADA74}"/>
              </c:ext>
            </c:extLst>
          </c:dPt>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dLblPos val="bestFit"/>
            <c:showLegendKey val="0"/>
            <c:showVal val="1"/>
            <c:showCatName val="0"/>
            <c:showSerName val="0"/>
            <c:showPercent val="0"/>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Sheet1!$A$2:$A$5</c:f>
              <c:strCache>
                <c:ptCount val="4"/>
                <c:pt idx="0">
                  <c:v>Black/African American </c:v>
                </c:pt>
                <c:pt idx="1">
                  <c:v>Native American </c:v>
                </c:pt>
                <c:pt idx="2">
                  <c:v>Latino </c:v>
                </c:pt>
                <c:pt idx="3">
                  <c:v>White </c:v>
                </c:pt>
              </c:strCache>
            </c:strRef>
          </c:cat>
          <c:val>
            <c:numRef>
              <c:f>Sheet1!$B$2:$B$5</c:f>
              <c:numCache>
                <c:formatCode>General</c:formatCode>
                <c:ptCount val="4"/>
                <c:pt idx="0">
                  <c:v>1</c:v>
                </c:pt>
                <c:pt idx="1">
                  <c:v>1</c:v>
                </c:pt>
                <c:pt idx="2">
                  <c:v>1</c:v>
                </c:pt>
                <c:pt idx="3">
                  <c:v>23</c:v>
                </c:pt>
              </c:numCache>
            </c:numRef>
          </c:val>
          <c:extLst>
            <c:ext xmlns:c16="http://schemas.microsoft.com/office/drawing/2014/chart" uri="{C3380CC4-5D6E-409C-BE32-E72D297353CC}">
              <c16:uniqueId val="{00000000-ABAD-492A-ACDF-D0826CB101C5}"/>
            </c:ext>
          </c:extLst>
        </c:ser>
        <c:dLbls>
          <c:showLegendKey val="0"/>
          <c:showVal val="0"/>
          <c:showCatName val="0"/>
          <c:showSerName val="0"/>
          <c:showPercent val="0"/>
          <c:showBubbleSize val="0"/>
          <c:showLeaderLines val="1"/>
        </c:dLbls>
        <c:firstSliceAng val="0"/>
      </c:pieChart>
      <c:spPr>
        <a:noFill/>
        <a:ln>
          <a:noFill/>
        </a:ln>
        <a:effectLst/>
      </c:spPr>
    </c:plotArea>
    <c:legend>
      <c:legendPos val="r"/>
      <c:legendEntry>
        <c:idx val="0"/>
        <c:txPr>
          <a:bodyPr rot="0" spcFirstLastPara="1" vertOverflow="ellipsis" vert="horz" wrap="square" anchor="ctr" anchorCtr="1"/>
          <a:lstStyle/>
          <a:p>
            <a:pPr>
              <a:defRPr sz="2000" b="0" i="0" u="none" strike="noStrike" kern="1200" baseline="0">
                <a:solidFill>
                  <a:schemeClr val="tx1">
                    <a:lumMod val="65000"/>
                    <a:lumOff val="35000"/>
                  </a:schemeClr>
                </a:solidFill>
                <a:latin typeface="+mn-lt"/>
                <a:ea typeface="+mn-ea"/>
                <a:cs typeface="+mn-cs"/>
              </a:defRPr>
            </a:pPr>
            <a:endParaRPr lang="en-US"/>
          </a:p>
        </c:txPr>
      </c:legendEntry>
      <c:legendEntry>
        <c:idx val="1"/>
        <c:txPr>
          <a:bodyPr rot="0" spcFirstLastPara="1" vertOverflow="ellipsis" vert="horz" wrap="square" anchor="ctr" anchorCtr="1"/>
          <a:lstStyle/>
          <a:p>
            <a:pPr>
              <a:defRPr sz="2000" b="0" i="0" u="none" strike="noStrike" kern="1200" baseline="0">
                <a:solidFill>
                  <a:schemeClr val="tx1">
                    <a:lumMod val="65000"/>
                    <a:lumOff val="35000"/>
                  </a:schemeClr>
                </a:solidFill>
                <a:latin typeface="+mn-lt"/>
                <a:ea typeface="+mn-ea"/>
                <a:cs typeface="+mn-cs"/>
              </a:defRPr>
            </a:pPr>
            <a:endParaRPr lang="en-US"/>
          </a:p>
        </c:txPr>
      </c:legendEntry>
      <c:legendEntry>
        <c:idx val="2"/>
        <c:txPr>
          <a:bodyPr rot="0" spcFirstLastPara="1" vertOverflow="ellipsis" vert="horz" wrap="square" anchor="ctr" anchorCtr="1"/>
          <a:lstStyle/>
          <a:p>
            <a:pPr>
              <a:defRPr sz="2000" b="0" i="0" u="none" strike="noStrike" kern="1200" baseline="0">
                <a:solidFill>
                  <a:schemeClr val="tx1">
                    <a:lumMod val="65000"/>
                    <a:lumOff val="35000"/>
                  </a:schemeClr>
                </a:solidFill>
                <a:latin typeface="+mn-lt"/>
                <a:ea typeface="+mn-ea"/>
                <a:cs typeface="+mn-cs"/>
              </a:defRPr>
            </a:pPr>
            <a:endParaRPr lang="en-US"/>
          </a:p>
        </c:txPr>
      </c:legendEntry>
      <c:legendEntry>
        <c:idx val="3"/>
        <c:txPr>
          <a:bodyPr rot="0" spcFirstLastPara="1" vertOverflow="ellipsis" vert="horz" wrap="square" anchor="ctr" anchorCtr="1"/>
          <a:lstStyle/>
          <a:p>
            <a:pPr>
              <a:defRPr sz="2000" b="0" i="0" u="none" strike="noStrike" kern="1200" baseline="0">
                <a:solidFill>
                  <a:schemeClr val="tx1">
                    <a:lumMod val="65000"/>
                    <a:lumOff val="35000"/>
                  </a:schemeClr>
                </a:solidFill>
                <a:latin typeface="+mn-lt"/>
                <a:ea typeface="+mn-ea"/>
                <a:cs typeface="+mn-cs"/>
              </a:defRPr>
            </a:pPr>
            <a:endParaRPr lang="en-US"/>
          </a:p>
        </c:txPr>
      </c:legendEntry>
      <c:layout>
        <c:manualLayout>
          <c:xMode val="edge"/>
          <c:yMode val="edge"/>
          <c:x val="0.67719207829981454"/>
          <c:y val="0.19175337064296988"/>
          <c:w val="0.2521897699671507"/>
          <c:h val="0.58298239142905717"/>
        </c:manualLayout>
      </c:layout>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r>
              <a:rPr lang="en-US" sz="2000" dirty="0"/>
              <a:t>Year at the University</a:t>
            </a:r>
          </a:p>
        </c:rich>
      </c:tx>
      <c:layout>
        <c:manualLayout>
          <c:xMode val="edge"/>
          <c:yMode val="edge"/>
          <c:x val="0.30634824292796736"/>
          <c:y val="4.4444444444444446E-2"/>
        </c:manualLayout>
      </c:layout>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manualLayout>
          <c:layoutTarget val="inner"/>
          <c:xMode val="edge"/>
          <c:yMode val="edge"/>
          <c:x val="8.7800196850393697E-2"/>
          <c:y val="0.14790791776027998"/>
          <c:w val="0.71075321958428495"/>
          <c:h val="0.70690950739548053"/>
        </c:manualLayout>
      </c:layout>
      <c:pieChart>
        <c:varyColors val="1"/>
        <c:ser>
          <c:idx val="0"/>
          <c:order val="0"/>
          <c:tx>
            <c:strRef>
              <c:f>Sheet1!$B$1</c:f>
              <c:strCache>
                <c:ptCount val="1"/>
                <c:pt idx="0">
                  <c:v>Year at the Univeristy</c:v>
                </c:pt>
              </c:strCache>
            </c:strRef>
          </c:tx>
          <c:dPt>
            <c:idx val="0"/>
            <c:bubble3D val="0"/>
            <c:spPr>
              <a:solidFill>
                <a:schemeClr val="accent1"/>
              </a:solidFill>
              <a:ln w="19050">
                <a:solidFill>
                  <a:schemeClr val="lt1"/>
                </a:solidFill>
              </a:ln>
              <a:effectLst/>
            </c:spPr>
            <c:extLst>
              <c:ext xmlns:c16="http://schemas.microsoft.com/office/drawing/2014/chart" uri="{C3380CC4-5D6E-409C-BE32-E72D297353CC}">
                <c16:uniqueId val="{00000001-61CC-4AC5-9629-BECD1F5995C9}"/>
              </c:ext>
            </c:extLst>
          </c:dPt>
          <c:dPt>
            <c:idx val="1"/>
            <c:bubble3D val="0"/>
            <c:spPr>
              <a:solidFill>
                <a:schemeClr val="accent2"/>
              </a:solidFill>
              <a:ln w="19050">
                <a:solidFill>
                  <a:schemeClr val="lt1"/>
                </a:solidFill>
              </a:ln>
              <a:effectLst/>
            </c:spPr>
            <c:extLst>
              <c:ext xmlns:c16="http://schemas.microsoft.com/office/drawing/2014/chart" uri="{C3380CC4-5D6E-409C-BE32-E72D297353CC}">
                <c16:uniqueId val="{00000003-61CC-4AC5-9629-BECD1F5995C9}"/>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61CC-4AC5-9629-BECD1F5995C9}"/>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7-61CC-4AC5-9629-BECD1F5995C9}"/>
              </c:ext>
            </c:extLst>
          </c:dPt>
          <c:dPt>
            <c:idx val="4"/>
            <c:bubble3D val="0"/>
            <c:spPr>
              <a:solidFill>
                <a:schemeClr val="accent5"/>
              </a:solidFill>
              <a:ln w="19050">
                <a:solidFill>
                  <a:schemeClr val="lt1"/>
                </a:solidFill>
              </a:ln>
              <a:effectLst/>
            </c:spPr>
            <c:extLst>
              <c:ext xmlns:c16="http://schemas.microsoft.com/office/drawing/2014/chart" uri="{C3380CC4-5D6E-409C-BE32-E72D297353CC}">
                <c16:uniqueId val="{00000009-61CC-4AC5-9629-BECD1F5995C9}"/>
              </c:ext>
            </c:extLst>
          </c:dPt>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dLblPos val="bestFit"/>
            <c:showLegendKey val="0"/>
            <c:showVal val="1"/>
            <c:showCatName val="0"/>
            <c:showSerName val="0"/>
            <c:showPercent val="0"/>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Sheet1!$A$2:$A$6</c:f>
              <c:strCache>
                <c:ptCount val="5"/>
                <c:pt idx="0">
                  <c:v>1st Year </c:v>
                </c:pt>
                <c:pt idx="1">
                  <c:v>2nd Year </c:v>
                </c:pt>
                <c:pt idx="2">
                  <c:v>3rd Year </c:v>
                </c:pt>
                <c:pt idx="3">
                  <c:v>4th Year</c:v>
                </c:pt>
                <c:pt idx="4">
                  <c:v>5th Year </c:v>
                </c:pt>
              </c:strCache>
            </c:strRef>
          </c:cat>
          <c:val>
            <c:numRef>
              <c:f>Sheet1!$B$2:$B$6</c:f>
              <c:numCache>
                <c:formatCode>General</c:formatCode>
                <c:ptCount val="5"/>
                <c:pt idx="0">
                  <c:v>2</c:v>
                </c:pt>
                <c:pt idx="1">
                  <c:v>3</c:v>
                </c:pt>
                <c:pt idx="2">
                  <c:v>7</c:v>
                </c:pt>
                <c:pt idx="3">
                  <c:v>11</c:v>
                </c:pt>
                <c:pt idx="4">
                  <c:v>2</c:v>
                </c:pt>
              </c:numCache>
            </c:numRef>
          </c:val>
          <c:extLst>
            <c:ext xmlns:c16="http://schemas.microsoft.com/office/drawing/2014/chart" uri="{C3380CC4-5D6E-409C-BE32-E72D297353CC}">
              <c16:uniqueId val="{00000000-1C53-4EF2-88A6-B4D6399CCC6B}"/>
            </c:ext>
          </c:extLst>
        </c:ser>
        <c:dLbls>
          <c:dLblPos val="bestFit"/>
          <c:showLegendKey val="0"/>
          <c:showVal val="1"/>
          <c:showCatName val="0"/>
          <c:showSerName val="0"/>
          <c:showPercent val="0"/>
          <c:showBubbleSize val="0"/>
          <c:showLeaderLines val="1"/>
        </c:dLbls>
        <c:firstSliceAng val="0"/>
      </c:pieChart>
      <c:spPr>
        <a:noFill/>
        <a:ln>
          <a:noFill/>
        </a:ln>
        <a:effectLst/>
      </c:spPr>
    </c:plotArea>
    <c:legend>
      <c:legendPos val="r"/>
      <c:legendEntry>
        <c:idx val="0"/>
        <c:txPr>
          <a:bodyPr rot="0" spcFirstLastPara="1" vertOverflow="ellipsis" vert="horz" wrap="square" anchor="ctr" anchorCtr="1"/>
          <a:lstStyle/>
          <a:p>
            <a:pPr>
              <a:defRPr sz="2000" b="0" i="0" u="none" strike="noStrike" kern="1200" baseline="0">
                <a:solidFill>
                  <a:schemeClr val="tx1">
                    <a:lumMod val="65000"/>
                    <a:lumOff val="35000"/>
                  </a:schemeClr>
                </a:solidFill>
                <a:latin typeface="+mn-lt"/>
                <a:ea typeface="+mn-ea"/>
                <a:cs typeface="+mn-cs"/>
              </a:defRPr>
            </a:pPr>
            <a:endParaRPr lang="en-US"/>
          </a:p>
        </c:txPr>
      </c:legendEntry>
      <c:legendEntry>
        <c:idx val="1"/>
        <c:txPr>
          <a:bodyPr rot="0" spcFirstLastPara="1" vertOverflow="ellipsis" vert="horz" wrap="square" anchor="ctr" anchorCtr="1"/>
          <a:lstStyle/>
          <a:p>
            <a:pPr>
              <a:defRPr sz="2000" b="0" i="0" u="none" strike="noStrike" kern="1200" baseline="0">
                <a:solidFill>
                  <a:schemeClr val="tx1">
                    <a:lumMod val="65000"/>
                    <a:lumOff val="35000"/>
                  </a:schemeClr>
                </a:solidFill>
                <a:latin typeface="+mn-lt"/>
                <a:ea typeface="+mn-ea"/>
                <a:cs typeface="+mn-cs"/>
              </a:defRPr>
            </a:pPr>
            <a:endParaRPr lang="en-US"/>
          </a:p>
        </c:txPr>
      </c:legendEntry>
      <c:legendEntry>
        <c:idx val="2"/>
        <c:txPr>
          <a:bodyPr rot="0" spcFirstLastPara="1" vertOverflow="ellipsis" vert="horz" wrap="square" anchor="ctr" anchorCtr="1"/>
          <a:lstStyle/>
          <a:p>
            <a:pPr>
              <a:defRPr sz="2000" b="0" i="0" u="none" strike="noStrike" kern="1200" baseline="0">
                <a:solidFill>
                  <a:schemeClr val="tx1">
                    <a:lumMod val="65000"/>
                    <a:lumOff val="35000"/>
                  </a:schemeClr>
                </a:solidFill>
                <a:latin typeface="+mn-lt"/>
                <a:ea typeface="+mn-ea"/>
                <a:cs typeface="+mn-cs"/>
              </a:defRPr>
            </a:pPr>
            <a:endParaRPr lang="en-US"/>
          </a:p>
        </c:txPr>
      </c:legendEntry>
      <c:legendEntry>
        <c:idx val="3"/>
        <c:txPr>
          <a:bodyPr rot="0" spcFirstLastPara="1" vertOverflow="ellipsis" vert="horz" wrap="square" anchor="ctr" anchorCtr="1"/>
          <a:lstStyle/>
          <a:p>
            <a:pPr>
              <a:defRPr sz="2000" b="0" i="0" u="none" strike="noStrike" kern="1200" baseline="0">
                <a:solidFill>
                  <a:schemeClr val="tx1">
                    <a:lumMod val="65000"/>
                    <a:lumOff val="35000"/>
                  </a:schemeClr>
                </a:solidFill>
                <a:latin typeface="+mn-lt"/>
                <a:ea typeface="+mn-ea"/>
                <a:cs typeface="+mn-cs"/>
              </a:defRPr>
            </a:pPr>
            <a:endParaRPr lang="en-US"/>
          </a:p>
        </c:txPr>
      </c:legendEntry>
      <c:legendEntry>
        <c:idx val="4"/>
        <c:txPr>
          <a:bodyPr rot="0" spcFirstLastPara="1" vertOverflow="ellipsis" vert="horz" wrap="square" anchor="ctr" anchorCtr="1"/>
          <a:lstStyle/>
          <a:p>
            <a:pPr>
              <a:defRPr sz="2000" b="0" i="0" u="none" strike="noStrike" kern="1200" baseline="0">
                <a:solidFill>
                  <a:schemeClr val="tx1">
                    <a:lumMod val="65000"/>
                    <a:lumOff val="35000"/>
                  </a:schemeClr>
                </a:solidFill>
                <a:latin typeface="+mn-lt"/>
                <a:ea typeface="+mn-ea"/>
                <a:cs typeface="+mn-cs"/>
              </a:defRPr>
            </a:pPr>
            <a:endParaRPr lang="en-US"/>
          </a:p>
        </c:txPr>
      </c:legendEntry>
      <c:layout>
        <c:manualLayout>
          <c:xMode val="edge"/>
          <c:yMode val="edge"/>
          <c:x val="0.81997097895834536"/>
          <c:y val="0.12258651424662736"/>
          <c:w val="0.16479477349352883"/>
          <c:h val="0.68011576658577055"/>
        </c:manualLayout>
      </c:layout>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r>
              <a:rPr lang="en-US" sz="2000" dirty="0"/>
              <a:t>Political Beliefs</a:t>
            </a:r>
          </a:p>
        </c:rich>
      </c:tx>
      <c:layout>
        <c:manualLayout>
          <c:xMode val="edge"/>
          <c:yMode val="edge"/>
          <c:x val="0.42938065033537465"/>
          <c:y val="8.3176543487032864E-2"/>
        </c:manualLayout>
      </c:layout>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manualLayout>
          <c:layoutTarget val="inner"/>
          <c:xMode val="edge"/>
          <c:yMode val="edge"/>
          <c:x val="0"/>
          <c:y val="0.19491259377212977"/>
          <c:w val="0.67529095082634472"/>
          <c:h val="0.66505749659350188"/>
        </c:manualLayout>
      </c:layout>
      <c:pieChart>
        <c:varyColors val="1"/>
        <c:ser>
          <c:idx val="0"/>
          <c:order val="0"/>
          <c:tx>
            <c:strRef>
              <c:f>Sheet1!$B$1</c:f>
              <c:strCache>
                <c:ptCount val="1"/>
                <c:pt idx="0">
                  <c:v>Political Beliefs</c:v>
                </c:pt>
              </c:strCache>
            </c:strRef>
          </c:tx>
          <c:dPt>
            <c:idx val="0"/>
            <c:bubble3D val="0"/>
            <c:spPr>
              <a:solidFill>
                <a:schemeClr val="accent1"/>
              </a:solidFill>
              <a:ln w="19050">
                <a:solidFill>
                  <a:schemeClr val="lt1"/>
                </a:solidFill>
              </a:ln>
              <a:effectLst/>
            </c:spPr>
            <c:extLst>
              <c:ext xmlns:c16="http://schemas.microsoft.com/office/drawing/2014/chart" uri="{C3380CC4-5D6E-409C-BE32-E72D297353CC}">
                <c16:uniqueId val="{00000001-ED83-4B1E-AE24-DE0EEA424AC5}"/>
              </c:ext>
            </c:extLst>
          </c:dPt>
          <c:dPt>
            <c:idx val="1"/>
            <c:bubble3D val="0"/>
            <c:spPr>
              <a:solidFill>
                <a:schemeClr val="accent2"/>
              </a:solidFill>
              <a:ln w="19050">
                <a:solidFill>
                  <a:schemeClr val="lt1"/>
                </a:solidFill>
              </a:ln>
              <a:effectLst/>
            </c:spPr>
            <c:extLst>
              <c:ext xmlns:c16="http://schemas.microsoft.com/office/drawing/2014/chart" uri="{C3380CC4-5D6E-409C-BE32-E72D297353CC}">
                <c16:uniqueId val="{00000003-ED83-4B1E-AE24-DE0EEA424AC5}"/>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ED83-4B1E-AE24-DE0EEA424AC5}"/>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7-ED83-4B1E-AE24-DE0EEA424AC5}"/>
              </c:ext>
            </c:extLst>
          </c:dPt>
          <c:dPt>
            <c:idx val="4"/>
            <c:bubble3D val="0"/>
            <c:spPr>
              <a:solidFill>
                <a:schemeClr val="accent5"/>
              </a:solidFill>
              <a:ln w="19050">
                <a:solidFill>
                  <a:schemeClr val="lt1"/>
                </a:solidFill>
              </a:ln>
              <a:effectLst/>
            </c:spPr>
            <c:extLst>
              <c:ext xmlns:c16="http://schemas.microsoft.com/office/drawing/2014/chart" uri="{C3380CC4-5D6E-409C-BE32-E72D297353CC}">
                <c16:uniqueId val="{00000009-ED83-4B1E-AE24-DE0EEA424AC5}"/>
              </c:ext>
            </c:extLst>
          </c:dPt>
          <c:dPt>
            <c:idx val="5"/>
            <c:bubble3D val="0"/>
            <c:spPr>
              <a:solidFill>
                <a:schemeClr val="accent6"/>
              </a:solidFill>
              <a:ln w="19050">
                <a:solidFill>
                  <a:schemeClr val="lt1"/>
                </a:solidFill>
              </a:ln>
              <a:effectLst/>
            </c:spPr>
            <c:extLst>
              <c:ext xmlns:c16="http://schemas.microsoft.com/office/drawing/2014/chart" uri="{C3380CC4-5D6E-409C-BE32-E72D297353CC}">
                <c16:uniqueId val="{0000000B-ED83-4B1E-AE24-DE0EEA424AC5}"/>
              </c:ext>
            </c:extLst>
          </c:dPt>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dLblPos val="bestFit"/>
            <c:showLegendKey val="0"/>
            <c:showVal val="1"/>
            <c:showCatName val="0"/>
            <c:showSerName val="0"/>
            <c:showPercent val="0"/>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Sheet1!$A$2:$A$7</c:f>
              <c:strCache>
                <c:ptCount val="5"/>
                <c:pt idx="0">
                  <c:v>Very Liberal </c:v>
                </c:pt>
                <c:pt idx="1">
                  <c:v>Liberal </c:v>
                </c:pt>
                <c:pt idx="2">
                  <c:v>Moderate</c:v>
                </c:pt>
                <c:pt idx="3">
                  <c:v>Conservative</c:v>
                </c:pt>
                <c:pt idx="4">
                  <c:v>Unsure</c:v>
                </c:pt>
              </c:strCache>
            </c:strRef>
          </c:cat>
          <c:val>
            <c:numRef>
              <c:f>Sheet1!$B$2:$B$7</c:f>
              <c:numCache>
                <c:formatCode>General</c:formatCode>
                <c:ptCount val="6"/>
                <c:pt idx="0">
                  <c:v>5</c:v>
                </c:pt>
                <c:pt idx="1">
                  <c:v>11</c:v>
                </c:pt>
                <c:pt idx="2">
                  <c:v>4</c:v>
                </c:pt>
                <c:pt idx="3">
                  <c:v>3</c:v>
                </c:pt>
                <c:pt idx="4">
                  <c:v>2</c:v>
                </c:pt>
              </c:numCache>
            </c:numRef>
          </c:val>
          <c:extLst>
            <c:ext xmlns:c16="http://schemas.microsoft.com/office/drawing/2014/chart" uri="{C3380CC4-5D6E-409C-BE32-E72D297353CC}">
              <c16:uniqueId val="{00000000-6A64-43C9-9AE2-E17112E8CA12}"/>
            </c:ext>
          </c:extLst>
        </c:ser>
        <c:dLbls>
          <c:showLegendKey val="0"/>
          <c:showVal val="0"/>
          <c:showCatName val="0"/>
          <c:showSerName val="0"/>
          <c:showPercent val="0"/>
          <c:showBubbleSize val="0"/>
          <c:showLeaderLines val="1"/>
        </c:dLbls>
        <c:firstSliceAng val="0"/>
      </c:pieChart>
      <c:spPr>
        <a:noFill/>
        <a:ln>
          <a:noFill/>
        </a:ln>
        <a:effectLst/>
      </c:spPr>
    </c:plotArea>
    <c:legend>
      <c:legendPos val="r"/>
      <c:legendEntry>
        <c:idx val="5"/>
        <c:delete val="1"/>
      </c:legendEntry>
      <c:layout>
        <c:manualLayout>
          <c:xMode val="edge"/>
          <c:yMode val="edge"/>
          <c:x val="0.66840254255313369"/>
          <c:y val="0.18168709458151336"/>
          <c:w val="0.31731766228884128"/>
          <c:h val="0.5696255352903602"/>
        </c:manualLayout>
      </c:layout>
      <c:overlay val="0"/>
      <c:spPr>
        <a:noFill/>
        <a:ln>
          <a:noFill/>
        </a:ln>
        <a:effectLst/>
      </c:spPr>
      <c:txPr>
        <a:bodyPr rot="0" spcFirstLastPara="1" vertOverflow="ellipsis" vert="horz" wrap="square" anchor="ctr" anchorCtr="1"/>
        <a:lstStyle/>
        <a:p>
          <a:pPr>
            <a:defRPr sz="2000"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r>
              <a:rPr lang="en-US" sz="2000" dirty="0"/>
              <a:t>Religion</a:t>
            </a:r>
          </a:p>
        </c:rich>
      </c:tx>
      <c:layout>
        <c:manualLayout>
          <c:xMode val="edge"/>
          <c:yMode val="edge"/>
          <c:x val="0.47375502583649803"/>
          <c:y val="9.3755998169174209E-2"/>
        </c:manualLayout>
      </c:layout>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manualLayout>
          <c:layoutTarget val="inner"/>
          <c:xMode val="edge"/>
          <c:yMode val="edge"/>
          <c:x val="8.0591173140753272E-2"/>
          <c:y val="0.21943203797487043"/>
          <c:w val="0.52244906559718074"/>
          <c:h val="0.65894668458119865"/>
        </c:manualLayout>
      </c:layout>
      <c:pieChart>
        <c:varyColors val="1"/>
        <c:ser>
          <c:idx val="0"/>
          <c:order val="0"/>
          <c:tx>
            <c:strRef>
              <c:f>Sheet1!$B$1</c:f>
              <c:strCache>
                <c:ptCount val="1"/>
                <c:pt idx="0">
                  <c:v>Religion</c:v>
                </c:pt>
              </c:strCache>
            </c:strRef>
          </c:tx>
          <c:dPt>
            <c:idx val="0"/>
            <c:bubble3D val="0"/>
            <c:spPr>
              <a:solidFill>
                <a:schemeClr val="accent1"/>
              </a:solidFill>
              <a:ln w="19050">
                <a:solidFill>
                  <a:schemeClr val="lt1"/>
                </a:solidFill>
              </a:ln>
              <a:effectLst/>
            </c:spPr>
            <c:extLst>
              <c:ext xmlns:c16="http://schemas.microsoft.com/office/drawing/2014/chart" uri="{C3380CC4-5D6E-409C-BE32-E72D297353CC}">
                <c16:uniqueId val="{00000001-BE73-49D5-B16A-280F191BE471}"/>
              </c:ext>
            </c:extLst>
          </c:dPt>
          <c:dPt>
            <c:idx val="1"/>
            <c:bubble3D val="0"/>
            <c:spPr>
              <a:solidFill>
                <a:schemeClr val="accent2"/>
              </a:solidFill>
              <a:ln w="19050">
                <a:solidFill>
                  <a:schemeClr val="lt1"/>
                </a:solidFill>
              </a:ln>
              <a:effectLst/>
            </c:spPr>
            <c:extLst>
              <c:ext xmlns:c16="http://schemas.microsoft.com/office/drawing/2014/chart" uri="{C3380CC4-5D6E-409C-BE32-E72D297353CC}">
                <c16:uniqueId val="{00000003-BE73-49D5-B16A-280F191BE471}"/>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BE73-49D5-B16A-280F191BE471}"/>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7-BE73-49D5-B16A-280F191BE471}"/>
              </c:ext>
            </c:extLst>
          </c:dPt>
          <c:dPt>
            <c:idx val="4"/>
            <c:bubble3D val="0"/>
            <c:spPr>
              <a:solidFill>
                <a:schemeClr val="accent5"/>
              </a:solidFill>
              <a:ln w="19050">
                <a:solidFill>
                  <a:schemeClr val="lt1"/>
                </a:solidFill>
              </a:ln>
              <a:effectLst/>
            </c:spPr>
            <c:extLst>
              <c:ext xmlns:c16="http://schemas.microsoft.com/office/drawing/2014/chart" uri="{C3380CC4-5D6E-409C-BE32-E72D297353CC}">
                <c16:uniqueId val="{00000009-BE73-49D5-B16A-280F191BE471}"/>
              </c:ext>
            </c:extLst>
          </c:dPt>
          <c:dPt>
            <c:idx val="5"/>
            <c:bubble3D val="0"/>
            <c:spPr>
              <a:solidFill>
                <a:schemeClr val="accent6"/>
              </a:solidFill>
              <a:ln w="19050">
                <a:solidFill>
                  <a:schemeClr val="lt1"/>
                </a:solidFill>
              </a:ln>
              <a:effectLst/>
            </c:spPr>
            <c:extLst>
              <c:ext xmlns:c16="http://schemas.microsoft.com/office/drawing/2014/chart" uri="{C3380CC4-5D6E-409C-BE32-E72D297353CC}">
                <c16:uniqueId val="{0000000B-BE73-49D5-B16A-280F191BE471}"/>
              </c:ext>
            </c:extLst>
          </c:dPt>
          <c:dPt>
            <c:idx val="6"/>
            <c:bubble3D val="0"/>
            <c:spPr>
              <a:solidFill>
                <a:schemeClr val="accent1">
                  <a:lumMod val="60000"/>
                </a:schemeClr>
              </a:solidFill>
              <a:ln w="19050">
                <a:solidFill>
                  <a:schemeClr val="lt1"/>
                </a:solidFill>
              </a:ln>
              <a:effectLst/>
            </c:spPr>
            <c:extLst>
              <c:ext xmlns:c16="http://schemas.microsoft.com/office/drawing/2014/chart" uri="{C3380CC4-5D6E-409C-BE32-E72D297353CC}">
                <c16:uniqueId val="{0000000D-BE73-49D5-B16A-280F191BE471}"/>
              </c:ext>
            </c:extLst>
          </c:dPt>
          <c:dPt>
            <c:idx val="7"/>
            <c:bubble3D val="0"/>
            <c:spPr>
              <a:solidFill>
                <a:schemeClr val="accent2">
                  <a:lumMod val="60000"/>
                </a:schemeClr>
              </a:solidFill>
              <a:ln w="19050">
                <a:solidFill>
                  <a:schemeClr val="lt1"/>
                </a:solidFill>
              </a:ln>
              <a:effectLst/>
            </c:spPr>
            <c:extLst>
              <c:ext xmlns:c16="http://schemas.microsoft.com/office/drawing/2014/chart" uri="{C3380CC4-5D6E-409C-BE32-E72D297353CC}">
                <c16:uniqueId val="{0000000F-BE73-49D5-B16A-280F191BE471}"/>
              </c:ext>
            </c:extLst>
          </c:dPt>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dLblPos val="bestFit"/>
            <c:showLegendKey val="0"/>
            <c:showVal val="1"/>
            <c:showCatName val="0"/>
            <c:showSerName val="0"/>
            <c:showPercent val="0"/>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Sheet1!$A$2:$A$9</c:f>
              <c:strCache>
                <c:ptCount val="8"/>
                <c:pt idx="0">
                  <c:v>Christian (Protestant)</c:v>
                </c:pt>
                <c:pt idx="1">
                  <c:v>Christian (Non-Denominational)</c:v>
                </c:pt>
                <c:pt idx="2">
                  <c:v>Agnostic</c:v>
                </c:pt>
                <c:pt idx="3">
                  <c:v>Catholic</c:v>
                </c:pt>
                <c:pt idx="4">
                  <c:v>Athiest </c:v>
                </c:pt>
                <c:pt idx="5">
                  <c:v>Unsure </c:v>
                </c:pt>
                <c:pt idx="6">
                  <c:v>Other</c:v>
                </c:pt>
                <c:pt idx="7">
                  <c:v>Jewish</c:v>
                </c:pt>
              </c:strCache>
            </c:strRef>
          </c:cat>
          <c:val>
            <c:numRef>
              <c:f>Sheet1!$B$2:$B$9</c:f>
              <c:numCache>
                <c:formatCode>General</c:formatCode>
                <c:ptCount val="8"/>
                <c:pt idx="0">
                  <c:v>2</c:v>
                </c:pt>
                <c:pt idx="1">
                  <c:v>4</c:v>
                </c:pt>
                <c:pt idx="2">
                  <c:v>4</c:v>
                </c:pt>
                <c:pt idx="3">
                  <c:v>3</c:v>
                </c:pt>
                <c:pt idx="4">
                  <c:v>3</c:v>
                </c:pt>
                <c:pt idx="5">
                  <c:v>6</c:v>
                </c:pt>
                <c:pt idx="6">
                  <c:v>2</c:v>
                </c:pt>
                <c:pt idx="7">
                  <c:v>1</c:v>
                </c:pt>
              </c:numCache>
            </c:numRef>
          </c:val>
          <c:extLst>
            <c:ext xmlns:c16="http://schemas.microsoft.com/office/drawing/2014/chart" uri="{C3380CC4-5D6E-409C-BE32-E72D297353CC}">
              <c16:uniqueId val="{00000000-BA71-4EB8-8F20-AED01FB018DC}"/>
            </c:ext>
          </c:extLst>
        </c:ser>
        <c:dLbls>
          <c:showLegendKey val="0"/>
          <c:showVal val="0"/>
          <c:showCatName val="0"/>
          <c:showSerName val="0"/>
          <c:showPercent val="0"/>
          <c:showBubbleSize val="0"/>
          <c:showLeaderLines val="1"/>
        </c:dLbls>
        <c:firstSliceAng val="0"/>
      </c:pieChart>
      <c:spPr>
        <a:noFill/>
        <a:ln>
          <a:noFill/>
        </a:ln>
        <a:effectLst/>
      </c:spPr>
    </c:plotArea>
    <c:legend>
      <c:legendPos val="r"/>
      <c:legendEntry>
        <c:idx val="0"/>
        <c:txPr>
          <a:bodyPr rot="0" spcFirstLastPara="1" vertOverflow="ellipsis" vert="horz" wrap="square" anchor="ctr" anchorCtr="1"/>
          <a:lstStyle/>
          <a:p>
            <a:pPr>
              <a:defRPr sz="2000" b="0" i="0" u="none" strike="noStrike" kern="1200" baseline="0">
                <a:solidFill>
                  <a:schemeClr val="tx1">
                    <a:lumMod val="65000"/>
                    <a:lumOff val="35000"/>
                  </a:schemeClr>
                </a:solidFill>
                <a:latin typeface="+mn-lt"/>
                <a:ea typeface="+mn-ea"/>
                <a:cs typeface="+mn-cs"/>
              </a:defRPr>
            </a:pPr>
            <a:endParaRPr lang="en-US"/>
          </a:p>
        </c:txPr>
      </c:legendEntry>
      <c:layout>
        <c:manualLayout>
          <c:xMode val="edge"/>
          <c:yMode val="edge"/>
          <c:x val="0.63159698428592481"/>
          <c:y val="0.19728938121041212"/>
          <c:w val="0.3238020777774217"/>
          <c:h val="0.749371760988646"/>
        </c:manualLayout>
      </c:layout>
      <c:overlay val="0"/>
      <c:spPr>
        <a:noFill/>
        <a:ln>
          <a:noFill/>
        </a:ln>
        <a:effectLst/>
      </c:spPr>
      <c:txPr>
        <a:bodyPr rot="0" spcFirstLastPara="1" vertOverflow="ellipsis" vert="horz" wrap="square" anchor="ctr" anchorCtr="1"/>
        <a:lstStyle/>
        <a:p>
          <a:pPr>
            <a:defRPr sz="2000"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r>
              <a:rPr lang="en-US" sz="2000" dirty="0"/>
              <a:t>To what extent do you think the group's conversation represents your personal feelings on the topics that were discussed?</a:t>
            </a:r>
          </a:p>
        </c:rich>
      </c:tx>
      <c:layout>
        <c:manualLayout>
          <c:xMode val="edge"/>
          <c:yMode val="edge"/>
          <c:x val="0.12912847490316565"/>
          <c:y val="0.11228389329104621"/>
        </c:manualLayout>
      </c:layout>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manualLayout>
          <c:layoutTarget val="inner"/>
          <c:xMode val="edge"/>
          <c:yMode val="edge"/>
          <c:x val="0.20330201135565382"/>
          <c:y val="0.31276712045919414"/>
          <c:w val="0.5454921373820899"/>
          <c:h val="0.63863605986779837"/>
        </c:manualLayout>
      </c:layout>
      <c:pieChart>
        <c:varyColors val="1"/>
        <c:ser>
          <c:idx val="0"/>
          <c:order val="0"/>
          <c:tx>
            <c:strRef>
              <c:f>Sheet1!$B$1</c:f>
              <c:strCache>
                <c:ptCount val="1"/>
                <c:pt idx="0">
                  <c:v>To what extent do you think the group's conversation represents your personal feelings on the topics that were discussed?</c:v>
                </c:pt>
              </c:strCache>
            </c:strRef>
          </c:tx>
          <c:dPt>
            <c:idx val="0"/>
            <c:bubble3D val="0"/>
            <c:spPr>
              <a:solidFill>
                <a:schemeClr val="accent1"/>
              </a:solidFill>
              <a:ln w="19050">
                <a:solidFill>
                  <a:schemeClr val="lt1"/>
                </a:solidFill>
              </a:ln>
              <a:effectLst/>
            </c:spPr>
            <c:extLst>
              <c:ext xmlns:c16="http://schemas.microsoft.com/office/drawing/2014/chart" uri="{C3380CC4-5D6E-409C-BE32-E72D297353CC}">
                <c16:uniqueId val="{00000001-98AE-4CF9-B5F4-1A5D44629021}"/>
              </c:ext>
            </c:extLst>
          </c:dPt>
          <c:dPt>
            <c:idx val="1"/>
            <c:bubble3D val="0"/>
            <c:spPr>
              <a:solidFill>
                <a:schemeClr val="accent2"/>
              </a:solidFill>
              <a:ln w="19050">
                <a:solidFill>
                  <a:schemeClr val="lt1"/>
                </a:solidFill>
              </a:ln>
              <a:effectLst/>
            </c:spPr>
            <c:extLst>
              <c:ext xmlns:c16="http://schemas.microsoft.com/office/drawing/2014/chart" uri="{C3380CC4-5D6E-409C-BE32-E72D297353CC}">
                <c16:uniqueId val="{00000003-98AE-4CF9-B5F4-1A5D44629021}"/>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98AE-4CF9-B5F4-1A5D44629021}"/>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7-98AE-4CF9-B5F4-1A5D44629021}"/>
              </c:ext>
            </c:extLst>
          </c:dPt>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dLblPos val="inEnd"/>
            <c:showLegendKey val="0"/>
            <c:showVal val="1"/>
            <c:showCatName val="0"/>
            <c:showSerName val="0"/>
            <c:showPercent val="0"/>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Sheet1!$A$2:$A$5</c:f>
              <c:strCache>
                <c:ptCount val="3"/>
                <c:pt idx="0">
                  <c:v>Mostly</c:v>
                </c:pt>
                <c:pt idx="1">
                  <c:v>Totally</c:v>
                </c:pt>
                <c:pt idx="2">
                  <c:v>Somewhat</c:v>
                </c:pt>
              </c:strCache>
            </c:strRef>
          </c:cat>
          <c:val>
            <c:numRef>
              <c:f>Sheet1!$B$2:$B$5</c:f>
              <c:numCache>
                <c:formatCode>General</c:formatCode>
                <c:ptCount val="4"/>
                <c:pt idx="0">
                  <c:v>11</c:v>
                </c:pt>
                <c:pt idx="1">
                  <c:v>9</c:v>
                </c:pt>
                <c:pt idx="2">
                  <c:v>1</c:v>
                </c:pt>
              </c:numCache>
            </c:numRef>
          </c:val>
          <c:extLst>
            <c:ext xmlns:c16="http://schemas.microsoft.com/office/drawing/2014/chart" uri="{C3380CC4-5D6E-409C-BE32-E72D297353CC}">
              <c16:uniqueId val="{00000000-9EF8-4C83-B45E-2A0BB9D19370}"/>
            </c:ext>
          </c:extLst>
        </c:ser>
        <c:dLbls>
          <c:dLblPos val="inEnd"/>
          <c:showLegendKey val="0"/>
          <c:showVal val="1"/>
          <c:showCatName val="0"/>
          <c:showSerName val="0"/>
          <c:showPercent val="0"/>
          <c:showBubbleSize val="0"/>
          <c:showLeaderLines val="1"/>
        </c:dLbls>
        <c:firstSliceAng val="0"/>
      </c:pieChart>
      <c:spPr>
        <a:noFill/>
        <a:ln>
          <a:noFill/>
        </a:ln>
        <a:effectLst/>
      </c:spPr>
    </c:plotArea>
    <c:legend>
      <c:legendPos val="r"/>
      <c:legendEntry>
        <c:idx val="0"/>
        <c:txPr>
          <a:bodyPr rot="0" spcFirstLastPara="1" vertOverflow="ellipsis" vert="horz" wrap="square" anchor="ctr" anchorCtr="1"/>
          <a:lstStyle/>
          <a:p>
            <a:pPr>
              <a:defRPr sz="2000" b="0" i="0" u="none" strike="noStrike" kern="1200" baseline="0">
                <a:solidFill>
                  <a:schemeClr val="tx1">
                    <a:lumMod val="65000"/>
                    <a:lumOff val="35000"/>
                  </a:schemeClr>
                </a:solidFill>
                <a:latin typeface="+mn-lt"/>
                <a:ea typeface="+mn-ea"/>
                <a:cs typeface="+mn-cs"/>
              </a:defRPr>
            </a:pPr>
            <a:endParaRPr lang="en-US"/>
          </a:p>
        </c:txPr>
      </c:legendEntry>
      <c:legendEntry>
        <c:idx val="3"/>
        <c:delete val="1"/>
      </c:legendEntry>
      <c:layout>
        <c:manualLayout>
          <c:xMode val="edge"/>
          <c:yMode val="edge"/>
          <c:x val="0.74657936005913239"/>
          <c:y val="0.33864868826029604"/>
          <c:w val="0.25342063994086761"/>
          <c:h val="0.45560640711172073"/>
        </c:manualLayout>
      </c:layout>
      <c:overlay val="0"/>
      <c:spPr>
        <a:noFill/>
        <a:ln>
          <a:noFill/>
        </a:ln>
        <a:effectLst/>
      </c:spPr>
      <c:txPr>
        <a:bodyPr rot="0" spcFirstLastPara="1" vertOverflow="ellipsis" vert="horz" wrap="square" anchor="ctr" anchorCtr="1"/>
        <a:lstStyle/>
        <a:p>
          <a:pPr>
            <a:defRPr sz="2000"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r>
              <a:rPr lang="en-US" sz="2000" dirty="0"/>
              <a:t>Gender</a:t>
            </a:r>
          </a:p>
        </c:rich>
      </c:tx>
      <c:layout>
        <c:manualLayout>
          <c:xMode val="edge"/>
          <c:yMode val="edge"/>
          <c:x val="0.4213948582810097"/>
          <c:y val="9.0911169725705565E-2"/>
        </c:manualLayout>
      </c:layout>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manualLayout>
          <c:layoutTarget val="inner"/>
          <c:xMode val="edge"/>
          <c:yMode val="edge"/>
          <c:x val="4.3687590832648046E-2"/>
          <c:y val="0.20619834423160477"/>
          <c:w val="0.6289727573330639"/>
          <c:h val="0.73259429896293271"/>
        </c:manualLayout>
      </c:layout>
      <c:pieChart>
        <c:varyColors val="1"/>
        <c:ser>
          <c:idx val="0"/>
          <c:order val="0"/>
          <c:tx>
            <c:strRef>
              <c:f>Sheet1!$B$1</c:f>
              <c:strCache>
                <c:ptCount val="1"/>
                <c:pt idx="0">
                  <c:v>Gender</c:v>
                </c:pt>
              </c:strCache>
            </c:strRef>
          </c:tx>
          <c:dPt>
            <c:idx val="0"/>
            <c:bubble3D val="0"/>
            <c:spPr>
              <a:solidFill>
                <a:schemeClr val="accent1"/>
              </a:solidFill>
              <a:ln w="19050">
                <a:solidFill>
                  <a:schemeClr val="lt1"/>
                </a:solidFill>
              </a:ln>
              <a:effectLst/>
            </c:spPr>
            <c:extLst>
              <c:ext xmlns:c16="http://schemas.microsoft.com/office/drawing/2014/chart" uri="{C3380CC4-5D6E-409C-BE32-E72D297353CC}">
                <c16:uniqueId val="{00000001-7253-4476-94BE-F6286A928BC7}"/>
              </c:ext>
            </c:extLst>
          </c:dPt>
          <c:dPt>
            <c:idx val="1"/>
            <c:bubble3D val="0"/>
            <c:spPr>
              <a:solidFill>
                <a:schemeClr val="accent2"/>
              </a:solidFill>
              <a:ln w="19050">
                <a:solidFill>
                  <a:schemeClr val="lt1"/>
                </a:solidFill>
              </a:ln>
              <a:effectLst/>
            </c:spPr>
            <c:extLst>
              <c:ext xmlns:c16="http://schemas.microsoft.com/office/drawing/2014/chart" uri="{C3380CC4-5D6E-409C-BE32-E72D297353CC}">
                <c16:uniqueId val="{00000003-7253-4476-94BE-F6286A928BC7}"/>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7253-4476-94BE-F6286A928BC7}"/>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7-7253-4476-94BE-F6286A928BC7}"/>
              </c:ext>
            </c:extLst>
          </c:dPt>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dLblPos val="bestFit"/>
            <c:showLegendKey val="0"/>
            <c:showVal val="1"/>
            <c:showCatName val="0"/>
            <c:showSerName val="0"/>
            <c:showPercent val="0"/>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Sheet1!$A$2:$A$5</c:f>
              <c:strCache>
                <c:ptCount val="2"/>
                <c:pt idx="0">
                  <c:v>Female/Woman</c:v>
                </c:pt>
                <c:pt idx="1">
                  <c:v>Male/Man </c:v>
                </c:pt>
              </c:strCache>
            </c:strRef>
          </c:cat>
          <c:val>
            <c:numRef>
              <c:f>Sheet1!$B$2:$B$5</c:f>
              <c:numCache>
                <c:formatCode>General</c:formatCode>
                <c:ptCount val="4"/>
                <c:pt idx="0">
                  <c:v>19</c:v>
                </c:pt>
                <c:pt idx="1">
                  <c:v>6</c:v>
                </c:pt>
              </c:numCache>
            </c:numRef>
          </c:val>
          <c:extLst>
            <c:ext xmlns:c16="http://schemas.microsoft.com/office/drawing/2014/chart" uri="{C3380CC4-5D6E-409C-BE32-E72D297353CC}">
              <c16:uniqueId val="{00000000-CDB8-4B26-9563-1081B9A4DE6C}"/>
            </c:ext>
          </c:extLst>
        </c:ser>
        <c:dLbls>
          <c:dLblPos val="bestFit"/>
          <c:showLegendKey val="0"/>
          <c:showVal val="1"/>
          <c:showCatName val="0"/>
          <c:showSerName val="0"/>
          <c:showPercent val="0"/>
          <c:showBubbleSize val="0"/>
          <c:showLeaderLines val="1"/>
        </c:dLbls>
        <c:firstSliceAng val="0"/>
      </c:pieChart>
      <c:spPr>
        <a:noFill/>
        <a:ln>
          <a:noFill/>
        </a:ln>
        <a:effectLst/>
      </c:spPr>
    </c:plotArea>
    <c:legend>
      <c:legendPos val="r"/>
      <c:legendEntry>
        <c:idx val="0"/>
        <c:txPr>
          <a:bodyPr rot="0" spcFirstLastPara="1" vertOverflow="ellipsis" vert="horz" wrap="square" anchor="ctr" anchorCtr="1"/>
          <a:lstStyle/>
          <a:p>
            <a:pPr>
              <a:defRPr sz="2000" b="0" i="0" u="none" strike="noStrike" kern="1200" baseline="0">
                <a:solidFill>
                  <a:schemeClr val="tx1">
                    <a:lumMod val="65000"/>
                    <a:lumOff val="35000"/>
                  </a:schemeClr>
                </a:solidFill>
                <a:latin typeface="+mn-lt"/>
                <a:ea typeface="+mn-ea"/>
                <a:cs typeface="+mn-cs"/>
              </a:defRPr>
            </a:pPr>
            <a:endParaRPr lang="en-US"/>
          </a:p>
        </c:txPr>
      </c:legendEntry>
      <c:legendEntry>
        <c:idx val="1"/>
        <c:txPr>
          <a:bodyPr rot="0" spcFirstLastPara="1" vertOverflow="ellipsis" vert="horz" wrap="square" anchor="ctr" anchorCtr="1"/>
          <a:lstStyle/>
          <a:p>
            <a:pPr>
              <a:defRPr sz="2000" b="0" i="0" u="none" strike="noStrike" kern="1200" baseline="0">
                <a:solidFill>
                  <a:schemeClr val="tx1">
                    <a:lumMod val="65000"/>
                    <a:lumOff val="35000"/>
                  </a:schemeClr>
                </a:solidFill>
                <a:latin typeface="+mn-lt"/>
                <a:ea typeface="+mn-ea"/>
                <a:cs typeface="+mn-cs"/>
              </a:defRPr>
            </a:pPr>
            <a:endParaRPr lang="en-US"/>
          </a:p>
        </c:txPr>
      </c:legendEntry>
      <c:legendEntry>
        <c:idx val="2"/>
        <c:delete val="1"/>
      </c:legendEntry>
      <c:legendEntry>
        <c:idx val="3"/>
        <c:delete val="1"/>
      </c:legendEntry>
      <c:layout>
        <c:manualLayout>
          <c:xMode val="edge"/>
          <c:yMode val="edge"/>
          <c:x val="0.63408815160714782"/>
          <c:y val="0.25818533590106346"/>
          <c:w val="0.36591184839285218"/>
          <c:h val="0.27760198922865692"/>
        </c:manualLayout>
      </c:layout>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6.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FF22A77-0CFB-FB4C-9444-F72B771F8483}" type="datetimeFigureOut">
              <a:rPr lang="en-US" smtClean="0"/>
              <a:t>4/23/2019</a:t>
            </a:fld>
            <a:endParaRPr lang="en-US"/>
          </a:p>
        </p:txBody>
      </p:sp>
      <p:sp>
        <p:nvSpPr>
          <p:cNvPr id="4" name="Slide Image Placeholder 3"/>
          <p:cNvSpPr>
            <a:spLocks noGrp="1" noRot="1" noChangeAspect="1"/>
          </p:cNvSpPr>
          <p:nvPr>
            <p:ph type="sldImg" idx="2"/>
          </p:nvPr>
        </p:nvSpPr>
        <p:spPr>
          <a:xfrm>
            <a:off x="1738313" y="1143000"/>
            <a:ext cx="3381375"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CBE8F87-B498-434B-B85F-CE93450CDB21}" type="slidenum">
              <a:rPr lang="en-US" smtClean="0"/>
              <a:t>‹#›</a:t>
            </a:fld>
            <a:endParaRPr lang="en-US"/>
          </a:p>
        </p:txBody>
      </p:sp>
    </p:spTree>
    <p:extLst>
      <p:ext uri="{BB962C8B-B14F-4D97-AF65-F5344CB8AC3E}">
        <p14:creationId xmlns:p14="http://schemas.microsoft.com/office/powerpoint/2010/main" val="411088095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0" dirty="0"/>
          </a:p>
        </p:txBody>
      </p:sp>
      <p:sp>
        <p:nvSpPr>
          <p:cNvPr id="4" name="Slide Number Placeholder 3"/>
          <p:cNvSpPr>
            <a:spLocks noGrp="1"/>
          </p:cNvSpPr>
          <p:nvPr>
            <p:ph type="sldNum" sz="quarter" idx="5"/>
          </p:nvPr>
        </p:nvSpPr>
        <p:spPr/>
        <p:txBody>
          <a:bodyPr/>
          <a:lstStyle/>
          <a:p>
            <a:fld id="{9CBE8F87-B498-434B-B85F-CE93450CDB21}" type="slidenum">
              <a:rPr lang="en-US" smtClean="0"/>
              <a:t>1</a:t>
            </a:fld>
            <a:endParaRPr lang="en-US"/>
          </a:p>
        </p:txBody>
      </p:sp>
    </p:spTree>
    <p:extLst>
      <p:ext uri="{BB962C8B-B14F-4D97-AF65-F5344CB8AC3E}">
        <p14:creationId xmlns:p14="http://schemas.microsoft.com/office/powerpoint/2010/main" val="241791027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154680" y="6285233"/>
            <a:ext cx="35753040" cy="13370560"/>
          </a:xfrm>
        </p:spPr>
        <p:txBody>
          <a:bodyPr anchor="b"/>
          <a:lstStyle>
            <a:lvl1pPr algn="ctr">
              <a:defRPr sz="27600"/>
            </a:lvl1pPr>
          </a:lstStyle>
          <a:p>
            <a:r>
              <a:rPr lang="en-US"/>
              <a:t>Click to edit Master title style</a:t>
            </a:r>
            <a:endParaRPr lang="en-US" dirty="0"/>
          </a:p>
        </p:txBody>
      </p:sp>
      <p:sp>
        <p:nvSpPr>
          <p:cNvPr id="3" name="Subtitle 2"/>
          <p:cNvSpPr>
            <a:spLocks noGrp="1"/>
          </p:cNvSpPr>
          <p:nvPr>
            <p:ph type="subTitle" idx="1"/>
          </p:nvPr>
        </p:nvSpPr>
        <p:spPr>
          <a:xfrm>
            <a:off x="5257800" y="20171413"/>
            <a:ext cx="31546800" cy="9272267"/>
          </a:xfrm>
        </p:spPr>
        <p:txBody>
          <a:bodyPr/>
          <a:lstStyle>
            <a:lvl1pPr marL="0" indent="0" algn="ctr">
              <a:buNone/>
              <a:defRPr sz="11040"/>
            </a:lvl1pPr>
            <a:lvl2pPr marL="2103120" indent="0" algn="ctr">
              <a:buNone/>
              <a:defRPr sz="9200"/>
            </a:lvl2pPr>
            <a:lvl3pPr marL="4206240" indent="0" algn="ctr">
              <a:buNone/>
              <a:defRPr sz="8280"/>
            </a:lvl3pPr>
            <a:lvl4pPr marL="6309360" indent="0" algn="ctr">
              <a:buNone/>
              <a:defRPr sz="7360"/>
            </a:lvl4pPr>
            <a:lvl5pPr marL="8412480" indent="0" algn="ctr">
              <a:buNone/>
              <a:defRPr sz="7360"/>
            </a:lvl5pPr>
            <a:lvl6pPr marL="10515600" indent="0" algn="ctr">
              <a:buNone/>
              <a:defRPr sz="7360"/>
            </a:lvl6pPr>
            <a:lvl7pPr marL="12618720" indent="0" algn="ctr">
              <a:buNone/>
              <a:defRPr sz="7360"/>
            </a:lvl7pPr>
            <a:lvl8pPr marL="14721840" indent="0" algn="ctr">
              <a:buNone/>
              <a:defRPr sz="7360"/>
            </a:lvl8pPr>
            <a:lvl9pPr marL="16824960" indent="0" algn="ctr">
              <a:buNone/>
              <a:defRPr sz="736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4F20B532-B5DD-45C5-B78C-DF3FDEAD0301}" type="datetimeFigureOut">
              <a:rPr lang="en-US" smtClean="0"/>
              <a:t>4/23/2019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370369497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F20B532-B5DD-45C5-B78C-DF3FDEAD0301}" type="datetimeFigureOut">
              <a:rPr lang="en-US" smtClean="0"/>
              <a:t>4/23/2019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358863487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0100907" y="2044700"/>
            <a:ext cx="9069705" cy="32546293"/>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2891792" y="2044700"/>
            <a:ext cx="26683335" cy="3254629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F20B532-B5DD-45C5-B78C-DF3FDEAD0301}" type="datetimeFigureOut">
              <a:rPr lang="en-US" smtClean="0"/>
              <a:t>4/23/2019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12122136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F20B532-B5DD-45C5-B78C-DF3FDEAD0301}" type="datetimeFigureOut">
              <a:rPr lang="en-US" smtClean="0"/>
              <a:t>4/23/2019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42719050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869885" y="9574541"/>
            <a:ext cx="36278820" cy="15975327"/>
          </a:xfrm>
        </p:spPr>
        <p:txBody>
          <a:bodyPr anchor="b"/>
          <a:lstStyle>
            <a:lvl1pPr>
              <a:defRPr sz="27600"/>
            </a:lvl1pPr>
          </a:lstStyle>
          <a:p>
            <a:r>
              <a:rPr lang="en-US"/>
              <a:t>Click to edit Master title style</a:t>
            </a:r>
            <a:endParaRPr lang="en-US" dirty="0"/>
          </a:p>
        </p:txBody>
      </p:sp>
      <p:sp>
        <p:nvSpPr>
          <p:cNvPr id="3" name="Text Placeholder 2"/>
          <p:cNvSpPr>
            <a:spLocks noGrp="1"/>
          </p:cNvSpPr>
          <p:nvPr>
            <p:ph type="body" idx="1"/>
          </p:nvPr>
        </p:nvSpPr>
        <p:spPr>
          <a:xfrm>
            <a:off x="2869885" y="25701001"/>
            <a:ext cx="36278820" cy="8401047"/>
          </a:xfrm>
        </p:spPr>
        <p:txBody>
          <a:bodyPr/>
          <a:lstStyle>
            <a:lvl1pPr marL="0" indent="0">
              <a:buNone/>
              <a:defRPr sz="11040">
                <a:solidFill>
                  <a:schemeClr val="tx1"/>
                </a:solidFill>
              </a:defRPr>
            </a:lvl1pPr>
            <a:lvl2pPr marL="2103120" indent="0">
              <a:buNone/>
              <a:defRPr sz="9200">
                <a:solidFill>
                  <a:schemeClr val="tx1">
                    <a:tint val="75000"/>
                  </a:schemeClr>
                </a:solidFill>
              </a:defRPr>
            </a:lvl2pPr>
            <a:lvl3pPr marL="4206240" indent="0">
              <a:buNone/>
              <a:defRPr sz="8280">
                <a:solidFill>
                  <a:schemeClr val="tx1">
                    <a:tint val="75000"/>
                  </a:schemeClr>
                </a:solidFill>
              </a:defRPr>
            </a:lvl3pPr>
            <a:lvl4pPr marL="6309360" indent="0">
              <a:buNone/>
              <a:defRPr sz="7360">
                <a:solidFill>
                  <a:schemeClr val="tx1">
                    <a:tint val="75000"/>
                  </a:schemeClr>
                </a:solidFill>
              </a:defRPr>
            </a:lvl4pPr>
            <a:lvl5pPr marL="8412480" indent="0">
              <a:buNone/>
              <a:defRPr sz="7360">
                <a:solidFill>
                  <a:schemeClr val="tx1">
                    <a:tint val="75000"/>
                  </a:schemeClr>
                </a:solidFill>
              </a:defRPr>
            </a:lvl5pPr>
            <a:lvl6pPr marL="10515600" indent="0">
              <a:buNone/>
              <a:defRPr sz="7360">
                <a:solidFill>
                  <a:schemeClr val="tx1">
                    <a:tint val="75000"/>
                  </a:schemeClr>
                </a:solidFill>
              </a:defRPr>
            </a:lvl6pPr>
            <a:lvl7pPr marL="12618720" indent="0">
              <a:buNone/>
              <a:defRPr sz="7360">
                <a:solidFill>
                  <a:schemeClr val="tx1">
                    <a:tint val="75000"/>
                  </a:schemeClr>
                </a:solidFill>
              </a:defRPr>
            </a:lvl7pPr>
            <a:lvl8pPr marL="14721840" indent="0">
              <a:buNone/>
              <a:defRPr sz="7360">
                <a:solidFill>
                  <a:schemeClr val="tx1">
                    <a:tint val="75000"/>
                  </a:schemeClr>
                </a:solidFill>
              </a:defRPr>
            </a:lvl8pPr>
            <a:lvl9pPr marL="16824960" indent="0">
              <a:buNone/>
              <a:defRPr sz="736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F20B532-B5DD-45C5-B78C-DF3FDEAD0301}" type="datetimeFigureOut">
              <a:rPr lang="en-US" smtClean="0"/>
              <a:t>4/23/2019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296801405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2891790" y="10223500"/>
            <a:ext cx="17876520" cy="2436749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21294090" y="10223500"/>
            <a:ext cx="17876520" cy="2436749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4F20B532-B5DD-45C5-B78C-DF3FDEAD0301}" type="datetimeFigureOut">
              <a:rPr lang="en-US" smtClean="0"/>
              <a:t>4/23/2019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137688643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897269" y="2044708"/>
            <a:ext cx="36278820" cy="7423153"/>
          </a:xfrm>
        </p:spPr>
        <p:txBody>
          <a:bodyPr/>
          <a:lstStyle/>
          <a:p>
            <a:r>
              <a:rPr lang="en-US"/>
              <a:t>Click to edit Master title style</a:t>
            </a:r>
            <a:endParaRPr lang="en-US" dirty="0"/>
          </a:p>
        </p:txBody>
      </p:sp>
      <p:sp>
        <p:nvSpPr>
          <p:cNvPr id="3" name="Text Placeholder 2"/>
          <p:cNvSpPr>
            <a:spLocks noGrp="1"/>
          </p:cNvSpPr>
          <p:nvPr>
            <p:ph type="body" idx="1"/>
          </p:nvPr>
        </p:nvSpPr>
        <p:spPr>
          <a:xfrm>
            <a:off x="2897273" y="9414513"/>
            <a:ext cx="17794364" cy="4613907"/>
          </a:xfrm>
        </p:spPr>
        <p:txBody>
          <a:bodyPr anchor="b"/>
          <a:lstStyle>
            <a:lvl1pPr marL="0" indent="0">
              <a:buNone/>
              <a:defRPr sz="11040" b="1"/>
            </a:lvl1pPr>
            <a:lvl2pPr marL="2103120" indent="0">
              <a:buNone/>
              <a:defRPr sz="9200" b="1"/>
            </a:lvl2pPr>
            <a:lvl3pPr marL="4206240" indent="0">
              <a:buNone/>
              <a:defRPr sz="8280" b="1"/>
            </a:lvl3pPr>
            <a:lvl4pPr marL="6309360" indent="0">
              <a:buNone/>
              <a:defRPr sz="7360" b="1"/>
            </a:lvl4pPr>
            <a:lvl5pPr marL="8412480" indent="0">
              <a:buNone/>
              <a:defRPr sz="7360" b="1"/>
            </a:lvl5pPr>
            <a:lvl6pPr marL="10515600" indent="0">
              <a:buNone/>
              <a:defRPr sz="7360" b="1"/>
            </a:lvl6pPr>
            <a:lvl7pPr marL="12618720" indent="0">
              <a:buNone/>
              <a:defRPr sz="7360" b="1"/>
            </a:lvl7pPr>
            <a:lvl8pPr marL="14721840" indent="0">
              <a:buNone/>
              <a:defRPr sz="7360" b="1"/>
            </a:lvl8pPr>
            <a:lvl9pPr marL="16824960" indent="0">
              <a:buNone/>
              <a:defRPr sz="7360" b="1"/>
            </a:lvl9pPr>
          </a:lstStyle>
          <a:p>
            <a:pPr lvl="0"/>
            <a:r>
              <a:rPr lang="en-US"/>
              <a:t>Click to edit Master text styles</a:t>
            </a:r>
          </a:p>
        </p:txBody>
      </p:sp>
      <p:sp>
        <p:nvSpPr>
          <p:cNvPr id="4" name="Content Placeholder 3"/>
          <p:cNvSpPr>
            <a:spLocks noGrp="1"/>
          </p:cNvSpPr>
          <p:nvPr>
            <p:ph sz="half" idx="2"/>
          </p:nvPr>
        </p:nvSpPr>
        <p:spPr>
          <a:xfrm>
            <a:off x="2897273" y="14028420"/>
            <a:ext cx="17794364" cy="2063369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21294092" y="9414513"/>
            <a:ext cx="17881999" cy="4613907"/>
          </a:xfrm>
        </p:spPr>
        <p:txBody>
          <a:bodyPr anchor="b"/>
          <a:lstStyle>
            <a:lvl1pPr marL="0" indent="0">
              <a:buNone/>
              <a:defRPr sz="11040" b="1"/>
            </a:lvl1pPr>
            <a:lvl2pPr marL="2103120" indent="0">
              <a:buNone/>
              <a:defRPr sz="9200" b="1"/>
            </a:lvl2pPr>
            <a:lvl3pPr marL="4206240" indent="0">
              <a:buNone/>
              <a:defRPr sz="8280" b="1"/>
            </a:lvl3pPr>
            <a:lvl4pPr marL="6309360" indent="0">
              <a:buNone/>
              <a:defRPr sz="7360" b="1"/>
            </a:lvl4pPr>
            <a:lvl5pPr marL="8412480" indent="0">
              <a:buNone/>
              <a:defRPr sz="7360" b="1"/>
            </a:lvl5pPr>
            <a:lvl6pPr marL="10515600" indent="0">
              <a:buNone/>
              <a:defRPr sz="7360" b="1"/>
            </a:lvl6pPr>
            <a:lvl7pPr marL="12618720" indent="0">
              <a:buNone/>
              <a:defRPr sz="7360" b="1"/>
            </a:lvl7pPr>
            <a:lvl8pPr marL="14721840" indent="0">
              <a:buNone/>
              <a:defRPr sz="7360" b="1"/>
            </a:lvl8pPr>
            <a:lvl9pPr marL="16824960" indent="0">
              <a:buNone/>
              <a:defRPr sz="7360" b="1"/>
            </a:lvl9pPr>
          </a:lstStyle>
          <a:p>
            <a:pPr lvl="0"/>
            <a:r>
              <a:rPr lang="en-US"/>
              <a:t>Click to edit Master text styles</a:t>
            </a:r>
          </a:p>
        </p:txBody>
      </p:sp>
      <p:sp>
        <p:nvSpPr>
          <p:cNvPr id="6" name="Content Placeholder 5"/>
          <p:cNvSpPr>
            <a:spLocks noGrp="1"/>
          </p:cNvSpPr>
          <p:nvPr>
            <p:ph sz="quarter" idx="4"/>
          </p:nvPr>
        </p:nvSpPr>
        <p:spPr>
          <a:xfrm>
            <a:off x="21294092" y="14028420"/>
            <a:ext cx="17881999" cy="2063369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4F20B532-B5DD-45C5-B78C-DF3FDEAD0301}" type="datetimeFigureOut">
              <a:rPr lang="en-US" smtClean="0"/>
              <a:t>4/23/2019</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45349704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4F20B532-B5DD-45C5-B78C-DF3FDEAD0301}" type="datetimeFigureOut">
              <a:rPr lang="en-US" smtClean="0"/>
              <a:t>4/23/2019</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8352077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F20B532-B5DD-45C5-B78C-DF3FDEAD0301}" type="datetimeFigureOut">
              <a:rPr lang="en-US" smtClean="0"/>
              <a:t>4/23/2019</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412890793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97269" y="2560320"/>
            <a:ext cx="13566219" cy="8961120"/>
          </a:xfrm>
        </p:spPr>
        <p:txBody>
          <a:bodyPr anchor="b"/>
          <a:lstStyle>
            <a:lvl1pPr>
              <a:defRPr sz="14720"/>
            </a:lvl1pPr>
          </a:lstStyle>
          <a:p>
            <a:r>
              <a:rPr lang="en-US"/>
              <a:t>Click to edit Master title style</a:t>
            </a:r>
            <a:endParaRPr lang="en-US" dirty="0"/>
          </a:p>
        </p:txBody>
      </p:sp>
      <p:sp>
        <p:nvSpPr>
          <p:cNvPr id="3" name="Content Placeholder 2"/>
          <p:cNvSpPr>
            <a:spLocks noGrp="1"/>
          </p:cNvSpPr>
          <p:nvPr>
            <p:ph idx="1"/>
          </p:nvPr>
        </p:nvSpPr>
        <p:spPr>
          <a:xfrm>
            <a:off x="17881999" y="5529588"/>
            <a:ext cx="21294090" cy="27292300"/>
          </a:xfrm>
        </p:spPr>
        <p:txBody>
          <a:bodyPr/>
          <a:lstStyle>
            <a:lvl1pPr>
              <a:defRPr sz="14720"/>
            </a:lvl1pPr>
            <a:lvl2pPr>
              <a:defRPr sz="12880"/>
            </a:lvl2pPr>
            <a:lvl3pPr>
              <a:defRPr sz="11040"/>
            </a:lvl3pPr>
            <a:lvl4pPr>
              <a:defRPr sz="9200"/>
            </a:lvl4pPr>
            <a:lvl5pPr>
              <a:defRPr sz="9200"/>
            </a:lvl5pPr>
            <a:lvl6pPr>
              <a:defRPr sz="9200"/>
            </a:lvl6pPr>
            <a:lvl7pPr>
              <a:defRPr sz="9200"/>
            </a:lvl7pPr>
            <a:lvl8pPr>
              <a:defRPr sz="9200"/>
            </a:lvl8pPr>
            <a:lvl9pPr>
              <a:defRPr sz="9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2897269" y="11521440"/>
            <a:ext cx="13566219" cy="21344893"/>
          </a:xfrm>
        </p:spPr>
        <p:txBody>
          <a:bodyPr/>
          <a:lstStyle>
            <a:lvl1pPr marL="0" indent="0">
              <a:buNone/>
              <a:defRPr sz="7360"/>
            </a:lvl1pPr>
            <a:lvl2pPr marL="2103120" indent="0">
              <a:buNone/>
              <a:defRPr sz="6440"/>
            </a:lvl2pPr>
            <a:lvl3pPr marL="4206240" indent="0">
              <a:buNone/>
              <a:defRPr sz="5520"/>
            </a:lvl3pPr>
            <a:lvl4pPr marL="6309360" indent="0">
              <a:buNone/>
              <a:defRPr sz="4600"/>
            </a:lvl4pPr>
            <a:lvl5pPr marL="8412480" indent="0">
              <a:buNone/>
              <a:defRPr sz="4600"/>
            </a:lvl5pPr>
            <a:lvl6pPr marL="10515600" indent="0">
              <a:buNone/>
              <a:defRPr sz="4600"/>
            </a:lvl6pPr>
            <a:lvl7pPr marL="12618720" indent="0">
              <a:buNone/>
              <a:defRPr sz="4600"/>
            </a:lvl7pPr>
            <a:lvl8pPr marL="14721840" indent="0">
              <a:buNone/>
              <a:defRPr sz="4600"/>
            </a:lvl8pPr>
            <a:lvl9pPr marL="16824960" indent="0">
              <a:buNone/>
              <a:defRPr sz="4600"/>
            </a:lvl9pPr>
          </a:lstStyle>
          <a:p>
            <a:pPr lvl="0"/>
            <a:r>
              <a:rPr lang="en-US"/>
              <a:t>Click to edit Master text styles</a:t>
            </a:r>
          </a:p>
        </p:txBody>
      </p:sp>
      <p:sp>
        <p:nvSpPr>
          <p:cNvPr id="5" name="Date Placeholder 4"/>
          <p:cNvSpPr>
            <a:spLocks noGrp="1"/>
          </p:cNvSpPr>
          <p:nvPr>
            <p:ph type="dt" sz="half" idx="10"/>
          </p:nvPr>
        </p:nvSpPr>
        <p:spPr/>
        <p:txBody>
          <a:bodyPr/>
          <a:lstStyle/>
          <a:p>
            <a:fld id="{4F20B532-B5DD-45C5-B78C-DF3FDEAD0301}" type="datetimeFigureOut">
              <a:rPr lang="en-US" smtClean="0"/>
              <a:t>4/23/2019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368682036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97269" y="2560320"/>
            <a:ext cx="13566219" cy="8961120"/>
          </a:xfrm>
        </p:spPr>
        <p:txBody>
          <a:bodyPr anchor="b"/>
          <a:lstStyle>
            <a:lvl1pPr>
              <a:defRPr sz="14720"/>
            </a:lvl1pPr>
          </a:lstStyle>
          <a:p>
            <a:r>
              <a:rPr lang="en-US"/>
              <a:t>Click to edit Master title style</a:t>
            </a:r>
            <a:endParaRPr lang="en-US" dirty="0"/>
          </a:p>
        </p:txBody>
      </p:sp>
      <p:sp>
        <p:nvSpPr>
          <p:cNvPr id="3" name="Picture Placeholder 2"/>
          <p:cNvSpPr>
            <a:spLocks noGrp="1" noChangeAspect="1"/>
          </p:cNvSpPr>
          <p:nvPr>
            <p:ph type="pic" idx="1"/>
          </p:nvPr>
        </p:nvSpPr>
        <p:spPr>
          <a:xfrm>
            <a:off x="17881999" y="5529588"/>
            <a:ext cx="21294090" cy="27292300"/>
          </a:xfrm>
        </p:spPr>
        <p:txBody>
          <a:bodyPr anchor="t"/>
          <a:lstStyle>
            <a:lvl1pPr marL="0" indent="0">
              <a:buNone/>
              <a:defRPr sz="14720"/>
            </a:lvl1pPr>
            <a:lvl2pPr marL="2103120" indent="0">
              <a:buNone/>
              <a:defRPr sz="12880"/>
            </a:lvl2pPr>
            <a:lvl3pPr marL="4206240" indent="0">
              <a:buNone/>
              <a:defRPr sz="11040"/>
            </a:lvl3pPr>
            <a:lvl4pPr marL="6309360" indent="0">
              <a:buNone/>
              <a:defRPr sz="9200"/>
            </a:lvl4pPr>
            <a:lvl5pPr marL="8412480" indent="0">
              <a:buNone/>
              <a:defRPr sz="9200"/>
            </a:lvl5pPr>
            <a:lvl6pPr marL="10515600" indent="0">
              <a:buNone/>
              <a:defRPr sz="9200"/>
            </a:lvl6pPr>
            <a:lvl7pPr marL="12618720" indent="0">
              <a:buNone/>
              <a:defRPr sz="9200"/>
            </a:lvl7pPr>
            <a:lvl8pPr marL="14721840" indent="0">
              <a:buNone/>
              <a:defRPr sz="9200"/>
            </a:lvl8pPr>
            <a:lvl9pPr marL="16824960" indent="0">
              <a:buNone/>
              <a:defRPr sz="9200"/>
            </a:lvl9pPr>
          </a:lstStyle>
          <a:p>
            <a:r>
              <a:rPr lang="en-US"/>
              <a:t>Click icon to add picture</a:t>
            </a:r>
            <a:endParaRPr lang="en-US" dirty="0"/>
          </a:p>
        </p:txBody>
      </p:sp>
      <p:sp>
        <p:nvSpPr>
          <p:cNvPr id="4" name="Text Placeholder 3"/>
          <p:cNvSpPr>
            <a:spLocks noGrp="1"/>
          </p:cNvSpPr>
          <p:nvPr>
            <p:ph type="body" sz="half" idx="2"/>
          </p:nvPr>
        </p:nvSpPr>
        <p:spPr>
          <a:xfrm>
            <a:off x="2897269" y="11521440"/>
            <a:ext cx="13566219" cy="21344893"/>
          </a:xfrm>
        </p:spPr>
        <p:txBody>
          <a:bodyPr/>
          <a:lstStyle>
            <a:lvl1pPr marL="0" indent="0">
              <a:buNone/>
              <a:defRPr sz="7360"/>
            </a:lvl1pPr>
            <a:lvl2pPr marL="2103120" indent="0">
              <a:buNone/>
              <a:defRPr sz="6440"/>
            </a:lvl2pPr>
            <a:lvl3pPr marL="4206240" indent="0">
              <a:buNone/>
              <a:defRPr sz="5520"/>
            </a:lvl3pPr>
            <a:lvl4pPr marL="6309360" indent="0">
              <a:buNone/>
              <a:defRPr sz="4600"/>
            </a:lvl4pPr>
            <a:lvl5pPr marL="8412480" indent="0">
              <a:buNone/>
              <a:defRPr sz="4600"/>
            </a:lvl5pPr>
            <a:lvl6pPr marL="10515600" indent="0">
              <a:buNone/>
              <a:defRPr sz="4600"/>
            </a:lvl6pPr>
            <a:lvl7pPr marL="12618720" indent="0">
              <a:buNone/>
              <a:defRPr sz="4600"/>
            </a:lvl7pPr>
            <a:lvl8pPr marL="14721840" indent="0">
              <a:buNone/>
              <a:defRPr sz="4600"/>
            </a:lvl8pPr>
            <a:lvl9pPr marL="16824960" indent="0">
              <a:buNone/>
              <a:defRPr sz="4600"/>
            </a:lvl9pPr>
          </a:lstStyle>
          <a:p>
            <a:pPr lvl="0"/>
            <a:r>
              <a:rPr lang="en-US"/>
              <a:t>Click to edit Master text styles</a:t>
            </a:r>
          </a:p>
        </p:txBody>
      </p:sp>
      <p:sp>
        <p:nvSpPr>
          <p:cNvPr id="5" name="Date Placeholder 4"/>
          <p:cNvSpPr>
            <a:spLocks noGrp="1"/>
          </p:cNvSpPr>
          <p:nvPr>
            <p:ph type="dt" sz="half" idx="10"/>
          </p:nvPr>
        </p:nvSpPr>
        <p:spPr/>
        <p:txBody>
          <a:bodyPr/>
          <a:lstStyle/>
          <a:p>
            <a:fld id="{4F20B532-B5DD-45C5-B78C-DF3FDEAD0301}" type="datetimeFigureOut">
              <a:rPr lang="en-US" smtClean="0"/>
              <a:t>4/23/2019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110256549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emf"/><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891790" y="2044708"/>
            <a:ext cx="36278820" cy="742315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2891790" y="10223500"/>
            <a:ext cx="36278820" cy="2436749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2891790" y="35595568"/>
            <a:ext cx="9464040" cy="2044700"/>
          </a:xfrm>
          <a:prstGeom prst="rect">
            <a:avLst/>
          </a:prstGeom>
        </p:spPr>
        <p:txBody>
          <a:bodyPr vert="horz" lIns="91440" tIns="45720" rIns="91440" bIns="45720" rtlCol="0" anchor="ctr"/>
          <a:lstStyle>
            <a:lvl1pPr algn="l">
              <a:defRPr sz="5520">
                <a:solidFill>
                  <a:schemeClr val="tx1">
                    <a:tint val="75000"/>
                  </a:schemeClr>
                </a:solidFill>
              </a:defRPr>
            </a:lvl1pPr>
          </a:lstStyle>
          <a:p>
            <a:fld id="{C764DE79-268F-4C1A-8933-263129D2AF90}" type="datetimeFigureOut">
              <a:rPr lang="en-US" dirty="0"/>
              <a:t>4/23/2019</a:t>
            </a:fld>
            <a:endParaRPr lang="en-US" dirty="0"/>
          </a:p>
        </p:txBody>
      </p:sp>
      <p:sp>
        <p:nvSpPr>
          <p:cNvPr id="5" name="Footer Placeholder 4"/>
          <p:cNvSpPr>
            <a:spLocks noGrp="1"/>
          </p:cNvSpPr>
          <p:nvPr>
            <p:ph type="ftr" sz="quarter" idx="3"/>
          </p:nvPr>
        </p:nvSpPr>
        <p:spPr>
          <a:xfrm>
            <a:off x="13933170" y="35595568"/>
            <a:ext cx="14196060" cy="2044700"/>
          </a:xfrm>
          <a:prstGeom prst="rect">
            <a:avLst/>
          </a:prstGeom>
        </p:spPr>
        <p:txBody>
          <a:bodyPr vert="horz" lIns="91440" tIns="45720" rIns="91440" bIns="45720" rtlCol="0" anchor="ctr"/>
          <a:lstStyle>
            <a:lvl1pPr algn="ctr">
              <a:defRPr sz="552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29706570" y="35595568"/>
            <a:ext cx="9464040" cy="2044700"/>
          </a:xfrm>
          <a:prstGeom prst="rect">
            <a:avLst/>
          </a:prstGeom>
        </p:spPr>
        <p:txBody>
          <a:bodyPr vert="horz" lIns="91440" tIns="45720" rIns="91440" bIns="45720" rtlCol="0" anchor="ctr"/>
          <a:lstStyle>
            <a:lvl1pPr algn="r">
              <a:defRPr sz="5520">
                <a:solidFill>
                  <a:schemeClr val="tx1">
                    <a:tint val="75000"/>
                  </a:schemeClr>
                </a:solidFill>
              </a:defRPr>
            </a:lvl1pPr>
          </a:lstStyle>
          <a:p>
            <a:fld id="{48F63A3B-78C7-47BE-AE5E-E10140E04643}" type="slidenum">
              <a:rPr lang="en-US" dirty="0"/>
              <a:t>‹#›</a:t>
            </a:fld>
            <a:endParaRPr lang="en-US" dirty="0"/>
          </a:p>
        </p:txBody>
      </p:sp>
      <p:sp>
        <p:nvSpPr>
          <p:cNvPr id="7" name="Rectangle 6"/>
          <p:cNvSpPr/>
          <p:nvPr userDrawn="1"/>
        </p:nvSpPr>
        <p:spPr>
          <a:xfrm>
            <a:off x="0" y="0"/>
            <a:ext cx="42062400" cy="384048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3" dirty="0"/>
          </a:p>
        </p:txBody>
      </p:sp>
      <p:sp>
        <p:nvSpPr>
          <p:cNvPr id="8" name="Rectangle 7"/>
          <p:cNvSpPr/>
          <p:nvPr userDrawn="1"/>
        </p:nvSpPr>
        <p:spPr>
          <a:xfrm>
            <a:off x="498764" y="602975"/>
            <a:ext cx="41023309" cy="37071910"/>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3" dirty="0"/>
          </a:p>
        </p:txBody>
      </p:sp>
      <p:sp>
        <p:nvSpPr>
          <p:cNvPr id="9" name="Rectangle 8"/>
          <p:cNvSpPr/>
          <p:nvPr userDrawn="1"/>
        </p:nvSpPr>
        <p:spPr>
          <a:xfrm>
            <a:off x="789710" y="974035"/>
            <a:ext cx="40399854" cy="3570451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3" dirty="0"/>
          </a:p>
        </p:txBody>
      </p:sp>
      <p:cxnSp>
        <p:nvCxnSpPr>
          <p:cNvPr id="10" name="Straight Connector 9"/>
          <p:cNvCxnSpPr/>
          <p:nvPr userDrawn="1"/>
        </p:nvCxnSpPr>
        <p:spPr>
          <a:xfrm>
            <a:off x="20982360" y="7629108"/>
            <a:ext cx="0" cy="28473649"/>
          </a:xfrm>
          <a:prstGeom prst="line">
            <a:avLst/>
          </a:prstGeom>
          <a:ln>
            <a:solidFill>
              <a:schemeClr val="bg1">
                <a:lumMod val="85000"/>
              </a:schemeClr>
            </a:solidFill>
          </a:ln>
        </p:spPr>
        <p:style>
          <a:lnRef idx="1">
            <a:schemeClr val="accent3"/>
          </a:lnRef>
          <a:fillRef idx="0">
            <a:schemeClr val="accent3"/>
          </a:fillRef>
          <a:effectRef idx="0">
            <a:schemeClr val="accent3"/>
          </a:effectRef>
          <a:fontRef idx="minor">
            <a:schemeClr val="tx1"/>
          </a:fontRef>
        </p:style>
      </p:cxnSp>
      <p:cxnSp>
        <p:nvCxnSpPr>
          <p:cNvPr id="12" name="Straight Connector 11"/>
          <p:cNvCxnSpPr/>
          <p:nvPr userDrawn="1"/>
        </p:nvCxnSpPr>
        <p:spPr>
          <a:xfrm>
            <a:off x="1662545" y="7629108"/>
            <a:ext cx="38639630" cy="0"/>
          </a:xfrm>
          <a:prstGeom prst="line">
            <a:avLst/>
          </a:prstGeom>
          <a:ln>
            <a:solidFill>
              <a:schemeClr val="bg1">
                <a:lumMod val="85000"/>
              </a:schemeClr>
            </a:solidFill>
          </a:ln>
        </p:spPr>
        <p:style>
          <a:lnRef idx="1">
            <a:schemeClr val="accent3"/>
          </a:lnRef>
          <a:fillRef idx="0">
            <a:schemeClr val="accent3"/>
          </a:fillRef>
          <a:effectRef idx="0">
            <a:schemeClr val="accent3"/>
          </a:effectRef>
          <a:fontRef idx="minor">
            <a:schemeClr val="tx1"/>
          </a:fontRef>
        </p:style>
      </p:cxnSp>
      <p:sp>
        <p:nvSpPr>
          <p:cNvPr id="13" name="Rectangle 12"/>
          <p:cNvSpPr/>
          <p:nvPr userDrawn="1"/>
        </p:nvSpPr>
        <p:spPr>
          <a:xfrm>
            <a:off x="1332584" y="1852864"/>
            <a:ext cx="39421656" cy="531241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3" dirty="0"/>
          </a:p>
        </p:txBody>
      </p:sp>
      <p:sp>
        <p:nvSpPr>
          <p:cNvPr id="14" name="Rectangle 13"/>
          <p:cNvSpPr/>
          <p:nvPr userDrawn="1"/>
        </p:nvSpPr>
        <p:spPr>
          <a:xfrm>
            <a:off x="21542097" y="8219836"/>
            <a:ext cx="19205853" cy="2782069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3" dirty="0"/>
          </a:p>
        </p:txBody>
      </p:sp>
      <p:sp>
        <p:nvSpPr>
          <p:cNvPr id="15" name="Rectangle 14"/>
          <p:cNvSpPr/>
          <p:nvPr userDrawn="1"/>
        </p:nvSpPr>
        <p:spPr>
          <a:xfrm>
            <a:off x="1332584" y="8232082"/>
            <a:ext cx="19205853" cy="278706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3" dirty="0"/>
          </a:p>
        </p:txBody>
      </p:sp>
      <p:sp>
        <p:nvSpPr>
          <p:cNvPr id="16" name="Rectangle 15"/>
          <p:cNvSpPr/>
          <p:nvPr userDrawn="1"/>
        </p:nvSpPr>
        <p:spPr>
          <a:xfrm>
            <a:off x="28432751" y="36966042"/>
            <a:ext cx="13439496" cy="348878"/>
          </a:xfrm>
          <a:prstGeom prst="rect">
            <a:avLst/>
          </a:prstGeom>
        </p:spPr>
        <p:txBody>
          <a:bodyPr wrap="square">
            <a:spAutoFit/>
          </a:bodyPr>
          <a:lstStyle/>
          <a:p>
            <a:r>
              <a:rPr lang="en-US" sz="1667" i="1" dirty="0">
                <a:solidFill>
                  <a:schemeClr val="bg1"/>
                </a:solidFill>
              </a:rPr>
              <a:t>We thank the Office of Research and Sponsored Programs for supporting this research, and Learning &amp; Technology Services for printing this poster.</a:t>
            </a:r>
            <a:r>
              <a:rPr lang="en-US" sz="1667" dirty="0">
                <a:solidFill>
                  <a:schemeClr val="bg1"/>
                </a:solidFill>
              </a:rPr>
              <a:t> </a:t>
            </a:r>
          </a:p>
        </p:txBody>
      </p:sp>
      <p:pic>
        <p:nvPicPr>
          <p:cNvPr id="23" name="Picture 22">
            <a:extLst>
              <a:ext uri="{FF2B5EF4-FFF2-40B4-BE49-F238E27FC236}">
                <a16:creationId xmlns:a16="http://schemas.microsoft.com/office/drawing/2014/main" id="{83C1399A-37A0-D840-BFD1-112CA90C5EB6}"/>
              </a:ext>
            </a:extLst>
          </p:cNvPr>
          <p:cNvPicPr>
            <a:picLocks noChangeAspect="1"/>
          </p:cNvPicPr>
          <p:nvPr userDrawn="1"/>
        </p:nvPicPr>
        <p:blipFill>
          <a:blip r:embed="rId13">
            <a:extLst>
              <a:ext uri="{28A0092B-C50C-407E-A947-70E740481C1C}">
                <a14:useLocalDpi xmlns:a14="http://schemas.microsoft.com/office/drawing/2010/main" val="0"/>
              </a:ext>
            </a:extLst>
          </a:blip>
          <a:stretch>
            <a:fillRect/>
          </a:stretch>
        </p:blipFill>
        <p:spPr>
          <a:xfrm>
            <a:off x="30434116" y="2399172"/>
            <a:ext cx="9201392" cy="3635372"/>
          </a:xfrm>
          <a:prstGeom prst="rect">
            <a:avLst/>
          </a:prstGeom>
        </p:spPr>
      </p:pic>
    </p:spTree>
    <p:extLst>
      <p:ext uri="{BB962C8B-B14F-4D97-AF65-F5344CB8AC3E}">
        <p14:creationId xmlns:p14="http://schemas.microsoft.com/office/powerpoint/2010/main" val="2482404110"/>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4206240" rtl="0" eaLnBrk="1" latinLnBrk="0" hangingPunct="1">
        <a:lnSpc>
          <a:spcPct val="90000"/>
        </a:lnSpc>
        <a:spcBef>
          <a:spcPct val="0"/>
        </a:spcBef>
        <a:buNone/>
        <a:defRPr sz="20240" kern="1200">
          <a:solidFill>
            <a:schemeClr val="tx1"/>
          </a:solidFill>
          <a:latin typeface="+mj-lt"/>
          <a:ea typeface="+mj-ea"/>
          <a:cs typeface="+mj-cs"/>
        </a:defRPr>
      </a:lvl1pPr>
    </p:titleStyle>
    <p:bodyStyle>
      <a:lvl1pPr marL="1051560" indent="-1051560" algn="l" defTabSz="4206240" rtl="0" eaLnBrk="1" latinLnBrk="0" hangingPunct="1">
        <a:lnSpc>
          <a:spcPct val="90000"/>
        </a:lnSpc>
        <a:spcBef>
          <a:spcPts val="4600"/>
        </a:spcBef>
        <a:buFont typeface="Arial" panose="020B0604020202020204" pitchFamily="34" charset="0"/>
        <a:buChar char="•"/>
        <a:defRPr sz="12880" kern="1200">
          <a:solidFill>
            <a:schemeClr val="tx1"/>
          </a:solidFill>
          <a:latin typeface="+mn-lt"/>
          <a:ea typeface="+mn-ea"/>
          <a:cs typeface="+mn-cs"/>
        </a:defRPr>
      </a:lvl1pPr>
      <a:lvl2pPr marL="3154680" indent="-1051560" algn="l" defTabSz="4206240" rtl="0" eaLnBrk="1" latinLnBrk="0" hangingPunct="1">
        <a:lnSpc>
          <a:spcPct val="90000"/>
        </a:lnSpc>
        <a:spcBef>
          <a:spcPts val="2300"/>
        </a:spcBef>
        <a:buFont typeface="Arial" panose="020B0604020202020204" pitchFamily="34" charset="0"/>
        <a:buChar char="•"/>
        <a:defRPr sz="11040" kern="1200">
          <a:solidFill>
            <a:schemeClr val="tx1"/>
          </a:solidFill>
          <a:latin typeface="+mn-lt"/>
          <a:ea typeface="+mn-ea"/>
          <a:cs typeface="+mn-cs"/>
        </a:defRPr>
      </a:lvl2pPr>
      <a:lvl3pPr marL="5257800" indent="-1051560" algn="l" defTabSz="4206240" rtl="0" eaLnBrk="1" latinLnBrk="0" hangingPunct="1">
        <a:lnSpc>
          <a:spcPct val="90000"/>
        </a:lnSpc>
        <a:spcBef>
          <a:spcPts val="2300"/>
        </a:spcBef>
        <a:buFont typeface="Arial" panose="020B0604020202020204" pitchFamily="34" charset="0"/>
        <a:buChar char="•"/>
        <a:defRPr sz="9200" kern="1200">
          <a:solidFill>
            <a:schemeClr val="tx1"/>
          </a:solidFill>
          <a:latin typeface="+mn-lt"/>
          <a:ea typeface="+mn-ea"/>
          <a:cs typeface="+mn-cs"/>
        </a:defRPr>
      </a:lvl3pPr>
      <a:lvl4pPr marL="736092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4pPr>
      <a:lvl5pPr marL="946404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5pPr>
      <a:lvl6pPr marL="1156716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6pPr>
      <a:lvl7pPr marL="1367028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7pPr>
      <a:lvl8pPr marL="1577340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8pPr>
      <a:lvl9pPr marL="1787652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9pPr>
    </p:bodyStyle>
    <p:otherStyle>
      <a:defPPr>
        <a:defRPr lang="en-US"/>
      </a:defPPr>
      <a:lvl1pPr marL="0" algn="l" defTabSz="4206240" rtl="0" eaLnBrk="1" latinLnBrk="0" hangingPunct="1">
        <a:defRPr sz="8280" kern="1200">
          <a:solidFill>
            <a:schemeClr val="tx1"/>
          </a:solidFill>
          <a:latin typeface="+mn-lt"/>
          <a:ea typeface="+mn-ea"/>
          <a:cs typeface="+mn-cs"/>
        </a:defRPr>
      </a:lvl1pPr>
      <a:lvl2pPr marL="2103120" algn="l" defTabSz="4206240" rtl="0" eaLnBrk="1" latinLnBrk="0" hangingPunct="1">
        <a:defRPr sz="8280" kern="1200">
          <a:solidFill>
            <a:schemeClr val="tx1"/>
          </a:solidFill>
          <a:latin typeface="+mn-lt"/>
          <a:ea typeface="+mn-ea"/>
          <a:cs typeface="+mn-cs"/>
        </a:defRPr>
      </a:lvl2pPr>
      <a:lvl3pPr marL="4206240" algn="l" defTabSz="4206240" rtl="0" eaLnBrk="1" latinLnBrk="0" hangingPunct="1">
        <a:defRPr sz="8280" kern="1200">
          <a:solidFill>
            <a:schemeClr val="tx1"/>
          </a:solidFill>
          <a:latin typeface="+mn-lt"/>
          <a:ea typeface="+mn-ea"/>
          <a:cs typeface="+mn-cs"/>
        </a:defRPr>
      </a:lvl3pPr>
      <a:lvl4pPr marL="6309360" algn="l" defTabSz="4206240" rtl="0" eaLnBrk="1" latinLnBrk="0" hangingPunct="1">
        <a:defRPr sz="8280" kern="1200">
          <a:solidFill>
            <a:schemeClr val="tx1"/>
          </a:solidFill>
          <a:latin typeface="+mn-lt"/>
          <a:ea typeface="+mn-ea"/>
          <a:cs typeface="+mn-cs"/>
        </a:defRPr>
      </a:lvl4pPr>
      <a:lvl5pPr marL="8412480" algn="l" defTabSz="4206240" rtl="0" eaLnBrk="1" latinLnBrk="0" hangingPunct="1">
        <a:defRPr sz="8280" kern="1200">
          <a:solidFill>
            <a:schemeClr val="tx1"/>
          </a:solidFill>
          <a:latin typeface="+mn-lt"/>
          <a:ea typeface="+mn-ea"/>
          <a:cs typeface="+mn-cs"/>
        </a:defRPr>
      </a:lvl5pPr>
      <a:lvl6pPr marL="10515600" algn="l" defTabSz="4206240" rtl="0" eaLnBrk="1" latinLnBrk="0" hangingPunct="1">
        <a:defRPr sz="8280" kern="1200">
          <a:solidFill>
            <a:schemeClr val="tx1"/>
          </a:solidFill>
          <a:latin typeface="+mn-lt"/>
          <a:ea typeface="+mn-ea"/>
          <a:cs typeface="+mn-cs"/>
        </a:defRPr>
      </a:lvl6pPr>
      <a:lvl7pPr marL="12618720" algn="l" defTabSz="4206240" rtl="0" eaLnBrk="1" latinLnBrk="0" hangingPunct="1">
        <a:defRPr sz="8280" kern="1200">
          <a:solidFill>
            <a:schemeClr val="tx1"/>
          </a:solidFill>
          <a:latin typeface="+mn-lt"/>
          <a:ea typeface="+mn-ea"/>
          <a:cs typeface="+mn-cs"/>
        </a:defRPr>
      </a:lvl7pPr>
      <a:lvl8pPr marL="14721840" algn="l" defTabSz="4206240" rtl="0" eaLnBrk="1" latinLnBrk="0" hangingPunct="1">
        <a:defRPr sz="8280" kern="1200">
          <a:solidFill>
            <a:schemeClr val="tx1"/>
          </a:solidFill>
          <a:latin typeface="+mn-lt"/>
          <a:ea typeface="+mn-ea"/>
          <a:cs typeface="+mn-cs"/>
        </a:defRPr>
      </a:lvl8pPr>
      <a:lvl9pPr marL="16824960" algn="l" defTabSz="4206240" rtl="0" eaLnBrk="1" latinLnBrk="0" hangingPunct="1">
        <a:defRPr sz="828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chart" Target="../charts/chart5.xml"/><Relationship Id="rId3" Type="http://schemas.openxmlformats.org/officeDocument/2006/relationships/chart" Target="../charts/chart1.xml"/><Relationship Id="rId7" Type="http://schemas.openxmlformats.org/officeDocument/2006/relationships/hyperlink" Target="http://www.uwec.edu/diversity/diversity-vision-goals/"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chart" Target="../charts/chart4.xml"/><Relationship Id="rId5" Type="http://schemas.openxmlformats.org/officeDocument/2006/relationships/chart" Target="../charts/chart3.xml"/><Relationship Id="rId4" Type="http://schemas.openxmlformats.org/officeDocument/2006/relationships/chart" Target="../charts/chart2.xml"/><Relationship Id="rId9" Type="http://schemas.openxmlformats.org/officeDocument/2006/relationships/chart" Target="../charts/char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077599" y="3290445"/>
            <a:ext cx="28338231" cy="2708702"/>
          </a:xfrm>
        </p:spPr>
        <p:txBody>
          <a:bodyPr>
            <a:normAutofit fontScale="90000"/>
          </a:bodyPr>
          <a:lstStyle/>
          <a:p>
            <a:pPr algn="l">
              <a:lnSpc>
                <a:spcPct val="107000"/>
              </a:lnSpc>
              <a:spcBef>
                <a:spcPts val="0"/>
              </a:spcBef>
              <a:spcAft>
                <a:spcPts val="800"/>
              </a:spcAft>
            </a:pPr>
            <a:r>
              <a:rPr lang="en-US" sz="9600" dirty="0">
                <a:latin typeface="Calibri" panose="020F0502020204030204" pitchFamily="34" charset="0"/>
                <a:ea typeface="Calibri" panose="020F0502020204030204" pitchFamily="34" charset="0"/>
                <a:cs typeface="Times New Roman" panose="02020603050405020304" pitchFamily="18" charset="0"/>
              </a:rPr>
              <a:t>Real </a:t>
            </a:r>
            <a:r>
              <a:rPr lang="en-US" sz="9600" dirty="0" err="1">
                <a:latin typeface="Calibri" panose="020F0502020204030204" pitchFamily="34" charset="0"/>
                <a:ea typeface="Calibri" panose="020F0502020204030204" pitchFamily="34" charset="0"/>
                <a:cs typeface="Times New Roman" panose="02020603050405020304" pitchFamily="18" charset="0"/>
              </a:rPr>
              <a:t>Eau-topias</a:t>
            </a:r>
            <a:r>
              <a:rPr lang="en-US" sz="9600" dirty="0">
                <a:latin typeface="Calibri" panose="020F0502020204030204" pitchFamily="34" charset="0"/>
                <a:ea typeface="Calibri" panose="020F0502020204030204" pitchFamily="34" charset="0"/>
                <a:cs typeface="Times New Roman" panose="02020603050405020304" pitchFamily="18" charset="0"/>
              </a:rPr>
              <a:t>: EDI and the Resources Students Need for Free Expression and Success at UWEC</a:t>
            </a:r>
          </a:p>
        </p:txBody>
      </p:sp>
      <p:sp>
        <p:nvSpPr>
          <p:cNvPr id="6" name="Title 1"/>
          <p:cNvSpPr txBox="1">
            <a:spLocks/>
          </p:cNvSpPr>
          <p:nvPr/>
        </p:nvSpPr>
        <p:spPr>
          <a:xfrm>
            <a:off x="2382401" y="5945968"/>
            <a:ext cx="34198560" cy="858067"/>
          </a:xfrm>
          <a:prstGeom prst="rect">
            <a:avLst/>
          </a:prstGeom>
        </p:spPr>
        <p:txBody>
          <a:bodyPr anchor="b"/>
          <a:lstStyle>
            <a:lvl1pPr algn="ctr" defTabSz="4023360" rtl="0" eaLnBrk="1" latinLnBrk="0" hangingPunct="1">
              <a:lnSpc>
                <a:spcPct val="90000"/>
              </a:lnSpc>
              <a:spcBef>
                <a:spcPct val="0"/>
              </a:spcBef>
              <a:buNone/>
              <a:defRPr sz="26400" kern="1200">
                <a:solidFill>
                  <a:schemeClr val="tx1"/>
                </a:solidFill>
                <a:latin typeface="+mj-lt"/>
                <a:ea typeface="+mj-ea"/>
                <a:cs typeface="+mj-cs"/>
              </a:defRPr>
            </a:lvl1pPr>
          </a:lstStyle>
          <a:p>
            <a:pPr algn="l"/>
            <a:r>
              <a:rPr lang="en-US" sz="4000" dirty="0">
                <a:solidFill>
                  <a:schemeClr val="bg1">
                    <a:lumMod val="50000"/>
                  </a:schemeClr>
                </a:solidFill>
                <a:latin typeface="Minion Pro" panose="02040503050306020203" pitchFamily="18" charset="0"/>
              </a:rPr>
              <a:t>Rachel Libera, Caroline Morris, and Peter Hart-Brinson  |   Sociology </a:t>
            </a:r>
          </a:p>
        </p:txBody>
      </p:sp>
      <p:sp>
        <p:nvSpPr>
          <p:cNvPr id="3" name="TextBox 2"/>
          <p:cNvSpPr txBox="1"/>
          <p:nvPr/>
        </p:nvSpPr>
        <p:spPr>
          <a:xfrm>
            <a:off x="1728160" y="7886010"/>
            <a:ext cx="7026622" cy="1015663"/>
          </a:xfrm>
          <a:prstGeom prst="rect">
            <a:avLst/>
          </a:prstGeom>
          <a:noFill/>
        </p:spPr>
        <p:txBody>
          <a:bodyPr wrap="square" rtlCol="0">
            <a:spAutoFit/>
          </a:bodyPr>
          <a:lstStyle/>
          <a:p>
            <a:r>
              <a:rPr lang="en-US" sz="6000" cap="small" dirty="0">
                <a:solidFill>
                  <a:schemeClr val="accent1">
                    <a:lumMod val="50000"/>
                  </a:schemeClr>
                </a:solidFill>
                <a:latin typeface="Minion Pro" panose="02040503050306020203" pitchFamily="18" charset="0"/>
              </a:rPr>
              <a:t>Abstract</a:t>
            </a:r>
            <a:r>
              <a:rPr lang="en-US" sz="6000" cap="small" dirty="0">
                <a:solidFill>
                  <a:srgbClr val="DD9E11"/>
                </a:solidFill>
                <a:latin typeface="Minion Pro" panose="02040503050306020203" pitchFamily="18" charset="0"/>
              </a:rPr>
              <a:t> </a:t>
            </a:r>
          </a:p>
        </p:txBody>
      </p:sp>
      <p:sp>
        <p:nvSpPr>
          <p:cNvPr id="14" name="TextBox 13"/>
          <p:cNvSpPr txBox="1"/>
          <p:nvPr/>
        </p:nvSpPr>
        <p:spPr>
          <a:xfrm>
            <a:off x="1751639" y="13149142"/>
            <a:ext cx="17804689" cy="2318583"/>
          </a:xfrm>
          <a:prstGeom prst="rect">
            <a:avLst/>
          </a:prstGeom>
          <a:noFill/>
        </p:spPr>
        <p:txBody>
          <a:bodyPr wrap="square" rtlCol="0">
            <a:spAutoFit/>
          </a:bodyPr>
          <a:lstStyle/>
          <a:p>
            <a:pPr defTabSz="4023360">
              <a:lnSpc>
                <a:spcPct val="90000"/>
              </a:lnSpc>
              <a:spcBef>
                <a:spcPts val="4400"/>
              </a:spcBef>
            </a:pPr>
            <a:r>
              <a:rPr lang="en-US" sz="6000" cap="small" dirty="0">
                <a:solidFill>
                  <a:schemeClr val="accent1">
                    <a:lumMod val="50000"/>
                  </a:schemeClr>
                </a:solidFill>
                <a:latin typeface="Minion Pro" panose="02040503050306020203" pitchFamily="18" charset="0"/>
              </a:rPr>
              <a:t>Real Utopias</a:t>
            </a:r>
          </a:p>
          <a:p>
            <a:pPr defTabSz="4023360">
              <a:lnSpc>
                <a:spcPct val="90000"/>
              </a:lnSpc>
              <a:spcBef>
                <a:spcPts val="4400"/>
              </a:spcBef>
            </a:pPr>
            <a:endParaRPr lang="en-US" sz="6000" cap="small" dirty="0">
              <a:solidFill>
                <a:schemeClr val="accent1">
                  <a:lumMod val="50000"/>
                </a:schemeClr>
              </a:solidFill>
              <a:latin typeface="Minion Pro" panose="02040503050306020203" pitchFamily="18" charset="0"/>
            </a:endParaRPr>
          </a:p>
        </p:txBody>
      </p:sp>
      <p:sp>
        <p:nvSpPr>
          <p:cNvPr id="19" name="TextBox 18"/>
          <p:cNvSpPr txBox="1"/>
          <p:nvPr/>
        </p:nvSpPr>
        <p:spPr>
          <a:xfrm>
            <a:off x="22054426" y="7889271"/>
            <a:ext cx="17719159" cy="1015663"/>
          </a:xfrm>
          <a:prstGeom prst="rect">
            <a:avLst/>
          </a:prstGeom>
          <a:noFill/>
        </p:spPr>
        <p:txBody>
          <a:bodyPr wrap="square" rtlCol="0">
            <a:spAutoFit/>
          </a:bodyPr>
          <a:lstStyle/>
          <a:p>
            <a:r>
              <a:rPr lang="en-US" sz="6000" cap="small" dirty="0">
                <a:solidFill>
                  <a:schemeClr val="accent1">
                    <a:lumMod val="50000"/>
                  </a:schemeClr>
                </a:solidFill>
                <a:latin typeface="Minion Pro" panose="02040503050306020203" pitchFamily="18" charset="0"/>
              </a:rPr>
              <a:t>Results</a:t>
            </a:r>
          </a:p>
        </p:txBody>
      </p:sp>
      <p:sp>
        <p:nvSpPr>
          <p:cNvPr id="21" name="TextBox 20"/>
          <p:cNvSpPr txBox="1"/>
          <p:nvPr/>
        </p:nvSpPr>
        <p:spPr>
          <a:xfrm>
            <a:off x="1728160" y="21368055"/>
            <a:ext cx="5917488" cy="923330"/>
          </a:xfrm>
          <a:prstGeom prst="rect">
            <a:avLst/>
          </a:prstGeom>
          <a:noFill/>
        </p:spPr>
        <p:txBody>
          <a:bodyPr wrap="square" rtlCol="0">
            <a:spAutoFit/>
          </a:bodyPr>
          <a:lstStyle/>
          <a:p>
            <a:pPr defTabSz="4023360">
              <a:lnSpc>
                <a:spcPct val="90000"/>
              </a:lnSpc>
              <a:spcBef>
                <a:spcPts val="4400"/>
              </a:spcBef>
            </a:pPr>
            <a:r>
              <a:rPr lang="en-US" sz="6000" cap="small" dirty="0">
                <a:solidFill>
                  <a:schemeClr val="accent1">
                    <a:lumMod val="50000"/>
                  </a:schemeClr>
                </a:solidFill>
                <a:latin typeface="Minion Pro" panose="02040503050306020203" pitchFamily="18" charset="0"/>
              </a:rPr>
              <a:t>Methodology</a:t>
            </a:r>
          </a:p>
        </p:txBody>
      </p:sp>
      <p:sp>
        <p:nvSpPr>
          <p:cNvPr id="48" name="TextBox 47"/>
          <p:cNvSpPr txBox="1"/>
          <p:nvPr/>
        </p:nvSpPr>
        <p:spPr>
          <a:xfrm>
            <a:off x="22054423" y="29029700"/>
            <a:ext cx="3397393" cy="1015663"/>
          </a:xfrm>
          <a:prstGeom prst="rect">
            <a:avLst/>
          </a:prstGeom>
          <a:noFill/>
        </p:spPr>
        <p:txBody>
          <a:bodyPr wrap="square" rtlCol="0">
            <a:spAutoFit/>
          </a:bodyPr>
          <a:lstStyle/>
          <a:p>
            <a:r>
              <a:rPr lang="en-US" sz="6000" cap="small" dirty="0">
                <a:solidFill>
                  <a:schemeClr val="accent1">
                    <a:lumMod val="50000"/>
                  </a:schemeClr>
                </a:solidFill>
                <a:latin typeface="Minion Pro" panose="02040503050306020203" pitchFamily="18" charset="0"/>
              </a:rPr>
              <a:t>Discussion</a:t>
            </a:r>
            <a:endParaRPr lang="en-US" sz="5400" cap="small" dirty="0">
              <a:solidFill>
                <a:schemeClr val="accent1">
                  <a:lumMod val="50000"/>
                </a:schemeClr>
              </a:solidFill>
              <a:latin typeface="Minion Pro" panose="02040503050306020203" pitchFamily="18" charset="0"/>
            </a:endParaRPr>
          </a:p>
        </p:txBody>
      </p:sp>
      <p:sp>
        <p:nvSpPr>
          <p:cNvPr id="53" name="TextBox 52"/>
          <p:cNvSpPr txBox="1"/>
          <p:nvPr/>
        </p:nvSpPr>
        <p:spPr>
          <a:xfrm>
            <a:off x="22054423" y="33177093"/>
            <a:ext cx="8438146" cy="1015663"/>
          </a:xfrm>
          <a:prstGeom prst="rect">
            <a:avLst/>
          </a:prstGeom>
          <a:noFill/>
        </p:spPr>
        <p:txBody>
          <a:bodyPr wrap="square" rtlCol="0">
            <a:spAutoFit/>
          </a:bodyPr>
          <a:lstStyle/>
          <a:p>
            <a:r>
              <a:rPr lang="en-US" sz="6000" cap="small" dirty="0">
                <a:solidFill>
                  <a:schemeClr val="accent1">
                    <a:lumMod val="50000"/>
                  </a:schemeClr>
                </a:solidFill>
                <a:latin typeface="Minion Pro" panose="02040503050306020203" pitchFamily="18" charset="0"/>
              </a:rPr>
              <a:t>References</a:t>
            </a:r>
          </a:p>
        </p:txBody>
      </p:sp>
      <p:sp>
        <p:nvSpPr>
          <p:cNvPr id="5" name="TextBox 4">
            <a:extLst>
              <a:ext uri="{FF2B5EF4-FFF2-40B4-BE49-F238E27FC236}">
                <a16:creationId xmlns:a16="http://schemas.microsoft.com/office/drawing/2014/main" id="{B08CC11D-F1F1-48F4-AD3F-B52FAEBD8E6F}"/>
              </a:ext>
            </a:extLst>
          </p:cNvPr>
          <p:cNvSpPr txBox="1"/>
          <p:nvPr/>
        </p:nvSpPr>
        <p:spPr>
          <a:xfrm>
            <a:off x="1992686" y="8915577"/>
            <a:ext cx="18594576" cy="4093428"/>
          </a:xfrm>
          <a:prstGeom prst="rect">
            <a:avLst/>
          </a:prstGeom>
          <a:noFill/>
        </p:spPr>
        <p:txBody>
          <a:bodyPr wrap="square" rtlCol="0">
            <a:spAutoFit/>
          </a:bodyPr>
          <a:lstStyle/>
          <a:p>
            <a:r>
              <a:rPr lang="en-US" sz="2600" dirty="0"/>
              <a:t>The purpose of this research project was to understand students’ perspectives on the values of equity, diversity, and inclusivity (EDI), and the resources that the University of Wisconsin-</a:t>
            </a:r>
            <a:r>
              <a:rPr lang="en-US" sz="2600" dirty="0" err="1"/>
              <a:t>Eau</a:t>
            </a:r>
            <a:r>
              <a:rPr lang="en-US" sz="2600" dirty="0"/>
              <a:t> Claire has to offer. This research aims to uncover what exactly the students expect of the University regarding EDI and resources and to provide feedback to help UWEC to achieve its EDI goals. The two student researchers conducted a total of seven focus group interviews with 25 students to measure their group perspectives and collected data from both pre and post questionnaires to measure various demographics and personal opinions. Focus group participants were drawn from a variety of programs, organizations, and naturally-occurring social groups from the researchers’ personal networks. In general, focus groups discussed EDI in terms of potential for progress: participants recognize the steps that the University is taking towards its goals but are critical of their actual accomplishments. Resources are talked about as supplemental services that should be provided to students who need them, rather than core aspects of higher education that everyone utilizes. These results reflect an acceptance that students have relatively small power for change and an assumption that change happens at the administrative level.</a:t>
            </a:r>
          </a:p>
        </p:txBody>
      </p:sp>
      <p:sp>
        <p:nvSpPr>
          <p:cNvPr id="8" name="TextBox 7">
            <a:extLst>
              <a:ext uri="{FF2B5EF4-FFF2-40B4-BE49-F238E27FC236}">
                <a16:creationId xmlns:a16="http://schemas.microsoft.com/office/drawing/2014/main" id="{C8B2381C-0EDA-4980-BC70-8D5B1FC8D3E9}"/>
              </a:ext>
            </a:extLst>
          </p:cNvPr>
          <p:cNvSpPr txBox="1"/>
          <p:nvPr/>
        </p:nvSpPr>
        <p:spPr>
          <a:xfrm>
            <a:off x="2382401" y="22454636"/>
            <a:ext cx="18204860" cy="4893647"/>
          </a:xfrm>
          <a:prstGeom prst="rect">
            <a:avLst/>
          </a:prstGeom>
          <a:noFill/>
        </p:spPr>
        <p:txBody>
          <a:bodyPr wrap="square" rtlCol="0">
            <a:spAutoFit/>
          </a:bodyPr>
          <a:lstStyle/>
          <a:p>
            <a:r>
              <a:rPr lang="en-US" sz="2600" dirty="0"/>
              <a:t>This research involved conducting 7 focus groups with 25 UWEC students. In addition to our focus groups pertaining to resources, we also worked with two other student researchers who conducted their own focus groups on EDI and similar topics. We recruited for focus groups on the basis of being in the same classes or organizations. We specifically looked for close friend groups in an attempt to create natural and comfortable conversation. Groups included students from Student Senate, </a:t>
            </a:r>
            <a:r>
              <a:rPr lang="en-US" sz="2600" dirty="0" err="1"/>
              <a:t>Blugold</a:t>
            </a:r>
            <a:r>
              <a:rPr lang="en-US" sz="2600" dirty="0"/>
              <a:t> Marching Band members, Geography major students, music students, Spanish Students, American Sign Language students, and Resident Assistants. As seen below, focus group participants do not represent our current student body at the University in terms of demographics. Instead, we attempted to capture the daily conversational dynamics between familiar groups of people. </a:t>
            </a:r>
          </a:p>
          <a:p>
            <a:endParaRPr lang="en-US" sz="2600" dirty="0"/>
          </a:p>
          <a:p>
            <a:r>
              <a:rPr lang="en-US" sz="2600" dirty="0"/>
              <a:t>Each of the focus groups were asked IRB (Institutional Review Board) approved questions. The participants were also given pre and post questionnaires providing some information on their ethnicity,  economic status, political affiliation, and employment status as well as their satisfaction and any other comments to make once the session was concluded. Our questions focused on a range of topics but specially focused on positive experiences, equity, diversity, inclusivity, and resources available on campus. </a:t>
            </a:r>
          </a:p>
        </p:txBody>
      </p:sp>
      <p:sp>
        <p:nvSpPr>
          <p:cNvPr id="11" name="TextBox 10">
            <a:extLst>
              <a:ext uri="{FF2B5EF4-FFF2-40B4-BE49-F238E27FC236}">
                <a16:creationId xmlns:a16="http://schemas.microsoft.com/office/drawing/2014/main" id="{11BE8DBF-804D-407B-9E24-2DE97C4C3E8C}"/>
              </a:ext>
            </a:extLst>
          </p:cNvPr>
          <p:cNvSpPr txBox="1"/>
          <p:nvPr/>
        </p:nvSpPr>
        <p:spPr>
          <a:xfrm>
            <a:off x="2151972" y="13642224"/>
            <a:ext cx="18435289" cy="7694414"/>
          </a:xfrm>
          <a:prstGeom prst="rect">
            <a:avLst/>
          </a:prstGeom>
          <a:noFill/>
        </p:spPr>
        <p:txBody>
          <a:bodyPr wrap="square" rtlCol="0">
            <a:spAutoFit/>
          </a:bodyPr>
          <a:lstStyle/>
          <a:p>
            <a:endParaRPr lang="en-US" sz="2600" dirty="0"/>
          </a:p>
          <a:p>
            <a:r>
              <a:rPr lang="en-US" sz="2600" dirty="0"/>
              <a:t>The theory of a “real utopia” was first proposed by Marxist sociologist Erik Olin Wright. The focus on “real utopia” research consists of the promotion of “human flourishing” and equality by learning from real-world models and best practice that have proven to be effective in other places. “Utopia reflects the human longing for escape from he oppressions, disappointments, and harsh realities of the real social world” (Wright, 2017). Although utopias do not exist, “real utopias” do. Examples include urban participatory budgeting, Wikipedia, and unconditional basic income. Wright argues that providing equal access to resources and social conditions will assist in creating a prosperous life. Wright identifies four specific tasks aimed towards the development of a real utopia as illustrated below. </a:t>
            </a:r>
          </a:p>
          <a:p>
            <a:endParaRPr lang="en-US" sz="2600" dirty="0"/>
          </a:p>
          <a:p>
            <a:endParaRPr lang="en-US" sz="2600" dirty="0"/>
          </a:p>
          <a:p>
            <a:endParaRPr lang="en-US" sz="2600" dirty="0"/>
          </a:p>
          <a:p>
            <a:endParaRPr lang="en-US" sz="2600" dirty="0"/>
          </a:p>
          <a:p>
            <a:endParaRPr lang="en-US" sz="2600" dirty="0"/>
          </a:p>
          <a:p>
            <a:endParaRPr lang="en-US" sz="2600" dirty="0"/>
          </a:p>
          <a:p>
            <a:endParaRPr lang="en-US" sz="2600" dirty="0"/>
          </a:p>
          <a:p>
            <a:r>
              <a:rPr lang="en-US" sz="2600" dirty="0"/>
              <a:t>Equity, diversity and inclusivity (EDI) are the moral principles that UW-</a:t>
            </a:r>
            <a:r>
              <a:rPr lang="en-US" sz="2600" dirty="0" err="1"/>
              <a:t>Eau</a:t>
            </a:r>
            <a:r>
              <a:rPr lang="en-US" sz="2600" dirty="0"/>
              <a:t> Claire has established for itself, so we focused on the second and the third tasks from above. The exploration of these tasks consisted of collecting data to see what students feel is lacking in their personal resources. The University defines EDI as “central priority to campus” naming one of its goals as to “identify specific areas that will allow us to maximize the impact the EDI efforts have on campus” (The Board of Regents of University of Wisconsin System, 2019) </a:t>
            </a:r>
          </a:p>
          <a:p>
            <a:r>
              <a:rPr lang="en-US" sz="2600" dirty="0"/>
              <a:t>This project seeks to uncover students’ personal experiences and feelings about these principles that the UWEC proposes.</a:t>
            </a:r>
          </a:p>
        </p:txBody>
      </p:sp>
      <p:sp>
        <p:nvSpPr>
          <p:cNvPr id="9" name="TextBox 8">
            <a:extLst>
              <a:ext uri="{FF2B5EF4-FFF2-40B4-BE49-F238E27FC236}">
                <a16:creationId xmlns:a16="http://schemas.microsoft.com/office/drawing/2014/main" id="{42708D89-B571-4572-8ECC-7FBF98C2E736}"/>
              </a:ext>
            </a:extLst>
          </p:cNvPr>
          <p:cNvSpPr txBox="1"/>
          <p:nvPr/>
        </p:nvSpPr>
        <p:spPr>
          <a:xfrm>
            <a:off x="22054424" y="14863084"/>
            <a:ext cx="9331162" cy="2893100"/>
          </a:xfrm>
          <a:prstGeom prst="rect">
            <a:avLst/>
          </a:prstGeom>
          <a:noFill/>
        </p:spPr>
        <p:txBody>
          <a:bodyPr wrap="square" rtlCol="0">
            <a:spAutoFit/>
          </a:bodyPr>
          <a:lstStyle/>
          <a:p>
            <a:r>
              <a:rPr lang="en-US" sz="2600" dirty="0"/>
              <a:t>Three groups were critical of EDI as it is implemented. Students feel that the administration and some of the more notable faculty members seem to undermine the student population and almost tokenize the idea of inclusivity. It seems that the University is, in a way, “demanding inclusion”, as one student said. This was deemed offensive to students of color because of the way that EDI bolsters the University’s image, while providing little support to students. </a:t>
            </a:r>
          </a:p>
        </p:txBody>
      </p:sp>
      <p:sp>
        <p:nvSpPr>
          <p:cNvPr id="10" name="TextBox 9">
            <a:extLst>
              <a:ext uri="{FF2B5EF4-FFF2-40B4-BE49-F238E27FC236}">
                <a16:creationId xmlns:a16="http://schemas.microsoft.com/office/drawing/2014/main" id="{CE512A8F-570F-4415-B18B-1366F5DBF0C4}"/>
              </a:ext>
            </a:extLst>
          </p:cNvPr>
          <p:cNvSpPr txBox="1"/>
          <p:nvPr/>
        </p:nvSpPr>
        <p:spPr>
          <a:xfrm>
            <a:off x="32563821" y="14308433"/>
            <a:ext cx="7746940" cy="4031873"/>
          </a:xfrm>
          <a:prstGeom prst="rect">
            <a:avLst/>
          </a:prstGeom>
          <a:noFill/>
        </p:spPr>
        <p:txBody>
          <a:bodyPr wrap="square" rtlCol="0">
            <a:spAutoFit/>
          </a:bodyPr>
          <a:lstStyle/>
          <a:p>
            <a:r>
              <a:rPr lang="en-US" sz="3600" dirty="0">
                <a:solidFill>
                  <a:schemeClr val="accent1">
                    <a:lumMod val="50000"/>
                  </a:schemeClr>
                </a:solidFill>
              </a:rPr>
              <a:t>“EDI is kind of like a gold sticker, it doesn’t do much for the people of color, its not really helping us, we are given certain boundaries we cannot cross. […] If they actually asked us what do we need, I feel like they would get a much better response and would see us more”</a:t>
            </a:r>
          </a:p>
        </p:txBody>
      </p:sp>
      <p:sp>
        <p:nvSpPr>
          <p:cNvPr id="12" name="TextBox 11">
            <a:extLst>
              <a:ext uri="{FF2B5EF4-FFF2-40B4-BE49-F238E27FC236}">
                <a16:creationId xmlns:a16="http://schemas.microsoft.com/office/drawing/2014/main" id="{C484E9B9-B64C-424B-84BF-68C85C57191A}"/>
              </a:ext>
            </a:extLst>
          </p:cNvPr>
          <p:cNvSpPr txBox="1"/>
          <p:nvPr/>
        </p:nvSpPr>
        <p:spPr>
          <a:xfrm>
            <a:off x="22054424" y="18662385"/>
            <a:ext cx="9457143" cy="2492990"/>
          </a:xfrm>
          <a:prstGeom prst="rect">
            <a:avLst/>
          </a:prstGeom>
          <a:noFill/>
        </p:spPr>
        <p:txBody>
          <a:bodyPr wrap="square" rtlCol="0">
            <a:spAutoFit/>
          </a:bodyPr>
          <a:lstStyle/>
          <a:p>
            <a:r>
              <a:rPr lang="en-US" sz="2600" dirty="0"/>
              <a:t>Students recognized resources as supplemental services that should be provided to those students in need rather than a service that every student should utilize. The groups commented on the difficulty of finding out about student resources. The wide variety of personal, emotional, academic, and economic resources on campus are known by few of the students.</a:t>
            </a:r>
          </a:p>
        </p:txBody>
      </p:sp>
      <p:sp>
        <p:nvSpPr>
          <p:cNvPr id="13" name="TextBox 12">
            <a:extLst>
              <a:ext uri="{FF2B5EF4-FFF2-40B4-BE49-F238E27FC236}">
                <a16:creationId xmlns:a16="http://schemas.microsoft.com/office/drawing/2014/main" id="{1B28E73D-4D9F-40FE-A879-85DAF54EE059}"/>
              </a:ext>
            </a:extLst>
          </p:cNvPr>
          <p:cNvSpPr txBox="1"/>
          <p:nvPr/>
        </p:nvSpPr>
        <p:spPr>
          <a:xfrm>
            <a:off x="32470235" y="22854741"/>
            <a:ext cx="7209764" cy="1754326"/>
          </a:xfrm>
          <a:prstGeom prst="rect">
            <a:avLst/>
          </a:prstGeom>
          <a:noFill/>
        </p:spPr>
        <p:txBody>
          <a:bodyPr wrap="square" rtlCol="0">
            <a:spAutoFit/>
          </a:bodyPr>
          <a:lstStyle/>
          <a:p>
            <a:r>
              <a:rPr lang="en-US" sz="3600" dirty="0">
                <a:solidFill>
                  <a:schemeClr val="accent1">
                    <a:lumMod val="50000"/>
                  </a:schemeClr>
                </a:solidFill>
              </a:rPr>
              <a:t>“Resources are accessible and are broadcasted successfully but they aren’t always effective.”</a:t>
            </a:r>
          </a:p>
        </p:txBody>
      </p:sp>
      <p:sp>
        <p:nvSpPr>
          <p:cNvPr id="16" name="TextBox 15">
            <a:extLst>
              <a:ext uri="{FF2B5EF4-FFF2-40B4-BE49-F238E27FC236}">
                <a16:creationId xmlns:a16="http://schemas.microsoft.com/office/drawing/2014/main" id="{6E8A845E-29DF-4DD2-B6E8-A11A34917B4F}"/>
              </a:ext>
            </a:extLst>
          </p:cNvPr>
          <p:cNvSpPr txBox="1"/>
          <p:nvPr/>
        </p:nvSpPr>
        <p:spPr>
          <a:xfrm>
            <a:off x="22054424" y="22362909"/>
            <a:ext cx="9331161" cy="2893100"/>
          </a:xfrm>
          <a:prstGeom prst="rect">
            <a:avLst/>
          </a:prstGeom>
          <a:noFill/>
        </p:spPr>
        <p:txBody>
          <a:bodyPr wrap="square" rtlCol="0">
            <a:spAutoFit/>
          </a:bodyPr>
          <a:lstStyle/>
          <a:p>
            <a:r>
              <a:rPr lang="en-US" sz="2600" dirty="0"/>
              <a:t>For the students in six groups, they acknowledged the presence of the resources that the University has to offer but were not quite sure how well they operate. Specifically speaking on the Counseling services at the University, students in five of the groups discussed that it was nice the University provided this resource for students, but it doesn’t adequately help the students, leaving them feeling dissatisfied.</a:t>
            </a:r>
          </a:p>
        </p:txBody>
      </p:sp>
      <p:graphicFrame>
        <p:nvGraphicFramePr>
          <p:cNvPr id="25" name="Chart 24">
            <a:extLst>
              <a:ext uri="{FF2B5EF4-FFF2-40B4-BE49-F238E27FC236}">
                <a16:creationId xmlns:a16="http://schemas.microsoft.com/office/drawing/2014/main" id="{76C2CCE5-A479-4305-8F15-5D69EAF5CD8B}"/>
              </a:ext>
            </a:extLst>
          </p:cNvPr>
          <p:cNvGraphicFramePr/>
          <p:nvPr>
            <p:extLst>
              <p:ext uri="{D42A27DB-BD31-4B8C-83A1-F6EECF244321}">
                <p14:modId xmlns:p14="http://schemas.microsoft.com/office/powerpoint/2010/main" val="2809816279"/>
              </p:ext>
            </p:extLst>
          </p:nvPr>
        </p:nvGraphicFramePr>
        <p:xfrm>
          <a:off x="7832500" y="27498707"/>
          <a:ext cx="6670895" cy="5029085"/>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28" name="Chart 27">
            <a:extLst>
              <a:ext uri="{FF2B5EF4-FFF2-40B4-BE49-F238E27FC236}">
                <a16:creationId xmlns:a16="http://schemas.microsoft.com/office/drawing/2014/main" id="{79A39621-56F0-4BCE-9A43-C9DBC4C5194E}"/>
              </a:ext>
            </a:extLst>
          </p:cNvPr>
          <p:cNvGraphicFramePr/>
          <p:nvPr>
            <p:extLst>
              <p:ext uri="{D42A27DB-BD31-4B8C-83A1-F6EECF244321}">
                <p14:modId xmlns:p14="http://schemas.microsoft.com/office/powerpoint/2010/main" val="771625759"/>
              </p:ext>
            </p:extLst>
          </p:nvPr>
        </p:nvGraphicFramePr>
        <p:xfrm>
          <a:off x="14153702" y="27429747"/>
          <a:ext cx="5001888" cy="5029085"/>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31" name="Chart 30">
            <a:extLst>
              <a:ext uri="{FF2B5EF4-FFF2-40B4-BE49-F238E27FC236}">
                <a16:creationId xmlns:a16="http://schemas.microsoft.com/office/drawing/2014/main" id="{57AA4E43-8BD9-44F1-BC37-9867041B5F64}"/>
              </a:ext>
            </a:extLst>
          </p:cNvPr>
          <p:cNvGraphicFramePr/>
          <p:nvPr>
            <p:extLst>
              <p:ext uri="{D42A27DB-BD31-4B8C-83A1-F6EECF244321}">
                <p14:modId xmlns:p14="http://schemas.microsoft.com/office/powerpoint/2010/main" val="1156332448"/>
              </p:ext>
            </p:extLst>
          </p:nvPr>
        </p:nvGraphicFramePr>
        <p:xfrm>
          <a:off x="1839310" y="31471728"/>
          <a:ext cx="5336211" cy="5418321"/>
        </p:xfrm>
        <a:graphic>
          <a:graphicData uri="http://schemas.openxmlformats.org/drawingml/2006/chart">
            <c:chart xmlns:c="http://schemas.openxmlformats.org/drawingml/2006/chart" xmlns:r="http://schemas.openxmlformats.org/officeDocument/2006/relationships" r:id="rId5"/>
          </a:graphicData>
        </a:graphic>
      </p:graphicFrame>
      <p:graphicFrame>
        <p:nvGraphicFramePr>
          <p:cNvPr id="34" name="Chart 33">
            <a:extLst>
              <a:ext uri="{FF2B5EF4-FFF2-40B4-BE49-F238E27FC236}">
                <a16:creationId xmlns:a16="http://schemas.microsoft.com/office/drawing/2014/main" id="{F7F0D6FB-F43B-475C-B58E-43B23CF2366C}"/>
              </a:ext>
            </a:extLst>
          </p:cNvPr>
          <p:cNvGraphicFramePr/>
          <p:nvPr>
            <p:extLst>
              <p:ext uri="{D42A27DB-BD31-4B8C-83A1-F6EECF244321}">
                <p14:modId xmlns:p14="http://schemas.microsoft.com/office/powerpoint/2010/main" val="2639786034"/>
              </p:ext>
            </p:extLst>
          </p:nvPr>
        </p:nvGraphicFramePr>
        <p:xfrm>
          <a:off x="8038340" y="31389532"/>
          <a:ext cx="6833937" cy="5418320"/>
        </p:xfrm>
        <a:graphic>
          <a:graphicData uri="http://schemas.openxmlformats.org/drawingml/2006/chart">
            <c:chart xmlns:c="http://schemas.openxmlformats.org/drawingml/2006/chart" xmlns:r="http://schemas.openxmlformats.org/officeDocument/2006/relationships" r:id="rId6"/>
          </a:graphicData>
        </a:graphic>
      </p:graphicFrame>
      <p:sp>
        <p:nvSpPr>
          <p:cNvPr id="38" name="Rectangle 37">
            <a:extLst>
              <a:ext uri="{FF2B5EF4-FFF2-40B4-BE49-F238E27FC236}">
                <a16:creationId xmlns:a16="http://schemas.microsoft.com/office/drawing/2014/main" id="{8B3743C6-3CAB-4440-AA8B-DC3AF097ACA5}"/>
              </a:ext>
            </a:extLst>
          </p:cNvPr>
          <p:cNvSpPr/>
          <p:nvPr/>
        </p:nvSpPr>
        <p:spPr>
          <a:xfrm>
            <a:off x="2028454" y="16708388"/>
            <a:ext cx="3474496" cy="208267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r>
              <a:rPr lang="en-US" sz="2600" dirty="0"/>
              <a:t>Specifying the moral principles for judging social institutions.</a:t>
            </a:r>
          </a:p>
        </p:txBody>
      </p:sp>
      <p:sp>
        <p:nvSpPr>
          <p:cNvPr id="39" name="Rectangle 38">
            <a:extLst>
              <a:ext uri="{FF2B5EF4-FFF2-40B4-BE49-F238E27FC236}">
                <a16:creationId xmlns:a16="http://schemas.microsoft.com/office/drawing/2014/main" id="{7853BC6D-0BA7-41C4-89C3-F109A2AEABAA}"/>
              </a:ext>
            </a:extLst>
          </p:cNvPr>
          <p:cNvSpPr/>
          <p:nvPr/>
        </p:nvSpPr>
        <p:spPr>
          <a:xfrm>
            <a:off x="7056769" y="16738833"/>
            <a:ext cx="3474496" cy="206345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r>
              <a:rPr lang="en-US" sz="2600" dirty="0"/>
              <a:t>Using these moral principles as the standards for diagnosis and critique of existing institutions.</a:t>
            </a:r>
          </a:p>
        </p:txBody>
      </p:sp>
      <p:sp>
        <p:nvSpPr>
          <p:cNvPr id="40" name="Rectangle 39">
            <a:extLst>
              <a:ext uri="{FF2B5EF4-FFF2-40B4-BE49-F238E27FC236}">
                <a16:creationId xmlns:a16="http://schemas.microsoft.com/office/drawing/2014/main" id="{7B38B627-E0E9-43DF-962C-A6E5CCC5F5D4}"/>
              </a:ext>
            </a:extLst>
          </p:cNvPr>
          <p:cNvSpPr/>
          <p:nvPr/>
        </p:nvSpPr>
        <p:spPr>
          <a:xfrm>
            <a:off x="11998429" y="16728676"/>
            <a:ext cx="3350982" cy="204209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r>
              <a:rPr lang="en-US" sz="2600" dirty="0"/>
              <a:t>Developing an account of viable alternatives in response to the critique.</a:t>
            </a:r>
          </a:p>
        </p:txBody>
      </p:sp>
      <p:sp>
        <p:nvSpPr>
          <p:cNvPr id="41" name="Rectangle 40">
            <a:extLst>
              <a:ext uri="{FF2B5EF4-FFF2-40B4-BE49-F238E27FC236}">
                <a16:creationId xmlns:a16="http://schemas.microsoft.com/office/drawing/2014/main" id="{D3BC088E-F088-4931-85F5-473CF83C2653}"/>
              </a:ext>
            </a:extLst>
          </p:cNvPr>
          <p:cNvSpPr/>
          <p:nvPr/>
        </p:nvSpPr>
        <p:spPr>
          <a:xfrm>
            <a:off x="16816575" y="16786764"/>
            <a:ext cx="3295093" cy="198400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600" dirty="0"/>
              <a:t>Proposing a theory of transformation for realizing those alternatives.</a:t>
            </a:r>
          </a:p>
        </p:txBody>
      </p:sp>
      <p:sp>
        <p:nvSpPr>
          <p:cNvPr id="20" name="TextBox 19">
            <a:extLst>
              <a:ext uri="{FF2B5EF4-FFF2-40B4-BE49-F238E27FC236}">
                <a16:creationId xmlns:a16="http://schemas.microsoft.com/office/drawing/2014/main" id="{EC3FFD26-37F2-485F-AFD1-C8505AAD7068}"/>
              </a:ext>
            </a:extLst>
          </p:cNvPr>
          <p:cNvSpPr txBox="1"/>
          <p:nvPr/>
        </p:nvSpPr>
        <p:spPr>
          <a:xfrm>
            <a:off x="22054423" y="34192756"/>
            <a:ext cx="17552272" cy="1569660"/>
          </a:xfrm>
          <a:prstGeom prst="rect">
            <a:avLst/>
          </a:prstGeom>
          <a:noFill/>
        </p:spPr>
        <p:txBody>
          <a:bodyPr wrap="square" rtlCol="0">
            <a:spAutoFit/>
          </a:bodyPr>
          <a:lstStyle/>
          <a:p>
            <a:r>
              <a:rPr lang="en-US" sz="1600" dirty="0">
                <a:solidFill>
                  <a:srgbClr val="000000"/>
                </a:solidFill>
                <a:latin typeface="Calibri" panose="020F0502020204030204" pitchFamily="34" charset="0"/>
              </a:rPr>
              <a:t>Babbie, Earl R. The Basics of Social Research. Wadsworth, Cengage Learning, 2014.</a:t>
            </a:r>
          </a:p>
          <a:p>
            <a:r>
              <a:rPr lang="en-US" sz="1600" dirty="0">
                <a:solidFill>
                  <a:srgbClr val="000000"/>
                </a:solidFill>
                <a:latin typeface="Calibri" panose="020F0502020204030204" pitchFamily="34" charset="0"/>
              </a:rPr>
              <a:t>“Diversity Vision Goals.” University of Wisconsin-</a:t>
            </a:r>
            <a:r>
              <a:rPr lang="en-US" sz="1600" dirty="0" err="1">
                <a:solidFill>
                  <a:srgbClr val="000000"/>
                </a:solidFill>
                <a:latin typeface="Calibri" panose="020F0502020204030204" pitchFamily="34" charset="0"/>
              </a:rPr>
              <a:t>Eau</a:t>
            </a:r>
            <a:r>
              <a:rPr lang="en-US" sz="1600" dirty="0">
                <a:solidFill>
                  <a:srgbClr val="000000"/>
                </a:solidFill>
                <a:latin typeface="Calibri" panose="020F0502020204030204" pitchFamily="34" charset="0"/>
              </a:rPr>
              <a:t> Claire, </a:t>
            </a:r>
            <a:r>
              <a:rPr lang="en-US" sz="1600" dirty="0">
                <a:latin typeface="Calibri" panose="020F0502020204030204" pitchFamily="34" charset="0"/>
                <a:hlinkClick r:id="rId7"/>
              </a:rPr>
              <a:t>www.uwec.edu/diversity/diversity-vision-goals/</a:t>
            </a:r>
            <a:r>
              <a:rPr lang="en-US" sz="1600" dirty="0">
                <a:solidFill>
                  <a:srgbClr val="000000"/>
                </a:solidFill>
                <a:latin typeface="Calibri" panose="020F0502020204030204" pitchFamily="34" charset="0"/>
              </a:rPr>
              <a:t>.</a:t>
            </a:r>
          </a:p>
          <a:p>
            <a:r>
              <a:rPr lang="en-US" sz="1600" dirty="0">
                <a:solidFill>
                  <a:srgbClr val="000000"/>
                </a:solidFill>
                <a:latin typeface="Calibri" panose="020F0502020204030204" pitchFamily="34" charset="0"/>
              </a:rPr>
              <a:t>Lunt, Peter, and Sonia Livingstone. “Rethinking the Focus Group in Media and Communications Research.” Journal of Communication, vol. 46, no. 2, 1996, pp. 79–98.</a:t>
            </a:r>
          </a:p>
          <a:p>
            <a:r>
              <a:rPr lang="en-US" sz="1600" dirty="0">
                <a:solidFill>
                  <a:srgbClr val="212121"/>
                </a:solidFill>
                <a:latin typeface="Segoe UI" panose="020B0502040204020203" pitchFamily="34" charset="0"/>
              </a:rPr>
              <a:t>Morgan, David L. “Focus Groups.” Annual Review of Sociology, vol. 22, no. 1, 1996, pp. 129–152.</a:t>
            </a:r>
            <a:endParaRPr lang="en-US" sz="1600" dirty="0">
              <a:solidFill>
                <a:srgbClr val="000000"/>
              </a:solidFill>
              <a:latin typeface="Calibri" panose="020F0502020204030204" pitchFamily="34" charset="0"/>
            </a:endParaRPr>
          </a:p>
          <a:p>
            <a:r>
              <a:rPr lang="en-US" sz="1600" dirty="0">
                <a:solidFill>
                  <a:srgbClr val="000000"/>
                </a:solidFill>
                <a:latin typeface="Calibri" panose="020F0502020204030204" pitchFamily="34" charset="0"/>
              </a:rPr>
              <a:t>Wright, Erik Olin. “Real Utopias.” Performing Utopias in the Contemporary Americas, 2017, pp. 151–160.</a:t>
            </a:r>
          </a:p>
          <a:p>
            <a:pPr fontAlgn="base"/>
            <a:r>
              <a:rPr lang="en-US" sz="1600" dirty="0">
                <a:solidFill>
                  <a:srgbClr val="000000"/>
                </a:solidFill>
                <a:latin typeface="Calibri" panose="020F0502020204030204" pitchFamily="34" charset="0"/>
              </a:rPr>
              <a:t>Wright, Erik Olin. “Transforming Capitalism through Real Utopias.” American Sociological Review, vol. 78, no. 1, 2012, pp. 1–25.</a:t>
            </a:r>
          </a:p>
        </p:txBody>
      </p:sp>
      <p:graphicFrame>
        <p:nvGraphicFramePr>
          <p:cNvPr id="26" name="Chart 25">
            <a:extLst>
              <a:ext uri="{FF2B5EF4-FFF2-40B4-BE49-F238E27FC236}">
                <a16:creationId xmlns:a16="http://schemas.microsoft.com/office/drawing/2014/main" id="{D7F40AD1-8A4F-4FED-8B47-180C63AF1C5E}"/>
              </a:ext>
            </a:extLst>
          </p:cNvPr>
          <p:cNvGraphicFramePr/>
          <p:nvPr>
            <p:extLst>
              <p:ext uri="{D42A27DB-BD31-4B8C-83A1-F6EECF244321}">
                <p14:modId xmlns:p14="http://schemas.microsoft.com/office/powerpoint/2010/main" val="251476747"/>
              </p:ext>
            </p:extLst>
          </p:nvPr>
        </p:nvGraphicFramePr>
        <p:xfrm>
          <a:off x="13599115" y="31097340"/>
          <a:ext cx="6350493" cy="5424285"/>
        </p:xfrm>
        <a:graphic>
          <a:graphicData uri="http://schemas.openxmlformats.org/drawingml/2006/chart">
            <c:chart xmlns:c="http://schemas.openxmlformats.org/drawingml/2006/chart" xmlns:r="http://schemas.openxmlformats.org/officeDocument/2006/relationships" r:id="rId8"/>
          </a:graphicData>
        </a:graphic>
      </p:graphicFrame>
      <p:sp>
        <p:nvSpPr>
          <p:cNvPr id="27" name="TextBox 26">
            <a:extLst>
              <a:ext uri="{FF2B5EF4-FFF2-40B4-BE49-F238E27FC236}">
                <a16:creationId xmlns:a16="http://schemas.microsoft.com/office/drawing/2014/main" id="{03B481A2-A97F-464F-8B9D-BD3D52EB5358}"/>
              </a:ext>
            </a:extLst>
          </p:cNvPr>
          <p:cNvSpPr txBox="1"/>
          <p:nvPr/>
        </p:nvSpPr>
        <p:spPr>
          <a:xfrm>
            <a:off x="17961659" y="35709985"/>
            <a:ext cx="3189338" cy="707886"/>
          </a:xfrm>
          <a:prstGeom prst="rect">
            <a:avLst/>
          </a:prstGeom>
          <a:noFill/>
        </p:spPr>
        <p:txBody>
          <a:bodyPr wrap="square" rtlCol="0">
            <a:spAutoFit/>
          </a:bodyPr>
          <a:lstStyle/>
          <a:p>
            <a:r>
              <a:rPr lang="en-US" sz="2000" dirty="0"/>
              <a:t>*one focus group is not reflected in this graph </a:t>
            </a:r>
          </a:p>
        </p:txBody>
      </p:sp>
      <p:graphicFrame>
        <p:nvGraphicFramePr>
          <p:cNvPr id="17" name="Chart 16">
            <a:extLst>
              <a:ext uri="{FF2B5EF4-FFF2-40B4-BE49-F238E27FC236}">
                <a16:creationId xmlns:a16="http://schemas.microsoft.com/office/drawing/2014/main" id="{38C403D6-15CA-4DE1-B08A-C8C0762D7DC2}"/>
              </a:ext>
            </a:extLst>
          </p:cNvPr>
          <p:cNvGraphicFramePr/>
          <p:nvPr>
            <p:extLst>
              <p:ext uri="{D42A27DB-BD31-4B8C-83A1-F6EECF244321}">
                <p14:modId xmlns:p14="http://schemas.microsoft.com/office/powerpoint/2010/main" val="2586214135"/>
              </p:ext>
            </p:extLst>
          </p:nvPr>
        </p:nvGraphicFramePr>
        <p:xfrm>
          <a:off x="1792957" y="27157588"/>
          <a:ext cx="5857613" cy="5029085"/>
        </p:xfrm>
        <a:graphic>
          <a:graphicData uri="http://schemas.openxmlformats.org/drawingml/2006/chart">
            <c:chart xmlns:c="http://schemas.openxmlformats.org/drawingml/2006/chart" xmlns:r="http://schemas.openxmlformats.org/officeDocument/2006/relationships" r:id="rId9"/>
          </a:graphicData>
        </a:graphic>
      </p:graphicFrame>
      <p:sp>
        <p:nvSpPr>
          <p:cNvPr id="18" name="TextBox 17">
            <a:extLst>
              <a:ext uri="{FF2B5EF4-FFF2-40B4-BE49-F238E27FC236}">
                <a16:creationId xmlns:a16="http://schemas.microsoft.com/office/drawing/2014/main" id="{C72268F0-B5C6-42C3-8617-BE535F46CE0D}"/>
              </a:ext>
            </a:extLst>
          </p:cNvPr>
          <p:cNvSpPr txBox="1"/>
          <p:nvPr/>
        </p:nvSpPr>
        <p:spPr>
          <a:xfrm>
            <a:off x="22054423" y="29892814"/>
            <a:ext cx="18394886" cy="2893100"/>
          </a:xfrm>
          <a:prstGeom prst="rect">
            <a:avLst/>
          </a:prstGeom>
          <a:noFill/>
        </p:spPr>
        <p:txBody>
          <a:bodyPr wrap="square" rtlCol="0">
            <a:spAutoFit/>
          </a:bodyPr>
          <a:lstStyle/>
          <a:p>
            <a:r>
              <a:rPr lang="en-US" sz="2600" dirty="0"/>
              <a:t>As illustrated by the results, the University of Wisconsin-</a:t>
            </a:r>
            <a:r>
              <a:rPr lang="en-US" sz="2600" dirty="0" err="1"/>
              <a:t>Eau</a:t>
            </a:r>
            <a:r>
              <a:rPr lang="en-US" sz="2600" dirty="0"/>
              <a:t> Claire has significant hurdles to overcome in order to develop a “real utopia” in the minds of its students. Students at the University recognize the principles and standards that the University has set for itself to embody the ideals of EDI and student resources. The students recognize the University’s efforts to achieve their EDI goals, however the four common themes above—EDI as Gold Stick, Access to Resources, Effectiveness of Resources and Powerlessness– show that improvements need to be made. Students don’t feel like they have the knowledge or power to create the changes that are needed, but their voices and experiences need to be heard. Throughout the University’s ongoing work to achieve its EDI goals, students are the ones that need to continue to be critical in order to move toward the idea of a real utopia. </a:t>
            </a:r>
          </a:p>
        </p:txBody>
      </p:sp>
      <p:sp>
        <p:nvSpPr>
          <p:cNvPr id="24" name="TextBox 23">
            <a:extLst>
              <a:ext uri="{FF2B5EF4-FFF2-40B4-BE49-F238E27FC236}">
                <a16:creationId xmlns:a16="http://schemas.microsoft.com/office/drawing/2014/main" id="{1486B170-7019-4082-B3A5-8F38623A863B}"/>
              </a:ext>
            </a:extLst>
          </p:cNvPr>
          <p:cNvSpPr txBox="1"/>
          <p:nvPr/>
        </p:nvSpPr>
        <p:spPr>
          <a:xfrm>
            <a:off x="22054424" y="14143561"/>
            <a:ext cx="5249496" cy="707886"/>
          </a:xfrm>
          <a:prstGeom prst="rect">
            <a:avLst/>
          </a:prstGeom>
          <a:noFill/>
        </p:spPr>
        <p:txBody>
          <a:bodyPr wrap="square" rtlCol="0">
            <a:spAutoFit/>
          </a:bodyPr>
          <a:lstStyle/>
          <a:p>
            <a:r>
              <a:rPr lang="en-US" sz="4000" dirty="0">
                <a:solidFill>
                  <a:schemeClr val="accent4"/>
                </a:solidFill>
              </a:rPr>
              <a:t>EDI as Gold Sticker</a:t>
            </a:r>
          </a:p>
        </p:txBody>
      </p:sp>
      <p:sp>
        <p:nvSpPr>
          <p:cNvPr id="29" name="TextBox 28">
            <a:extLst>
              <a:ext uri="{FF2B5EF4-FFF2-40B4-BE49-F238E27FC236}">
                <a16:creationId xmlns:a16="http://schemas.microsoft.com/office/drawing/2014/main" id="{85C292BC-5A84-40E1-A20A-2F08FADA3367}"/>
              </a:ext>
            </a:extLst>
          </p:cNvPr>
          <p:cNvSpPr txBox="1"/>
          <p:nvPr/>
        </p:nvSpPr>
        <p:spPr>
          <a:xfrm>
            <a:off x="22054424" y="17950018"/>
            <a:ext cx="5577133" cy="707886"/>
          </a:xfrm>
          <a:prstGeom prst="rect">
            <a:avLst/>
          </a:prstGeom>
          <a:noFill/>
        </p:spPr>
        <p:txBody>
          <a:bodyPr wrap="square" rtlCol="0">
            <a:spAutoFit/>
          </a:bodyPr>
          <a:lstStyle/>
          <a:p>
            <a:r>
              <a:rPr lang="en-US" sz="4000" dirty="0">
                <a:solidFill>
                  <a:schemeClr val="accent4"/>
                </a:solidFill>
              </a:rPr>
              <a:t>Access to Resources</a:t>
            </a:r>
          </a:p>
        </p:txBody>
      </p:sp>
      <p:sp>
        <p:nvSpPr>
          <p:cNvPr id="30" name="TextBox 29">
            <a:extLst>
              <a:ext uri="{FF2B5EF4-FFF2-40B4-BE49-F238E27FC236}">
                <a16:creationId xmlns:a16="http://schemas.microsoft.com/office/drawing/2014/main" id="{CE8802D8-575C-474A-A8C9-7FD3C3AE2D11}"/>
              </a:ext>
            </a:extLst>
          </p:cNvPr>
          <p:cNvSpPr txBox="1"/>
          <p:nvPr/>
        </p:nvSpPr>
        <p:spPr>
          <a:xfrm rot="10800000" flipH="1" flipV="1">
            <a:off x="22054424" y="26283962"/>
            <a:ext cx="9233059" cy="2492990"/>
          </a:xfrm>
          <a:prstGeom prst="rect">
            <a:avLst/>
          </a:prstGeom>
          <a:noFill/>
        </p:spPr>
        <p:txBody>
          <a:bodyPr wrap="square" rtlCol="0">
            <a:spAutoFit/>
          </a:bodyPr>
          <a:lstStyle/>
          <a:p>
            <a:r>
              <a:rPr lang="en-US" sz="2600" dirty="0">
                <a:solidFill>
                  <a:prstClr val="black"/>
                </a:solidFill>
              </a:rPr>
              <a:t>Students in four groups feel like they have minimal say in change in this University. They feel that the administration will listen to the concerns brought up by the students but they never act on it. Students feel that the administration is almost working against them, they will act on the needs of other administrators but never on the needs of students.</a:t>
            </a:r>
            <a:endParaRPr lang="en-US" dirty="0"/>
          </a:p>
        </p:txBody>
      </p:sp>
      <p:sp>
        <p:nvSpPr>
          <p:cNvPr id="35" name="TextBox 34">
            <a:extLst>
              <a:ext uri="{FF2B5EF4-FFF2-40B4-BE49-F238E27FC236}">
                <a16:creationId xmlns:a16="http://schemas.microsoft.com/office/drawing/2014/main" id="{A17ED2E3-9CFF-4780-9C04-23CD1AAF4F5F}"/>
              </a:ext>
            </a:extLst>
          </p:cNvPr>
          <p:cNvSpPr txBox="1"/>
          <p:nvPr/>
        </p:nvSpPr>
        <p:spPr>
          <a:xfrm>
            <a:off x="22054424" y="21544524"/>
            <a:ext cx="6432448" cy="707886"/>
          </a:xfrm>
          <a:prstGeom prst="rect">
            <a:avLst/>
          </a:prstGeom>
          <a:noFill/>
        </p:spPr>
        <p:txBody>
          <a:bodyPr wrap="square" rtlCol="0">
            <a:spAutoFit/>
          </a:bodyPr>
          <a:lstStyle/>
          <a:p>
            <a:r>
              <a:rPr lang="en-US" sz="4000" dirty="0">
                <a:solidFill>
                  <a:schemeClr val="accent4"/>
                </a:solidFill>
              </a:rPr>
              <a:t>Effectiveness of Resources</a:t>
            </a:r>
          </a:p>
        </p:txBody>
      </p:sp>
      <p:sp>
        <p:nvSpPr>
          <p:cNvPr id="42" name="TextBox 41">
            <a:extLst>
              <a:ext uri="{FF2B5EF4-FFF2-40B4-BE49-F238E27FC236}">
                <a16:creationId xmlns:a16="http://schemas.microsoft.com/office/drawing/2014/main" id="{FF3609F6-D8A9-48C8-9527-84C8E3B21360}"/>
              </a:ext>
            </a:extLst>
          </p:cNvPr>
          <p:cNvSpPr txBox="1"/>
          <p:nvPr/>
        </p:nvSpPr>
        <p:spPr>
          <a:xfrm>
            <a:off x="22054424" y="25576076"/>
            <a:ext cx="5521545" cy="707886"/>
          </a:xfrm>
          <a:prstGeom prst="rect">
            <a:avLst/>
          </a:prstGeom>
          <a:noFill/>
        </p:spPr>
        <p:txBody>
          <a:bodyPr wrap="square" rtlCol="0">
            <a:spAutoFit/>
          </a:bodyPr>
          <a:lstStyle/>
          <a:p>
            <a:r>
              <a:rPr lang="en-US" sz="4000" dirty="0">
                <a:solidFill>
                  <a:schemeClr val="accent4"/>
                </a:solidFill>
              </a:rPr>
              <a:t>Powerlessness </a:t>
            </a:r>
          </a:p>
        </p:txBody>
      </p:sp>
      <p:sp>
        <p:nvSpPr>
          <p:cNvPr id="43" name="TextBox 42">
            <a:extLst>
              <a:ext uri="{FF2B5EF4-FFF2-40B4-BE49-F238E27FC236}">
                <a16:creationId xmlns:a16="http://schemas.microsoft.com/office/drawing/2014/main" id="{5613CF96-B18E-4639-9B2A-5FBFB27E26A7}"/>
              </a:ext>
            </a:extLst>
          </p:cNvPr>
          <p:cNvSpPr txBox="1"/>
          <p:nvPr/>
        </p:nvSpPr>
        <p:spPr>
          <a:xfrm>
            <a:off x="32563821" y="26552584"/>
            <a:ext cx="7209764" cy="1754326"/>
          </a:xfrm>
          <a:prstGeom prst="rect">
            <a:avLst/>
          </a:prstGeom>
          <a:noFill/>
        </p:spPr>
        <p:txBody>
          <a:bodyPr wrap="square" rtlCol="0">
            <a:spAutoFit/>
          </a:bodyPr>
          <a:lstStyle/>
          <a:p>
            <a:r>
              <a:rPr lang="en-US" sz="3600" dirty="0">
                <a:solidFill>
                  <a:schemeClr val="accent1">
                    <a:lumMod val="50000"/>
                  </a:schemeClr>
                </a:solidFill>
              </a:rPr>
              <a:t>“They [administrators] will sit there and listen to you but they won’t actually change it for what you want.”</a:t>
            </a:r>
          </a:p>
        </p:txBody>
      </p:sp>
      <p:cxnSp>
        <p:nvCxnSpPr>
          <p:cNvPr id="49" name="Straight Arrow Connector 48">
            <a:extLst>
              <a:ext uri="{FF2B5EF4-FFF2-40B4-BE49-F238E27FC236}">
                <a16:creationId xmlns:a16="http://schemas.microsoft.com/office/drawing/2014/main" id="{75FD7E20-B5B5-46F6-AC1A-5E2504B5BA59}"/>
              </a:ext>
            </a:extLst>
          </p:cNvPr>
          <p:cNvCxnSpPr>
            <a:cxnSpLocks/>
          </p:cNvCxnSpPr>
          <p:nvPr/>
        </p:nvCxnSpPr>
        <p:spPr>
          <a:xfrm>
            <a:off x="15715283" y="17871527"/>
            <a:ext cx="1062861" cy="0"/>
          </a:xfrm>
          <a:prstGeom prst="straightConnector1">
            <a:avLst/>
          </a:prstGeom>
          <a:ln w="152400">
            <a:tailEnd type="triangle"/>
          </a:ln>
        </p:spPr>
        <p:style>
          <a:lnRef idx="1">
            <a:schemeClr val="accent1"/>
          </a:lnRef>
          <a:fillRef idx="0">
            <a:schemeClr val="accent1"/>
          </a:fillRef>
          <a:effectRef idx="0">
            <a:schemeClr val="accent1"/>
          </a:effectRef>
          <a:fontRef idx="minor">
            <a:schemeClr val="tx1"/>
          </a:fontRef>
        </p:style>
      </p:cxnSp>
      <p:cxnSp>
        <p:nvCxnSpPr>
          <p:cNvPr id="50" name="Straight Arrow Connector 49">
            <a:extLst>
              <a:ext uri="{FF2B5EF4-FFF2-40B4-BE49-F238E27FC236}">
                <a16:creationId xmlns:a16="http://schemas.microsoft.com/office/drawing/2014/main" id="{A72656B4-2665-4F5D-BB87-AFEB4DA01D9F}"/>
              </a:ext>
            </a:extLst>
          </p:cNvPr>
          <p:cNvCxnSpPr>
            <a:cxnSpLocks/>
          </p:cNvCxnSpPr>
          <p:nvPr/>
        </p:nvCxnSpPr>
        <p:spPr>
          <a:xfrm>
            <a:off x="5808871" y="17749723"/>
            <a:ext cx="1062861" cy="0"/>
          </a:xfrm>
          <a:prstGeom prst="straightConnector1">
            <a:avLst/>
          </a:prstGeom>
          <a:ln w="152400">
            <a:tailEnd type="triangle"/>
          </a:ln>
        </p:spPr>
        <p:style>
          <a:lnRef idx="1">
            <a:schemeClr val="accent1"/>
          </a:lnRef>
          <a:fillRef idx="0">
            <a:schemeClr val="accent1"/>
          </a:fillRef>
          <a:effectRef idx="0">
            <a:schemeClr val="accent1"/>
          </a:effectRef>
          <a:fontRef idx="minor">
            <a:schemeClr val="tx1"/>
          </a:fontRef>
        </p:style>
      </p:cxnSp>
      <p:cxnSp>
        <p:nvCxnSpPr>
          <p:cNvPr id="51" name="Straight Arrow Connector 50">
            <a:extLst>
              <a:ext uri="{FF2B5EF4-FFF2-40B4-BE49-F238E27FC236}">
                <a16:creationId xmlns:a16="http://schemas.microsoft.com/office/drawing/2014/main" id="{5442C915-FDB0-465A-8509-321381EE6B9C}"/>
              </a:ext>
            </a:extLst>
          </p:cNvPr>
          <p:cNvCxnSpPr>
            <a:cxnSpLocks/>
          </p:cNvCxnSpPr>
          <p:nvPr/>
        </p:nvCxnSpPr>
        <p:spPr>
          <a:xfrm>
            <a:off x="10714770" y="17915724"/>
            <a:ext cx="1062861" cy="0"/>
          </a:xfrm>
          <a:prstGeom prst="straightConnector1">
            <a:avLst/>
          </a:prstGeom>
          <a:ln w="152400">
            <a:tailEnd type="triangle"/>
          </a:ln>
        </p:spPr>
        <p:style>
          <a:lnRef idx="1">
            <a:schemeClr val="accent1"/>
          </a:lnRef>
          <a:fillRef idx="0">
            <a:schemeClr val="accent1"/>
          </a:fillRef>
          <a:effectRef idx="0">
            <a:schemeClr val="accent1"/>
          </a:effectRef>
          <a:fontRef idx="minor">
            <a:schemeClr val="tx1"/>
          </a:fontRef>
        </p:style>
      </p:cxnSp>
      <p:sp>
        <p:nvSpPr>
          <p:cNvPr id="45" name="TextBox 44">
            <a:extLst>
              <a:ext uri="{FF2B5EF4-FFF2-40B4-BE49-F238E27FC236}">
                <a16:creationId xmlns:a16="http://schemas.microsoft.com/office/drawing/2014/main" id="{DD06681C-AAB1-4466-8844-0677AF3E8B16}"/>
              </a:ext>
            </a:extLst>
          </p:cNvPr>
          <p:cNvSpPr txBox="1"/>
          <p:nvPr/>
        </p:nvSpPr>
        <p:spPr>
          <a:xfrm>
            <a:off x="32473399" y="18802290"/>
            <a:ext cx="7746940" cy="2862322"/>
          </a:xfrm>
          <a:prstGeom prst="rect">
            <a:avLst/>
          </a:prstGeom>
          <a:noFill/>
        </p:spPr>
        <p:txBody>
          <a:bodyPr wrap="square" rtlCol="0">
            <a:spAutoFit/>
          </a:bodyPr>
          <a:lstStyle/>
          <a:p>
            <a:r>
              <a:rPr lang="en-US" sz="3600" dirty="0">
                <a:solidFill>
                  <a:schemeClr val="accent1">
                    <a:lumMod val="50000"/>
                  </a:schemeClr>
                </a:solidFill>
              </a:rPr>
              <a:t>“I hadn’t really heard about all of them [Services for Students with Disabilities] I assumed it was just extra time for tests […] I didn’t know like all of things that could actually help me.”</a:t>
            </a:r>
          </a:p>
        </p:txBody>
      </p:sp>
      <p:sp>
        <p:nvSpPr>
          <p:cNvPr id="54" name="TextBox 53">
            <a:extLst>
              <a:ext uri="{FF2B5EF4-FFF2-40B4-BE49-F238E27FC236}">
                <a16:creationId xmlns:a16="http://schemas.microsoft.com/office/drawing/2014/main" id="{8FA76D7B-D98B-4722-81C8-C95F1470BB56}"/>
              </a:ext>
            </a:extLst>
          </p:cNvPr>
          <p:cNvSpPr txBox="1"/>
          <p:nvPr/>
        </p:nvSpPr>
        <p:spPr>
          <a:xfrm>
            <a:off x="22054424" y="9528276"/>
            <a:ext cx="5249496" cy="707886"/>
          </a:xfrm>
          <a:prstGeom prst="rect">
            <a:avLst/>
          </a:prstGeom>
          <a:noFill/>
        </p:spPr>
        <p:txBody>
          <a:bodyPr wrap="square" rtlCol="0">
            <a:spAutoFit/>
          </a:bodyPr>
          <a:lstStyle/>
          <a:p>
            <a:r>
              <a:rPr lang="en-US" sz="4000" dirty="0">
                <a:solidFill>
                  <a:schemeClr val="accent4"/>
                </a:solidFill>
              </a:rPr>
              <a:t>Support for EDI</a:t>
            </a:r>
          </a:p>
        </p:txBody>
      </p:sp>
      <p:sp>
        <p:nvSpPr>
          <p:cNvPr id="55" name="TextBox 54">
            <a:extLst>
              <a:ext uri="{FF2B5EF4-FFF2-40B4-BE49-F238E27FC236}">
                <a16:creationId xmlns:a16="http://schemas.microsoft.com/office/drawing/2014/main" id="{B347382D-4F84-451D-B504-FF0F453B7336}"/>
              </a:ext>
            </a:extLst>
          </p:cNvPr>
          <p:cNvSpPr txBox="1"/>
          <p:nvPr/>
        </p:nvSpPr>
        <p:spPr>
          <a:xfrm>
            <a:off x="22054424" y="10343202"/>
            <a:ext cx="9331162" cy="3693319"/>
          </a:xfrm>
          <a:prstGeom prst="rect">
            <a:avLst/>
          </a:prstGeom>
          <a:noFill/>
        </p:spPr>
        <p:txBody>
          <a:bodyPr wrap="square" rtlCol="0">
            <a:spAutoFit/>
          </a:bodyPr>
          <a:lstStyle/>
          <a:p>
            <a:r>
              <a:rPr lang="en-US" sz="2600" dirty="0"/>
              <a:t>All seven of our focus groups support the values behind EDI—Equity, Diversity, and Inclusivity—if not the actual policies. Students saw the University taking clear strides to being a more inclusive campus but felt the University has to represent the student body (e.g. in promotional materials) for what it is. Students also supported setting standards to make all students equitable, but they have to make it evident that these standards are for all students, not just one group. The University is striving to become more diverse, which four of the groups see as a positive.</a:t>
            </a:r>
          </a:p>
        </p:txBody>
      </p:sp>
      <p:sp>
        <p:nvSpPr>
          <p:cNvPr id="56" name="TextBox 55">
            <a:extLst>
              <a:ext uri="{FF2B5EF4-FFF2-40B4-BE49-F238E27FC236}">
                <a16:creationId xmlns:a16="http://schemas.microsoft.com/office/drawing/2014/main" id="{673704F8-978E-4D3C-BF24-4FC5C68226B1}"/>
              </a:ext>
            </a:extLst>
          </p:cNvPr>
          <p:cNvSpPr txBox="1"/>
          <p:nvPr/>
        </p:nvSpPr>
        <p:spPr>
          <a:xfrm>
            <a:off x="32473399" y="10700681"/>
            <a:ext cx="7746940" cy="2308324"/>
          </a:xfrm>
          <a:prstGeom prst="rect">
            <a:avLst/>
          </a:prstGeom>
          <a:noFill/>
        </p:spPr>
        <p:txBody>
          <a:bodyPr wrap="square" rtlCol="0">
            <a:spAutoFit/>
          </a:bodyPr>
          <a:lstStyle/>
          <a:p>
            <a:r>
              <a:rPr lang="en-US" sz="3600" dirty="0">
                <a:solidFill>
                  <a:schemeClr val="accent1">
                    <a:lumMod val="50000"/>
                  </a:schemeClr>
                </a:solidFill>
              </a:rPr>
              <a:t>“Like, I’m learning about diversity but I am not seeing diversity on campus and I think that should change, I want to learn it, and I want to see it”</a:t>
            </a:r>
          </a:p>
        </p:txBody>
      </p:sp>
      <p:sp>
        <p:nvSpPr>
          <p:cNvPr id="52" name="TextBox 51">
            <a:extLst>
              <a:ext uri="{FF2B5EF4-FFF2-40B4-BE49-F238E27FC236}">
                <a16:creationId xmlns:a16="http://schemas.microsoft.com/office/drawing/2014/main" id="{F1D4B663-4405-47BC-8D67-AA04D5882602}"/>
              </a:ext>
            </a:extLst>
          </p:cNvPr>
          <p:cNvSpPr txBox="1"/>
          <p:nvPr/>
        </p:nvSpPr>
        <p:spPr>
          <a:xfrm>
            <a:off x="22054426" y="8937199"/>
            <a:ext cx="12764964" cy="492443"/>
          </a:xfrm>
          <a:prstGeom prst="rect">
            <a:avLst/>
          </a:prstGeom>
          <a:noFill/>
        </p:spPr>
        <p:txBody>
          <a:bodyPr wrap="square" rtlCol="0">
            <a:spAutoFit/>
          </a:bodyPr>
          <a:lstStyle/>
          <a:p>
            <a:r>
              <a:rPr lang="en-US" sz="2600" dirty="0"/>
              <a:t>Through our research, we found five common themes.</a:t>
            </a:r>
          </a:p>
        </p:txBody>
      </p:sp>
    </p:spTree>
    <p:extLst>
      <p:ext uri="{BB962C8B-B14F-4D97-AF65-F5344CB8AC3E}">
        <p14:creationId xmlns:p14="http://schemas.microsoft.com/office/powerpoint/2010/main" val="3483387248"/>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1371</TotalTime>
  <Words>1614</Words>
  <Application>Microsoft Office PowerPoint</Application>
  <PresentationFormat>Custom</PresentationFormat>
  <Paragraphs>58</Paragraphs>
  <Slides>1</Slides>
  <Notes>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vt:i4>
      </vt:variant>
    </vt:vector>
  </HeadingPairs>
  <TitlesOfParts>
    <vt:vector size="7" baseType="lpstr">
      <vt:lpstr>Arial</vt:lpstr>
      <vt:lpstr>Calibri</vt:lpstr>
      <vt:lpstr>Calibri Light</vt:lpstr>
      <vt:lpstr>Minion Pro</vt:lpstr>
      <vt:lpstr>Segoe UI</vt:lpstr>
      <vt:lpstr>Office Theme</vt:lpstr>
      <vt:lpstr>Real Eau-topias: EDI and the Resources Students Need for Free Expression and Success at UWEC</vt:lpstr>
    </vt:vector>
  </TitlesOfParts>
  <Company>UW-Eau Claire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Flottum, Sydney Noelle</dc:creator>
  <cp:lastModifiedBy>Libera, Rachel Simone</cp:lastModifiedBy>
  <cp:revision>144</cp:revision>
  <dcterms:created xsi:type="dcterms:W3CDTF">2015-01-29T15:27:06Z</dcterms:created>
  <dcterms:modified xsi:type="dcterms:W3CDTF">2019-04-23T16:53:47Z</dcterms:modified>
</cp:coreProperties>
</file>