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ti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4061"/>
    <a:srgbClr val="00FF00"/>
    <a:srgbClr val="2A799C"/>
    <a:srgbClr val="93E3FF"/>
    <a:srgbClr val="BEB384"/>
    <a:srgbClr val="DFCC85"/>
    <a:srgbClr val="253A65"/>
    <a:srgbClr val="AFA269"/>
    <a:srgbClr val="BBB07F"/>
    <a:srgbClr val="D6CF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1765" autoAdjust="0"/>
    <p:restoredTop sz="94434" autoAdjust="0"/>
  </p:normalViewPr>
  <p:slideViewPr>
    <p:cSldViewPr snapToGrid="0">
      <p:cViewPr>
        <p:scale>
          <a:sx n="25" d="100"/>
          <a:sy n="25" d="100"/>
        </p:scale>
        <p:origin x="2046" y="-4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mass.uwec.edu\PROJECTS\JEWELLMC_5-15-2018\Tanner%20Olson\Ridge%20Topography%20Study\%25%20of%20narrow%20v%20wide\poster.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spPr>
            <a:ln w="63500" cap="rnd">
              <a:solidFill>
                <a:srgbClr val="00FF00"/>
              </a:solidFill>
              <a:round/>
            </a:ln>
            <a:effectLst/>
          </c:spPr>
          <c:marker>
            <c:symbol val="circle"/>
            <c:size val="5"/>
            <c:spPr>
              <a:noFill/>
              <a:ln w="9525">
                <a:noFill/>
              </a:ln>
              <a:effectLst/>
            </c:spPr>
          </c:marker>
          <c:xVal>
            <c:numRef>
              <c:f>poster!$B$15:$XFD$15</c:f>
              <c:numCache>
                <c:formatCode>General</c:formatCode>
                <c:ptCount val="1638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pt idx="193">
                  <c:v>48.25</c:v>
                </c:pt>
                <c:pt idx="194">
                  <c:v>48.5</c:v>
                </c:pt>
                <c:pt idx="195">
                  <c:v>48.75</c:v>
                </c:pt>
                <c:pt idx="196">
                  <c:v>49</c:v>
                </c:pt>
                <c:pt idx="197">
                  <c:v>49.25</c:v>
                </c:pt>
                <c:pt idx="198">
                  <c:v>49.5</c:v>
                </c:pt>
                <c:pt idx="199">
                  <c:v>49.75</c:v>
                </c:pt>
                <c:pt idx="200">
                  <c:v>50</c:v>
                </c:pt>
                <c:pt idx="201">
                  <c:v>50.25</c:v>
                </c:pt>
                <c:pt idx="202">
                  <c:v>50.5</c:v>
                </c:pt>
                <c:pt idx="203">
                  <c:v>50.75</c:v>
                </c:pt>
                <c:pt idx="204">
                  <c:v>51</c:v>
                </c:pt>
                <c:pt idx="205">
                  <c:v>51.25</c:v>
                </c:pt>
                <c:pt idx="206">
                  <c:v>51.5</c:v>
                </c:pt>
                <c:pt idx="207">
                  <c:v>51.75</c:v>
                </c:pt>
                <c:pt idx="208">
                  <c:v>52</c:v>
                </c:pt>
                <c:pt idx="209">
                  <c:v>52.25</c:v>
                </c:pt>
                <c:pt idx="210">
                  <c:v>52.5</c:v>
                </c:pt>
                <c:pt idx="211">
                  <c:v>52.75</c:v>
                </c:pt>
                <c:pt idx="212">
                  <c:v>53</c:v>
                </c:pt>
                <c:pt idx="213">
                  <c:v>53.25</c:v>
                </c:pt>
                <c:pt idx="214">
                  <c:v>53.5</c:v>
                </c:pt>
                <c:pt idx="215">
                  <c:v>53.75</c:v>
                </c:pt>
                <c:pt idx="216">
                  <c:v>54</c:v>
                </c:pt>
                <c:pt idx="217">
                  <c:v>54.25</c:v>
                </c:pt>
                <c:pt idx="218">
                  <c:v>54.5</c:v>
                </c:pt>
                <c:pt idx="219">
                  <c:v>54.75</c:v>
                </c:pt>
                <c:pt idx="220">
                  <c:v>55</c:v>
                </c:pt>
                <c:pt idx="221">
                  <c:v>55.25</c:v>
                </c:pt>
                <c:pt idx="222">
                  <c:v>55.5</c:v>
                </c:pt>
                <c:pt idx="223">
                  <c:v>55.75</c:v>
                </c:pt>
                <c:pt idx="224">
                  <c:v>56</c:v>
                </c:pt>
                <c:pt idx="225">
                  <c:v>56.25</c:v>
                </c:pt>
                <c:pt idx="226">
                  <c:v>56.5</c:v>
                </c:pt>
                <c:pt idx="227">
                  <c:v>56.75</c:v>
                </c:pt>
                <c:pt idx="228">
                  <c:v>57</c:v>
                </c:pt>
                <c:pt idx="229">
                  <c:v>57.25</c:v>
                </c:pt>
                <c:pt idx="230">
                  <c:v>57.5</c:v>
                </c:pt>
                <c:pt idx="231">
                  <c:v>57.75</c:v>
                </c:pt>
                <c:pt idx="232">
                  <c:v>58</c:v>
                </c:pt>
                <c:pt idx="233">
                  <c:v>58.25</c:v>
                </c:pt>
                <c:pt idx="234">
                  <c:v>58.5</c:v>
                </c:pt>
                <c:pt idx="235">
                  <c:v>58.75</c:v>
                </c:pt>
                <c:pt idx="236">
                  <c:v>59</c:v>
                </c:pt>
                <c:pt idx="237">
                  <c:v>59.25</c:v>
                </c:pt>
                <c:pt idx="238">
                  <c:v>59.5</c:v>
                </c:pt>
                <c:pt idx="239">
                  <c:v>59.75</c:v>
                </c:pt>
                <c:pt idx="240">
                  <c:v>60</c:v>
                </c:pt>
                <c:pt idx="241">
                  <c:v>60.25</c:v>
                </c:pt>
                <c:pt idx="242">
                  <c:v>60.5</c:v>
                </c:pt>
                <c:pt idx="243">
                  <c:v>60.75</c:v>
                </c:pt>
                <c:pt idx="244">
                  <c:v>61</c:v>
                </c:pt>
                <c:pt idx="245">
                  <c:v>61.25</c:v>
                </c:pt>
                <c:pt idx="246">
                  <c:v>61.5</c:v>
                </c:pt>
                <c:pt idx="247">
                  <c:v>61.75</c:v>
                </c:pt>
                <c:pt idx="248">
                  <c:v>62</c:v>
                </c:pt>
                <c:pt idx="249">
                  <c:v>62.25</c:v>
                </c:pt>
                <c:pt idx="250">
                  <c:v>62.5</c:v>
                </c:pt>
                <c:pt idx="251">
                  <c:v>62.75</c:v>
                </c:pt>
                <c:pt idx="252">
                  <c:v>63</c:v>
                </c:pt>
                <c:pt idx="253">
                  <c:v>63.25</c:v>
                </c:pt>
                <c:pt idx="254">
                  <c:v>63.5</c:v>
                </c:pt>
                <c:pt idx="255">
                  <c:v>63.75</c:v>
                </c:pt>
                <c:pt idx="256">
                  <c:v>64</c:v>
                </c:pt>
                <c:pt idx="257">
                  <c:v>64.25</c:v>
                </c:pt>
                <c:pt idx="258">
                  <c:v>64.5</c:v>
                </c:pt>
                <c:pt idx="259">
                  <c:v>64.75</c:v>
                </c:pt>
                <c:pt idx="260">
                  <c:v>65</c:v>
                </c:pt>
                <c:pt idx="261">
                  <c:v>65.25</c:v>
                </c:pt>
                <c:pt idx="262">
                  <c:v>65.5</c:v>
                </c:pt>
                <c:pt idx="263">
                  <c:v>65.75</c:v>
                </c:pt>
                <c:pt idx="264">
                  <c:v>66</c:v>
                </c:pt>
                <c:pt idx="265">
                  <c:v>66.25</c:v>
                </c:pt>
                <c:pt idx="266">
                  <c:v>66.5</c:v>
                </c:pt>
                <c:pt idx="267">
                  <c:v>66.75</c:v>
                </c:pt>
                <c:pt idx="268">
                  <c:v>67</c:v>
                </c:pt>
                <c:pt idx="269">
                  <c:v>67.25</c:v>
                </c:pt>
                <c:pt idx="270">
                  <c:v>67.5</c:v>
                </c:pt>
                <c:pt idx="271">
                  <c:v>67.75</c:v>
                </c:pt>
                <c:pt idx="272">
                  <c:v>68</c:v>
                </c:pt>
                <c:pt idx="273">
                  <c:v>68.25</c:v>
                </c:pt>
                <c:pt idx="274">
                  <c:v>68.5</c:v>
                </c:pt>
                <c:pt idx="275">
                  <c:v>68.75</c:v>
                </c:pt>
                <c:pt idx="276">
                  <c:v>69</c:v>
                </c:pt>
                <c:pt idx="277">
                  <c:v>69.25</c:v>
                </c:pt>
                <c:pt idx="278">
                  <c:v>69.5</c:v>
                </c:pt>
                <c:pt idx="279">
                  <c:v>69.75</c:v>
                </c:pt>
                <c:pt idx="280">
                  <c:v>70</c:v>
                </c:pt>
                <c:pt idx="281">
                  <c:v>70.25</c:v>
                </c:pt>
                <c:pt idx="282">
                  <c:v>70.5</c:v>
                </c:pt>
                <c:pt idx="283">
                  <c:v>70.75</c:v>
                </c:pt>
                <c:pt idx="284">
                  <c:v>71</c:v>
                </c:pt>
                <c:pt idx="285">
                  <c:v>71.25</c:v>
                </c:pt>
                <c:pt idx="286">
                  <c:v>71.5</c:v>
                </c:pt>
                <c:pt idx="287">
                  <c:v>71.75</c:v>
                </c:pt>
                <c:pt idx="288">
                  <c:v>72</c:v>
                </c:pt>
                <c:pt idx="289">
                  <c:v>72.25</c:v>
                </c:pt>
                <c:pt idx="290">
                  <c:v>72.5</c:v>
                </c:pt>
                <c:pt idx="291">
                  <c:v>72.75</c:v>
                </c:pt>
                <c:pt idx="292">
                  <c:v>73</c:v>
                </c:pt>
                <c:pt idx="293">
                  <c:v>73.25</c:v>
                </c:pt>
                <c:pt idx="294">
                  <c:v>73.5</c:v>
                </c:pt>
                <c:pt idx="295">
                  <c:v>73.75</c:v>
                </c:pt>
                <c:pt idx="296">
                  <c:v>74</c:v>
                </c:pt>
                <c:pt idx="297">
                  <c:v>74.25</c:v>
                </c:pt>
                <c:pt idx="298">
                  <c:v>74.5</c:v>
                </c:pt>
                <c:pt idx="299">
                  <c:v>74.75</c:v>
                </c:pt>
                <c:pt idx="300">
                  <c:v>75</c:v>
                </c:pt>
                <c:pt idx="301">
                  <c:v>75.25</c:v>
                </c:pt>
                <c:pt idx="302">
                  <c:v>75.5</c:v>
                </c:pt>
                <c:pt idx="303">
                  <c:v>75.75</c:v>
                </c:pt>
                <c:pt idx="304">
                  <c:v>76</c:v>
                </c:pt>
                <c:pt idx="305">
                  <c:v>76.25</c:v>
                </c:pt>
                <c:pt idx="306">
                  <c:v>76.5</c:v>
                </c:pt>
                <c:pt idx="307">
                  <c:v>76.75</c:v>
                </c:pt>
                <c:pt idx="308">
                  <c:v>77</c:v>
                </c:pt>
                <c:pt idx="309">
                  <c:v>77.25</c:v>
                </c:pt>
                <c:pt idx="310">
                  <c:v>77.5</c:v>
                </c:pt>
                <c:pt idx="311">
                  <c:v>77.75</c:v>
                </c:pt>
                <c:pt idx="312">
                  <c:v>78</c:v>
                </c:pt>
                <c:pt idx="313">
                  <c:v>78.25</c:v>
                </c:pt>
                <c:pt idx="314">
                  <c:v>78.5</c:v>
                </c:pt>
                <c:pt idx="315">
                  <c:v>78.75</c:v>
                </c:pt>
                <c:pt idx="316">
                  <c:v>79</c:v>
                </c:pt>
                <c:pt idx="317">
                  <c:v>79.25</c:v>
                </c:pt>
                <c:pt idx="318">
                  <c:v>79.5</c:v>
                </c:pt>
                <c:pt idx="319">
                  <c:v>79.75</c:v>
                </c:pt>
                <c:pt idx="320">
                  <c:v>80</c:v>
                </c:pt>
                <c:pt idx="321">
                  <c:v>80.25</c:v>
                </c:pt>
                <c:pt idx="322">
                  <c:v>80.5</c:v>
                </c:pt>
                <c:pt idx="323">
                  <c:v>80.75</c:v>
                </c:pt>
                <c:pt idx="324">
                  <c:v>81</c:v>
                </c:pt>
                <c:pt idx="325">
                  <c:v>81.25</c:v>
                </c:pt>
                <c:pt idx="326">
                  <c:v>81.5</c:v>
                </c:pt>
                <c:pt idx="327">
                  <c:v>81.75</c:v>
                </c:pt>
                <c:pt idx="328">
                  <c:v>82</c:v>
                </c:pt>
                <c:pt idx="329">
                  <c:v>82.25</c:v>
                </c:pt>
                <c:pt idx="330">
                  <c:v>82.5</c:v>
                </c:pt>
                <c:pt idx="331">
                  <c:v>82.75</c:v>
                </c:pt>
                <c:pt idx="332">
                  <c:v>83</c:v>
                </c:pt>
                <c:pt idx="333">
                  <c:v>83.25</c:v>
                </c:pt>
                <c:pt idx="334">
                  <c:v>83.5</c:v>
                </c:pt>
                <c:pt idx="335">
                  <c:v>83.75</c:v>
                </c:pt>
                <c:pt idx="336">
                  <c:v>84</c:v>
                </c:pt>
                <c:pt idx="337">
                  <c:v>84.25</c:v>
                </c:pt>
                <c:pt idx="338">
                  <c:v>84.5</c:v>
                </c:pt>
                <c:pt idx="339">
                  <c:v>84.75</c:v>
                </c:pt>
                <c:pt idx="340">
                  <c:v>85</c:v>
                </c:pt>
                <c:pt idx="341">
                  <c:v>85.25</c:v>
                </c:pt>
                <c:pt idx="342">
                  <c:v>85.5</c:v>
                </c:pt>
                <c:pt idx="343">
                  <c:v>85.75</c:v>
                </c:pt>
                <c:pt idx="344">
                  <c:v>86</c:v>
                </c:pt>
                <c:pt idx="345">
                  <c:v>86.25</c:v>
                </c:pt>
                <c:pt idx="346">
                  <c:v>86.5</c:v>
                </c:pt>
                <c:pt idx="347">
                  <c:v>86.75</c:v>
                </c:pt>
                <c:pt idx="348">
                  <c:v>87</c:v>
                </c:pt>
                <c:pt idx="349">
                  <c:v>87.25</c:v>
                </c:pt>
                <c:pt idx="350">
                  <c:v>87.5</c:v>
                </c:pt>
                <c:pt idx="351">
                  <c:v>87.75</c:v>
                </c:pt>
                <c:pt idx="352">
                  <c:v>88</c:v>
                </c:pt>
                <c:pt idx="353">
                  <c:v>88.25</c:v>
                </c:pt>
                <c:pt idx="354">
                  <c:v>88.5</c:v>
                </c:pt>
                <c:pt idx="355">
                  <c:v>88.75</c:v>
                </c:pt>
                <c:pt idx="356">
                  <c:v>89</c:v>
                </c:pt>
                <c:pt idx="357">
                  <c:v>89.25</c:v>
                </c:pt>
                <c:pt idx="358">
                  <c:v>89.5</c:v>
                </c:pt>
                <c:pt idx="359">
                  <c:v>89.75</c:v>
                </c:pt>
                <c:pt idx="360">
                  <c:v>90</c:v>
                </c:pt>
                <c:pt idx="361">
                  <c:v>90.25</c:v>
                </c:pt>
                <c:pt idx="362">
                  <c:v>90.5</c:v>
                </c:pt>
                <c:pt idx="363">
                  <c:v>90.75</c:v>
                </c:pt>
                <c:pt idx="364">
                  <c:v>91</c:v>
                </c:pt>
                <c:pt idx="365">
                  <c:v>91.25</c:v>
                </c:pt>
                <c:pt idx="366">
                  <c:v>91.5</c:v>
                </c:pt>
                <c:pt idx="367">
                  <c:v>91.75</c:v>
                </c:pt>
                <c:pt idx="368">
                  <c:v>92</c:v>
                </c:pt>
                <c:pt idx="369">
                  <c:v>92.25</c:v>
                </c:pt>
                <c:pt idx="370">
                  <c:v>92.5</c:v>
                </c:pt>
                <c:pt idx="371">
                  <c:v>92.75</c:v>
                </c:pt>
                <c:pt idx="372">
                  <c:v>93</c:v>
                </c:pt>
                <c:pt idx="373">
                  <c:v>93.25</c:v>
                </c:pt>
                <c:pt idx="374">
                  <c:v>93.5</c:v>
                </c:pt>
                <c:pt idx="375">
                  <c:v>93.75</c:v>
                </c:pt>
                <c:pt idx="376">
                  <c:v>94</c:v>
                </c:pt>
                <c:pt idx="377">
                  <c:v>94.25</c:v>
                </c:pt>
                <c:pt idx="378">
                  <c:v>94.5</c:v>
                </c:pt>
                <c:pt idx="379">
                  <c:v>94.75</c:v>
                </c:pt>
                <c:pt idx="380">
                  <c:v>95</c:v>
                </c:pt>
                <c:pt idx="381">
                  <c:v>95.25</c:v>
                </c:pt>
                <c:pt idx="382">
                  <c:v>95.5</c:v>
                </c:pt>
                <c:pt idx="383">
                  <c:v>95.75</c:v>
                </c:pt>
                <c:pt idx="384">
                  <c:v>96</c:v>
                </c:pt>
                <c:pt idx="385">
                  <c:v>96.25</c:v>
                </c:pt>
                <c:pt idx="386">
                  <c:v>96.5</c:v>
                </c:pt>
                <c:pt idx="387">
                  <c:v>96.75</c:v>
                </c:pt>
                <c:pt idx="388">
                  <c:v>97</c:v>
                </c:pt>
                <c:pt idx="389">
                  <c:v>97.25</c:v>
                </c:pt>
                <c:pt idx="390">
                  <c:v>97.5</c:v>
                </c:pt>
                <c:pt idx="391">
                  <c:v>97.75</c:v>
                </c:pt>
                <c:pt idx="392">
                  <c:v>98</c:v>
                </c:pt>
                <c:pt idx="393">
                  <c:v>98.25</c:v>
                </c:pt>
                <c:pt idx="394">
                  <c:v>98.5</c:v>
                </c:pt>
                <c:pt idx="395">
                  <c:v>98.75</c:v>
                </c:pt>
                <c:pt idx="396">
                  <c:v>99</c:v>
                </c:pt>
                <c:pt idx="397">
                  <c:v>99.25</c:v>
                </c:pt>
                <c:pt idx="398">
                  <c:v>99.5</c:v>
                </c:pt>
                <c:pt idx="399">
                  <c:v>99.75</c:v>
                </c:pt>
                <c:pt idx="400">
                  <c:v>100</c:v>
                </c:pt>
                <c:pt idx="401">
                  <c:v>100.25</c:v>
                </c:pt>
                <c:pt idx="402">
                  <c:v>100.5</c:v>
                </c:pt>
                <c:pt idx="403">
                  <c:v>100.75</c:v>
                </c:pt>
                <c:pt idx="404">
                  <c:v>101</c:v>
                </c:pt>
                <c:pt idx="405">
                  <c:v>101.25</c:v>
                </c:pt>
                <c:pt idx="406">
                  <c:v>101.5</c:v>
                </c:pt>
                <c:pt idx="407">
                  <c:v>101.75</c:v>
                </c:pt>
                <c:pt idx="408">
                  <c:v>102</c:v>
                </c:pt>
                <c:pt idx="409">
                  <c:v>102.25</c:v>
                </c:pt>
                <c:pt idx="410">
                  <c:v>102.5</c:v>
                </c:pt>
                <c:pt idx="411">
                  <c:v>102.75</c:v>
                </c:pt>
                <c:pt idx="412">
                  <c:v>103</c:v>
                </c:pt>
                <c:pt idx="413">
                  <c:v>103.25</c:v>
                </c:pt>
                <c:pt idx="414">
                  <c:v>103.5</c:v>
                </c:pt>
                <c:pt idx="415">
                  <c:v>103.75</c:v>
                </c:pt>
                <c:pt idx="416">
                  <c:v>104</c:v>
                </c:pt>
                <c:pt idx="417">
                  <c:v>104.25</c:v>
                </c:pt>
                <c:pt idx="418">
                  <c:v>104.5</c:v>
                </c:pt>
                <c:pt idx="419">
                  <c:v>104.75</c:v>
                </c:pt>
                <c:pt idx="420">
                  <c:v>105</c:v>
                </c:pt>
                <c:pt idx="421">
                  <c:v>105.25</c:v>
                </c:pt>
                <c:pt idx="422">
                  <c:v>105.5</c:v>
                </c:pt>
                <c:pt idx="423">
                  <c:v>105.75</c:v>
                </c:pt>
                <c:pt idx="424">
                  <c:v>106</c:v>
                </c:pt>
                <c:pt idx="425">
                  <c:v>106.25</c:v>
                </c:pt>
                <c:pt idx="426">
                  <c:v>106.5</c:v>
                </c:pt>
                <c:pt idx="427">
                  <c:v>106.75</c:v>
                </c:pt>
                <c:pt idx="428">
                  <c:v>107</c:v>
                </c:pt>
                <c:pt idx="429">
                  <c:v>107.25</c:v>
                </c:pt>
                <c:pt idx="430">
                  <c:v>107.5</c:v>
                </c:pt>
                <c:pt idx="431">
                  <c:v>107.75</c:v>
                </c:pt>
                <c:pt idx="432">
                  <c:v>108</c:v>
                </c:pt>
                <c:pt idx="433">
                  <c:v>108.25</c:v>
                </c:pt>
                <c:pt idx="434">
                  <c:v>108.5</c:v>
                </c:pt>
                <c:pt idx="435">
                  <c:v>108.75</c:v>
                </c:pt>
                <c:pt idx="436">
                  <c:v>109</c:v>
                </c:pt>
                <c:pt idx="437">
                  <c:v>109.25</c:v>
                </c:pt>
                <c:pt idx="438">
                  <c:v>109.5</c:v>
                </c:pt>
                <c:pt idx="439">
                  <c:v>109.75</c:v>
                </c:pt>
                <c:pt idx="440">
                  <c:v>110</c:v>
                </c:pt>
                <c:pt idx="441">
                  <c:v>110.25</c:v>
                </c:pt>
                <c:pt idx="442">
                  <c:v>110.5</c:v>
                </c:pt>
                <c:pt idx="443">
                  <c:v>110.75</c:v>
                </c:pt>
                <c:pt idx="444">
                  <c:v>111</c:v>
                </c:pt>
                <c:pt idx="445">
                  <c:v>111.25</c:v>
                </c:pt>
                <c:pt idx="446">
                  <c:v>111.5</c:v>
                </c:pt>
                <c:pt idx="447">
                  <c:v>111.75</c:v>
                </c:pt>
                <c:pt idx="448">
                  <c:v>112</c:v>
                </c:pt>
                <c:pt idx="449">
                  <c:v>112.25</c:v>
                </c:pt>
                <c:pt idx="450">
                  <c:v>112.5</c:v>
                </c:pt>
                <c:pt idx="451">
                  <c:v>112.75</c:v>
                </c:pt>
                <c:pt idx="452">
                  <c:v>113</c:v>
                </c:pt>
                <c:pt idx="453">
                  <c:v>113.25</c:v>
                </c:pt>
                <c:pt idx="454">
                  <c:v>113.5</c:v>
                </c:pt>
                <c:pt idx="455">
                  <c:v>113.75</c:v>
                </c:pt>
                <c:pt idx="456">
                  <c:v>114</c:v>
                </c:pt>
                <c:pt idx="457">
                  <c:v>114.25</c:v>
                </c:pt>
                <c:pt idx="458">
                  <c:v>114.5</c:v>
                </c:pt>
                <c:pt idx="459">
                  <c:v>114.75</c:v>
                </c:pt>
                <c:pt idx="460">
                  <c:v>115</c:v>
                </c:pt>
                <c:pt idx="461">
                  <c:v>115.25</c:v>
                </c:pt>
                <c:pt idx="462">
                  <c:v>115.5</c:v>
                </c:pt>
                <c:pt idx="463">
                  <c:v>115.75</c:v>
                </c:pt>
                <c:pt idx="464">
                  <c:v>116</c:v>
                </c:pt>
                <c:pt idx="465">
                  <c:v>116.25</c:v>
                </c:pt>
                <c:pt idx="466">
                  <c:v>116.5</c:v>
                </c:pt>
                <c:pt idx="467">
                  <c:v>116.75</c:v>
                </c:pt>
                <c:pt idx="468">
                  <c:v>117</c:v>
                </c:pt>
                <c:pt idx="469">
                  <c:v>117.25</c:v>
                </c:pt>
                <c:pt idx="470">
                  <c:v>117.5</c:v>
                </c:pt>
                <c:pt idx="471">
                  <c:v>117.75</c:v>
                </c:pt>
                <c:pt idx="472">
                  <c:v>118</c:v>
                </c:pt>
                <c:pt idx="473">
                  <c:v>118.25</c:v>
                </c:pt>
                <c:pt idx="474">
                  <c:v>118.5</c:v>
                </c:pt>
                <c:pt idx="475">
                  <c:v>118.75</c:v>
                </c:pt>
                <c:pt idx="476">
                  <c:v>119</c:v>
                </c:pt>
                <c:pt idx="477">
                  <c:v>119.25</c:v>
                </c:pt>
                <c:pt idx="478">
                  <c:v>119.5</c:v>
                </c:pt>
                <c:pt idx="479">
                  <c:v>119.75</c:v>
                </c:pt>
                <c:pt idx="480">
                  <c:v>120</c:v>
                </c:pt>
                <c:pt idx="481">
                  <c:v>120.25</c:v>
                </c:pt>
                <c:pt idx="482">
                  <c:v>120.5</c:v>
                </c:pt>
                <c:pt idx="483">
                  <c:v>120.75</c:v>
                </c:pt>
                <c:pt idx="484">
                  <c:v>121</c:v>
                </c:pt>
                <c:pt idx="485">
                  <c:v>121.25</c:v>
                </c:pt>
                <c:pt idx="486">
                  <c:v>121.5</c:v>
                </c:pt>
                <c:pt idx="487">
                  <c:v>121.75</c:v>
                </c:pt>
                <c:pt idx="488">
                  <c:v>122</c:v>
                </c:pt>
                <c:pt idx="489">
                  <c:v>122.25</c:v>
                </c:pt>
                <c:pt idx="490">
                  <c:v>122.5</c:v>
                </c:pt>
                <c:pt idx="491">
                  <c:v>122.75</c:v>
                </c:pt>
                <c:pt idx="492">
                  <c:v>123</c:v>
                </c:pt>
                <c:pt idx="493">
                  <c:v>123.25</c:v>
                </c:pt>
                <c:pt idx="494">
                  <c:v>123.5</c:v>
                </c:pt>
                <c:pt idx="495">
                  <c:v>123.75</c:v>
                </c:pt>
                <c:pt idx="496">
                  <c:v>124</c:v>
                </c:pt>
                <c:pt idx="497">
                  <c:v>124.25</c:v>
                </c:pt>
                <c:pt idx="498">
                  <c:v>124.5</c:v>
                </c:pt>
                <c:pt idx="499">
                  <c:v>124.75</c:v>
                </c:pt>
                <c:pt idx="500">
                  <c:v>125</c:v>
                </c:pt>
                <c:pt idx="501">
                  <c:v>125.25</c:v>
                </c:pt>
                <c:pt idx="502">
                  <c:v>125.5</c:v>
                </c:pt>
                <c:pt idx="503">
                  <c:v>125.75</c:v>
                </c:pt>
                <c:pt idx="504">
                  <c:v>126</c:v>
                </c:pt>
                <c:pt idx="505">
                  <c:v>126.25</c:v>
                </c:pt>
                <c:pt idx="506">
                  <c:v>126.5</c:v>
                </c:pt>
                <c:pt idx="507">
                  <c:v>126.75</c:v>
                </c:pt>
                <c:pt idx="508">
                  <c:v>127</c:v>
                </c:pt>
                <c:pt idx="509">
                  <c:v>127.25</c:v>
                </c:pt>
                <c:pt idx="510">
                  <c:v>127.5</c:v>
                </c:pt>
                <c:pt idx="511">
                  <c:v>127.75</c:v>
                </c:pt>
                <c:pt idx="512">
                  <c:v>128</c:v>
                </c:pt>
                <c:pt idx="513">
                  <c:v>128.25</c:v>
                </c:pt>
                <c:pt idx="514">
                  <c:v>128.5</c:v>
                </c:pt>
                <c:pt idx="515">
                  <c:v>128.75</c:v>
                </c:pt>
                <c:pt idx="516">
                  <c:v>129</c:v>
                </c:pt>
                <c:pt idx="517">
                  <c:v>129.25</c:v>
                </c:pt>
                <c:pt idx="518">
                  <c:v>129.5</c:v>
                </c:pt>
                <c:pt idx="519">
                  <c:v>129.75</c:v>
                </c:pt>
                <c:pt idx="520">
                  <c:v>130</c:v>
                </c:pt>
                <c:pt idx="521">
                  <c:v>130.25</c:v>
                </c:pt>
                <c:pt idx="522">
                  <c:v>130.5</c:v>
                </c:pt>
                <c:pt idx="523">
                  <c:v>130.75</c:v>
                </c:pt>
                <c:pt idx="524">
                  <c:v>131</c:v>
                </c:pt>
                <c:pt idx="525">
                  <c:v>131.25</c:v>
                </c:pt>
                <c:pt idx="526">
                  <c:v>131.5</c:v>
                </c:pt>
                <c:pt idx="527">
                  <c:v>131.75</c:v>
                </c:pt>
                <c:pt idx="528">
                  <c:v>132</c:v>
                </c:pt>
                <c:pt idx="529">
                  <c:v>132.25</c:v>
                </c:pt>
                <c:pt idx="530">
                  <c:v>132.5</c:v>
                </c:pt>
                <c:pt idx="531">
                  <c:v>132.75</c:v>
                </c:pt>
                <c:pt idx="532">
                  <c:v>133</c:v>
                </c:pt>
                <c:pt idx="533">
                  <c:v>133.25</c:v>
                </c:pt>
                <c:pt idx="534">
                  <c:v>133.5</c:v>
                </c:pt>
                <c:pt idx="535">
                  <c:v>133.75</c:v>
                </c:pt>
                <c:pt idx="536">
                  <c:v>134</c:v>
                </c:pt>
                <c:pt idx="537">
                  <c:v>134.25</c:v>
                </c:pt>
                <c:pt idx="538">
                  <c:v>134.5</c:v>
                </c:pt>
                <c:pt idx="539">
                  <c:v>134.75</c:v>
                </c:pt>
                <c:pt idx="540">
                  <c:v>135</c:v>
                </c:pt>
                <c:pt idx="541">
                  <c:v>135.25</c:v>
                </c:pt>
                <c:pt idx="542">
                  <c:v>135.5</c:v>
                </c:pt>
                <c:pt idx="543">
                  <c:v>135.75</c:v>
                </c:pt>
                <c:pt idx="544">
                  <c:v>136</c:v>
                </c:pt>
                <c:pt idx="545">
                  <c:v>136.25</c:v>
                </c:pt>
                <c:pt idx="546">
                  <c:v>136.5</c:v>
                </c:pt>
                <c:pt idx="547">
                  <c:v>136.75</c:v>
                </c:pt>
                <c:pt idx="548">
                  <c:v>137</c:v>
                </c:pt>
                <c:pt idx="549">
                  <c:v>137.25</c:v>
                </c:pt>
                <c:pt idx="550">
                  <c:v>137.5</c:v>
                </c:pt>
                <c:pt idx="551">
                  <c:v>137.75</c:v>
                </c:pt>
                <c:pt idx="552">
                  <c:v>138</c:v>
                </c:pt>
                <c:pt idx="553">
                  <c:v>138.25</c:v>
                </c:pt>
                <c:pt idx="554">
                  <c:v>138.5</c:v>
                </c:pt>
                <c:pt idx="555">
                  <c:v>138.75</c:v>
                </c:pt>
                <c:pt idx="556">
                  <c:v>139</c:v>
                </c:pt>
                <c:pt idx="557">
                  <c:v>139.25</c:v>
                </c:pt>
                <c:pt idx="558">
                  <c:v>139.5</c:v>
                </c:pt>
                <c:pt idx="559">
                  <c:v>139.75</c:v>
                </c:pt>
                <c:pt idx="560">
                  <c:v>140</c:v>
                </c:pt>
                <c:pt idx="561">
                  <c:v>140.25</c:v>
                </c:pt>
                <c:pt idx="562">
                  <c:v>140.5</c:v>
                </c:pt>
                <c:pt idx="563">
                  <c:v>140.75</c:v>
                </c:pt>
                <c:pt idx="564">
                  <c:v>141</c:v>
                </c:pt>
                <c:pt idx="565">
                  <c:v>141.25</c:v>
                </c:pt>
                <c:pt idx="566">
                  <c:v>141.5</c:v>
                </c:pt>
                <c:pt idx="567">
                  <c:v>141.75</c:v>
                </c:pt>
                <c:pt idx="568">
                  <c:v>142</c:v>
                </c:pt>
                <c:pt idx="569">
                  <c:v>142.25</c:v>
                </c:pt>
                <c:pt idx="570">
                  <c:v>142.5</c:v>
                </c:pt>
                <c:pt idx="571">
                  <c:v>142.75</c:v>
                </c:pt>
                <c:pt idx="572">
                  <c:v>143</c:v>
                </c:pt>
                <c:pt idx="573">
                  <c:v>143.25</c:v>
                </c:pt>
                <c:pt idx="574">
                  <c:v>143.5</c:v>
                </c:pt>
                <c:pt idx="575">
                  <c:v>143.75</c:v>
                </c:pt>
                <c:pt idx="576">
                  <c:v>144</c:v>
                </c:pt>
                <c:pt idx="577">
                  <c:v>144.25</c:v>
                </c:pt>
                <c:pt idx="578">
                  <c:v>144.5</c:v>
                </c:pt>
                <c:pt idx="579">
                  <c:v>144.75</c:v>
                </c:pt>
                <c:pt idx="580">
                  <c:v>145</c:v>
                </c:pt>
                <c:pt idx="581">
                  <c:v>145.25</c:v>
                </c:pt>
                <c:pt idx="582">
                  <c:v>145.5</c:v>
                </c:pt>
                <c:pt idx="583">
                  <c:v>145.75</c:v>
                </c:pt>
                <c:pt idx="584">
                  <c:v>146</c:v>
                </c:pt>
                <c:pt idx="585">
                  <c:v>146.25</c:v>
                </c:pt>
                <c:pt idx="586">
                  <c:v>146.5</c:v>
                </c:pt>
                <c:pt idx="587">
                  <c:v>146.75</c:v>
                </c:pt>
                <c:pt idx="588">
                  <c:v>147</c:v>
                </c:pt>
                <c:pt idx="589">
                  <c:v>147.25</c:v>
                </c:pt>
                <c:pt idx="590">
                  <c:v>147.5</c:v>
                </c:pt>
                <c:pt idx="591">
                  <c:v>147.75</c:v>
                </c:pt>
                <c:pt idx="592">
                  <c:v>148</c:v>
                </c:pt>
                <c:pt idx="593">
                  <c:v>148.25</c:v>
                </c:pt>
                <c:pt idx="594">
                  <c:v>148.5</c:v>
                </c:pt>
                <c:pt idx="595">
                  <c:v>148.75</c:v>
                </c:pt>
                <c:pt idx="596">
                  <c:v>149</c:v>
                </c:pt>
                <c:pt idx="597">
                  <c:v>149.25</c:v>
                </c:pt>
                <c:pt idx="598">
                  <c:v>149.5</c:v>
                </c:pt>
                <c:pt idx="599">
                  <c:v>149.75</c:v>
                </c:pt>
                <c:pt idx="600">
                  <c:v>150</c:v>
                </c:pt>
                <c:pt idx="601">
                  <c:v>150.25</c:v>
                </c:pt>
                <c:pt idx="602">
                  <c:v>150.5</c:v>
                </c:pt>
                <c:pt idx="603">
                  <c:v>150.75</c:v>
                </c:pt>
                <c:pt idx="604">
                  <c:v>151</c:v>
                </c:pt>
                <c:pt idx="605">
                  <c:v>151.25</c:v>
                </c:pt>
                <c:pt idx="606">
                  <c:v>151.5</c:v>
                </c:pt>
                <c:pt idx="607">
                  <c:v>151.75</c:v>
                </c:pt>
                <c:pt idx="608">
                  <c:v>152</c:v>
                </c:pt>
                <c:pt idx="609">
                  <c:v>152.25</c:v>
                </c:pt>
                <c:pt idx="610">
                  <c:v>152.5</c:v>
                </c:pt>
                <c:pt idx="611">
                  <c:v>152.75</c:v>
                </c:pt>
                <c:pt idx="612">
                  <c:v>153</c:v>
                </c:pt>
                <c:pt idx="613">
                  <c:v>153.25</c:v>
                </c:pt>
                <c:pt idx="614">
                  <c:v>153.5</c:v>
                </c:pt>
                <c:pt idx="615">
                  <c:v>153.75</c:v>
                </c:pt>
                <c:pt idx="616">
                  <c:v>154</c:v>
                </c:pt>
                <c:pt idx="617">
                  <c:v>154.25</c:v>
                </c:pt>
                <c:pt idx="618">
                  <c:v>154.5</c:v>
                </c:pt>
                <c:pt idx="619">
                  <c:v>154.75</c:v>
                </c:pt>
                <c:pt idx="620">
                  <c:v>155</c:v>
                </c:pt>
                <c:pt idx="621">
                  <c:v>155.25</c:v>
                </c:pt>
                <c:pt idx="622">
                  <c:v>155.5</c:v>
                </c:pt>
                <c:pt idx="623">
                  <c:v>155.75</c:v>
                </c:pt>
                <c:pt idx="624">
                  <c:v>156</c:v>
                </c:pt>
                <c:pt idx="625">
                  <c:v>156.25</c:v>
                </c:pt>
                <c:pt idx="626">
                  <c:v>156.5</c:v>
                </c:pt>
                <c:pt idx="627">
                  <c:v>156.75</c:v>
                </c:pt>
                <c:pt idx="628">
                  <c:v>157</c:v>
                </c:pt>
                <c:pt idx="629">
                  <c:v>157.25</c:v>
                </c:pt>
                <c:pt idx="630">
                  <c:v>157.5</c:v>
                </c:pt>
                <c:pt idx="631">
                  <c:v>157.75</c:v>
                </c:pt>
                <c:pt idx="632">
                  <c:v>158</c:v>
                </c:pt>
                <c:pt idx="633">
                  <c:v>158.25</c:v>
                </c:pt>
                <c:pt idx="634">
                  <c:v>158.5</c:v>
                </c:pt>
                <c:pt idx="635">
                  <c:v>158.75</c:v>
                </c:pt>
                <c:pt idx="636">
                  <c:v>159</c:v>
                </c:pt>
                <c:pt idx="637">
                  <c:v>159.25</c:v>
                </c:pt>
                <c:pt idx="638">
                  <c:v>159.5</c:v>
                </c:pt>
                <c:pt idx="639">
                  <c:v>159.75</c:v>
                </c:pt>
                <c:pt idx="640">
                  <c:v>160</c:v>
                </c:pt>
                <c:pt idx="641">
                  <c:v>160.25</c:v>
                </c:pt>
                <c:pt idx="642">
                  <c:v>160.5</c:v>
                </c:pt>
                <c:pt idx="643">
                  <c:v>160.75</c:v>
                </c:pt>
                <c:pt idx="644">
                  <c:v>161</c:v>
                </c:pt>
                <c:pt idx="645">
                  <c:v>161.25</c:v>
                </c:pt>
                <c:pt idx="646">
                  <c:v>161.5</c:v>
                </c:pt>
                <c:pt idx="647">
                  <c:v>161.75</c:v>
                </c:pt>
                <c:pt idx="648">
                  <c:v>162</c:v>
                </c:pt>
                <c:pt idx="649">
                  <c:v>162.25</c:v>
                </c:pt>
                <c:pt idx="650">
                  <c:v>162.5</c:v>
                </c:pt>
                <c:pt idx="651">
                  <c:v>162.75</c:v>
                </c:pt>
                <c:pt idx="652">
                  <c:v>163</c:v>
                </c:pt>
                <c:pt idx="653">
                  <c:v>163.25</c:v>
                </c:pt>
                <c:pt idx="654">
                  <c:v>163.5</c:v>
                </c:pt>
                <c:pt idx="655">
                  <c:v>163.75</c:v>
                </c:pt>
                <c:pt idx="656">
                  <c:v>164</c:v>
                </c:pt>
                <c:pt idx="657">
                  <c:v>164.25</c:v>
                </c:pt>
                <c:pt idx="658">
                  <c:v>164.5</c:v>
                </c:pt>
                <c:pt idx="659">
                  <c:v>164.75</c:v>
                </c:pt>
                <c:pt idx="660">
                  <c:v>165</c:v>
                </c:pt>
                <c:pt idx="661">
                  <c:v>165.25</c:v>
                </c:pt>
                <c:pt idx="662">
                  <c:v>165.5</c:v>
                </c:pt>
                <c:pt idx="663">
                  <c:v>165.75</c:v>
                </c:pt>
                <c:pt idx="664">
                  <c:v>166</c:v>
                </c:pt>
                <c:pt idx="665">
                  <c:v>166.25</c:v>
                </c:pt>
                <c:pt idx="666">
                  <c:v>166.5</c:v>
                </c:pt>
                <c:pt idx="667">
                  <c:v>166.75</c:v>
                </c:pt>
                <c:pt idx="668">
                  <c:v>167</c:v>
                </c:pt>
                <c:pt idx="669">
                  <c:v>167.25</c:v>
                </c:pt>
                <c:pt idx="670">
                  <c:v>167.5</c:v>
                </c:pt>
                <c:pt idx="671">
                  <c:v>167.75</c:v>
                </c:pt>
                <c:pt idx="672">
                  <c:v>168</c:v>
                </c:pt>
                <c:pt idx="673">
                  <c:v>168.25</c:v>
                </c:pt>
                <c:pt idx="674">
                  <c:v>168.5</c:v>
                </c:pt>
                <c:pt idx="675">
                  <c:v>168.75</c:v>
                </c:pt>
                <c:pt idx="676">
                  <c:v>169</c:v>
                </c:pt>
                <c:pt idx="677">
                  <c:v>169.25</c:v>
                </c:pt>
                <c:pt idx="678">
                  <c:v>169.5</c:v>
                </c:pt>
                <c:pt idx="679">
                  <c:v>169.75</c:v>
                </c:pt>
                <c:pt idx="680">
                  <c:v>170</c:v>
                </c:pt>
                <c:pt idx="681">
                  <c:v>170.25</c:v>
                </c:pt>
                <c:pt idx="682">
                  <c:v>170.5</c:v>
                </c:pt>
                <c:pt idx="683">
                  <c:v>170.75</c:v>
                </c:pt>
                <c:pt idx="684">
                  <c:v>171</c:v>
                </c:pt>
                <c:pt idx="685">
                  <c:v>171.25</c:v>
                </c:pt>
                <c:pt idx="686">
                  <c:v>171.5</c:v>
                </c:pt>
                <c:pt idx="687">
                  <c:v>171.75</c:v>
                </c:pt>
                <c:pt idx="688">
                  <c:v>172</c:v>
                </c:pt>
                <c:pt idx="689">
                  <c:v>172.25</c:v>
                </c:pt>
                <c:pt idx="690">
                  <c:v>172.5</c:v>
                </c:pt>
                <c:pt idx="691">
                  <c:v>172.75</c:v>
                </c:pt>
                <c:pt idx="692">
                  <c:v>173</c:v>
                </c:pt>
                <c:pt idx="693">
                  <c:v>173.25</c:v>
                </c:pt>
                <c:pt idx="694">
                  <c:v>173.5</c:v>
                </c:pt>
                <c:pt idx="695">
                  <c:v>173.75</c:v>
                </c:pt>
                <c:pt idx="696">
                  <c:v>174</c:v>
                </c:pt>
                <c:pt idx="697">
                  <c:v>174.25</c:v>
                </c:pt>
                <c:pt idx="698">
                  <c:v>174.5</c:v>
                </c:pt>
                <c:pt idx="699">
                  <c:v>174.75</c:v>
                </c:pt>
                <c:pt idx="700">
                  <c:v>175</c:v>
                </c:pt>
                <c:pt idx="701">
                  <c:v>175.25</c:v>
                </c:pt>
                <c:pt idx="702">
                  <c:v>175.5</c:v>
                </c:pt>
                <c:pt idx="703">
                  <c:v>175.75</c:v>
                </c:pt>
                <c:pt idx="704">
                  <c:v>176</c:v>
                </c:pt>
                <c:pt idx="705">
                  <c:v>176.25</c:v>
                </c:pt>
                <c:pt idx="706">
                  <c:v>176.5</c:v>
                </c:pt>
                <c:pt idx="707">
                  <c:v>176.75</c:v>
                </c:pt>
                <c:pt idx="708">
                  <c:v>177</c:v>
                </c:pt>
                <c:pt idx="709">
                  <c:v>177.25</c:v>
                </c:pt>
                <c:pt idx="710">
                  <c:v>177.5</c:v>
                </c:pt>
                <c:pt idx="711">
                  <c:v>177.75</c:v>
                </c:pt>
                <c:pt idx="712">
                  <c:v>178</c:v>
                </c:pt>
                <c:pt idx="713">
                  <c:v>178.25</c:v>
                </c:pt>
                <c:pt idx="714">
                  <c:v>178.5</c:v>
                </c:pt>
                <c:pt idx="715">
                  <c:v>178.75</c:v>
                </c:pt>
                <c:pt idx="716">
                  <c:v>179</c:v>
                </c:pt>
                <c:pt idx="717">
                  <c:v>179.25</c:v>
                </c:pt>
                <c:pt idx="718">
                  <c:v>179.5</c:v>
                </c:pt>
                <c:pt idx="719">
                  <c:v>179.75</c:v>
                </c:pt>
                <c:pt idx="720">
                  <c:v>180</c:v>
                </c:pt>
                <c:pt idx="721">
                  <c:v>180.25</c:v>
                </c:pt>
                <c:pt idx="722">
                  <c:v>180.5</c:v>
                </c:pt>
                <c:pt idx="723">
                  <c:v>180.75</c:v>
                </c:pt>
                <c:pt idx="724">
                  <c:v>181</c:v>
                </c:pt>
                <c:pt idx="725">
                  <c:v>181.25</c:v>
                </c:pt>
                <c:pt idx="726">
                  <c:v>181.5</c:v>
                </c:pt>
                <c:pt idx="727">
                  <c:v>181.75</c:v>
                </c:pt>
                <c:pt idx="728">
                  <c:v>182</c:v>
                </c:pt>
                <c:pt idx="729">
                  <c:v>182.25</c:v>
                </c:pt>
                <c:pt idx="730">
                  <c:v>182.5</c:v>
                </c:pt>
                <c:pt idx="731">
                  <c:v>182.75</c:v>
                </c:pt>
                <c:pt idx="732">
                  <c:v>183</c:v>
                </c:pt>
                <c:pt idx="733">
                  <c:v>183.25</c:v>
                </c:pt>
                <c:pt idx="734">
                  <c:v>183.5</c:v>
                </c:pt>
                <c:pt idx="735">
                  <c:v>183.75</c:v>
                </c:pt>
                <c:pt idx="736">
                  <c:v>184</c:v>
                </c:pt>
                <c:pt idx="737">
                  <c:v>184.25</c:v>
                </c:pt>
                <c:pt idx="738">
                  <c:v>184.5</c:v>
                </c:pt>
                <c:pt idx="739">
                  <c:v>184.75</c:v>
                </c:pt>
                <c:pt idx="740">
                  <c:v>185</c:v>
                </c:pt>
                <c:pt idx="741">
                  <c:v>185.25</c:v>
                </c:pt>
                <c:pt idx="742">
                  <c:v>185.5</c:v>
                </c:pt>
                <c:pt idx="743">
                  <c:v>185.75</c:v>
                </c:pt>
                <c:pt idx="744">
                  <c:v>186</c:v>
                </c:pt>
                <c:pt idx="745">
                  <c:v>186.25</c:v>
                </c:pt>
                <c:pt idx="746">
                  <c:v>186.5</c:v>
                </c:pt>
                <c:pt idx="747">
                  <c:v>186.75</c:v>
                </c:pt>
                <c:pt idx="748">
                  <c:v>187</c:v>
                </c:pt>
                <c:pt idx="749">
                  <c:v>187.25</c:v>
                </c:pt>
                <c:pt idx="750">
                  <c:v>187.5</c:v>
                </c:pt>
                <c:pt idx="751">
                  <c:v>187.75</c:v>
                </c:pt>
                <c:pt idx="752">
                  <c:v>188</c:v>
                </c:pt>
                <c:pt idx="753">
                  <c:v>188.25</c:v>
                </c:pt>
                <c:pt idx="754">
                  <c:v>188.5</c:v>
                </c:pt>
                <c:pt idx="755">
                  <c:v>188.75</c:v>
                </c:pt>
                <c:pt idx="756">
                  <c:v>189</c:v>
                </c:pt>
                <c:pt idx="757">
                  <c:v>189.25</c:v>
                </c:pt>
                <c:pt idx="758">
                  <c:v>189.5</c:v>
                </c:pt>
                <c:pt idx="759">
                  <c:v>189.75</c:v>
                </c:pt>
                <c:pt idx="760">
                  <c:v>190</c:v>
                </c:pt>
                <c:pt idx="761">
                  <c:v>190.25</c:v>
                </c:pt>
                <c:pt idx="762">
                  <c:v>190.5</c:v>
                </c:pt>
                <c:pt idx="763">
                  <c:v>190.75</c:v>
                </c:pt>
                <c:pt idx="764">
                  <c:v>191</c:v>
                </c:pt>
                <c:pt idx="765">
                  <c:v>191.25</c:v>
                </c:pt>
                <c:pt idx="766">
                  <c:v>191.5</c:v>
                </c:pt>
                <c:pt idx="767">
                  <c:v>191.75</c:v>
                </c:pt>
                <c:pt idx="768">
                  <c:v>192</c:v>
                </c:pt>
                <c:pt idx="769">
                  <c:v>192.25</c:v>
                </c:pt>
                <c:pt idx="770">
                  <c:v>192.5</c:v>
                </c:pt>
                <c:pt idx="771">
                  <c:v>192.75</c:v>
                </c:pt>
                <c:pt idx="772">
                  <c:v>193</c:v>
                </c:pt>
                <c:pt idx="773">
                  <c:v>193.25</c:v>
                </c:pt>
                <c:pt idx="774">
                  <c:v>193.5</c:v>
                </c:pt>
                <c:pt idx="775">
                  <c:v>193.75</c:v>
                </c:pt>
                <c:pt idx="776">
                  <c:v>194</c:v>
                </c:pt>
                <c:pt idx="777">
                  <c:v>194.25</c:v>
                </c:pt>
                <c:pt idx="778">
                  <c:v>194.5</c:v>
                </c:pt>
                <c:pt idx="779">
                  <c:v>194.75</c:v>
                </c:pt>
                <c:pt idx="780">
                  <c:v>195</c:v>
                </c:pt>
                <c:pt idx="781">
                  <c:v>195.25</c:v>
                </c:pt>
                <c:pt idx="782">
                  <c:v>195.5</c:v>
                </c:pt>
                <c:pt idx="783">
                  <c:v>195.75</c:v>
                </c:pt>
                <c:pt idx="784">
                  <c:v>196</c:v>
                </c:pt>
                <c:pt idx="785">
                  <c:v>196.25</c:v>
                </c:pt>
                <c:pt idx="786">
                  <c:v>196.5</c:v>
                </c:pt>
                <c:pt idx="787">
                  <c:v>196.75</c:v>
                </c:pt>
                <c:pt idx="788">
                  <c:v>197</c:v>
                </c:pt>
                <c:pt idx="789">
                  <c:v>197.25</c:v>
                </c:pt>
                <c:pt idx="790">
                  <c:v>197.5</c:v>
                </c:pt>
                <c:pt idx="791">
                  <c:v>197.75</c:v>
                </c:pt>
                <c:pt idx="792">
                  <c:v>198</c:v>
                </c:pt>
                <c:pt idx="793">
                  <c:v>198.25</c:v>
                </c:pt>
                <c:pt idx="794">
                  <c:v>198.5</c:v>
                </c:pt>
                <c:pt idx="795">
                  <c:v>198.75</c:v>
                </c:pt>
                <c:pt idx="796">
                  <c:v>199</c:v>
                </c:pt>
                <c:pt idx="797">
                  <c:v>199.25</c:v>
                </c:pt>
                <c:pt idx="798">
                  <c:v>199.5</c:v>
                </c:pt>
                <c:pt idx="799">
                  <c:v>199.75</c:v>
                </c:pt>
                <c:pt idx="800">
                  <c:v>200</c:v>
                </c:pt>
                <c:pt idx="801">
                  <c:v>200.25</c:v>
                </c:pt>
                <c:pt idx="802">
                  <c:v>200.5</c:v>
                </c:pt>
                <c:pt idx="803">
                  <c:v>200.75</c:v>
                </c:pt>
                <c:pt idx="804">
                  <c:v>201</c:v>
                </c:pt>
                <c:pt idx="805">
                  <c:v>201.25</c:v>
                </c:pt>
                <c:pt idx="806">
                  <c:v>201.5</c:v>
                </c:pt>
                <c:pt idx="807">
                  <c:v>201.75</c:v>
                </c:pt>
                <c:pt idx="808">
                  <c:v>202</c:v>
                </c:pt>
                <c:pt idx="809">
                  <c:v>202.25</c:v>
                </c:pt>
                <c:pt idx="810">
                  <c:v>202.5</c:v>
                </c:pt>
                <c:pt idx="811">
                  <c:v>202.75</c:v>
                </c:pt>
                <c:pt idx="812">
                  <c:v>203</c:v>
                </c:pt>
                <c:pt idx="813">
                  <c:v>203.25</c:v>
                </c:pt>
                <c:pt idx="814">
                  <c:v>203.5</c:v>
                </c:pt>
                <c:pt idx="815">
                  <c:v>203.75</c:v>
                </c:pt>
                <c:pt idx="816">
                  <c:v>204</c:v>
                </c:pt>
                <c:pt idx="817">
                  <c:v>204.25</c:v>
                </c:pt>
                <c:pt idx="818">
                  <c:v>204.5</c:v>
                </c:pt>
                <c:pt idx="819">
                  <c:v>204.75</c:v>
                </c:pt>
                <c:pt idx="820">
                  <c:v>205</c:v>
                </c:pt>
                <c:pt idx="821">
                  <c:v>205.25</c:v>
                </c:pt>
                <c:pt idx="822">
                  <c:v>205.5</c:v>
                </c:pt>
                <c:pt idx="823">
                  <c:v>205.75</c:v>
                </c:pt>
                <c:pt idx="824">
                  <c:v>206</c:v>
                </c:pt>
                <c:pt idx="825">
                  <c:v>206.25</c:v>
                </c:pt>
                <c:pt idx="826">
                  <c:v>206.5</c:v>
                </c:pt>
                <c:pt idx="827">
                  <c:v>206.75</c:v>
                </c:pt>
                <c:pt idx="828">
                  <c:v>207</c:v>
                </c:pt>
                <c:pt idx="829">
                  <c:v>207.25</c:v>
                </c:pt>
                <c:pt idx="830">
                  <c:v>207.5</c:v>
                </c:pt>
                <c:pt idx="831">
                  <c:v>207.75</c:v>
                </c:pt>
                <c:pt idx="832">
                  <c:v>208</c:v>
                </c:pt>
                <c:pt idx="833">
                  <c:v>208.25</c:v>
                </c:pt>
                <c:pt idx="834">
                  <c:v>208.5</c:v>
                </c:pt>
                <c:pt idx="835">
                  <c:v>208.75</c:v>
                </c:pt>
                <c:pt idx="836">
                  <c:v>209</c:v>
                </c:pt>
                <c:pt idx="837">
                  <c:v>209.25</c:v>
                </c:pt>
                <c:pt idx="838">
                  <c:v>209.5</c:v>
                </c:pt>
                <c:pt idx="839">
                  <c:v>209.75</c:v>
                </c:pt>
                <c:pt idx="840">
                  <c:v>210</c:v>
                </c:pt>
                <c:pt idx="841">
                  <c:v>210.25</c:v>
                </c:pt>
                <c:pt idx="842">
                  <c:v>210.5</c:v>
                </c:pt>
                <c:pt idx="843">
                  <c:v>210.75</c:v>
                </c:pt>
                <c:pt idx="844">
                  <c:v>211</c:v>
                </c:pt>
                <c:pt idx="845">
                  <c:v>211.25</c:v>
                </c:pt>
                <c:pt idx="846">
                  <c:v>211.5</c:v>
                </c:pt>
                <c:pt idx="847">
                  <c:v>211.75</c:v>
                </c:pt>
                <c:pt idx="848">
                  <c:v>212</c:v>
                </c:pt>
                <c:pt idx="849">
                  <c:v>212.25</c:v>
                </c:pt>
                <c:pt idx="850">
                  <c:v>212.5</c:v>
                </c:pt>
                <c:pt idx="851">
                  <c:v>212.75</c:v>
                </c:pt>
                <c:pt idx="852">
                  <c:v>213</c:v>
                </c:pt>
                <c:pt idx="853">
                  <c:v>213.25</c:v>
                </c:pt>
                <c:pt idx="854">
                  <c:v>213.5</c:v>
                </c:pt>
                <c:pt idx="855">
                  <c:v>213.75</c:v>
                </c:pt>
                <c:pt idx="856">
                  <c:v>214</c:v>
                </c:pt>
                <c:pt idx="857">
                  <c:v>214.25</c:v>
                </c:pt>
                <c:pt idx="858">
                  <c:v>214.5</c:v>
                </c:pt>
                <c:pt idx="859">
                  <c:v>214.75</c:v>
                </c:pt>
                <c:pt idx="860">
                  <c:v>215</c:v>
                </c:pt>
                <c:pt idx="861">
                  <c:v>215.25</c:v>
                </c:pt>
                <c:pt idx="862">
                  <c:v>215.5</c:v>
                </c:pt>
                <c:pt idx="863">
                  <c:v>215.75</c:v>
                </c:pt>
                <c:pt idx="864">
                  <c:v>216</c:v>
                </c:pt>
                <c:pt idx="865">
                  <c:v>216.25</c:v>
                </c:pt>
                <c:pt idx="866">
                  <c:v>216.5</c:v>
                </c:pt>
                <c:pt idx="867">
                  <c:v>216.75</c:v>
                </c:pt>
                <c:pt idx="868">
                  <c:v>217</c:v>
                </c:pt>
                <c:pt idx="869">
                  <c:v>217.25</c:v>
                </c:pt>
                <c:pt idx="870">
                  <c:v>217.5</c:v>
                </c:pt>
                <c:pt idx="871">
                  <c:v>217.75</c:v>
                </c:pt>
                <c:pt idx="872">
                  <c:v>218</c:v>
                </c:pt>
                <c:pt idx="873">
                  <c:v>218.25</c:v>
                </c:pt>
                <c:pt idx="874">
                  <c:v>218.5</c:v>
                </c:pt>
                <c:pt idx="875">
                  <c:v>218.75</c:v>
                </c:pt>
                <c:pt idx="876">
                  <c:v>219</c:v>
                </c:pt>
                <c:pt idx="877">
                  <c:v>219.25</c:v>
                </c:pt>
                <c:pt idx="878">
                  <c:v>219.5</c:v>
                </c:pt>
                <c:pt idx="879">
                  <c:v>219.75</c:v>
                </c:pt>
                <c:pt idx="880">
                  <c:v>220</c:v>
                </c:pt>
                <c:pt idx="881">
                  <c:v>220.25</c:v>
                </c:pt>
                <c:pt idx="882">
                  <c:v>220.5</c:v>
                </c:pt>
                <c:pt idx="883">
                  <c:v>220.75</c:v>
                </c:pt>
                <c:pt idx="884">
                  <c:v>221</c:v>
                </c:pt>
                <c:pt idx="885">
                  <c:v>221.25</c:v>
                </c:pt>
                <c:pt idx="886">
                  <c:v>221.5</c:v>
                </c:pt>
                <c:pt idx="887">
                  <c:v>221.75</c:v>
                </c:pt>
                <c:pt idx="888">
                  <c:v>222</c:v>
                </c:pt>
                <c:pt idx="889">
                  <c:v>222.25</c:v>
                </c:pt>
                <c:pt idx="890">
                  <c:v>222.5</c:v>
                </c:pt>
                <c:pt idx="891">
                  <c:v>222.75</c:v>
                </c:pt>
                <c:pt idx="892">
                  <c:v>223</c:v>
                </c:pt>
                <c:pt idx="893">
                  <c:v>223.25</c:v>
                </c:pt>
                <c:pt idx="894">
                  <c:v>223.5</c:v>
                </c:pt>
                <c:pt idx="895">
                  <c:v>223.75</c:v>
                </c:pt>
                <c:pt idx="896">
                  <c:v>224</c:v>
                </c:pt>
                <c:pt idx="897">
                  <c:v>224.25</c:v>
                </c:pt>
                <c:pt idx="898">
                  <c:v>224.5</c:v>
                </c:pt>
                <c:pt idx="899">
                  <c:v>224.75</c:v>
                </c:pt>
                <c:pt idx="900">
                  <c:v>225</c:v>
                </c:pt>
                <c:pt idx="901">
                  <c:v>225.25</c:v>
                </c:pt>
                <c:pt idx="902">
                  <c:v>225.5</c:v>
                </c:pt>
                <c:pt idx="903">
                  <c:v>225.75</c:v>
                </c:pt>
                <c:pt idx="904">
                  <c:v>226</c:v>
                </c:pt>
                <c:pt idx="905">
                  <c:v>226.25</c:v>
                </c:pt>
                <c:pt idx="906">
                  <c:v>226.5</c:v>
                </c:pt>
                <c:pt idx="907">
                  <c:v>226.75</c:v>
                </c:pt>
                <c:pt idx="908">
                  <c:v>227</c:v>
                </c:pt>
                <c:pt idx="909">
                  <c:v>227.25</c:v>
                </c:pt>
                <c:pt idx="910">
                  <c:v>227.5</c:v>
                </c:pt>
                <c:pt idx="911">
                  <c:v>227.75</c:v>
                </c:pt>
                <c:pt idx="912">
                  <c:v>228</c:v>
                </c:pt>
                <c:pt idx="913">
                  <c:v>228.25</c:v>
                </c:pt>
                <c:pt idx="914">
                  <c:v>228.5</c:v>
                </c:pt>
                <c:pt idx="915">
                  <c:v>228.75</c:v>
                </c:pt>
                <c:pt idx="916">
                  <c:v>229</c:v>
                </c:pt>
                <c:pt idx="917">
                  <c:v>229.25</c:v>
                </c:pt>
                <c:pt idx="918">
                  <c:v>229.5</c:v>
                </c:pt>
                <c:pt idx="919">
                  <c:v>229.75</c:v>
                </c:pt>
                <c:pt idx="920">
                  <c:v>230</c:v>
                </c:pt>
                <c:pt idx="921">
                  <c:v>230.25</c:v>
                </c:pt>
                <c:pt idx="922">
                  <c:v>230.5</c:v>
                </c:pt>
                <c:pt idx="923">
                  <c:v>230.75</c:v>
                </c:pt>
                <c:pt idx="924">
                  <c:v>231</c:v>
                </c:pt>
                <c:pt idx="925">
                  <c:v>231.25</c:v>
                </c:pt>
                <c:pt idx="926">
                  <c:v>231.5</c:v>
                </c:pt>
                <c:pt idx="927">
                  <c:v>231.75</c:v>
                </c:pt>
                <c:pt idx="928">
                  <c:v>232</c:v>
                </c:pt>
                <c:pt idx="929">
                  <c:v>232.25</c:v>
                </c:pt>
                <c:pt idx="930">
                  <c:v>232.5</c:v>
                </c:pt>
                <c:pt idx="931">
                  <c:v>232.75</c:v>
                </c:pt>
                <c:pt idx="932">
                  <c:v>233</c:v>
                </c:pt>
                <c:pt idx="933">
                  <c:v>233.25</c:v>
                </c:pt>
                <c:pt idx="934">
                  <c:v>233.5</c:v>
                </c:pt>
                <c:pt idx="935">
                  <c:v>233.75</c:v>
                </c:pt>
                <c:pt idx="936">
                  <c:v>234</c:v>
                </c:pt>
                <c:pt idx="937">
                  <c:v>234.25</c:v>
                </c:pt>
                <c:pt idx="938">
                  <c:v>234.5</c:v>
                </c:pt>
                <c:pt idx="939">
                  <c:v>234.75</c:v>
                </c:pt>
                <c:pt idx="940">
                  <c:v>235</c:v>
                </c:pt>
                <c:pt idx="941">
                  <c:v>235.25</c:v>
                </c:pt>
                <c:pt idx="942">
                  <c:v>235.5</c:v>
                </c:pt>
                <c:pt idx="943">
                  <c:v>235.75</c:v>
                </c:pt>
                <c:pt idx="944">
                  <c:v>236</c:v>
                </c:pt>
                <c:pt idx="945">
                  <c:v>236.25</c:v>
                </c:pt>
                <c:pt idx="946">
                  <c:v>236.5</c:v>
                </c:pt>
                <c:pt idx="947">
                  <c:v>236.75</c:v>
                </c:pt>
                <c:pt idx="948">
                  <c:v>237</c:v>
                </c:pt>
                <c:pt idx="949">
                  <c:v>237.25</c:v>
                </c:pt>
                <c:pt idx="950">
                  <c:v>237.5</c:v>
                </c:pt>
                <c:pt idx="951">
                  <c:v>237.75</c:v>
                </c:pt>
                <c:pt idx="952">
                  <c:v>238</c:v>
                </c:pt>
                <c:pt idx="953">
                  <c:v>238.25</c:v>
                </c:pt>
                <c:pt idx="954">
                  <c:v>238.5</c:v>
                </c:pt>
                <c:pt idx="955">
                  <c:v>238.75</c:v>
                </c:pt>
                <c:pt idx="956">
                  <c:v>239</c:v>
                </c:pt>
                <c:pt idx="957">
                  <c:v>239.25</c:v>
                </c:pt>
                <c:pt idx="958">
                  <c:v>239.5</c:v>
                </c:pt>
                <c:pt idx="959">
                  <c:v>239.75</c:v>
                </c:pt>
                <c:pt idx="960">
                  <c:v>240</c:v>
                </c:pt>
                <c:pt idx="961">
                  <c:v>240.25</c:v>
                </c:pt>
                <c:pt idx="962">
                  <c:v>240.5</c:v>
                </c:pt>
                <c:pt idx="963">
                  <c:v>240.75</c:v>
                </c:pt>
                <c:pt idx="964">
                  <c:v>241</c:v>
                </c:pt>
                <c:pt idx="965">
                  <c:v>241.25</c:v>
                </c:pt>
                <c:pt idx="966">
                  <c:v>241.5</c:v>
                </c:pt>
                <c:pt idx="967">
                  <c:v>241.75</c:v>
                </c:pt>
                <c:pt idx="968">
                  <c:v>242</c:v>
                </c:pt>
                <c:pt idx="969">
                  <c:v>242.25</c:v>
                </c:pt>
                <c:pt idx="970">
                  <c:v>242.5</c:v>
                </c:pt>
                <c:pt idx="971">
                  <c:v>242.75</c:v>
                </c:pt>
                <c:pt idx="972">
                  <c:v>243</c:v>
                </c:pt>
                <c:pt idx="973">
                  <c:v>243.25</c:v>
                </c:pt>
                <c:pt idx="974">
                  <c:v>243.5</c:v>
                </c:pt>
                <c:pt idx="975">
                  <c:v>243.75</c:v>
                </c:pt>
                <c:pt idx="976">
                  <c:v>244</c:v>
                </c:pt>
                <c:pt idx="977">
                  <c:v>244.25</c:v>
                </c:pt>
                <c:pt idx="978">
                  <c:v>244.5</c:v>
                </c:pt>
                <c:pt idx="979">
                  <c:v>244.75</c:v>
                </c:pt>
                <c:pt idx="980">
                  <c:v>245</c:v>
                </c:pt>
                <c:pt idx="981">
                  <c:v>245.25</c:v>
                </c:pt>
                <c:pt idx="982">
                  <c:v>245.5</c:v>
                </c:pt>
                <c:pt idx="983">
                  <c:v>245.75</c:v>
                </c:pt>
                <c:pt idx="984">
                  <c:v>246</c:v>
                </c:pt>
                <c:pt idx="985">
                  <c:v>246.25</c:v>
                </c:pt>
                <c:pt idx="986">
                  <c:v>246.5</c:v>
                </c:pt>
                <c:pt idx="987">
                  <c:v>246.75</c:v>
                </c:pt>
                <c:pt idx="988">
                  <c:v>247</c:v>
                </c:pt>
                <c:pt idx="989">
                  <c:v>247.25</c:v>
                </c:pt>
                <c:pt idx="990">
                  <c:v>247.5</c:v>
                </c:pt>
                <c:pt idx="991">
                  <c:v>247.75</c:v>
                </c:pt>
                <c:pt idx="992">
                  <c:v>248</c:v>
                </c:pt>
                <c:pt idx="993">
                  <c:v>248.25</c:v>
                </c:pt>
                <c:pt idx="994">
                  <c:v>248.5</c:v>
                </c:pt>
                <c:pt idx="995">
                  <c:v>248.75</c:v>
                </c:pt>
                <c:pt idx="996">
                  <c:v>249</c:v>
                </c:pt>
                <c:pt idx="997">
                  <c:v>249.25</c:v>
                </c:pt>
                <c:pt idx="998">
                  <c:v>249.5</c:v>
                </c:pt>
                <c:pt idx="999">
                  <c:v>249.75</c:v>
                </c:pt>
                <c:pt idx="1000">
                  <c:v>250</c:v>
                </c:pt>
                <c:pt idx="1001">
                  <c:v>250.25</c:v>
                </c:pt>
                <c:pt idx="1002">
                  <c:v>250.5</c:v>
                </c:pt>
                <c:pt idx="1003">
                  <c:v>250.75</c:v>
                </c:pt>
                <c:pt idx="1004">
                  <c:v>251</c:v>
                </c:pt>
                <c:pt idx="1005">
                  <c:v>251.25</c:v>
                </c:pt>
                <c:pt idx="1006">
                  <c:v>251.5</c:v>
                </c:pt>
                <c:pt idx="1007">
                  <c:v>251.75</c:v>
                </c:pt>
                <c:pt idx="1008">
                  <c:v>252</c:v>
                </c:pt>
                <c:pt idx="1009">
                  <c:v>252.25</c:v>
                </c:pt>
                <c:pt idx="1010">
                  <c:v>252.5</c:v>
                </c:pt>
                <c:pt idx="1011">
                  <c:v>252.75</c:v>
                </c:pt>
                <c:pt idx="1012">
                  <c:v>253</c:v>
                </c:pt>
                <c:pt idx="1013">
                  <c:v>253.25</c:v>
                </c:pt>
                <c:pt idx="1014">
                  <c:v>253.5</c:v>
                </c:pt>
                <c:pt idx="1015">
                  <c:v>253.75</c:v>
                </c:pt>
                <c:pt idx="1016">
                  <c:v>254</c:v>
                </c:pt>
                <c:pt idx="1017">
                  <c:v>254.25</c:v>
                </c:pt>
                <c:pt idx="1018">
                  <c:v>254.5</c:v>
                </c:pt>
                <c:pt idx="1019">
                  <c:v>254.75</c:v>
                </c:pt>
                <c:pt idx="1020">
                  <c:v>255</c:v>
                </c:pt>
                <c:pt idx="1021">
                  <c:v>255.25</c:v>
                </c:pt>
                <c:pt idx="1022">
                  <c:v>255.5</c:v>
                </c:pt>
                <c:pt idx="1023">
                  <c:v>255.75</c:v>
                </c:pt>
              </c:numCache>
            </c:numRef>
          </c:xVal>
          <c:yVal>
            <c:numRef>
              <c:f>poster!$B$16:$XFD$16</c:f>
              <c:numCache>
                <c:formatCode>General</c:formatCode>
                <c:ptCount val="16383"/>
                <c:pt idx="0">
                  <c:v>1.85389009632</c:v>
                </c:pt>
                <c:pt idx="1">
                  <c:v>1.85602394772</c:v>
                </c:pt>
                <c:pt idx="2">
                  <c:v>1.86057616404</c:v>
                </c:pt>
                <c:pt idx="3">
                  <c:v>1.86697771824</c:v>
                </c:pt>
                <c:pt idx="4">
                  <c:v>1.87366378596</c:v>
                </c:pt>
                <c:pt idx="5">
                  <c:v>1.87949631312</c:v>
                </c:pt>
                <c:pt idx="6">
                  <c:v>1.8849020700000001</c:v>
                </c:pt>
                <c:pt idx="7">
                  <c:v>1.8897387998399999</c:v>
                </c:pt>
                <c:pt idx="8">
                  <c:v>1.89443327292</c:v>
                </c:pt>
                <c:pt idx="9">
                  <c:v>1.89898548924</c:v>
                </c:pt>
                <c:pt idx="10">
                  <c:v>1.9042489893600001</c:v>
                </c:pt>
                <c:pt idx="11">
                  <c:v>1.9103660300400001</c:v>
                </c:pt>
                <c:pt idx="12">
                  <c:v>1.9176211247999999</c:v>
                </c:pt>
                <c:pt idx="13">
                  <c:v>1.9258720168800001</c:v>
                </c:pt>
                <c:pt idx="14">
                  <c:v>1.9346919359999999</c:v>
                </c:pt>
                <c:pt idx="15">
                  <c:v>1.9416625172399999</c:v>
                </c:pt>
                <c:pt idx="16">
                  <c:v>1.9472105308800001</c:v>
                </c:pt>
                <c:pt idx="17">
                  <c:v>1.95090920664</c:v>
                </c:pt>
                <c:pt idx="18">
                  <c:v>1.95475013916</c:v>
                </c:pt>
                <c:pt idx="19">
                  <c:v>1.9583065581600001</c:v>
                </c:pt>
                <c:pt idx="20">
                  <c:v>1.9611516933599999</c:v>
                </c:pt>
                <c:pt idx="21">
                  <c:v>1.96357005828</c:v>
                </c:pt>
                <c:pt idx="22">
                  <c:v>1.9659884232</c:v>
                </c:pt>
                <c:pt idx="23">
                  <c:v>1.9686913016400001</c:v>
                </c:pt>
                <c:pt idx="24">
                  <c:v>1.9712519233200001</c:v>
                </c:pt>
                <c:pt idx="25">
                  <c:v>1.9736702882399999</c:v>
                </c:pt>
                <c:pt idx="26">
                  <c:v>1.9755196261200001</c:v>
                </c:pt>
                <c:pt idx="27">
                  <c:v>1.9776534775200001</c:v>
                </c:pt>
                <c:pt idx="28">
                  <c:v>1.97936055864</c:v>
                </c:pt>
                <c:pt idx="29">
                  <c:v>1.98120989652</c:v>
                </c:pt>
                <c:pt idx="30">
                  <c:v>1.9830592344</c:v>
                </c:pt>
                <c:pt idx="31">
                  <c:v>1.9840550317200001</c:v>
                </c:pt>
                <c:pt idx="32">
                  <c:v>1.9847663155199999</c:v>
                </c:pt>
                <c:pt idx="33">
                  <c:v>1.9840550317200001</c:v>
                </c:pt>
                <c:pt idx="34">
                  <c:v>1.9824902073599999</c:v>
                </c:pt>
                <c:pt idx="35">
                  <c:v>1.9804986127199999</c:v>
                </c:pt>
                <c:pt idx="36">
                  <c:v>1.9782225045599999</c:v>
                </c:pt>
                <c:pt idx="37">
                  <c:v>1.9756618828800001</c:v>
                </c:pt>
                <c:pt idx="38">
                  <c:v>1.9729590044400001</c:v>
                </c:pt>
                <c:pt idx="39">
                  <c:v>1.97068289628</c:v>
                </c:pt>
                <c:pt idx="40">
                  <c:v>1.9695448421999999</c:v>
                </c:pt>
                <c:pt idx="41">
                  <c:v>1.97011386924</c:v>
                </c:pt>
                <c:pt idx="42">
                  <c:v>1.97281674768</c:v>
                </c:pt>
                <c:pt idx="43">
                  <c:v>1.9759463963999999</c:v>
                </c:pt>
                <c:pt idx="44">
                  <c:v>1.9795028154000001</c:v>
                </c:pt>
                <c:pt idx="45">
                  <c:v>1.9816366668000001</c:v>
                </c:pt>
                <c:pt idx="46">
                  <c:v>1.9824902073599999</c:v>
                </c:pt>
                <c:pt idx="47">
                  <c:v>1.98064086948</c:v>
                </c:pt>
                <c:pt idx="48">
                  <c:v>1.9766576802</c:v>
                </c:pt>
                <c:pt idx="49">
                  <c:v>1.9718209503599999</c:v>
                </c:pt>
                <c:pt idx="50">
                  <c:v>1.9666997070000001</c:v>
                </c:pt>
                <c:pt idx="51">
                  <c:v>1.9604404095600001</c:v>
                </c:pt>
                <c:pt idx="52">
                  <c:v>1.95503465268</c:v>
                </c:pt>
                <c:pt idx="53">
                  <c:v>1.9501979228399999</c:v>
                </c:pt>
                <c:pt idx="54">
                  <c:v>1.9472105308800001</c:v>
                </c:pt>
                <c:pt idx="55">
                  <c:v>1.9455034497599999</c:v>
                </c:pt>
                <c:pt idx="56">
                  <c:v>1.9456457065199999</c:v>
                </c:pt>
                <c:pt idx="57">
                  <c:v>1.94664150384</c:v>
                </c:pt>
                <c:pt idx="58">
                  <c:v>1.94692601736</c:v>
                </c:pt>
                <c:pt idx="59">
                  <c:v>1.9457879632799999</c:v>
                </c:pt>
                <c:pt idx="60">
                  <c:v>1.9435118551199999</c:v>
                </c:pt>
                <c:pt idx="61">
                  <c:v>1.9388173820400001</c:v>
                </c:pt>
                <c:pt idx="62">
                  <c:v>1.931135517</c:v>
                </c:pt>
                <c:pt idx="63">
                  <c:v>1.9220310843599999</c:v>
                </c:pt>
                <c:pt idx="64">
                  <c:v>1.91392244904</c:v>
                </c:pt>
                <c:pt idx="65">
                  <c:v>1.9070941245599999</c:v>
                </c:pt>
                <c:pt idx="66">
                  <c:v>1.90140385416</c:v>
                </c:pt>
                <c:pt idx="67">
                  <c:v>1.8955713270000001</c:v>
                </c:pt>
                <c:pt idx="68">
                  <c:v>1.8898810565999999</c:v>
                </c:pt>
                <c:pt idx="69">
                  <c:v>1.8841907862</c:v>
                </c:pt>
                <c:pt idx="70">
                  <c:v>1.8780737455200001</c:v>
                </c:pt>
                <c:pt idx="71">
                  <c:v>1.8723834751199999</c:v>
                </c:pt>
                <c:pt idx="72">
                  <c:v>1.867119975</c:v>
                </c:pt>
                <c:pt idx="73">
                  <c:v>1.8631367857200001</c:v>
                </c:pt>
                <c:pt idx="74">
                  <c:v>1.85986488024</c:v>
                </c:pt>
                <c:pt idx="75">
                  <c:v>1.8567352315200001</c:v>
                </c:pt>
                <c:pt idx="76">
                  <c:v>1.85417460984</c:v>
                </c:pt>
                <c:pt idx="77">
                  <c:v>1.8523252719600001</c:v>
                </c:pt>
                <c:pt idx="78">
                  <c:v>1.8526097854800001</c:v>
                </c:pt>
                <c:pt idx="79">
                  <c:v>1.8547436368800001</c:v>
                </c:pt>
                <c:pt idx="80">
                  <c:v>1.85844231264</c:v>
                </c:pt>
                <c:pt idx="81">
                  <c:v>1.86441709656</c:v>
                </c:pt>
                <c:pt idx="82">
                  <c:v>1.87366378596</c:v>
                </c:pt>
                <c:pt idx="83">
                  <c:v>1.8868936646400001</c:v>
                </c:pt>
                <c:pt idx="84">
                  <c:v>1.9043912461200001</c:v>
                </c:pt>
                <c:pt idx="85">
                  <c:v>1.9264410439199999</c:v>
                </c:pt>
                <c:pt idx="86">
                  <c:v>1.9499134093199999</c:v>
                </c:pt>
                <c:pt idx="87">
                  <c:v>1.97054063952</c:v>
                </c:pt>
                <c:pt idx="88">
                  <c:v>1.9843395452399999</c:v>
                </c:pt>
                <c:pt idx="89">
                  <c:v>1.9925904373200001</c:v>
                </c:pt>
                <c:pt idx="90">
                  <c:v>1.9967158833600001</c:v>
                </c:pt>
                <c:pt idx="91">
                  <c:v>1.99828070772</c:v>
                </c:pt>
                <c:pt idx="92">
                  <c:v>1.9978539374399999</c:v>
                </c:pt>
                <c:pt idx="93">
                  <c:v>1.9974271671599999</c:v>
                </c:pt>
                <c:pt idx="94">
                  <c:v>1.9970003968800001</c:v>
                </c:pt>
                <c:pt idx="95">
                  <c:v>1.99828070772</c:v>
                </c:pt>
                <c:pt idx="96">
                  <c:v>2.00027230236</c:v>
                </c:pt>
                <c:pt idx="97">
                  <c:v>2.0046822619200002</c:v>
                </c:pt>
                <c:pt idx="98">
                  <c:v>2.01122607288</c:v>
                </c:pt>
                <c:pt idx="99">
                  <c:v>2.0179121406</c:v>
                </c:pt>
                <c:pt idx="100">
                  <c:v>2.0223221001599998</c:v>
                </c:pt>
                <c:pt idx="101">
                  <c:v>2.0236024110000002</c:v>
                </c:pt>
                <c:pt idx="102">
                  <c:v>2.0220375866400002</c:v>
                </c:pt>
                <c:pt idx="103">
                  <c:v>2.0163473162400001</c:v>
                </c:pt>
                <c:pt idx="104">
                  <c:v>2.00240615376</c:v>
                </c:pt>
                <c:pt idx="105">
                  <c:v>1.9773689640000001</c:v>
                </c:pt>
                <c:pt idx="106">
                  <c:v>1.938248355</c:v>
                </c:pt>
                <c:pt idx="107">
                  <c:v>1.8834795023999999</c:v>
                </c:pt>
                <c:pt idx="108">
                  <c:v>1.81320466296</c:v>
                </c:pt>
                <c:pt idx="109">
                  <c:v>1.7336831341200001</c:v>
                </c:pt>
                <c:pt idx="110">
                  <c:v>1.65345032148</c:v>
                </c:pt>
                <c:pt idx="111">
                  <c:v>1.5807571171200001</c:v>
                </c:pt>
                <c:pt idx="112">
                  <c:v>1.5200134806000001</c:v>
                </c:pt>
                <c:pt idx="113">
                  <c:v>1.4723574660000001</c:v>
                </c:pt>
                <c:pt idx="114">
                  <c:v>1.4360819922000001</c:v>
                </c:pt>
                <c:pt idx="115">
                  <c:v>1.4059235590800001</c:v>
                </c:pt>
                <c:pt idx="116">
                  <c:v>1.3780412341199999</c:v>
                </c:pt>
                <c:pt idx="117">
                  <c:v>1.3507279362</c:v>
                </c:pt>
                <c:pt idx="118">
                  <c:v>1.3256907464400001</c:v>
                </c:pt>
                <c:pt idx="119">
                  <c:v>1.30392546216</c:v>
                </c:pt>
                <c:pt idx="120">
                  <c:v>1.2874236779999999</c:v>
                </c:pt>
                <c:pt idx="121">
                  <c:v>1.27575862368</c:v>
                </c:pt>
                <c:pt idx="122">
                  <c:v>1.26921481272</c:v>
                </c:pt>
                <c:pt idx="123">
                  <c:v>1.26636967752</c:v>
                </c:pt>
                <c:pt idx="124">
                  <c:v>1.2653738802000001</c:v>
                </c:pt>
                <c:pt idx="125">
                  <c:v>1.2656583937200001</c:v>
                </c:pt>
                <c:pt idx="126">
                  <c:v>1.2673654748400001</c:v>
                </c:pt>
                <c:pt idx="127">
                  <c:v>1.2696415830000001</c:v>
                </c:pt>
                <c:pt idx="128">
                  <c:v>1.2724867181999999</c:v>
                </c:pt>
                <c:pt idx="129">
                  <c:v>1.2746205695999999</c:v>
                </c:pt>
                <c:pt idx="130">
                  <c:v>1.27561636692</c:v>
                </c:pt>
                <c:pt idx="131">
                  <c:v>1.27561636692</c:v>
                </c:pt>
                <c:pt idx="132">
                  <c:v>1.2744783128399999</c:v>
                </c:pt>
                <c:pt idx="133">
                  <c:v>1.2722022046799999</c:v>
                </c:pt>
                <c:pt idx="134">
                  <c:v>1.2682190153999999</c:v>
                </c:pt>
                <c:pt idx="135">
                  <c:v>1.2630977720400001</c:v>
                </c:pt>
                <c:pt idx="136">
                  <c:v>1.2572652448799999</c:v>
                </c:pt>
                <c:pt idx="137">
                  <c:v>1.25157497448</c:v>
                </c:pt>
                <c:pt idx="138">
                  <c:v>1.24488890676</c:v>
                </c:pt>
                <c:pt idx="139">
                  <c:v>1.2390563796</c:v>
                </c:pt>
                <c:pt idx="140">
                  <c:v>1.2353577038400001</c:v>
                </c:pt>
                <c:pt idx="141">
                  <c:v>1.23436190652</c:v>
                </c:pt>
                <c:pt idx="142">
                  <c:v>1.2354999605999999</c:v>
                </c:pt>
                <c:pt idx="143">
                  <c:v>1.23919863636</c:v>
                </c:pt>
                <c:pt idx="144">
                  <c:v>1.2460269608400001</c:v>
                </c:pt>
                <c:pt idx="145">
                  <c:v>1.2549891367199999</c:v>
                </c:pt>
                <c:pt idx="146">
                  <c:v>1.2632400288000001</c:v>
                </c:pt>
                <c:pt idx="147">
                  <c:v>1.26907255596</c:v>
                </c:pt>
                <c:pt idx="148">
                  <c:v>1.2717754344000001</c:v>
                </c:pt>
                <c:pt idx="149">
                  <c:v>1.27277123172</c:v>
                </c:pt>
                <c:pt idx="150">
                  <c:v>1.27092189384</c:v>
                </c:pt>
                <c:pt idx="151">
                  <c:v>1.2673654748400001</c:v>
                </c:pt>
                <c:pt idx="152">
                  <c:v>1.2618174611999999</c:v>
                </c:pt>
                <c:pt idx="153">
                  <c:v>1.2571229881199999</c:v>
                </c:pt>
                <c:pt idx="154">
                  <c:v>1.2539933394</c:v>
                </c:pt>
                <c:pt idx="155">
                  <c:v>1.2531397988399999</c:v>
                </c:pt>
                <c:pt idx="156">
                  <c:v>1.25385108264</c:v>
                </c:pt>
                <c:pt idx="157">
                  <c:v>1.2551313934799999</c:v>
                </c:pt>
                <c:pt idx="158">
                  <c:v>1.2571229881199999</c:v>
                </c:pt>
                <c:pt idx="159">
                  <c:v>1.2591145827600001</c:v>
                </c:pt>
                <c:pt idx="160">
                  <c:v>1.2603948936</c:v>
                </c:pt>
                <c:pt idx="161">
                  <c:v>1.2611061774000001</c:v>
                </c:pt>
                <c:pt idx="162">
                  <c:v>1.2612484341600001</c:v>
                </c:pt>
                <c:pt idx="163">
                  <c:v>1.2613906909199999</c:v>
                </c:pt>
                <c:pt idx="164">
                  <c:v>1.2618174611999999</c:v>
                </c:pt>
                <c:pt idx="165">
                  <c:v>1.2632400288000001</c:v>
                </c:pt>
                <c:pt idx="166">
                  <c:v>1.2656583937200001</c:v>
                </c:pt>
                <c:pt idx="167">
                  <c:v>1.26850352892</c:v>
                </c:pt>
                <c:pt idx="168">
                  <c:v>1.27092189384</c:v>
                </c:pt>
                <c:pt idx="169">
                  <c:v>1.2723444614399999</c:v>
                </c:pt>
                <c:pt idx="170">
                  <c:v>1.273198002</c:v>
                </c:pt>
                <c:pt idx="171">
                  <c:v>1.2739092858000001</c:v>
                </c:pt>
                <c:pt idx="172">
                  <c:v>1.2741937993200001</c:v>
                </c:pt>
                <c:pt idx="173">
                  <c:v>1.273198002</c:v>
                </c:pt>
                <c:pt idx="174">
                  <c:v>1.27149092088</c:v>
                </c:pt>
                <c:pt idx="175">
                  <c:v>1.2689302992</c:v>
                </c:pt>
                <c:pt idx="176">
                  <c:v>1.2662274207599999</c:v>
                </c:pt>
                <c:pt idx="177">
                  <c:v>1.2635245423200001</c:v>
                </c:pt>
                <c:pt idx="178">
                  <c:v>1.2619597179599999</c:v>
                </c:pt>
                <c:pt idx="179">
                  <c:v>1.2615329476799999</c:v>
                </c:pt>
                <c:pt idx="180">
                  <c:v>1.2616752044399999</c:v>
                </c:pt>
                <c:pt idx="181">
                  <c:v>1.2619597179599999</c:v>
                </c:pt>
                <c:pt idx="182">
                  <c:v>1.26224423148</c:v>
                </c:pt>
                <c:pt idx="183">
                  <c:v>1.26210197472</c:v>
                </c:pt>
                <c:pt idx="184">
                  <c:v>1.2586878124800001</c:v>
                </c:pt>
                <c:pt idx="185">
                  <c:v>1.2505791771600001</c:v>
                </c:pt>
                <c:pt idx="186">
                  <c:v>1.2359267308799999</c:v>
                </c:pt>
                <c:pt idx="187">
                  <c:v>1.2158685277200001</c:v>
                </c:pt>
                <c:pt idx="188">
                  <c:v>1.1877016892400001</c:v>
                </c:pt>
                <c:pt idx="189">
                  <c:v>1.15711648584</c:v>
                </c:pt>
                <c:pt idx="190">
                  <c:v>1.1276693365199999</c:v>
                </c:pt>
                <c:pt idx="191">
                  <c:v>1.1032011738</c:v>
                </c:pt>
                <c:pt idx="192">
                  <c:v>1.0801555786799999</c:v>
                </c:pt>
                <c:pt idx="193">
                  <c:v>1.0591015781999999</c:v>
                </c:pt>
                <c:pt idx="194">
                  <c:v>1.0408927129200001</c:v>
                </c:pt>
                <c:pt idx="195">
                  <c:v>1.02538672608</c:v>
                </c:pt>
                <c:pt idx="196">
                  <c:v>1.010022996</c:v>
                </c:pt>
                <c:pt idx="197">
                  <c:v>0.99551280647999996</c:v>
                </c:pt>
                <c:pt idx="198">
                  <c:v>0.98370549539999996</c:v>
                </c:pt>
                <c:pt idx="199">
                  <c:v>0.97374752220000005</c:v>
                </c:pt>
                <c:pt idx="200">
                  <c:v>0.96535437335999996</c:v>
                </c:pt>
                <c:pt idx="201">
                  <c:v>0.95781476507999996</c:v>
                </c:pt>
                <c:pt idx="202">
                  <c:v>0.95183998116000001</c:v>
                </c:pt>
                <c:pt idx="203">
                  <c:v>0.94714550807999998</c:v>
                </c:pt>
                <c:pt idx="204">
                  <c:v>0.94259329175999995</c:v>
                </c:pt>
                <c:pt idx="205">
                  <c:v>0.93861010247999999</c:v>
                </c:pt>
                <c:pt idx="206">
                  <c:v>0.93533819699999998</c:v>
                </c:pt>
                <c:pt idx="207">
                  <c:v>0.93263531856000004</c:v>
                </c:pt>
                <c:pt idx="208">
                  <c:v>0.93064372392000005</c:v>
                </c:pt>
                <c:pt idx="209">
                  <c:v>0.92907889956</c:v>
                </c:pt>
                <c:pt idx="210">
                  <c:v>0.92808310224000001</c:v>
                </c:pt>
                <c:pt idx="211">
                  <c:v>0.92722956168000004</c:v>
                </c:pt>
                <c:pt idx="212">
                  <c:v>0.92680279139999999</c:v>
                </c:pt>
                <c:pt idx="213">
                  <c:v>0.92666053463999998</c:v>
                </c:pt>
                <c:pt idx="214">
                  <c:v>0.92694504816000001</c:v>
                </c:pt>
                <c:pt idx="215">
                  <c:v>0.92822535900000003</c:v>
                </c:pt>
                <c:pt idx="216">
                  <c:v>0.93363111588000003</c:v>
                </c:pt>
                <c:pt idx="217">
                  <c:v>0.94543842696000002</c:v>
                </c:pt>
                <c:pt idx="218">
                  <c:v>0.96649242743999997</c:v>
                </c:pt>
                <c:pt idx="219">
                  <c:v>0.99736214436000004</c:v>
                </c:pt>
                <c:pt idx="220">
                  <c:v>1.0363404966</c:v>
                </c:pt>
                <c:pt idx="221">
                  <c:v>1.08143588952</c:v>
                </c:pt>
                <c:pt idx="222">
                  <c:v>1.1272425662400001</c:v>
                </c:pt>
                <c:pt idx="223">
                  <c:v>1.1723379591600001</c:v>
                </c:pt>
                <c:pt idx="224">
                  <c:v>1.21515724392</c:v>
                </c:pt>
                <c:pt idx="225">
                  <c:v>1.2568384746000001</c:v>
                </c:pt>
                <c:pt idx="226">
                  <c:v>1.29908873232</c:v>
                </c:pt>
                <c:pt idx="227">
                  <c:v>1.34489540904</c:v>
                </c:pt>
                <c:pt idx="228">
                  <c:v>1.3931204506799999</c:v>
                </c:pt>
                <c:pt idx="229">
                  <c:v>1.4427680599199999</c:v>
                </c:pt>
                <c:pt idx="230">
                  <c:v>1.4877211960800001</c:v>
                </c:pt>
                <c:pt idx="231">
                  <c:v>1.5265572915600001</c:v>
                </c:pt>
                <c:pt idx="232">
                  <c:v>1.5571424949599999</c:v>
                </c:pt>
                <c:pt idx="233">
                  <c:v>1.5801880900800001</c:v>
                </c:pt>
                <c:pt idx="234">
                  <c:v>1.5979701850800001</c:v>
                </c:pt>
                <c:pt idx="235">
                  <c:v>1.6106310367200001</c:v>
                </c:pt>
                <c:pt idx="236">
                  <c:v>1.6197354693599999</c:v>
                </c:pt>
                <c:pt idx="237">
                  <c:v>1.6241454289199999</c:v>
                </c:pt>
                <c:pt idx="238">
                  <c:v>1.6259947668000001</c:v>
                </c:pt>
                <c:pt idx="239">
                  <c:v>1.62713282088</c:v>
                </c:pt>
                <c:pt idx="240">
                  <c:v>1.6284131317199999</c:v>
                </c:pt>
                <c:pt idx="241">
                  <c:v>1.6306892398799999</c:v>
                </c:pt>
                <c:pt idx="242">
                  <c:v>1.6342456588800001</c:v>
                </c:pt>
                <c:pt idx="243">
                  <c:v>1.6392246454799999</c:v>
                </c:pt>
                <c:pt idx="244">
                  <c:v>1.6451994294000001</c:v>
                </c:pt>
                <c:pt idx="245">
                  <c:v>1.6514587268400001</c:v>
                </c:pt>
                <c:pt idx="246">
                  <c:v>1.65743351076</c:v>
                </c:pt>
                <c:pt idx="247">
                  <c:v>1.66355055144</c:v>
                </c:pt>
                <c:pt idx="248">
                  <c:v>1.66781825424</c:v>
                </c:pt>
                <c:pt idx="249">
                  <c:v>1.6700943624</c:v>
                </c:pt>
                <c:pt idx="250">
                  <c:v>1.6700943624</c:v>
                </c:pt>
                <c:pt idx="251">
                  <c:v>1.6698098488799999</c:v>
                </c:pt>
                <c:pt idx="252">
                  <c:v>1.67052113268</c:v>
                </c:pt>
                <c:pt idx="253">
                  <c:v>1.6729394976</c:v>
                </c:pt>
                <c:pt idx="254">
                  <c:v>1.67877202476</c:v>
                </c:pt>
                <c:pt idx="255">
                  <c:v>1.689299025</c:v>
                </c:pt>
                <c:pt idx="256">
                  <c:v>1.7059430659199999</c:v>
                </c:pt>
                <c:pt idx="257">
                  <c:v>1.72600126908</c:v>
                </c:pt>
                <c:pt idx="258">
                  <c:v>1.7446369046400001</c:v>
                </c:pt>
                <c:pt idx="259">
                  <c:v>1.7590048374</c:v>
                </c:pt>
                <c:pt idx="260">
                  <c:v>1.7664021889199999</c:v>
                </c:pt>
                <c:pt idx="261">
                  <c:v>1.76711347272</c:v>
                </c:pt>
                <c:pt idx="262">
                  <c:v>1.7619922293600001</c:v>
                </c:pt>
                <c:pt idx="263">
                  <c:v>1.7518919994</c:v>
                </c:pt>
                <c:pt idx="264">
                  <c:v>1.7403692018400001</c:v>
                </c:pt>
                <c:pt idx="265">
                  <c:v>1.7296999448399999</c:v>
                </c:pt>
                <c:pt idx="266">
                  <c:v>1.72400967444</c:v>
                </c:pt>
                <c:pt idx="267">
                  <c:v>1.7227293636000001</c:v>
                </c:pt>
                <c:pt idx="268">
                  <c:v>1.72642803936</c:v>
                </c:pt>
                <c:pt idx="269">
                  <c:v>1.7348211882</c:v>
                </c:pt>
                <c:pt idx="270">
                  <c:v>1.74819332364</c:v>
                </c:pt>
                <c:pt idx="271">
                  <c:v>1.76099643204</c:v>
                </c:pt>
                <c:pt idx="272">
                  <c:v>1.7708121484799999</c:v>
                </c:pt>
                <c:pt idx="273">
                  <c:v>1.7747953377600001</c:v>
                </c:pt>
                <c:pt idx="274">
                  <c:v>1.77422631072</c:v>
                </c:pt>
                <c:pt idx="275">
                  <c:v>1.76924732412</c:v>
                </c:pt>
                <c:pt idx="276">
                  <c:v>1.76128094556</c:v>
                </c:pt>
                <c:pt idx="277">
                  <c:v>1.7551639048800001</c:v>
                </c:pt>
                <c:pt idx="278">
                  <c:v>1.7517497426399999</c:v>
                </c:pt>
                <c:pt idx="279">
                  <c:v>1.75231876968</c:v>
                </c:pt>
                <c:pt idx="280">
                  <c:v>1.75459487784</c:v>
                </c:pt>
                <c:pt idx="281">
                  <c:v>1.7574400130400001</c:v>
                </c:pt>
                <c:pt idx="282">
                  <c:v>1.7597161212000001</c:v>
                </c:pt>
                <c:pt idx="283">
                  <c:v>1.7592893509200001</c:v>
                </c:pt>
                <c:pt idx="284">
                  <c:v>1.756870986</c:v>
                </c:pt>
                <c:pt idx="285">
                  <c:v>1.7516074858799999</c:v>
                </c:pt>
                <c:pt idx="286">
                  <c:v>1.7444946478800001</c:v>
                </c:pt>
                <c:pt idx="287">
                  <c:v>1.73496344496</c:v>
                </c:pt>
                <c:pt idx="288">
                  <c:v>1.72258710684</c:v>
                </c:pt>
                <c:pt idx="289">
                  <c:v>1.7082191740799999</c:v>
                </c:pt>
                <c:pt idx="290">
                  <c:v>1.6924286737200001</c:v>
                </c:pt>
                <c:pt idx="291">
                  <c:v>1.67891428152</c:v>
                </c:pt>
                <c:pt idx="292">
                  <c:v>1.6673914839599999</c:v>
                </c:pt>
                <c:pt idx="293">
                  <c:v>1.65999413244</c:v>
                </c:pt>
                <c:pt idx="294">
                  <c:v>1.6560109431600001</c:v>
                </c:pt>
                <c:pt idx="295">
                  <c:v>1.65501514584</c:v>
                </c:pt>
                <c:pt idx="296">
                  <c:v>1.65544191612</c:v>
                </c:pt>
                <c:pt idx="297">
                  <c:v>1.6562954566800001</c:v>
                </c:pt>
                <c:pt idx="298">
                  <c:v>1.65743351076</c:v>
                </c:pt>
                <c:pt idx="299">
                  <c:v>1.6587138215999999</c:v>
                </c:pt>
                <c:pt idx="300">
                  <c:v>1.6611321865199999</c:v>
                </c:pt>
                <c:pt idx="301">
                  <c:v>1.6645463487600001</c:v>
                </c:pt>
                <c:pt idx="302">
                  <c:v>1.6688140515600001</c:v>
                </c:pt>
                <c:pt idx="303">
                  <c:v>1.6739352949199999</c:v>
                </c:pt>
                <c:pt idx="304">
                  <c:v>1.6800523355999999</c:v>
                </c:pt>
                <c:pt idx="305">
                  <c:v>1.6867384033199999</c:v>
                </c:pt>
                <c:pt idx="306">
                  <c:v>1.6927131872400001</c:v>
                </c:pt>
                <c:pt idx="307">
                  <c:v>1.69669637652</c:v>
                </c:pt>
                <c:pt idx="308">
                  <c:v>1.69883022792</c:v>
                </c:pt>
                <c:pt idx="309">
                  <c:v>1.70082182256</c:v>
                </c:pt>
                <c:pt idx="310">
                  <c:v>1.70295567396</c:v>
                </c:pt>
                <c:pt idx="311">
                  <c:v>1.7065120929599999</c:v>
                </c:pt>
                <c:pt idx="312">
                  <c:v>1.7104952822399999</c:v>
                </c:pt>
                <c:pt idx="313">
                  <c:v>1.71575878236</c:v>
                </c:pt>
                <c:pt idx="314">
                  <c:v>1.7220180798</c:v>
                </c:pt>
                <c:pt idx="315">
                  <c:v>1.7295576880800001</c:v>
                </c:pt>
                <c:pt idx="316">
                  <c:v>1.7363860125599999</c:v>
                </c:pt>
                <c:pt idx="317">
                  <c:v>1.7426453099999999</c:v>
                </c:pt>
                <c:pt idx="318">
                  <c:v>1.74847783716</c:v>
                </c:pt>
                <c:pt idx="319">
                  <c:v>1.7551639048800001</c:v>
                </c:pt>
                <c:pt idx="320">
                  <c:v>1.76085417528</c:v>
                </c:pt>
                <c:pt idx="321">
                  <c:v>1.76526413484</c:v>
                </c:pt>
                <c:pt idx="322">
                  <c:v>1.76782475652</c:v>
                </c:pt>
                <c:pt idx="323">
                  <c:v>1.76924732412</c:v>
                </c:pt>
                <c:pt idx="324">
                  <c:v>1.7696740944</c:v>
                </c:pt>
                <c:pt idx="325">
                  <c:v>1.7701008646800001</c:v>
                </c:pt>
                <c:pt idx="326">
                  <c:v>1.7703853782000001</c:v>
                </c:pt>
                <c:pt idx="327">
                  <c:v>1.7705276349600001</c:v>
                </c:pt>
                <c:pt idx="328">
                  <c:v>1.7701008646800001</c:v>
                </c:pt>
                <c:pt idx="329">
                  <c:v>1.7688205538399999</c:v>
                </c:pt>
                <c:pt idx="330">
                  <c:v>1.7668289591999999</c:v>
                </c:pt>
                <c:pt idx="331">
                  <c:v>1.7654063916</c:v>
                </c:pt>
                <c:pt idx="332">
                  <c:v>1.76483736456</c:v>
                </c:pt>
                <c:pt idx="333">
                  <c:v>1.7659754186400001</c:v>
                </c:pt>
                <c:pt idx="334">
                  <c:v>1.7703853782000001</c:v>
                </c:pt>
                <c:pt idx="335">
                  <c:v>1.7766446756400001</c:v>
                </c:pt>
                <c:pt idx="336">
                  <c:v>1.7830462298400001</c:v>
                </c:pt>
                <c:pt idx="337">
                  <c:v>1.78646039208</c:v>
                </c:pt>
                <c:pt idx="338">
                  <c:v>1.7883097299599999</c:v>
                </c:pt>
                <c:pt idx="339">
                  <c:v>1.78873650024</c:v>
                </c:pt>
                <c:pt idx="340">
                  <c:v>1.78916327052</c:v>
                </c:pt>
                <c:pt idx="341">
                  <c:v>1.7900168110800001</c:v>
                </c:pt>
                <c:pt idx="342">
                  <c:v>1.79115486516</c:v>
                </c:pt>
                <c:pt idx="343">
                  <c:v>1.79343097332</c:v>
                </c:pt>
                <c:pt idx="344">
                  <c:v>1.7962761085200001</c:v>
                </c:pt>
                <c:pt idx="345">
                  <c:v>1.7988367301999999</c:v>
                </c:pt>
                <c:pt idx="346">
                  <c:v>1.8002592978</c:v>
                </c:pt>
                <c:pt idx="347">
                  <c:v>1.79983252752</c:v>
                </c:pt>
                <c:pt idx="348">
                  <c:v>1.79727190584</c:v>
                </c:pt>
                <c:pt idx="349">
                  <c:v>1.79371548684</c:v>
                </c:pt>
                <c:pt idx="350">
                  <c:v>1.78916327052</c:v>
                </c:pt>
                <c:pt idx="351">
                  <c:v>1.7853223380000001</c:v>
                </c:pt>
                <c:pt idx="352">
                  <c:v>1.7811968919600001</c:v>
                </c:pt>
                <c:pt idx="353">
                  <c:v>1.77849401352</c:v>
                </c:pt>
                <c:pt idx="354">
                  <c:v>1.7770714459200001</c:v>
                </c:pt>
                <c:pt idx="355">
                  <c:v>1.7769291891600001</c:v>
                </c:pt>
                <c:pt idx="356">
                  <c:v>1.7772137026799999</c:v>
                </c:pt>
                <c:pt idx="357">
                  <c:v>1.7774982161999999</c:v>
                </c:pt>
                <c:pt idx="358">
                  <c:v>1.77778272972</c:v>
                </c:pt>
                <c:pt idx="359">
                  <c:v>1.7774982161999999</c:v>
                </c:pt>
                <c:pt idx="360">
                  <c:v>1.77564887832</c:v>
                </c:pt>
                <c:pt idx="361">
                  <c:v>1.77138117552</c:v>
                </c:pt>
                <c:pt idx="362">
                  <c:v>1.7646951077999999</c:v>
                </c:pt>
                <c:pt idx="363">
                  <c:v>1.7560174454399999</c:v>
                </c:pt>
                <c:pt idx="364">
                  <c:v>1.7453481884399999</c:v>
                </c:pt>
                <c:pt idx="365">
                  <c:v>1.7322605665199999</c:v>
                </c:pt>
                <c:pt idx="366">
                  <c:v>1.7183194040400001</c:v>
                </c:pt>
                <c:pt idx="367">
                  <c:v>1.70722337676</c:v>
                </c:pt>
                <c:pt idx="368">
                  <c:v>1.70053730904</c:v>
                </c:pt>
                <c:pt idx="369">
                  <c:v>1.69797668736</c:v>
                </c:pt>
                <c:pt idx="370">
                  <c:v>1.6974076603199999</c:v>
                </c:pt>
                <c:pt idx="371">
                  <c:v>1.70011053876</c:v>
                </c:pt>
                <c:pt idx="372">
                  <c:v>1.7060853226799999</c:v>
                </c:pt>
                <c:pt idx="373">
                  <c:v>1.71547426884</c:v>
                </c:pt>
                <c:pt idx="374">
                  <c:v>1.72685480964</c:v>
                </c:pt>
                <c:pt idx="375">
                  <c:v>1.739088891</c:v>
                </c:pt>
                <c:pt idx="376">
                  <c:v>1.75018491828</c:v>
                </c:pt>
                <c:pt idx="377">
                  <c:v>1.7590048374</c:v>
                </c:pt>
                <c:pt idx="378">
                  <c:v>1.7654063916</c:v>
                </c:pt>
                <c:pt idx="379">
                  <c:v>1.7705276349600001</c:v>
                </c:pt>
                <c:pt idx="380">
                  <c:v>1.7749375945200001</c:v>
                </c:pt>
                <c:pt idx="381">
                  <c:v>1.7793475540799999</c:v>
                </c:pt>
                <c:pt idx="382">
                  <c:v>1.7833307433600001</c:v>
                </c:pt>
                <c:pt idx="383">
                  <c:v>1.7867449056</c:v>
                </c:pt>
                <c:pt idx="384">
                  <c:v>1.78930552728</c:v>
                </c:pt>
                <c:pt idx="385">
                  <c:v>1.79143937868</c:v>
                </c:pt>
                <c:pt idx="386">
                  <c:v>1.7931464598</c:v>
                </c:pt>
                <c:pt idx="387">
                  <c:v>1.79513805444</c:v>
                </c:pt>
                <c:pt idx="388">
                  <c:v>1.7974141626</c:v>
                </c:pt>
                <c:pt idx="389">
                  <c:v>1.80011704104</c:v>
                </c:pt>
                <c:pt idx="390">
                  <c:v>1.8031044329999999</c:v>
                </c:pt>
                <c:pt idx="391">
                  <c:v>1.80637633848</c:v>
                </c:pt>
                <c:pt idx="392">
                  <c:v>1.8097905007199999</c:v>
                </c:pt>
                <c:pt idx="393">
                  <c:v>1.8136314332400001</c:v>
                </c:pt>
                <c:pt idx="394">
                  <c:v>1.81718785224</c:v>
                </c:pt>
                <c:pt idx="395">
                  <c:v>1.8203175009599999</c:v>
                </c:pt>
                <c:pt idx="396">
                  <c:v>1.8225936091199999</c:v>
                </c:pt>
                <c:pt idx="397">
                  <c:v>1.8241584334800001</c:v>
                </c:pt>
                <c:pt idx="398">
                  <c:v>1.8245852037600001</c:v>
                </c:pt>
                <c:pt idx="399">
                  <c:v>1.8237316632</c:v>
                </c:pt>
                <c:pt idx="400">
                  <c:v>1.82102878476</c:v>
                </c:pt>
                <c:pt idx="401">
                  <c:v>1.8161920549199999</c:v>
                </c:pt>
                <c:pt idx="402">
                  <c:v>1.81035952776</c:v>
                </c:pt>
                <c:pt idx="403">
                  <c:v>1.80438474384</c:v>
                </c:pt>
                <c:pt idx="404">
                  <c:v>1.7991212437199999</c:v>
                </c:pt>
                <c:pt idx="405">
                  <c:v>1.7952803112</c:v>
                </c:pt>
                <c:pt idx="406">
                  <c:v>1.79300420304</c:v>
                </c:pt>
                <c:pt idx="407">
                  <c:v>1.7924351759999999</c:v>
                </c:pt>
                <c:pt idx="408">
                  <c:v>1.7925774327599999</c:v>
                </c:pt>
                <c:pt idx="409">
                  <c:v>1.7940000003600001</c:v>
                </c:pt>
                <c:pt idx="410">
                  <c:v>1.79542256796</c:v>
                </c:pt>
                <c:pt idx="411">
                  <c:v>1.7962761085200001</c:v>
                </c:pt>
                <c:pt idx="412">
                  <c:v>1.79513805444</c:v>
                </c:pt>
                <c:pt idx="413">
                  <c:v>1.78944778404</c:v>
                </c:pt>
                <c:pt idx="414">
                  <c:v>1.7769291891600001</c:v>
                </c:pt>
                <c:pt idx="415">
                  <c:v>1.7550216481200001</c:v>
                </c:pt>
                <c:pt idx="416">
                  <c:v>1.72429418796</c:v>
                </c:pt>
                <c:pt idx="417">
                  <c:v>1.6867384033199999</c:v>
                </c:pt>
                <c:pt idx="418">
                  <c:v>1.64619522672</c:v>
                </c:pt>
                <c:pt idx="419">
                  <c:v>1.607501388</c:v>
                </c:pt>
                <c:pt idx="420">
                  <c:v>1.5740710494000001</c:v>
                </c:pt>
                <c:pt idx="421">
                  <c:v>1.5463309811999999</c:v>
                </c:pt>
                <c:pt idx="422">
                  <c:v>1.52385441312</c:v>
                </c:pt>
                <c:pt idx="423">
                  <c:v>1.5022313856</c:v>
                </c:pt>
                <c:pt idx="424">
                  <c:v>1.47847450668</c:v>
                </c:pt>
                <c:pt idx="425">
                  <c:v>1.4487428438400001</c:v>
                </c:pt>
                <c:pt idx="426">
                  <c:v>1.4126096267999999</c:v>
                </c:pt>
                <c:pt idx="427">
                  <c:v>1.37291999076</c:v>
                </c:pt>
                <c:pt idx="428">
                  <c:v>1.3343684088000001</c:v>
                </c:pt>
                <c:pt idx="429">
                  <c:v>1.29937324584</c:v>
                </c:pt>
                <c:pt idx="430">
                  <c:v>1.2704951235599999</c:v>
                </c:pt>
                <c:pt idx="431">
                  <c:v>1.2480185554800001</c:v>
                </c:pt>
                <c:pt idx="432">
                  <c:v>1.2319435416</c:v>
                </c:pt>
                <c:pt idx="433">
                  <c:v>1.2182868926399999</c:v>
                </c:pt>
                <c:pt idx="434">
                  <c:v>1.2034921895999999</c:v>
                </c:pt>
                <c:pt idx="435">
                  <c:v>1.1885552297999999</c:v>
                </c:pt>
                <c:pt idx="436">
                  <c:v>1.1709153915599999</c:v>
                </c:pt>
                <c:pt idx="437">
                  <c:v>1.15213749924</c:v>
                </c:pt>
                <c:pt idx="438">
                  <c:v>1.1344976609999999</c:v>
                </c:pt>
                <c:pt idx="439">
                  <c:v>1.1206987552800001</c:v>
                </c:pt>
                <c:pt idx="440">
                  <c:v>1.11130980912</c:v>
                </c:pt>
                <c:pt idx="441">
                  <c:v>1.1041969711199999</c:v>
                </c:pt>
                <c:pt idx="442">
                  <c:v>1.0993602412800001</c:v>
                </c:pt>
                <c:pt idx="443">
                  <c:v>1.09594607904</c:v>
                </c:pt>
                <c:pt idx="444">
                  <c:v>1.0926741735600001</c:v>
                </c:pt>
                <c:pt idx="445">
                  <c:v>1.08982903836</c:v>
                </c:pt>
                <c:pt idx="446">
                  <c:v>1.0875529302</c:v>
                </c:pt>
                <c:pt idx="447">
                  <c:v>1.08584584908</c:v>
                </c:pt>
                <c:pt idx="448">
                  <c:v>1.0845655382399999</c:v>
                </c:pt>
                <c:pt idx="449">
                  <c:v>1.0822894300799999</c:v>
                </c:pt>
                <c:pt idx="450">
                  <c:v>1.0798710651600001</c:v>
                </c:pt>
                <c:pt idx="451">
                  <c:v>1.07716818672</c:v>
                </c:pt>
                <c:pt idx="452">
                  <c:v>1.07517659208</c:v>
                </c:pt>
                <c:pt idx="453">
                  <c:v>1.0734695109600001</c:v>
                </c:pt>
                <c:pt idx="454">
                  <c:v>1.07218920012</c:v>
                </c:pt>
                <c:pt idx="455">
                  <c:v>1.0710511460400001</c:v>
                </c:pt>
                <c:pt idx="456">
                  <c:v>1.070482119</c:v>
                </c:pt>
                <c:pt idx="457">
                  <c:v>1.07019760548</c:v>
                </c:pt>
                <c:pt idx="458">
                  <c:v>1.07033986224</c:v>
                </c:pt>
                <c:pt idx="459">
                  <c:v>1.07062437576</c:v>
                </c:pt>
                <c:pt idx="460">
                  <c:v>1.0709088892800001</c:v>
                </c:pt>
                <c:pt idx="461">
                  <c:v>1.0711934028000001</c:v>
                </c:pt>
                <c:pt idx="462">
                  <c:v>1.0713356595600001</c:v>
                </c:pt>
                <c:pt idx="463">
                  <c:v>1.0716201730799999</c:v>
                </c:pt>
                <c:pt idx="464">
                  <c:v>1.07218920012</c:v>
                </c:pt>
                <c:pt idx="465">
                  <c:v>1.07275822716</c:v>
                </c:pt>
                <c:pt idx="466">
                  <c:v>1.0730427406800001</c:v>
                </c:pt>
                <c:pt idx="467">
                  <c:v>1.07290048392</c:v>
                </c:pt>
                <c:pt idx="468">
                  <c:v>1.07247371364</c:v>
                </c:pt>
                <c:pt idx="469">
                  <c:v>1.0717624298399999</c:v>
                </c:pt>
                <c:pt idx="470">
                  <c:v>1.070482119</c:v>
                </c:pt>
                <c:pt idx="471">
                  <c:v>1.0693440649199999</c:v>
                </c:pt>
                <c:pt idx="472">
                  <c:v>1.06863278112</c:v>
                </c:pt>
                <c:pt idx="473">
                  <c:v>1.0689172946400001</c:v>
                </c:pt>
                <c:pt idx="474">
                  <c:v>1.07005534872</c:v>
                </c:pt>
                <c:pt idx="475">
                  <c:v>1.0717624298399999</c:v>
                </c:pt>
                <c:pt idx="476">
                  <c:v>1.0737540244799999</c:v>
                </c:pt>
                <c:pt idx="477">
                  <c:v>1.0757456191200001</c:v>
                </c:pt>
                <c:pt idx="478">
                  <c:v>1.0774527002400001</c:v>
                </c:pt>
                <c:pt idx="479">
                  <c:v>1.0790175246</c:v>
                </c:pt>
                <c:pt idx="480">
                  <c:v>1.0802978354399999</c:v>
                </c:pt>
                <c:pt idx="481">
                  <c:v>1.08143588952</c:v>
                </c:pt>
                <c:pt idx="482">
                  <c:v>1.0817204030400001</c:v>
                </c:pt>
                <c:pt idx="483">
                  <c:v>1.08143588952</c:v>
                </c:pt>
                <c:pt idx="484">
                  <c:v>1.0805823489599999</c:v>
                </c:pt>
                <c:pt idx="485">
                  <c:v>1.07930203812</c:v>
                </c:pt>
                <c:pt idx="486">
                  <c:v>1.07731044348</c:v>
                </c:pt>
                <c:pt idx="487">
                  <c:v>1.07489207856</c:v>
                </c:pt>
                <c:pt idx="488">
                  <c:v>1.0713356595600001</c:v>
                </c:pt>
                <c:pt idx="489">
                  <c:v>1.0670679567600001</c:v>
                </c:pt>
                <c:pt idx="490">
                  <c:v>1.06223122692</c:v>
                </c:pt>
                <c:pt idx="491">
                  <c:v>1.05725224032</c:v>
                </c:pt>
                <c:pt idx="492">
                  <c:v>1.052700024</c:v>
                </c:pt>
                <c:pt idx="493">
                  <c:v>1.0484323212</c:v>
                </c:pt>
                <c:pt idx="494">
                  <c:v>1.0448759022</c:v>
                </c:pt>
                <c:pt idx="495">
                  <c:v>1.0416039967199999</c:v>
                </c:pt>
                <c:pt idx="496">
                  <c:v>1.03833209124</c:v>
                </c:pt>
                <c:pt idx="497">
                  <c:v>1.0352024425199999</c:v>
                </c:pt>
                <c:pt idx="498">
                  <c:v>1.0324995640800001</c:v>
                </c:pt>
                <c:pt idx="499">
                  <c:v>1.0299389424000001</c:v>
                </c:pt>
                <c:pt idx="500">
                  <c:v>1.02723606396</c:v>
                </c:pt>
                <c:pt idx="501">
                  <c:v>1.0242486719999999</c:v>
                </c:pt>
                <c:pt idx="502">
                  <c:v>1.02054999624</c:v>
                </c:pt>
                <c:pt idx="503">
                  <c:v>1.01614003668</c:v>
                </c:pt>
                <c:pt idx="504">
                  <c:v>1.00988073924</c:v>
                </c:pt>
                <c:pt idx="505">
                  <c:v>1.0006340498399999</c:v>
                </c:pt>
                <c:pt idx="506">
                  <c:v>0.98783094144000005</c:v>
                </c:pt>
                <c:pt idx="507">
                  <c:v>0.97218269784</c:v>
                </c:pt>
                <c:pt idx="508">
                  <c:v>0.95696122451999999</c:v>
                </c:pt>
                <c:pt idx="509">
                  <c:v>0.94358908908000005</c:v>
                </c:pt>
                <c:pt idx="510">
                  <c:v>0.93320434559999998</c:v>
                </c:pt>
                <c:pt idx="511">
                  <c:v>0.92481119676000001</c:v>
                </c:pt>
                <c:pt idx="512">
                  <c:v>0.91940543988000001</c:v>
                </c:pt>
                <c:pt idx="513">
                  <c:v>0.91584902087999998</c:v>
                </c:pt>
                <c:pt idx="514">
                  <c:v>0.91158131807999998</c:v>
                </c:pt>
                <c:pt idx="515">
                  <c:v>0.90375719627999995</c:v>
                </c:pt>
                <c:pt idx="516">
                  <c:v>0.89109634463999998</c:v>
                </c:pt>
                <c:pt idx="517">
                  <c:v>0.87359876315999996</c:v>
                </c:pt>
                <c:pt idx="518">
                  <c:v>0.85183347888000005</c:v>
                </c:pt>
                <c:pt idx="519">
                  <c:v>0.82821885671999995</c:v>
                </c:pt>
                <c:pt idx="520">
                  <c:v>0.80545777512000005</c:v>
                </c:pt>
                <c:pt idx="521">
                  <c:v>0.78539957195999999</c:v>
                </c:pt>
                <c:pt idx="522">
                  <c:v>0.76790199047999996</c:v>
                </c:pt>
                <c:pt idx="523">
                  <c:v>0.75296503067999998</c:v>
                </c:pt>
                <c:pt idx="524">
                  <c:v>0.74030417904000001</c:v>
                </c:pt>
                <c:pt idx="525">
                  <c:v>0.72977717880000004</c:v>
                </c:pt>
                <c:pt idx="526">
                  <c:v>0.72109951644000003</c:v>
                </c:pt>
                <c:pt idx="527">
                  <c:v>0.71398667843999997</c:v>
                </c:pt>
                <c:pt idx="528">
                  <c:v>0.70843866479999995</c:v>
                </c:pt>
                <c:pt idx="529">
                  <c:v>0.70473998904000001</c:v>
                </c:pt>
                <c:pt idx="530">
                  <c:v>0.70217936735999997</c:v>
                </c:pt>
                <c:pt idx="531">
                  <c:v>0.70018777271999999</c:v>
                </c:pt>
                <c:pt idx="532">
                  <c:v>0.69848069160000004</c:v>
                </c:pt>
                <c:pt idx="533">
                  <c:v>0.69734263752000003</c:v>
                </c:pt>
                <c:pt idx="534">
                  <c:v>0.69663135371999996</c:v>
                </c:pt>
                <c:pt idx="535">
                  <c:v>0.69663135371999996</c:v>
                </c:pt>
                <c:pt idx="536">
                  <c:v>0.69776940779999996</c:v>
                </c:pt>
                <c:pt idx="537">
                  <c:v>0.70118357003999998</c:v>
                </c:pt>
                <c:pt idx="538">
                  <c:v>0.70786963776</c:v>
                </c:pt>
                <c:pt idx="539">
                  <c:v>0.71740084067999998</c:v>
                </c:pt>
                <c:pt idx="540">
                  <c:v>0.72963492204000002</c:v>
                </c:pt>
                <c:pt idx="541">
                  <c:v>0.74343382776</c:v>
                </c:pt>
                <c:pt idx="542">
                  <c:v>0.75765950376000002</c:v>
                </c:pt>
                <c:pt idx="543">
                  <c:v>0.77444580143999997</c:v>
                </c:pt>
                <c:pt idx="544">
                  <c:v>0.79379272079999996</c:v>
                </c:pt>
                <c:pt idx="545">
                  <c:v>0.82011022140000001</c:v>
                </c:pt>
                <c:pt idx="546">
                  <c:v>0.84984188423999996</c:v>
                </c:pt>
                <c:pt idx="547">
                  <c:v>0.88426802015999995</c:v>
                </c:pt>
                <c:pt idx="548">
                  <c:v>0.91741384524000003</c:v>
                </c:pt>
                <c:pt idx="549">
                  <c:v>0.94927935947999997</c:v>
                </c:pt>
                <c:pt idx="550">
                  <c:v>0.97844199527999998</c:v>
                </c:pt>
                <c:pt idx="551">
                  <c:v>1.0036214418</c:v>
                </c:pt>
                <c:pt idx="552">
                  <c:v>1.0259557531200001</c:v>
                </c:pt>
                <c:pt idx="553">
                  <c:v>1.0454449292400001</c:v>
                </c:pt>
                <c:pt idx="554">
                  <c:v>1.06592990268</c:v>
                </c:pt>
                <c:pt idx="555">
                  <c:v>1.0861303626000001</c:v>
                </c:pt>
                <c:pt idx="556">
                  <c:v>1.1086069306799999</c:v>
                </c:pt>
                <c:pt idx="557">
                  <c:v>1.1315102690400001</c:v>
                </c:pt>
                <c:pt idx="558">
                  <c:v>1.1559784317599999</c:v>
                </c:pt>
                <c:pt idx="559">
                  <c:v>1.1798775674399999</c:v>
                </c:pt>
                <c:pt idx="560">
                  <c:v>1.2032076760799999</c:v>
                </c:pt>
                <c:pt idx="561">
                  <c:v>1.22383490628</c:v>
                </c:pt>
                <c:pt idx="562">
                  <c:v>1.2420437715599999</c:v>
                </c:pt>
                <c:pt idx="563">
                  <c:v>1.2574075016399999</c:v>
                </c:pt>
                <c:pt idx="564">
                  <c:v>1.2704951235599999</c:v>
                </c:pt>
                <c:pt idx="565">
                  <c:v>1.2813066373199999</c:v>
                </c:pt>
                <c:pt idx="566">
                  <c:v>1.29083784024</c:v>
                </c:pt>
                <c:pt idx="567">
                  <c:v>1.2985197052799999</c:v>
                </c:pt>
                <c:pt idx="568">
                  <c:v>1.3046367459599999</c:v>
                </c:pt>
                <c:pt idx="569">
                  <c:v>1.3084776784800001</c:v>
                </c:pt>
                <c:pt idx="570">
                  <c:v>1.31174958396</c:v>
                </c:pt>
                <c:pt idx="571">
                  <c:v>1.3154482597199999</c:v>
                </c:pt>
                <c:pt idx="572">
                  <c:v>1.31900467872</c:v>
                </c:pt>
                <c:pt idx="573">
                  <c:v>1.32497946264</c:v>
                </c:pt>
                <c:pt idx="574">
                  <c:v>1.333657125</c:v>
                </c:pt>
                <c:pt idx="575">
                  <c:v>1.34617571988</c:v>
                </c:pt>
                <c:pt idx="576">
                  <c:v>1.35983236884</c:v>
                </c:pt>
                <c:pt idx="577">
                  <c:v>1.3734890178000001</c:v>
                </c:pt>
                <c:pt idx="578">
                  <c:v>1.3867188964799999</c:v>
                </c:pt>
                <c:pt idx="579">
                  <c:v>1.3992374913600001</c:v>
                </c:pt>
                <c:pt idx="580">
                  <c:v>1.4097644916000001</c:v>
                </c:pt>
                <c:pt idx="581">
                  <c:v>1.41787312692</c:v>
                </c:pt>
                <c:pt idx="582">
                  <c:v>1.4228521135200001</c:v>
                </c:pt>
                <c:pt idx="583">
                  <c:v>1.42655078928</c:v>
                </c:pt>
                <c:pt idx="584">
                  <c:v>1.4299649515199999</c:v>
                </c:pt>
                <c:pt idx="585">
                  <c:v>1.4346594246</c:v>
                </c:pt>
                <c:pt idx="586">
                  <c:v>1.4400651814800001</c:v>
                </c:pt>
                <c:pt idx="587">
                  <c:v>1.4467512492000001</c:v>
                </c:pt>
                <c:pt idx="588">
                  <c:v>1.45471762776</c:v>
                </c:pt>
                <c:pt idx="589">
                  <c:v>1.465244628</c:v>
                </c:pt>
                <c:pt idx="590">
                  <c:v>1.4769096823200001</c:v>
                </c:pt>
                <c:pt idx="591">
                  <c:v>1.49113535832</c:v>
                </c:pt>
                <c:pt idx="592">
                  <c:v>1.50635683164</c:v>
                </c:pt>
                <c:pt idx="593">
                  <c:v>1.5221473320000001</c:v>
                </c:pt>
                <c:pt idx="594">
                  <c:v>1.5358039809599999</c:v>
                </c:pt>
                <c:pt idx="595">
                  <c:v>1.54690000824</c:v>
                </c:pt>
                <c:pt idx="596">
                  <c:v>1.5552931570799999</c:v>
                </c:pt>
                <c:pt idx="597">
                  <c:v>1.5611256842400001</c:v>
                </c:pt>
                <c:pt idx="598">
                  <c:v>1.56453984648</c:v>
                </c:pt>
                <c:pt idx="599">
                  <c:v>1.56653144112</c:v>
                </c:pt>
                <c:pt idx="600">
                  <c:v>1.5678117519600001</c:v>
                </c:pt>
                <c:pt idx="601">
                  <c:v>1.5696610898400001</c:v>
                </c:pt>
                <c:pt idx="602">
                  <c:v>1.5725062250399999</c:v>
                </c:pt>
                <c:pt idx="603">
                  <c:v>1.5762049008000001</c:v>
                </c:pt>
                <c:pt idx="604">
                  <c:v>1.5806148603600001</c:v>
                </c:pt>
                <c:pt idx="605">
                  <c:v>1.5853093334399999</c:v>
                </c:pt>
                <c:pt idx="606">
                  <c:v>1.59028832004</c:v>
                </c:pt>
                <c:pt idx="607">
                  <c:v>1.59484053636</c:v>
                </c:pt>
                <c:pt idx="608">
                  <c:v>1.5999617797200001</c:v>
                </c:pt>
                <c:pt idx="609">
                  <c:v>1.6043717392800001</c:v>
                </c:pt>
                <c:pt idx="610">
                  <c:v>1.60792815828</c:v>
                </c:pt>
                <c:pt idx="611">
                  <c:v>1.6096352394</c:v>
                </c:pt>
                <c:pt idx="612">
                  <c:v>1.6109155502400001</c:v>
                </c:pt>
                <c:pt idx="613">
                  <c:v>1.61205360432</c:v>
                </c:pt>
                <c:pt idx="614">
                  <c:v>1.6131916583999999</c:v>
                </c:pt>
                <c:pt idx="615">
                  <c:v>1.61447196924</c:v>
                </c:pt>
                <c:pt idx="616">
                  <c:v>1.61646356388</c:v>
                </c:pt>
                <c:pt idx="617">
                  <c:v>1.6190241855600001</c:v>
                </c:pt>
                <c:pt idx="618">
                  <c:v>1.6218693207599999</c:v>
                </c:pt>
                <c:pt idx="619">
                  <c:v>1.62471445596</c:v>
                </c:pt>
                <c:pt idx="620">
                  <c:v>1.6278441046800001</c:v>
                </c:pt>
                <c:pt idx="621">
                  <c:v>1.63140052368</c:v>
                </c:pt>
                <c:pt idx="622">
                  <c:v>1.6349569426799999</c:v>
                </c:pt>
                <c:pt idx="623">
                  <c:v>1.63837110492</c:v>
                </c:pt>
                <c:pt idx="624">
                  <c:v>1.6412162401199999</c:v>
                </c:pt>
                <c:pt idx="625">
                  <c:v>1.6439191185599999</c:v>
                </c:pt>
                <c:pt idx="626">
                  <c:v>1.64676425376</c:v>
                </c:pt>
                <c:pt idx="627">
                  <c:v>1.6493248754400001</c:v>
                </c:pt>
                <c:pt idx="628">
                  <c:v>1.6523122673999999</c:v>
                </c:pt>
                <c:pt idx="629">
                  <c:v>1.65544191612</c:v>
                </c:pt>
                <c:pt idx="630">
                  <c:v>1.65956736216</c:v>
                </c:pt>
                <c:pt idx="631">
                  <c:v>1.66426183524</c:v>
                </c:pt>
                <c:pt idx="632">
                  <c:v>1.6698098488799999</c:v>
                </c:pt>
                <c:pt idx="633">
                  <c:v>1.6760691463199999</c:v>
                </c:pt>
                <c:pt idx="634">
                  <c:v>1.68119038968</c:v>
                </c:pt>
                <c:pt idx="635">
                  <c:v>1.68588486276</c:v>
                </c:pt>
                <c:pt idx="636">
                  <c:v>1.6884454844400001</c:v>
                </c:pt>
                <c:pt idx="637">
                  <c:v>1.6902948223200001</c:v>
                </c:pt>
                <c:pt idx="638">
                  <c:v>1.6905793358400001</c:v>
                </c:pt>
                <c:pt idx="639">
                  <c:v>1.6905793358400001</c:v>
                </c:pt>
                <c:pt idx="640">
                  <c:v>1.6905793358400001</c:v>
                </c:pt>
                <c:pt idx="641">
                  <c:v>1.6907215926000001</c:v>
                </c:pt>
                <c:pt idx="642">
                  <c:v>1.6907215926000001</c:v>
                </c:pt>
                <c:pt idx="643">
                  <c:v>1.6907215926000001</c:v>
                </c:pt>
                <c:pt idx="644">
                  <c:v>1.68944128176</c:v>
                </c:pt>
                <c:pt idx="645">
                  <c:v>1.68773420064</c:v>
                </c:pt>
                <c:pt idx="646">
                  <c:v>1.68531583572</c:v>
                </c:pt>
                <c:pt idx="647">
                  <c:v>1.6823284437599999</c:v>
                </c:pt>
                <c:pt idx="648">
                  <c:v>1.6774917139200001</c:v>
                </c:pt>
                <c:pt idx="649">
                  <c:v>1.6708056462</c:v>
                </c:pt>
                <c:pt idx="650">
                  <c:v>1.6631237811599999</c:v>
                </c:pt>
                <c:pt idx="651">
                  <c:v>1.65529965936</c:v>
                </c:pt>
                <c:pt idx="652">
                  <c:v>1.6496093889600001</c:v>
                </c:pt>
                <c:pt idx="653">
                  <c:v>1.64647974024</c:v>
                </c:pt>
                <c:pt idx="654">
                  <c:v>1.64619522672</c:v>
                </c:pt>
                <c:pt idx="655">
                  <c:v>1.64704876728</c:v>
                </c:pt>
                <c:pt idx="656">
                  <c:v>1.64918261868</c:v>
                </c:pt>
                <c:pt idx="657">
                  <c:v>1.6523122673999999</c:v>
                </c:pt>
                <c:pt idx="658">
                  <c:v>1.6561531999200001</c:v>
                </c:pt>
                <c:pt idx="659">
                  <c:v>1.65970961892</c:v>
                </c:pt>
                <c:pt idx="660">
                  <c:v>1.6631237811599999</c:v>
                </c:pt>
                <c:pt idx="661">
                  <c:v>1.6653998893199999</c:v>
                </c:pt>
                <c:pt idx="662">
                  <c:v>1.6665379434000001</c:v>
                </c:pt>
                <c:pt idx="663">
                  <c:v>1.66625342988</c:v>
                </c:pt>
                <c:pt idx="664">
                  <c:v>1.66568440284</c:v>
                </c:pt>
                <c:pt idx="665">
                  <c:v>1.6652576325599999</c:v>
                </c:pt>
                <c:pt idx="666">
                  <c:v>1.66426183524</c:v>
                </c:pt>
                <c:pt idx="667">
                  <c:v>1.66198572708</c:v>
                </c:pt>
                <c:pt idx="668">
                  <c:v>1.6578602810400001</c:v>
                </c:pt>
                <c:pt idx="669">
                  <c:v>1.6516009836000001</c:v>
                </c:pt>
                <c:pt idx="670">
                  <c:v>1.64420363208</c:v>
                </c:pt>
                <c:pt idx="671">
                  <c:v>1.63623725352</c:v>
                </c:pt>
                <c:pt idx="672">
                  <c:v>1.628839902</c:v>
                </c:pt>
                <c:pt idx="673">
                  <c:v>1.62272286132</c:v>
                </c:pt>
                <c:pt idx="674">
                  <c:v>1.61873967204</c:v>
                </c:pt>
                <c:pt idx="675">
                  <c:v>1.61660582064</c:v>
                </c:pt>
                <c:pt idx="676">
                  <c:v>1.6154677665599999</c:v>
                </c:pt>
                <c:pt idx="677">
                  <c:v>1.6151832530400001</c:v>
                </c:pt>
                <c:pt idx="678">
                  <c:v>1.6150409962800001</c:v>
                </c:pt>
                <c:pt idx="679">
                  <c:v>1.614614226</c:v>
                </c:pt>
                <c:pt idx="680">
                  <c:v>1.6131916583999999</c:v>
                </c:pt>
                <c:pt idx="681">
                  <c:v>1.6092084691199999</c:v>
                </c:pt>
                <c:pt idx="682">
                  <c:v>1.60351819872</c:v>
                </c:pt>
                <c:pt idx="683">
                  <c:v>1.5976856715600001</c:v>
                </c:pt>
                <c:pt idx="684">
                  <c:v>1.5931334552400001</c:v>
                </c:pt>
                <c:pt idx="685">
                  <c:v>1.5890080092000001</c:v>
                </c:pt>
                <c:pt idx="686">
                  <c:v>1.5855938469599999</c:v>
                </c:pt>
                <c:pt idx="687">
                  <c:v>1.5826064550000001</c:v>
                </c:pt>
                <c:pt idx="688">
                  <c:v>1.5810416306399999</c:v>
                </c:pt>
                <c:pt idx="689">
                  <c:v>1.57990357656</c:v>
                </c:pt>
                <c:pt idx="690">
                  <c:v>1.5791922927599999</c:v>
                </c:pt>
                <c:pt idx="691">
                  <c:v>1.5784810089600001</c:v>
                </c:pt>
                <c:pt idx="692">
                  <c:v>1.57748521164</c:v>
                </c:pt>
                <c:pt idx="693">
                  <c:v>1.5759203872800001</c:v>
                </c:pt>
                <c:pt idx="694">
                  <c:v>1.5737865358800001</c:v>
                </c:pt>
                <c:pt idx="695">
                  <c:v>1.5700878601199999</c:v>
                </c:pt>
                <c:pt idx="696">
                  <c:v>1.5656779005599999</c:v>
                </c:pt>
                <c:pt idx="697">
                  <c:v>1.5609834274800001</c:v>
                </c:pt>
                <c:pt idx="698">
                  <c:v>1.5552931570799999</c:v>
                </c:pt>
                <c:pt idx="699">
                  <c:v>1.5478958055600001</c:v>
                </c:pt>
                <c:pt idx="700">
                  <c:v>1.53822234588</c:v>
                </c:pt>
                <c:pt idx="701">
                  <c:v>1.5284066294400001</c:v>
                </c:pt>
                <c:pt idx="702">
                  <c:v>1.5201557373600001</c:v>
                </c:pt>
                <c:pt idx="703">
                  <c:v>1.5137541831600001</c:v>
                </c:pt>
                <c:pt idx="704">
                  <c:v>1.5094864803600001</c:v>
                </c:pt>
                <c:pt idx="705">
                  <c:v>1.5069258586800001</c:v>
                </c:pt>
                <c:pt idx="706">
                  <c:v>1.5056455478399999</c:v>
                </c:pt>
                <c:pt idx="707">
                  <c:v>1.5055032910799999</c:v>
                </c:pt>
                <c:pt idx="708">
                  <c:v>1.5055032910799999</c:v>
                </c:pt>
                <c:pt idx="709">
                  <c:v>1.50607231812</c:v>
                </c:pt>
                <c:pt idx="710">
                  <c:v>1.5064990884</c:v>
                </c:pt>
                <c:pt idx="711">
                  <c:v>1.50678360192</c:v>
                </c:pt>
                <c:pt idx="712">
                  <c:v>1.5069258586800001</c:v>
                </c:pt>
                <c:pt idx="713">
                  <c:v>1.5072103722000001</c:v>
                </c:pt>
                <c:pt idx="714">
                  <c:v>1.5073526289600001</c:v>
                </c:pt>
                <c:pt idx="715">
                  <c:v>1.5074948857199999</c:v>
                </c:pt>
                <c:pt idx="716">
                  <c:v>1.5073526289600001</c:v>
                </c:pt>
                <c:pt idx="717">
                  <c:v>1.5069258586800001</c:v>
                </c:pt>
                <c:pt idx="718">
                  <c:v>1.50621457488</c:v>
                </c:pt>
                <c:pt idx="719">
                  <c:v>1.5052187775600001</c:v>
                </c:pt>
                <c:pt idx="720">
                  <c:v>1.504365237</c:v>
                </c:pt>
                <c:pt idx="721">
                  <c:v>1.5029426694000001</c:v>
                </c:pt>
                <c:pt idx="722">
                  <c:v>1.5003820477200001</c:v>
                </c:pt>
                <c:pt idx="723">
                  <c:v>1.4968256287199999</c:v>
                </c:pt>
                <c:pt idx="724">
                  <c:v>1.4922734124000001</c:v>
                </c:pt>
                <c:pt idx="725">
                  <c:v>1.48900150692</c:v>
                </c:pt>
                <c:pt idx="726">
                  <c:v>1.4851605744</c:v>
                </c:pt>
                <c:pt idx="727">
                  <c:v>1.4817464121599999</c:v>
                </c:pt>
                <c:pt idx="728">
                  <c:v>1.4777632228799999</c:v>
                </c:pt>
                <c:pt idx="729">
                  <c:v>1.4754871147199999</c:v>
                </c:pt>
                <c:pt idx="730">
                  <c:v>1.4730687497999999</c:v>
                </c:pt>
                <c:pt idx="731">
                  <c:v>1.4712194119199999</c:v>
                </c:pt>
                <c:pt idx="732">
                  <c:v>1.46993910108</c:v>
                </c:pt>
                <c:pt idx="733">
                  <c:v>1.4707926416399999</c:v>
                </c:pt>
                <c:pt idx="734">
                  <c:v>1.4729264930399999</c:v>
                </c:pt>
                <c:pt idx="735">
                  <c:v>1.4767674255600001</c:v>
                </c:pt>
                <c:pt idx="736">
                  <c:v>1.4810351283600001</c:v>
                </c:pt>
                <c:pt idx="737">
                  <c:v>1.4861563717199999</c:v>
                </c:pt>
                <c:pt idx="738">
                  <c:v>1.49113535832</c:v>
                </c:pt>
                <c:pt idx="739">
                  <c:v>1.4963988584400001</c:v>
                </c:pt>
                <c:pt idx="740">
                  <c:v>1.5015201018</c:v>
                </c:pt>
                <c:pt idx="741">
                  <c:v>1.50635683164</c:v>
                </c:pt>
                <c:pt idx="742">
                  <c:v>1.51090904796</c:v>
                </c:pt>
                <c:pt idx="743">
                  <c:v>1.51517675076</c:v>
                </c:pt>
                <c:pt idx="744">
                  <c:v>1.5200134806000001</c:v>
                </c:pt>
                <c:pt idx="745">
                  <c:v>1.525703751</c:v>
                </c:pt>
                <c:pt idx="746">
                  <c:v>1.53253207548</c:v>
                </c:pt>
                <c:pt idx="747">
                  <c:v>1.53893362968</c:v>
                </c:pt>
                <c:pt idx="748">
                  <c:v>1.54505067036</c:v>
                </c:pt>
                <c:pt idx="749">
                  <c:v>1.54931837316</c:v>
                </c:pt>
                <c:pt idx="750">
                  <c:v>1.5520212516</c:v>
                </c:pt>
                <c:pt idx="751">
                  <c:v>1.5527325353999999</c:v>
                </c:pt>
                <c:pt idx="752">
                  <c:v>1.5528747921599999</c:v>
                </c:pt>
                <c:pt idx="753">
                  <c:v>1.5528747921599999</c:v>
                </c:pt>
                <c:pt idx="754">
                  <c:v>1.5524480218800001</c:v>
                </c:pt>
                <c:pt idx="755">
                  <c:v>1.5513099678</c:v>
                </c:pt>
                <c:pt idx="756">
                  <c:v>1.5480380623200001</c:v>
                </c:pt>
                <c:pt idx="757">
                  <c:v>1.5385068594</c:v>
                </c:pt>
                <c:pt idx="758">
                  <c:v>1.5185909129999999</c:v>
                </c:pt>
                <c:pt idx="759">
                  <c:v>1.4844492906</c:v>
                </c:pt>
                <c:pt idx="760">
                  <c:v>1.4320988029199999</c:v>
                </c:pt>
                <c:pt idx="761">
                  <c:v>1.3642423284</c:v>
                </c:pt>
                <c:pt idx="762">
                  <c:v>1.28443628604</c:v>
                </c:pt>
                <c:pt idx="763">
                  <c:v>1.19950900032</c:v>
                </c:pt>
                <c:pt idx="764">
                  <c:v>1.1184226471200001</c:v>
                </c:pt>
                <c:pt idx="765">
                  <c:v>1.04928586176</c:v>
                </c:pt>
                <c:pt idx="766">
                  <c:v>0.99707763084000001</c:v>
                </c:pt>
                <c:pt idx="767">
                  <c:v>0.95994861647999996</c:v>
                </c:pt>
                <c:pt idx="768">
                  <c:v>0.93405788615999996</c:v>
                </c:pt>
                <c:pt idx="769">
                  <c:v>0.9182673858</c:v>
                </c:pt>
                <c:pt idx="770">
                  <c:v>0.90589104767999995</c:v>
                </c:pt>
                <c:pt idx="771">
                  <c:v>0.89493727716000004</c:v>
                </c:pt>
                <c:pt idx="772">
                  <c:v>0.88327222283999995</c:v>
                </c:pt>
                <c:pt idx="773">
                  <c:v>0.87231845232000005</c:v>
                </c:pt>
                <c:pt idx="774">
                  <c:v>0.86236047912000002</c:v>
                </c:pt>
                <c:pt idx="775">
                  <c:v>0.85396733028000005</c:v>
                </c:pt>
                <c:pt idx="776">
                  <c:v>0.84713900580000001</c:v>
                </c:pt>
                <c:pt idx="777">
                  <c:v>0.83931488399999998</c:v>
                </c:pt>
                <c:pt idx="778">
                  <c:v>0.83319784332000002</c:v>
                </c:pt>
                <c:pt idx="779">
                  <c:v>0.82949916755999997</c:v>
                </c:pt>
                <c:pt idx="780">
                  <c:v>0.82907239728000004</c:v>
                </c:pt>
                <c:pt idx="781">
                  <c:v>0.82949916755999997</c:v>
                </c:pt>
                <c:pt idx="782">
                  <c:v>0.83106399192000002</c:v>
                </c:pt>
                <c:pt idx="783">
                  <c:v>0.83205978924000001</c:v>
                </c:pt>
                <c:pt idx="784">
                  <c:v>0.83248655951999995</c:v>
                </c:pt>
                <c:pt idx="785">
                  <c:v>0.83149076219999996</c:v>
                </c:pt>
                <c:pt idx="786">
                  <c:v>0.82992593784000002</c:v>
                </c:pt>
                <c:pt idx="787">
                  <c:v>0.82708080263999995</c:v>
                </c:pt>
                <c:pt idx="788">
                  <c:v>0.82380889716000005</c:v>
                </c:pt>
                <c:pt idx="789">
                  <c:v>0.82025247816000002</c:v>
                </c:pt>
                <c:pt idx="790">
                  <c:v>0.81726508620000005</c:v>
                </c:pt>
                <c:pt idx="791">
                  <c:v>0.81441995099999998</c:v>
                </c:pt>
                <c:pt idx="792">
                  <c:v>0.81214384283999996</c:v>
                </c:pt>
                <c:pt idx="793">
                  <c:v>0.80929870764</c:v>
                </c:pt>
                <c:pt idx="794">
                  <c:v>0.80659582919999995</c:v>
                </c:pt>
                <c:pt idx="795">
                  <c:v>0.80431972104000005</c:v>
                </c:pt>
                <c:pt idx="796">
                  <c:v>0.80360843723999997</c:v>
                </c:pt>
                <c:pt idx="797">
                  <c:v>0.80346618047999996</c:v>
                </c:pt>
                <c:pt idx="798">
                  <c:v>0.80360843723999997</c:v>
                </c:pt>
                <c:pt idx="799">
                  <c:v>0.80446197779999995</c:v>
                </c:pt>
                <c:pt idx="800">
                  <c:v>0.80560003187999996</c:v>
                </c:pt>
                <c:pt idx="801">
                  <c:v>0.80659582919999995</c:v>
                </c:pt>
                <c:pt idx="802">
                  <c:v>0.80673808595999996</c:v>
                </c:pt>
                <c:pt idx="803">
                  <c:v>0.80631131568000003</c:v>
                </c:pt>
                <c:pt idx="804">
                  <c:v>0.80574228863999997</c:v>
                </c:pt>
                <c:pt idx="805">
                  <c:v>0.80545777512000005</c:v>
                </c:pt>
                <c:pt idx="806">
                  <c:v>0.80545777512000005</c:v>
                </c:pt>
                <c:pt idx="807">
                  <c:v>0.80688034271999998</c:v>
                </c:pt>
                <c:pt idx="808">
                  <c:v>0.80944096440000002</c:v>
                </c:pt>
                <c:pt idx="809">
                  <c:v>0.81356641044</c:v>
                </c:pt>
                <c:pt idx="810">
                  <c:v>0.81726508620000005</c:v>
                </c:pt>
                <c:pt idx="811">
                  <c:v>0.82096376195999998</c:v>
                </c:pt>
                <c:pt idx="812">
                  <c:v>0.82323987011999999</c:v>
                </c:pt>
                <c:pt idx="813">
                  <c:v>0.82508920799999996</c:v>
                </c:pt>
                <c:pt idx="814">
                  <c:v>0.82565823504000002</c:v>
                </c:pt>
                <c:pt idx="815">
                  <c:v>0.82622726207999997</c:v>
                </c:pt>
                <c:pt idx="816">
                  <c:v>0.82722305939999996</c:v>
                </c:pt>
                <c:pt idx="817">
                  <c:v>0.828645627</c:v>
                </c:pt>
                <c:pt idx="818">
                  <c:v>0.83077947839999999</c:v>
                </c:pt>
                <c:pt idx="819">
                  <c:v>0.83262881627999996</c:v>
                </c:pt>
                <c:pt idx="820">
                  <c:v>0.83490492443999997</c:v>
                </c:pt>
                <c:pt idx="821">
                  <c:v>0.83661200556000004</c:v>
                </c:pt>
                <c:pt idx="822">
                  <c:v>0.83831908667999999</c:v>
                </c:pt>
                <c:pt idx="823">
                  <c:v>0.83917262723999997</c:v>
                </c:pt>
                <c:pt idx="824">
                  <c:v>0.84045293807999999</c:v>
                </c:pt>
                <c:pt idx="825">
                  <c:v>0.84173324892000001</c:v>
                </c:pt>
                <c:pt idx="826">
                  <c:v>0.84315581652000005</c:v>
                </c:pt>
                <c:pt idx="827">
                  <c:v>0.84457838411999997</c:v>
                </c:pt>
                <c:pt idx="828">
                  <c:v>0.84585869495999999</c:v>
                </c:pt>
                <c:pt idx="829">
                  <c:v>0.84713900580000001</c:v>
                </c:pt>
                <c:pt idx="830">
                  <c:v>0.84785028959999997</c:v>
                </c:pt>
                <c:pt idx="831">
                  <c:v>0.84785028959999997</c:v>
                </c:pt>
                <c:pt idx="832">
                  <c:v>0.84671223551999997</c:v>
                </c:pt>
                <c:pt idx="833">
                  <c:v>0.84457838411999997</c:v>
                </c:pt>
                <c:pt idx="834">
                  <c:v>0.84102196512000005</c:v>
                </c:pt>
                <c:pt idx="835">
                  <c:v>0.83561620824000005</c:v>
                </c:pt>
                <c:pt idx="836">
                  <c:v>0.82850337023999998</c:v>
                </c:pt>
                <c:pt idx="837">
                  <c:v>0.82153278900000004</c:v>
                </c:pt>
                <c:pt idx="838">
                  <c:v>0.81441995099999998</c:v>
                </c:pt>
                <c:pt idx="839">
                  <c:v>0.80773388327999995</c:v>
                </c:pt>
                <c:pt idx="840">
                  <c:v>0.79990976148000004</c:v>
                </c:pt>
                <c:pt idx="841">
                  <c:v>0.79350820728000004</c:v>
                </c:pt>
                <c:pt idx="842">
                  <c:v>0.78796019364000003</c:v>
                </c:pt>
                <c:pt idx="843">
                  <c:v>0.78369249084000003</c:v>
                </c:pt>
                <c:pt idx="844">
                  <c:v>0.77985155831999997</c:v>
                </c:pt>
                <c:pt idx="845">
                  <c:v>0.77714867988000003</c:v>
                </c:pt>
                <c:pt idx="846">
                  <c:v>0.77657965283999997</c:v>
                </c:pt>
                <c:pt idx="847">
                  <c:v>0.77714867988000003</c:v>
                </c:pt>
                <c:pt idx="848">
                  <c:v>0.77942478804000004</c:v>
                </c:pt>
                <c:pt idx="849">
                  <c:v>0.78184315295999995</c:v>
                </c:pt>
                <c:pt idx="850">
                  <c:v>0.78397700435999995</c:v>
                </c:pt>
                <c:pt idx="851">
                  <c:v>0.78483054492000004</c:v>
                </c:pt>
                <c:pt idx="852">
                  <c:v>0.78582634224000003</c:v>
                </c:pt>
                <c:pt idx="853">
                  <c:v>0.78838696391999996</c:v>
                </c:pt>
                <c:pt idx="854">
                  <c:v>0.79180112615999998</c:v>
                </c:pt>
                <c:pt idx="855">
                  <c:v>0.79692236951999995</c:v>
                </c:pt>
                <c:pt idx="856">
                  <c:v>0.80375069399999999</c:v>
                </c:pt>
                <c:pt idx="857">
                  <c:v>0.81157481580000002</c:v>
                </c:pt>
                <c:pt idx="858">
                  <c:v>0.82124827548000001</c:v>
                </c:pt>
                <c:pt idx="859">
                  <c:v>0.83248655951999995</c:v>
                </c:pt>
                <c:pt idx="860">
                  <c:v>0.84472064087999998</c:v>
                </c:pt>
                <c:pt idx="861">
                  <c:v>0.85538989787999997</c:v>
                </c:pt>
                <c:pt idx="862">
                  <c:v>0.86549012784000001</c:v>
                </c:pt>
                <c:pt idx="863">
                  <c:v>0.87601712807999998</c:v>
                </c:pt>
                <c:pt idx="864">
                  <c:v>0.88924700676000001</c:v>
                </c:pt>
                <c:pt idx="865">
                  <c:v>0.90688684500000005</c:v>
                </c:pt>
                <c:pt idx="866">
                  <c:v>0.93035921040000003</c:v>
                </c:pt>
                <c:pt idx="867">
                  <c:v>0.95980635971999995</c:v>
                </c:pt>
                <c:pt idx="868">
                  <c:v>0.99067607664000001</c:v>
                </c:pt>
                <c:pt idx="869">
                  <c:v>1.02040773948</c:v>
                </c:pt>
                <c:pt idx="870">
                  <c:v>1.04658298332</c:v>
                </c:pt>
                <c:pt idx="871">
                  <c:v>1.06849052436</c:v>
                </c:pt>
                <c:pt idx="872">
                  <c:v>1.08954452484</c:v>
                </c:pt>
                <c:pt idx="873">
                  <c:v>1.1120210929200001</c:v>
                </c:pt>
                <c:pt idx="874">
                  <c:v>1.1380540800000001</c:v>
                </c:pt>
                <c:pt idx="875">
                  <c:v>1.1687815401599999</c:v>
                </c:pt>
                <c:pt idx="876">
                  <c:v>1.20178510848</c:v>
                </c:pt>
                <c:pt idx="877">
                  <c:v>1.2356422173599999</c:v>
                </c:pt>
                <c:pt idx="878">
                  <c:v>1.26437808288</c:v>
                </c:pt>
                <c:pt idx="879">
                  <c:v>1.2888462456000001</c:v>
                </c:pt>
                <c:pt idx="880">
                  <c:v>1.3080509082</c:v>
                </c:pt>
                <c:pt idx="881">
                  <c:v>1.3242681788399999</c:v>
                </c:pt>
                <c:pt idx="882">
                  <c:v>1.3366445169600001</c:v>
                </c:pt>
                <c:pt idx="883">
                  <c:v>1.34617571988</c:v>
                </c:pt>
                <c:pt idx="884">
                  <c:v>1.3538575849200001</c:v>
                </c:pt>
                <c:pt idx="885">
                  <c:v>1.3589788282799999</c:v>
                </c:pt>
                <c:pt idx="886">
                  <c:v>1.36153944996</c:v>
                </c:pt>
                <c:pt idx="887">
                  <c:v>1.3625352472800001</c:v>
                </c:pt>
                <c:pt idx="888">
                  <c:v>1.3631042743199999</c:v>
                </c:pt>
                <c:pt idx="889">
                  <c:v>1.3648113554400001</c:v>
                </c:pt>
                <c:pt idx="890">
                  <c:v>1.3670874636000001</c:v>
                </c:pt>
                <c:pt idx="891">
                  <c:v>1.37078613936</c:v>
                </c:pt>
                <c:pt idx="892">
                  <c:v>1.3734890178000001</c:v>
                </c:pt>
                <c:pt idx="893">
                  <c:v>1.37505384216</c:v>
                </c:pt>
                <c:pt idx="894">
                  <c:v>1.37291999076</c:v>
                </c:pt>
                <c:pt idx="895">
                  <c:v>1.36808326092</c:v>
                </c:pt>
                <c:pt idx="896">
                  <c:v>1.35969011208</c:v>
                </c:pt>
                <c:pt idx="897">
                  <c:v>1.3494476253600001</c:v>
                </c:pt>
                <c:pt idx="898">
                  <c:v>1.3363600034400001</c:v>
                </c:pt>
                <c:pt idx="899">
                  <c:v>1.3218498139199999</c:v>
                </c:pt>
                <c:pt idx="900">
                  <c:v>1.3059170568</c:v>
                </c:pt>
                <c:pt idx="901">
                  <c:v>1.2899842996799999</c:v>
                </c:pt>
                <c:pt idx="902">
                  <c:v>1.2781769886000001</c:v>
                </c:pt>
                <c:pt idx="903">
                  <c:v>1.2702106100399999</c:v>
                </c:pt>
                <c:pt idx="904">
                  <c:v>1.26665419104</c:v>
                </c:pt>
                <c:pt idx="905">
                  <c:v>1.26452033964</c:v>
                </c:pt>
                <c:pt idx="906">
                  <c:v>1.2638090558399999</c:v>
                </c:pt>
                <c:pt idx="907">
                  <c:v>1.26281325852</c:v>
                </c:pt>
                <c:pt idx="908">
                  <c:v>1.2589723260000001</c:v>
                </c:pt>
                <c:pt idx="909">
                  <c:v>1.2510059474399999</c:v>
                </c:pt>
                <c:pt idx="910">
                  <c:v>1.2382028390399999</c:v>
                </c:pt>
                <c:pt idx="911">
                  <c:v>1.2191404332</c:v>
                </c:pt>
                <c:pt idx="912">
                  <c:v>1.1949567839999999</c:v>
                </c:pt>
                <c:pt idx="913">
                  <c:v>1.1650828644</c:v>
                </c:pt>
                <c:pt idx="914">
                  <c:v>1.13492443128</c:v>
                </c:pt>
                <c:pt idx="915">
                  <c:v>1.1053350252</c:v>
                </c:pt>
                <c:pt idx="916">
                  <c:v>1.08143588952</c:v>
                </c:pt>
                <c:pt idx="917">
                  <c:v>1.0608086593199999</c:v>
                </c:pt>
                <c:pt idx="918">
                  <c:v>1.0431688210800001</c:v>
                </c:pt>
                <c:pt idx="919">
                  <c:v>1.0263825233999999</c:v>
                </c:pt>
                <c:pt idx="920">
                  <c:v>1.0111610500799999</c:v>
                </c:pt>
                <c:pt idx="921">
                  <c:v>0.99721988760000002</c:v>
                </c:pt>
                <c:pt idx="922">
                  <c:v>0.98569709003999995</c:v>
                </c:pt>
                <c:pt idx="923">
                  <c:v>0.97815748175999995</c:v>
                </c:pt>
                <c:pt idx="924">
                  <c:v>0.97460106276000003</c:v>
                </c:pt>
                <c:pt idx="925">
                  <c:v>0.97488557628000005</c:v>
                </c:pt>
                <c:pt idx="926">
                  <c:v>0.97886876556000002</c:v>
                </c:pt>
                <c:pt idx="927">
                  <c:v>0.98498580623999998</c:v>
                </c:pt>
                <c:pt idx="928">
                  <c:v>0.99280992804000001</c:v>
                </c:pt>
                <c:pt idx="929">
                  <c:v>0.99963825252000005</c:v>
                </c:pt>
                <c:pt idx="930">
                  <c:v>1.00319467152</c:v>
                </c:pt>
                <c:pt idx="931">
                  <c:v>1.00177210392</c:v>
                </c:pt>
                <c:pt idx="932">
                  <c:v>0.99679311731999998</c:v>
                </c:pt>
                <c:pt idx="933">
                  <c:v>0.99096059016000004</c:v>
                </c:pt>
                <c:pt idx="934">
                  <c:v>0.98612386031999999</c:v>
                </c:pt>
                <c:pt idx="935">
                  <c:v>0.98285195483999999</c:v>
                </c:pt>
                <c:pt idx="936">
                  <c:v>0.9829942116</c:v>
                </c:pt>
                <c:pt idx="937">
                  <c:v>0.98569709003999995</c:v>
                </c:pt>
                <c:pt idx="938">
                  <c:v>0.99053381988</c:v>
                </c:pt>
                <c:pt idx="939">
                  <c:v>0.99650860379999995</c:v>
                </c:pt>
                <c:pt idx="940">
                  <c:v>1.0043327256000001</c:v>
                </c:pt>
                <c:pt idx="941">
                  <c:v>1.01187233388</c:v>
                </c:pt>
                <c:pt idx="942">
                  <c:v>1.01870065836</c:v>
                </c:pt>
                <c:pt idx="943">
                  <c:v>1.02254159088</c:v>
                </c:pt>
                <c:pt idx="944">
                  <c:v>1.02467544228</c:v>
                </c:pt>
                <c:pt idx="945">
                  <c:v>1.02552898284</c:v>
                </c:pt>
                <c:pt idx="946">
                  <c:v>1.02524446932</c:v>
                </c:pt>
                <c:pt idx="947">
                  <c:v>1.02339513144</c:v>
                </c:pt>
                <c:pt idx="948">
                  <c:v>1.020692253</c:v>
                </c:pt>
                <c:pt idx="949">
                  <c:v>1.01813163132</c:v>
                </c:pt>
                <c:pt idx="950">
                  <c:v>1.01685132048</c:v>
                </c:pt>
                <c:pt idx="951">
                  <c:v>1.01656680696</c:v>
                </c:pt>
                <c:pt idx="952">
                  <c:v>1.0175626042799999</c:v>
                </c:pt>
                <c:pt idx="953">
                  <c:v>1.020692253</c:v>
                </c:pt>
                <c:pt idx="954">
                  <c:v>1.02538672608</c:v>
                </c:pt>
                <c:pt idx="955">
                  <c:v>1.0324995640800001</c:v>
                </c:pt>
                <c:pt idx="956">
                  <c:v>1.04003917236</c:v>
                </c:pt>
                <c:pt idx="957">
                  <c:v>1.04928586176</c:v>
                </c:pt>
                <c:pt idx="958">
                  <c:v>1.05952834848</c:v>
                </c:pt>
                <c:pt idx="959">
                  <c:v>1.0711934028000001</c:v>
                </c:pt>
                <c:pt idx="960">
                  <c:v>1.0838542544400001</c:v>
                </c:pt>
                <c:pt idx="961">
                  <c:v>1.0977954169199999</c:v>
                </c:pt>
                <c:pt idx="962">
                  <c:v>1.113159147</c:v>
                </c:pt>
                <c:pt idx="963">
                  <c:v>1.12838062032</c:v>
                </c:pt>
                <c:pt idx="964">
                  <c:v>1.14132598548</c:v>
                </c:pt>
                <c:pt idx="965">
                  <c:v>1.15071493164</c:v>
                </c:pt>
                <c:pt idx="966">
                  <c:v>1.15640520204</c:v>
                </c:pt>
                <c:pt idx="967">
                  <c:v>1.1581122831599999</c:v>
                </c:pt>
                <c:pt idx="968">
                  <c:v>1.15697422908</c:v>
                </c:pt>
                <c:pt idx="969">
                  <c:v>1.15455586416</c:v>
                </c:pt>
                <c:pt idx="970">
                  <c:v>1.1531332965600001</c:v>
                </c:pt>
                <c:pt idx="971">
                  <c:v>1.15427135064</c:v>
                </c:pt>
                <c:pt idx="972">
                  <c:v>1.1581122831599999</c:v>
                </c:pt>
                <c:pt idx="973">
                  <c:v>1.16337578328</c:v>
                </c:pt>
                <c:pt idx="974">
                  <c:v>1.1706308780400001</c:v>
                </c:pt>
                <c:pt idx="975">
                  <c:v>1.17845499984</c:v>
                </c:pt>
                <c:pt idx="976">
                  <c:v>1.18684814868</c:v>
                </c:pt>
                <c:pt idx="977">
                  <c:v>1.1943877569600001</c:v>
                </c:pt>
                <c:pt idx="978">
                  <c:v>1.202069622</c:v>
                </c:pt>
                <c:pt idx="979">
                  <c:v>1.2096092302799999</c:v>
                </c:pt>
                <c:pt idx="980">
                  <c:v>1.21686432504</c:v>
                </c:pt>
                <c:pt idx="981">
                  <c:v>1.223408136</c:v>
                </c:pt>
                <c:pt idx="982">
                  <c:v>1.2290984063999999</c:v>
                </c:pt>
                <c:pt idx="983">
                  <c:v>1.2349309335600001</c:v>
                </c:pt>
                <c:pt idx="984">
                  <c:v>1.2404789472</c:v>
                </c:pt>
                <c:pt idx="985">
                  <c:v>1.2464537311199999</c:v>
                </c:pt>
                <c:pt idx="986">
                  <c:v>1.25214400152</c:v>
                </c:pt>
                <c:pt idx="987">
                  <c:v>1.2574075016399999</c:v>
                </c:pt>
                <c:pt idx="988">
                  <c:v>1.2619597179599999</c:v>
                </c:pt>
                <c:pt idx="989">
                  <c:v>1.26665419104</c:v>
                </c:pt>
                <c:pt idx="990">
                  <c:v>1.27134866412</c:v>
                </c:pt>
                <c:pt idx="991">
                  <c:v>1.2753318534</c:v>
                </c:pt>
                <c:pt idx="992">
                  <c:v>1.27775021832</c:v>
                </c:pt>
                <c:pt idx="993">
                  <c:v>1.27988406972</c:v>
                </c:pt>
                <c:pt idx="994">
                  <c:v>1.2825869481600001</c:v>
                </c:pt>
                <c:pt idx="995">
                  <c:v>1.2855743401199999</c:v>
                </c:pt>
                <c:pt idx="996">
                  <c:v>1.2892730158800001</c:v>
                </c:pt>
                <c:pt idx="997">
                  <c:v>1.29282943488</c:v>
                </c:pt>
                <c:pt idx="998">
                  <c:v>1.29908873232</c:v>
                </c:pt>
                <c:pt idx="999">
                  <c:v>1.3067705973599999</c:v>
                </c:pt>
                <c:pt idx="1000">
                  <c:v>1.31601728676</c:v>
                </c:pt>
                <c:pt idx="1001">
                  <c:v>1.3242681788399999</c:v>
                </c:pt>
                <c:pt idx="1002">
                  <c:v>1.33123876008</c:v>
                </c:pt>
                <c:pt idx="1003">
                  <c:v>1.3369290304799999</c:v>
                </c:pt>
                <c:pt idx="1004">
                  <c:v>1.3411967332800001</c:v>
                </c:pt>
                <c:pt idx="1005">
                  <c:v>1.34446863876</c:v>
                </c:pt>
                <c:pt idx="1006">
                  <c:v>1.3458912063599999</c:v>
                </c:pt>
                <c:pt idx="1007">
                  <c:v>1.3457489495999999</c:v>
                </c:pt>
                <c:pt idx="1008">
                  <c:v>1.344326382</c:v>
                </c:pt>
                <c:pt idx="1009">
                  <c:v>1.34048544948</c:v>
                </c:pt>
                <c:pt idx="1010">
                  <c:v>1.3365022602000001</c:v>
                </c:pt>
                <c:pt idx="1011">
                  <c:v>1.3322345574000001</c:v>
                </c:pt>
                <c:pt idx="1012">
                  <c:v>1.3305274762799999</c:v>
                </c:pt>
                <c:pt idx="1013">
                  <c:v>1.3299584492400001</c:v>
                </c:pt>
                <c:pt idx="1014">
                  <c:v>1.3305274762799999</c:v>
                </c:pt>
                <c:pt idx="1015">
                  <c:v>1.3328035844399999</c:v>
                </c:pt>
                <c:pt idx="1016">
                  <c:v>1.3363600034400001</c:v>
                </c:pt>
                <c:pt idx="1017">
                  <c:v>1.33977416568</c:v>
                </c:pt>
                <c:pt idx="1018">
                  <c:v>1.34247704412</c:v>
                </c:pt>
                <c:pt idx="1019">
                  <c:v>1.3438996117199999</c:v>
                </c:pt>
                <c:pt idx="1020">
                  <c:v>1.34489540904</c:v>
                </c:pt>
                <c:pt idx="1021">
                  <c:v>1.3453221793200001</c:v>
                </c:pt>
                <c:pt idx="1022">
                  <c:v>1.3451799225600001</c:v>
                </c:pt>
                <c:pt idx="1023">
                  <c:v>1.34489540904</c:v>
                </c:pt>
              </c:numCache>
            </c:numRef>
          </c:yVal>
          <c:smooth val="1"/>
          <c:extLst>
            <c:ext xmlns:c16="http://schemas.microsoft.com/office/drawing/2014/chart" uri="{C3380CC4-5D6E-409C-BE32-E72D297353CC}">
              <c16:uniqueId val="{00000000-553C-482F-9F96-757BE28C3338}"/>
            </c:ext>
          </c:extLst>
        </c:ser>
        <c:dLbls>
          <c:showLegendKey val="0"/>
          <c:showVal val="0"/>
          <c:showCatName val="0"/>
          <c:showSerName val="0"/>
          <c:showPercent val="0"/>
          <c:showBubbleSize val="0"/>
        </c:dLbls>
        <c:axId val="186912576"/>
        <c:axId val="186915008"/>
      </c:scatterChart>
      <c:valAx>
        <c:axId val="186912576"/>
        <c:scaling>
          <c:orientation val="minMax"/>
          <c:max val="26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b="0" i="0" baseline="0">
                    <a:effectLst/>
                  </a:rPr>
                  <a:t>Length (µm)</a:t>
                </a:r>
                <a:endParaRPr lang="en-US">
                  <a:effectLst/>
                </a:endParaRP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86915008"/>
        <c:crosses val="autoZero"/>
        <c:crossBetween val="midCat"/>
        <c:majorUnit val="20"/>
      </c:valAx>
      <c:valAx>
        <c:axId val="1869150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r>
                  <a:rPr lang="en-US" sz="1800" b="0" i="0" baseline="0" dirty="0">
                    <a:effectLst/>
                  </a:rPr>
                  <a:t>Height (µm)</a:t>
                </a:r>
                <a:endParaRPr lang="en-US" dirty="0">
                  <a:effectLst/>
                </a:endParaRPr>
              </a:p>
            </c:rich>
          </c:tx>
          <c:overlay val="0"/>
          <c:spPr>
            <a:noFill/>
            <a:ln>
              <a:noFill/>
            </a:ln>
            <a:effectLst/>
          </c:spPr>
          <c:txPr>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8691257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r>
              <a:rPr lang="en-US" sz="2400" b="1"/>
              <a:t>Wide</a:t>
            </a:r>
            <a:r>
              <a:rPr lang="en-US" sz="2400" b="1" baseline="0"/>
              <a:t> and Narrow Ridge Width </a:t>
            </a:r>
            <a:endParaRPr lang="en-US" sz="2400" b="1"/>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Wide Width</c:v>
          </c:tx>
          <c:spPr>
            <a:ln w="25400" cap="rnd">
              <a:noFill/>
              <a:round/>
            </a:ln>
            <a:effectLst/>
          </c:spPr>
          <c:marker>
            <c:symbol val="circle"/>
            <c:size val="5"/>
            <c:spPr>
              <a:solidFill>
                <a:srgbClr val="00FF00"/>
              </a:solidFill>
              <a:ln w="101600">
                <a:solidFill>
                  <a:srgbClr val="00FF00"/>
                </a:solidFill>
              </a:ln>
              <a:effectLst/>
            </c:spPr>
          </c:marker>
          <c:dLbls>
            <c:dLbl>
              <c:idx val="0"/>
              <c:layout>
                <c:manualLayout>
                  <c:x val="-8.4984737965359616E-2"/>
                  <c:y val="-0.13276580045840747"/>
                </c:manualLayout>
              </c:layout>
              <c:tx>
                <c:rich>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r>
                      <a:rPr lang="en-US" sz="1600" b="1"/>
                      <a:t>Sample</a:t>
                    </a:r>
                    <a:r>
                      <a:rPr lang="en-US" sz="1600" b="1" baseline="0"/>
                      <a:t> 1</a:t>
                    </a:r>
                    <a:endParaRPr lang="en-US" sz="1600" b="1"/>
                  </a:p>
                </c:rich>
              </c:tx>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F4C-4CF8-872F-90C84EFB2A19}"/>
                </c:ext>
              </c:extLst>
            </c:dLbl>
            <c:dLbl>
              <c:idx val="1"/>
              <c:layout>
                <c:manualLayout>
                  <c:x val="-7.9720059507955729E-2"/>
                  <c:y val="-8.8637489811185424E-2"/>
                </c:manualLayout>
              </c:layout>
              <c:tx>
                <c:rich>
                  <a:bodyPr/>
                  <a:lstStyle/>
                  <a:p>
                    <a:r>
                      <a:rPr lang="en-US" sz="1600" b="1" i="0" u="none" strike="noStrike" kern="1200" baseline="0">
                        <a:solidFill>
                          <a:sysClr val="windowText" lastClr="000000">
                            <a:lumMod val="75000"/>
                            <a:lumOff val="25000"/>
                          </a:sysClr>
                        </a:solidFill>
                      </a:rPr>
                      <a:t>Sample 2</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F4C-4CF8-872F-90C84EFB2A19}"/>
                </c:ext>
              </c:extLst>
            </c:dLbl>
            <c:dLbl>
              <c:idx val="3"/>
              <c:layout>
                <c:manualLayout>
                  <c:x val="-0.12416159362815576"/>
                  <c:y val="-8.0756381603259403E-2"/>
                </c:manualLayout>
              </c:layout>
              <c:tx>
                <c:rich>
                  <a:bodyPr/>
                  <a:lstStyle/>
                  <a:p>
                    <a:r>
                      <a:rPr lang="en-US" sz="1600" b="1" i="0" u="none" strike="noStrike" kern="1200" baseline="0">
                        <a:solidFill>
                          <a:sysClr val="windowText" lastClr="000000">
                            <a:lumMod val="75000"/>
                            <a:lumOff val="25000"/>
                          </a:sysClr>
                        </a:solidFill>
                      </a:rPr>
                      <a:t>Sample 4</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F4C-4CF8-872F-90C84EFB2A19}"/>
                </c:ext>
              </c:extLst>
            </c:dLbl>
            <c:dLbl>
              <c:idx val="4"/>
              <c:layout>
                <c:manualLayout>
                  <c:x val="-0.11350244933215416"/>
                  <c:y val="-8.2725262395912741E-2"/>
                </c:manualLayout>
              </c:layout>
              <c:tx>
                <c:rich>
                  <a:bodyPr/>
                  <a:lstStyle/>
                  <a:p>
                    <a:r>
                      <a:rPr lang="en-US" sz="1600" b="1" i="0" u="none" strike="noStrike" kern="1200" baseline="0">
                        <a:solidFill>
                          <a:sysClr val="windowText" lastClr="000000">
                            <a:lumMod val="75000"/>
                            <a:lumOff val="25000"/>
                          </a:sysClr>
                        </a:solidFill>
                      </a:rPr>
                      <a:t>Sample 5</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F4C-4CF8-872F-90C84EFB2A19}"/>
                </c:ext>
              </c:extLst>
            </c:dLbl>
            <c:dLbl>
              <c:idx val="5"/>
              <c:layout>
                <c:manualLayout>
                  <c:x val="-9.4301078275132566E-2"/>
                  <c:y val="-0.10282053692687045"/>
                </c:manualLayout>
              </c:layout>
              <c:tx>
                <c:rich>
                  <a:bodyPr/>
                  <a:lstStyle/>
                  <a:p>
                    <a:r>
                      <a:rPr lang="en-US" sz="1600" b="1" i="0" u="none" strike="noStrike" kern="1200" baseline="0">
                        <a:solidFill>
                          <a:sysClr val="windowText" lastClr="000000">
                            <a:lumMod val="75000"/>
                            <a:lumOff val="25000"/>
                          </a:sysClr>
                        </a:solidFill>
                      </a:rPr>
                      <a:t>Sample 6</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F4C-4CF8-872F-90C84EFB2A19}"/>
                </c:ext>
              </c:extLst>
            </c:dLbl>
            <c:dLbl>
              <c:idx val="6"/>
              <c:layout>
                <c:manualLayout>
                  <c:x val="-5.7411933670113345E-2"/>
                  <c:y val="-0.16191814383146594"/>
                </c:manualLayout>
              </c:layout>
              <c:tx>
                <c:rich>
                  <a:bodyPr/>
                  <a:lstStyle/>
                  <a:p>
                    <a:r>
                      <a:rPr lang="en-US" sz="1600" b="1" i="0" u="none" strike="noStrike" kern="1200" baseline="0">
                        <a:solidFill>
                          <a:sysClr val="windowText" lastClr="000000">
                            <a:lumMod val="75000"/>
                            <a:lumOff val="25000"/>
                          </a:sysClr>
                        </a:solidFill>
                      </a:rPr>
                      <a:t>Sample 7</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F4C-4CF8-872F-90C84EFB2A19}"/>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rgbClr val="00FF00"/>
                      </a:solidFill>
                      <a:round/>
                    </a:ln>
                    <a:effectLst/>
                  </c:spPr>
                </c15:leaderLines>
              </c:ext>
            </c:extLst>
          </c:dLbls>
          <c:errBars>
            <c:errDir val="y"/>
            <c:errBarType val="both"/>
            <c:errValType val="cust"/>
            <c:noEndCap val="0"/>
            <c:plus>
              <c:numRef>
                <c:f>Data!$E$27:$E$35</c:f>
                <c:numCache>
                  <c:formatCode>General</c:formatCode>
                  <c:ptCount val="9"/>
                  <c:pt idx="0">
                    <c:v>2.2945885764081129</c:v>
                  </c:pt>
                  <c:pt idx="1">
                    <c:v>2.7174280654776175</c:v>
                  </c:pt>
                  <c:pt idx="2">
                    <c:v>0</c:v>
                  </c:pt>
                  <c:pt idx="3">
                    <c:v>2.3078033651512038</c:v>
                  </c:pt>
                  <c:pt idx="4">
                    <c:v>2.6643692646571164</c:v>
                  </c:pt>
                  <c:pt idx="5">
                    <c:v>2.6818677509267426</c:v>
                  </c:pt>
                  <c:pt idx="6">
                    <c:v>2.7738600796719561</c:v>
                  </c:pt>
                  <c:pt idx="7">
                    <c:v>0</c:v>
                  </c:pt>
                  <c:pt idx="8">
                    <c:v>0</c:v>
                  </c:pt>
                </c:numCache>
              </c:numRef>
            </c:plus>
            <c:minus>
              <c:numRef>
                <c:f>Data!$E$27:$E$35</c:f>
                <c:numCache>
                  <c:formatCode>General</c:formatCode>
                  <c:ptCount val="9"/>
                  <c:pt idx="0">
                    <c:v>2.2945885764081129</c:v>
                  </c:pt>
                  <c:pt idx="1">
                    <c:v>2.7174280654776175</c:v>
                  </c:pt>
                  <c:pt idx="2">
                    <c:v>0</c:v>
                  </c:pt>
                  <c:pt idx="3">
                    <c:v>2.3078033651512038</c:v>
                  </c:pt>
                  <c:pt idx="4">
                    <c:v>2.6643692646571164</c:v>
                  </c:pt>
                  <c:pt idx="5">
                    <c:v>2.6818677509267426</c:v>
                  </c:pt>
                  <c:pt idx="6">
                    <c:v>2.7738600796719561</c:v>
                  </c:pt>
                  <c:pt idx="7">
                    <c:v>0</c:v>
                  </c:pt>
                  <c:pt idx="8">
                    <c:v>0</c:v>
                  </c:pt>
                </c:numCache>
              </c:numRef>
            </c:minus>
            <c:spPr>
              <a:noFill/>
              <a:ln w="57150" cap="flat" cmpd="sng" algn="ctr">
                <a:solidFill>
                  <a:srgbClr val="00FF00"/>
                </a:solidFill>
                <a:round/>
              </a:ln>
              <a:effectLst/>
            </c:spPr>
          </c:errBars>
          <c:yVal>
            <c:numRef>
              <c:f>Data!$B$27:$B$35</c:f>
              <c:numCache>
                <c:formatCode>0.000</c:formatCode>
                <c:ptCount val="9"/>
                <c:pt idx="0">
                  <c:v>76.89848648648649</c:v>
                </c:pt>
                <c:pt idx="1">
                  <c:v>79.203000000000003</c:v>
                </c:pt>
                <c:pt idx="2">
                  <c:v>0</c:v>
                </c:pt>
                <c:pt idx="3">
                  <c:v>79.041621621621616</c:v>
                </c:pt>
                <c:pt idx="4">
                  <c:v>79.835623188405805</c:v>
                </c:pt>
                <c:pt idx="5" formatCode="General">
                  <c:v>79.563999999999993</c:v>
                </c:pt>
                <c:pt idx="6" formatCode="General">
                  <c:v>75.546999999999997</c:v>
                </c:pt>
                <c:pt idx="7">
                  <c:v>0</c:v>
                </c:pt>
                <c:pt idx="8">
                  <c:v>0</c:v>
                </c:pt>
              </c:numCache>
            </c:numRef>
          </c:yVal>
          <c:smooth val="0"/>
          <c:extLst>
            <c:ext xmlns:c16="http://schemas.microsoft.com/office/drawing/2014/chart" uri="{C3380CC4-5D6E-409C-BE32-E72D297353CC}">
              <c16:uniqueId val="{00000006-5F4C-4CF8-872F-90C84EFB2A19}"/>
            </c:ext>
          </c:extLst>
        </c:ser>
        <c:ser>
          <c:idx val="1"/>
          <c:order val="1"/>
          <c:tx>
            <c:v>Wide Average</c:v>
          </c:tx>
          <c:spPr>
            <a:ln w="25400" cap="rnd">
              <a:noFill/>
              <a:round/>
            </a:ln>
            <a:effectLst/>
          </c:spPr>
          <c:marker>
            <c:symbol val="circle"/>
            <c:size val="5"/>
            <c:spPr>
              <a:noFill/>
              <a:ln w="9525">
                <a:noFill/>
              </a:ln>
              <a:effectLst/>
            </c:spPr>
          </c:marker>
          <c:dLbls>
            <c:delete val="1"/>
          </c:dLbls>
          <c:trendline>
            <c:spPr>
              <a:ln w="76200" cap="rnd">
                <a:solidFill>
                  <a:srgbClr val="00FF00"/>
                </a:solidFill>
                <a:prstDash val="sysDot"/>
              </a:ln>
              <a:effectLst/>
            </c:spPr>
            <c:trendlineType val="linear"/>
            <c:forward val="8"/>
            <c:backward val="1"/>
            <c:dispRSqr val="0"/>
            <c:dispEq val="0"/>
          </c:trendline>
          <c:errBars>
            <c:errDir val="y"/>
            <c:errBarType val="both"/>
            <c:errValType val="stdErr"/>
            <c:noEndCap val="0"/>
            <c:spPr>
              <a:noFill/>
              <a:ln w="9525" cap="flat" cmpd="sng" algn="ctr">
                <a:solidFill>
                  <a:schemeClr val="tx1">
                    <a:lumMod val="65000"/>
                    <a:lumOff val="35000"/>
                  </a:schemeClr>
                </a:solidFill>
                <a:round/>
              </a:ln>
              <a:effectLst/>
            </c:spPr>
          </c:errBars>
          <c:yVal>
            <c:numRef>
              <c:f>(Data!$B$36,Data!$B$36)</c:f>
              <c:numCache>
                <c:formatCode>0.000</c:formatCode>
                <c:ptCount val="2"/>
                <c:pt idx="0">
                  <c:v>78.3315623268698</c:v>
                </c:pt>
                <c:pt idx="1">
                  <c:v>78.3315623268698</c:v>
                </c:pt>
              </c:numCache>
            </c:numRef>
          </c:yVal>
          <c:smooth val="0"/>
          <c:extLst>
            <c:ext xmlns:c16="http://schemas.microsoft.com/office/drawing/2014/chart" uri="{C3380CC4-5D6E-409C-BE32-E72D297353CC}">
              <c16:uniqueId val="{00000008-5F4C-4CF8-872F-90C84EFB2A19}"/>
            </c:ext>
          </c:extLst>
        </c:ser>
        <c:ser>
          <c:idx val="2"/>
          <c:order val="2"/>
          <c:tx>
            <c:v>Narrow Average</c:v>
          </c:tx>
          <c:spPr>
            <a:ln w="25400" cap="rnd">
              <a:noFill/>
              <a:round/>
            </a:ln>
            <a:effectLst/>
          </c:spPr>
          <c:marker>
            <c:symbol val="circle"/>
            <c:size val="5"/>
            <c:spPr>
              <a:noFill/>
              <a:ln w="9525">
                <a:noFill/>
              </a:ln>
              <a:effectLst/>
            </c:spPr>
          </c:marker>
          <c:dLbls>
            <c:delete val="1"/>
          </c:dLbls>
          <c:trendline>
            <c:spPr>
              <a:ln w="76200" cap="rnd">
                <a:solidFill>
                  <a:srgbClr val="3DF1E8">
                    <a:alpha val="99000"/>
                  </a:srgbClr>
                </a:solidFill>
                <a:prstDash val="sysDot"/>
              </a:ln>
              <a:effectLst/>
            </c:spPr>
            <c:trendlineType val="linear"/>
            <c:forward val="8"/>
            <c:backward val="1"/>
            <c:dispRSqr val="0"/>
            <c:dispEq val="0"/>
          </c:trendline>
          <c:errBars>
            <c:errDir val="y"/>
            <c:errBarType val="both"/>
            <c:errValType val="stdErr"/>
            <c:noEndCap val="0"/>
            <c:spPr>
              <a:noFill/>
              <a:ln w="9525" cap="flat" cmpd="sng" algn="ctr">
                <a:solidFill>
                  <a:schemeClr val="tx1">
                    <a:lumMod val="65000"/>
                    <a:lumOff val="35000"/>
                  </a:schemeClr>
                </a:solidFill>
                <a:round/>
              </a:ln>
              <a:effectLst/>
            </c:spPr>
          </c:errBars>
          <c:yVal>
            <c:numRef>
              <c:f>(Data!$F$36,Data!$F$36)</c:f>
              <c:numCache>
                <c:formatCode>0.000</c:formatCode>
                <c:ptCount val="2"/>
                <c:pt idx="0">
                  <c:v>62.059404255319137</c:v>
                </c:pt>
                <c:pt idx="1">
                  <c:v>62.059404255319137</c:v>
                </c:pt>
              </c:numCache>
            </c:numRef>
          </c:yVal>
          <c:smooth val="0"/>
          <c:extLst>
            <c:ext xmlns:c16="http://schemas.microsoft.com/office/drawing/2014/chart" uri="{C3380CC4-5D6E-409C-BE32-E72D297353CC}">
              <c16:uniqueId val="{0000000A-5F4C-4CF8-872F-90C84EFB2A19}"/>
            </c:ext>
          </c:extLst>
        </c:ser>
        <c:ser>
          <c:idx val="3"/>
          <c:order val="3"/>
          <c:tx>
            <c:v>Narrow Width</c:v>
          </c:tx>
          <c:spPr>
            <a:ln w="25400" cap="rnd">
              <a:noFill/>
              <a:round/>
            </a:ln>
            <a:effectLst/>
          </c:spPr>
          <c:marker>
            <c:symbol val="circle"/>
            <c:size val="5"/>
            <c:spPr>
              <a:solidFill>
                <a:srgbClr val="3DF1E8"/>
              </a:solidFill>
              <a:ln w="101600">
                <a:solidFill>
                  <a:srgbClr val="3DF1E8"/>
                </a:solidFill>
              </a:ln>
              <a:effectLst/>
            </c:spPr>
          </c:marker>
          <c:dLbls>
            <c:dLbl>
              <c:idx val="0"/>
              <c:layout>
                <c:manualLayout>
                  <c:x val="-9.2161597552188404E-2"/>
                  <c:y val="8.2368285427675783E-2"/>
                </c:manualLayout>
              </c:layout>
              <c:tx>
                <c:rich>
                  <a:bodyPr/>
                  <a:lstStyle/>
                  <a:p>
                    <a:r>
                      <a:rPr lang="en-US" sz="1600" b="1" i="0" u="none" strike="noStrike" kern="1200" baseline="0">
                        <a:solidFill>
                          <a:sysClr val="windowText" lastClr="000000">
                            <a:lumMod val="75000"/>
                            <a:lumOff val="25000"/>
                          </a:sysClr>
                        </a:solidFill>
                      </a:rPr>
                      <a:t>Sample 1</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5F4C-4CF8-872F-90C84EFB2A19}"/>
                </c:ext>
              </c:extLst>
            </c:dLbl>
            <c:dLbl>
              <c:idx val="2"/>
              <c:layout>
                <c:manualLayout>
                  <c:x val="-0.12043798090859996"/>
                  <c:y val="-6.6964442239389049E-2"/>
                </c:manualLayout>
              </c:layout>
              <c:tx>
                <c:rich>
                  <a:bodyPr/>
                  <a:lstStyle/>
                  <a:p>
                    <a:r>
                      <a:rPr lang="en-US" sz="1600" b="1" i="0" u="none" strike="noStrike" kern="1200" baseline="0">
                        <a:solidFill>
                          <a:sysClr val="windowText" lastClr="000000">
                            <a:lumMod val="75000"/>
                            <a:lumOff val="25000"/>
                          </a:sysClr>
                        </a:solidFill>
                      </a:rPr>
                      <a:t>Sample 3</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5F4C-4CF8-872F-90C84EFB2A19}"/>
                </c:ext>
              </c:extLst>
            </c:dLbl>
            <c:dLbl>
              <c:idx val="3"/>
              <c:layout>
                <c:manualLayout>
                  <c:x val="-8.8623493478012419E-2"/>
                  <c:y val="-0.18162355173001185"/>
                </c:manualLayout>
              </c:layout>
              <c:tx>
                <c:rich>
                  <a:bodyPr/>
                  <a:lstStyle/>
                  <a:p>
                    <a:r>
                      <a:rPr lang="en-US" sz="1600" b="1" i="0" u="none" strike="noStrike" kern="1200" baseline="0">
                        <a:solidFill>
                          <a:sysClr val="windowText" lastClr="000000">
                            <a:lumMod val="75000"/>
                            <a:lumOff val="25000"/>
                          </a:sysClr>
                        </a:solidFill>
                      </a:rPr>
                      <a:t>Sample 4</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5F4C-4CF8-872F-90C84EFB2A19}"/>
                </c:ext>
              </c:extLst>
            </c:dLbl>
            <c:dLbl>
              <c:idx val="4"/>
              <c:layout>
                <c:manualLayout>
                  <c:x val="1.9509015219851288E-2"/>
                  <c:y val="-1.5352802152845716E-2"/>
                </c:manualLayout>
              </c:layout>
              <c:tx>
                <c:rich>
                  <a:bodyPr/>
                  <a:lstStyle/>
                  <a:p>
                    <a:r>
                      <a:rPr lang="en-US" sz="1600" b="1" i="0" u="none" strike="noStrike" kern="1200" baseline="0">
                        <a:solidFill>
                          <a:sysClr val="windowText" lastClr="000000">
                            <a:lumMod val="75000"/>
                            <a:lumOff val="25000"/>
                          </a:sysClr>
                        </a:solidFill>
                      </a:rPr>
                      <a:t>Sample 5</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5F4C-4CF8-872F-90C84EFB2A19}"/>
                </c:ext>
              </c:extLst>
            </c:dLbl>
            <c:dLbl>
              <c:idx val="5"/>
              <c:layout>
                <c:manualLayout>
                  <c:x val="-0.11726000493447111"/>
                  <c:y val="-8.1541234485619757E-2"/>
                </c:manualLayout>
              </c:layout>
              <c:tx>
                <c:rich>
                  <a:bodyPr/>
                  <a:lstStyle/>
                  <a:p>
                    <a:r>
                      <a:rPr lang="en-US" sz="1600" b="1" i="0" u="none" strike="noStrike" kern="1200" baseline="0">
                        <a:solidFill>
                          <a:sysClr val="windowText" lastClr="000000">
                            <a:lumMod val="75000"/>
                            <a:lumOff val="25000"/>
                          </a:sysClr>
                        </a:solidFill>
                      </a:rPr>
                      <a:t>Sample 6</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5F4C-4CF8-872F-90C84EFB2A19}"/>
                </c:ext>
              </c:extLst>
            </c:dLbl>
            <c:dLbl>
              <c:idx val="6"/>
              <c:layout>
                <c:manualLayout>
                  <c:x val="-0.10515642420559185"/>
                  <c:y val="-3.8990696879236286E-2"/>
                </c:manualLayout>
              </c:layout>
              <c:tx>
                <c:rich>
                  <a:bodyPr/>
                  <a:lstStyle/>
                  <a:p>
                    <a:r>
                      <a:rPr lang="en-US" sz="1600" b="1" i="0" u="none" strike="noStrike" kern="1200" baseline="0">
                        <a:solidFill>
                          <a:sysClr val="windowText" lastClr="000000">
                            <a:lumMod val="75000"/>
                            <a:lumOff val="25000"/>
                          </a:sysClr>
                        </a:solidFill>
                      </a:rPr>
                      <a:t>Sample 7</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5F4C-4CF8-872F-90C84EFB2A19}"/>
                </c:ext>
              </c:extLst>
            </c:dLbl>
            <c:dLbl>
              <c:idx val="7"/>
              <c:layout>
                <c:manualLayout>
                  <c:x val="-0.11153660705570517"/>
                  <c:y val="-5.5156897660706399E-3"/>
                </c:manualLayout>
              </c:layout>
              <c:tx>
                <c:rich>
                  <a:bodyPr/>
                  <a:lstStyle/>
                  <a:p>
                    <a:r>
                      <a:rPr lang="en-US" sz="1600" b="1" i="0" u="none" strike="noStrike" kern="1200" baseline="0">
                        <a:solidFill>
                          <a:sysClr val="windowText" lastClr="000000">
                            <a:lumMod val="75000"/>
                            <a:lumOff val="25000"/>
                          </a:sysClr>
                        </a:solidFill>
                      </a:rPr>
                      <a:t>Sample 8</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5F4C-4CF8-872F-90C84EFB2A19}"/>
                </c:ext>
              </c:extLst>
            </c:dLbl>
            <c:dLbl>
              <c:idx val="8"/>
              <c:layout>
                <c:manualLayout>
                  <c:x val="-8.8302313671148949E-2"/>
                  <c:y val="0.10285456339234192"/>
                </c:manualLayout>
              </c:layout>
              <c:tx>
                <c:rich>
                  <a:bodyPr/>
                  <a:lstStyle/>
                  <a:p>
                    <a:r>
                      <a:rPr lang="en-US" sz="1600" b="1" i="0" u="none" strike="noStrike" kern="1200" baseline="0">
                        <a:solidFill>
                          <a:sysClr val="windowText" lastClr="000000">
                            <a:lumMod val="75000"/>
                            <a:lumOff val="25000"/>
                          </a:sysClr>
                        </a:solidFill>
                      </a:rPr>
                      <a:t>Sample 9</a:t>
                    </a:r>
                    <a:endParaRPr lang="en-US" sz="1600"/>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5F4C-4CF8-872F-90C84EFB2A19}"/>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rgbClr val="3DF1E8"/>
                      </a:solidFill>
                      <a:round/>
                    </a:ln>
                    <a:effectLst/>
                  </c:spPr>
                </c15:leaderLines>
              </c:ext>
            </c:extLst>
          </c:dLbls>
          <c:errBars>
            <c:errDir val="y"/>
            <c:errBarType val="both"/>
            <c:errValType val="cust"/>
            <c:noEndCap val="0"/>
            <c:plus>
              <c:numRef>
                <c:f>Data!$I$27:$I$35</c:f>
                <c:numCache>
                  <c:formatCode>General</c:formatCode>
                  <c:ptCount val="9"/>
                  <c:pt idx="0">
                    <c:v>4.2469999999999999</c:v>
                  </c:pt>
                  <c:pt idx="2">
                    <c:v>5.0650000000000004</c:v>
                  </c:pt>
                  <c:pt idx="3">
                    <c:v>6.0209999999999999</c:v>
                  </c:pt>
                  <c:pt idx="4">
                    <c:v>2.8980000000000001</c:v>
                  </c:pt>
                  <c:pt idx="5">
                    <c:v>2.3291835541328481</c:v>
                  </c:pt>
                  <c:pt idx="6">
                    <c:v>2.7597312190053662</c:v>
                  </c:pt>
                  <c:pt idx="7">
                    <c:v>4.2543665222352178</c:v>
                  </c:pt>
                  <c:pt idx="8">
                    <c:v>2.652422779608079</c:v>
                  </c:pt>
                </c:numCache>
              </c:numRef>
            </c:plus>
            <c:minus>
              <c:numRef>
                <c:f>Data!$I$27:$I$35</c:f>
                <c:numCache>
                  <c:formatCode>General</c:formatCode>
                  <c:ptCount val="9"/>
                  <c:pt idx="0">
                    <c:v>4.2469999999999999</c:v>
                  </c:pt>
                  <c:pt idx="2">
                    <c:v>5.0650000000000004</c:v>
                  </c:pt>
                  <c:pt idx="3">
                    <c:v>6.0209999999999999</c:v>
                  </c:pt>
                  <c:pt idx="4">
                    <c:v>2.8980000000000001</c:v>
                  </c:pt>
                  <c:pt idx="5">
                    <c:v>2.3291835541328481</c:v>
                  </c:pt>
                  <c:pt idx="6">
                    <c:v>2.7597312190053662</c:v>
                  </c:pt>
                  <c:pt idx="7">
                    <c:v>4.2543665222352178</c:v>
                  </c:pt>
                  <c:pt idx="8">
                    <c:v>2.652422779608079</c:v>
                  </c:pt>
                </c:numCache>
              </c:numRef>
            </c:minus>
            <c:spPr>
              <a:noFill/>
              <a:ln w="57150" cap="flat" cmpd="sng" algn="ctr">
                <a:solidFill>
                  <a:srgbClr val="3DF1E8"/>
                </a:solidFill>
                <a:round/>
              </a:ln>
              <a:effectLst/>
            </c:spPr>
          </c:errBars>
          <c:yVal>
            <c:numRef>
              <c:f>Data!$F$27:$F$35</c:f>
              <c:numCache>
                <c:formatCode>General</c:formatCode>
                <c:ptCount val="9"/>
                <c:pt idx="0">
                  <c:v>70.084999999999994</c:v>
                </c:pt>
                <c:pt idx="2">
                  <c:v>64.956999999999994</c:v>
                </c:pt>
                <c:pt idx="3">
                  <c:v>61.325000000000003</c:v>
                </c:pt>
                <c:pt idx="4">
                  <c:v>67.164000000000001</c:v>
                </c:pt>
                <c:pt idx="5">
                  <c:v>53.691000000000003</c:v>
                </c:pt>
                <c:pt idx="6">
                  <c:v>56.238999999999997</c:v>
                </c:pt>
                <c:pt idx="7">
                  <c:v>67.037999999999997</c:v>
                </c:pt>
                <c:pt idx="8">
                  <c:v>61.415999999999997</c:v>
                </c:pt>
              </c:numCache>
            </c:numRef>
          </c:yVal>
          <c:smooth val="0"/>
          <c:extLst>
            <c:ext xmlns:c16="http://schemas.microsoft.com/office/drawing/2014/chart" uri="{C3380CC4-5D6E-409C-BE32-E72D297353CC}">
              <c16:uniqueId val="{00000013-5F4C-4CF8-872F-90C84EFB2A19}"/>
            </c:ext>
          </c:extLst>
        </c:ser>
        <c:dLbls>
          <c:dLblPos val="t"/>
          <c:showLegendKey val="0"/>
          <c:showVal val="1"/>
          <c:showCatName val="0"/>
          <c:showSerName val="0"/>
          <c:showPercent val="0"/>
          <c:showBubbleSize val="0"/>
        </c:dLbls>
        <c:axId val="254938304"/>
        <c:axId val="254938696"/>
      </c:scatterChart>
      <c:valAx>
        <c:axId val="254938304"/>
        <c:scaling>
          <c:orientation val="minMax"/>
          <c:max val="10"/>
        </c:scaling>
        <c:delete val="1"/>
        <c:axPos val="b"/>
        <c:majorTickMark val="out"/>
        <c:minorTickMark val="none"/>
        <c:tickLblPos val="nextTo"/>
        <c:crossAx val="254938696"/>
        <c:crosses val="autoZero"/>
        <c:crossBetween val="midCat"/>
      </c:valAx>
      <c:valAx>
        <c:axId val="254938696"/>
        <c:scaling>
          <c:orientation val="minMax"/>
          <c:min val="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b="1"/>
                  <a:t>Ridge</a:t>
                </a:r>
                <a:r>
                  <a:rPr lang="en-US" sz="1600" b="1" baseline="0"/>
                  <a:t> Width (</a:t>
                </a:r>
                <a:r>
                  <a:rPr lang="en-US" sz="1600" b="1" baseline="0">
                    <a:latin typeface="Century Gothic" panose="020B0502020202020204" pitchFamily="34" charset="0"/>
                  </a:rPr>
                  <a:t>µm</a:t>
                </a:r>
                <a:r>
                  <a:rPr lang="en-US" sz="1600" baseline="0">
                    <a:latin typeface="Century Gothic" panose="020B0502020202020204" pitchFamily="34" charset="0"/>
                  </a:rPr>
                  <a:t>)</a:t>
                </a:r>
                <a:endParaRPr lang="en-US" sz="1600"/>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25493830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76EDBA-2332-4EF7-B64C-807D19CAED74}" type="datetimeFigureOut">
              <a:rPr lang="en-US" smtClean="0"/>
              <a:t>4/19/2018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2FBC12-F6D9-460B-9670-780B9EC2156B}" type="slidenum">
              <a:rPr lang="en-US" smtClean="0"/>
              <a:t>‹#›</a:t>
            </a:fld>
            <a:endParaRPr lang="en-US"/>
          </a:p>
        </p:txBody>
      </p:sp>
    </p:spTree>
    <p:extLst>
      <p:ext uri="{BB962C8B-B14F-4D97-AF65-F5344CB8AC3E}">
        <p14:creationId xmlns:p14="http://schemas.microsoft.com/office/powerpoint/2010/main" val="2173464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2FBC12-F6D9-460B-9670-780B9EC2156B}" type="slidenum">
              <a:rPr lang="en-US" smtClean="0"/>
              <a:t>1</a:t>
            </a:fld>
            <a:endParaRPr lang="en-US"/>
          </a:p>
        </p:txBody>
      </p:sp>
    </p:spTree>
    <p:extLst>
      <p:ext uri="{BB962C8B-B14F-4D97-AF65-F5344CB8AC3E}">
        <p14:creationId xmlns:p14="http://schemas.microsoft.com/office/powerpoint/2010/main" val="3935937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011461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657080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831383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3955384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77278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049A82-A0B5-4683-89AD-B1679FFCE065}" type="datetimeFigureOut">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822564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049A82-A0B5-4683-89AD-B1679FFCE065}" type="datetimeFigureOut">
              <a:rPr lang="en-US" smtClean="0"/>
              <a:t>4/19/2018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892808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049A82-A0B5-4683-89AD-B1679FFCE065}" type="datetimeFigureOut">
              <a:rPr lang="en-US" smtClean="0"/>
              <a:t>4/19/2018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123005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049A82-A0B5-4683-89AD-B1679FFCE065}" type="datetimeFigureOut">
              <a:rPr lang="en-US" smtClean="0"/>
              <a:t>4/19/2018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991498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5049A82-A0B5-4683-89AD-B1679FFCE065}" type="datetimeFigureOut">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708101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5049A82-A0B5-4683-89AD-B1679FFCE065}" type="datetimeFigureOut">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352442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A5049A82-A0B5-4683-89AD-B1679FFCE065}" type="datetimeFigureOut">
              <a:rPr lang="en-US" smtClean="0"/>
              <a:t>4/19/2018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CF6B4E59-4846-46B5-A63E-94691BD0EB4B}" type="slidenum">
              <a:rPr lang="en-US" smtClean="0"/>
              <a:t>‹#›</a:t>
            </a:fld>
            <a:endParaRPr lang="en-US"/>
          </a:p>
        </p:txBody>
      </p:sp>
    </p:spTree>
    <p:extLst>
      <p:ext uri="{BB962C8B-B14F-4D97-AF65-F5344CB8AC3E}">
        <p14:creationId xmlns:p14="http://schemas.microsoft.com/office/powerpoint/2010/main" val="813479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13" Type="http://schemas.openxmlformats.org/officeDocument/2006/relationships/chart" Target="../charts/chart1.xml"/><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jpeg"/><Relationship Id="rId17" Type="http://schemas.openxmlformats.org/officeDocument/2006/relationships/image" Target="../media/image13.png"/><Relationship Id="rId2" Type="http://schemas.openxmlformats.org/officeDocument/2006/relationships/notesSlide" Target="../notesSlides/notesSlide1.xml"/><Relationship Id="rId16"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image" Target="../media/image9.tif"/><Relationship Id="rId5" Type="http://schemas.openxmlformats.org/officeDocument/2006/relationships/image" Target="../media/image3.jpeg"/><Relationship Id="rId15" Type="http://schemas.openxmlformats.org/officeDocument/2006/relationships/image" Target="../media/image11.jpg"/><Relationship Id="rId10" Type="http://schemas.openxmlformats.org/officeDocument/2006/relationships/image" Target="../media/image8.tif"/><Relationship Id="rId4" Type="http://schemas.openxmlformats.org/officeDocument/2006/relationships/image" Target="../media/image2.png"/><Relationship Id="rId9" Type="http://schemas.openxmlformats.org/officeDocument/2006/relationships/image" Target="../media/image7.tiff"/><Relationship Id="rId1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101B66C4-D3E3-4EB3-82CF-FAB84DED39C4}"/>
              </a:ext>
            </a:extLst>
          </p:cNvPr>
          <p:cNvSpPr txBox="1"/>
          <p:nvPr/>
        </p:nvSpPr>
        <p:spPr>
          <a:xfrm>
            <a:off x="27570815" y="8116579"/>
            <a:ext cx="13758194" cy="2862322"/>
          </a:xfrm>
          <a:prstGeom prst="rect">
            <a:avLst/>
          </a:prstGeom>
          <a:noFill/>
        </p:spPr>
        <p:txBody>
          <a:bodyPr wrap="square" rtlCol="0">
            <a:spAutoFit/>
          </a:bodyPr>
          <a:lstStyle/>
          <a:p>
            <a:r>
              <a:rPr lang="en-US" sz="3600" dirty="0"/>
              <a:t>This work was financially supported by the U.S. Department of Energy, Office and High Energy Physics, award DE-FG02-13ER42036, and benefited from the support of the Materials Science &amp; Engineering Center at UW-</a:t>
            </a:r>
            <a:r>
              <a:rPr lang="en-US" sz="3600" dirty="0" err="1"/>
              <a:t>Eau</a:t>
            </a:r>
            <a:r>
              <a:rPr lang="en-US" sz="3600" dirty="0"/>
              <a:t> Claire.  The authors thank </a:t>
            </a:r>
            <a:r>
              <a:rPr lang="en-US" sz="3600" dirty="0" err="1"/>
              <a:t>SuperPower</a:t>
            </a:r>
            <a:r>
              <a:rPr lang="en-US" sz="3600" dirty="0"/>
              <a:t>, Inc. for providing the samples under investigation.</a:t>
            </a:r>
            <a:endParaRPr lang="en-US" sz="4800" dirty="0">
              <a:cs typeface="Times New Roman" panose="02020603050405020304" pitchFamily="18" charset="0"/>
            </a:endParaRPr>
          </a:p>
        </p:txBody>
      </p:sp>
      <p:sp>
        <p:nvSpPr>
          <p:cNvPr id="189" name="TextBox 188">
            <a:extLst>
              <a:ext uri="{FF2B5EF4-FFF2-40B4-BE49-F238E27FC236}">
                <a16:creationId xmlns:a16="http://schemas.microsoft.com/office/drawing/2014/main" id="{C2400752-A3F1-47F7-8A1D-FA2E60904384}"/>
              </a:ext>
            </a:extLst>
          </p:cNvPr>
          <p:cNvSpPr txBox="1"/>
          <p:nvPr/>
        </p:nvSpPr>
        <p:spPr>
          <a:xfrm rot="16200000" flipV="1">
            <a:off x="24729393" y="9418866"/>
            <a:ext cx="5137687" cy="23774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190" name="TextBox 189">
            <a:extLst>
              <a:ext uri="{FF2B5EF4-FFF2-40B4-BE49-F238E27FC236}">
                <a16:creationId xmlns:a16="http://schemas.microsoft.com/office/drawing/2014/main" id="{ACADB60D-3F79-45BE-A739-31723888BB4D}"/>
              </a:ext>
            </a:extLst>
          </p:cNvPr>
          <p:cNvSpPr txBox="1"/>
          <p:nvPr/>
        </p:nvSpPr>
        <p:spPr>
          <a:xfrm flipV="1">
            <a:off x="494713" y="11000158"/>
            <a:ext cx="40811105"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273" name="TextBox 272">
            <a:extLst>
              <a:ext uri="{FF2B5EF4-FFF2-40B4-BE49-F238E27FC236}">
                <a16:creationId xmlns:a16="http://schemas.microsoft.com/office/drawing/2014/main" id="{A72E51E7-7052-4A54-B973-A493E5C93485}"/>
              </a:ext>
            </a:extLst>
          </p:cNvPr>
          <p:cNvSpPr txBox="1"/>
          <p:nvPr/>
        </p:nvSpPr>
        <p:spPr>
          <a:xfrm flipV="1">
            <a:off x="468995" y="6542019"/>
            <a:ext cx="40846247"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grpSp>
        <p:nvGrpSpPr>
          <p:cNvPr id="285" name="Group 284">
            <a:extLst>
              <a:ext uri="{FF2B5EF4-FFF2-40B4-BE49-F238E27FC236}">
                <a16:creationId xmlns:a16="http://schemas.microsoft.com/office/drawing/2014/main" id="{20D85AE6-7976-4E4C-9958-D6E7E438506E}"/>
              </a:ext>
            </a:extLst>
          </p:cNvPr>
          <p:cNvGrpSpPr/>
          <p:nvPr/>
        </p:nvGrpSpPr>
        <p:grpSpPr>
          <a:xfrm>
            <a:off x="472043" y="387711"/>
            <a:ext cx="40843200" cy="5832654"/>
            <a:chOff x="653143" y="383975"/>
            <a:chExt cx="40843200" cy="5832654"/>
          </a:xfrm>
        </p:grpSpPr>
        <p:sp>
          <p:nvSpPr>
            <p:cNvPr id="286" name="Rectangle 285">
              <a:extLst>
                <a:ext uri="{FF2B5EF4-FFF2-40B4-BE49-F238E27FC236}">
                  <a16:creationId xmlns:a16="http://schemas.microsoft.com/office/drawing/2014/main" id="{E44FD10E-A1FD-47F5-A2CE-C299756CB7BB}"/>
                </a:ext>
              </a:extLst>
            </p:cNvPr>
            <p:cNvSpPr/>
            <p:nvPr/>
          </p:nvSpPr>
          <p:spPr>
            <a:xfrm>
              <a:off x="653143" y="383975"/>
              <a:ext cx="40843200" cy="1447800"/>
            </a:xfrm>
            <a:prstGeom prst="rect">
              <a:avLst/>
            </a:prstGeom>
            <a:solidFill>
              <a:srgbClr val="BEAD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287" name="Rectangle 286">
              <a:extLst>
                <a:ext uri="{FF2B5EF4-FFF2-40B4-BE49-F238E27FC236}">
                  <a16:creationId xmlns:a16="http://schemas.microsoft.com/office/drawing/2014/main" id="{00E44C43-6E08-4693-9C91-392E0DD7FD4D}"/>
                </a:ext>
              </a:extLst>
            </p:cNvPr>
            <p:cNvSpPr/>
            <p:nvPr/>
          </p:nvSpPr>
          <p:spPr>
            <a:xfrm>
              <a:off x="653143" y="794261"/>
              <a:ext cx="40843200" cy="5422368"/>
            </a:xfrm>
            <a:prstGeom prst="rect">
              <a:avLst/>
            </a:prstGeom>
            <a:solidFill>
              <a:srgbClr val="264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grpSp>
      <p:sp>
        <p:nvSpPr>
          <p:cNvPr id="290" name="TextBox 289">
            <a:extLst>
              <a:ext uri="{FF2B5EF4-FFF2-40B4-BE49-F238E27FC236}">
                <a16:creationId xmlns:a16="http://schemas.microsoft.com/office/drawing/2014/main" id="{E9270A56-C522-42F3-9A23-F4F307E9ADBA}"/>
              </a:ext>
            </a:extLst>
          </p:cNvPr>
          <p:cNvSpPr txBox="1"/>
          <p:nvPr/>
        </p:nvSpPr>
        <p:spPr>
          <a:xfrm>
            <a:off x="468995" y="6822516"/>
            <a:ext cx="26547238"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Introduction</a:t>
            </a:r>
          </a:p>
        </p:txBody>
      </p:sp>
      <p:sp>
        <p:nvSpPr>
          <p:cNvPr id="291" name="TextBox 290">
            <a:extLst>
              <a:ext uri="{FF2B5EF4-FFF2-40B4-BE49-F238E27FC236}">
                <a16:creationId xmlns:a16="http://schemas.microsoft.com/office/drawing/2014/main" id="{40331188-9ED8-45A6-9DAC-5C7DAC44A50B}"/>
              </a:ext>
            </a:extLst>
          </p:cNvPr>
          <p:cNvSpPr txBox="1"/>
          <p:nvPr/>
        </p:nvSpPr>
        <p:spPr>
          <a:xfrm>
            <a:off x="27561390" y="6822516"/>
            <a:ext cx="13744428"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Acknowledgements</a:t>
            </a:r>
          </a:p>
        </p:txBody>
      </p:sp>
      <p:sp>
        <p:nvSpPr>
          <p:cNvPr id="292" name="TextBox 291">
            <a:extLst>
              <a:ext uri="{FF2B5EF4-FFF2-40B4-BE49-F238E27FC236}">
                <a16:creationId xmlns:a16="http://schemas.microsoft.com/office/drawing/2014/main" id="{15BD1876-CB79-4C79-A919-2DDCB60AE40A}"/>
              </a:ext>
            </a:extLst>
          </p:cNvPr>
          <p:cNvSpPr txBox="1"/>
          <p:nvPr/>
        </p:nvSpPr>
        <p:spPr>
          <a:xfrm>
            <a:off x="497832" y="11282227"/>
            <a:ext cx="12984480"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Initial Steps &amp; Identification</a:t>
            </a:r>
          </a:p>
        </p:txBody>
      </p:sp>
      <p:sp>
        <p:nvSpPr>
          <p:cNvPr id="298" name="Title 1">
            <a:extLst>
              <a:ext uri="{FF2B5EF4-FFF2-40B4-BE49-F238E27FC236}">
                <a16:creationId xmlns:a16="http://schemas.microsoft.com/office/drawing/2014/main" id="{BA7AFAE2-A013-4040-9CDD-FD002A2D5FFF}"/>
              </a:ext>
            </a:extLst>
          </p:cNvPr>
          <p:cNvSpPr>
            <a:spLocks noGrp="1"/>
          </p:cNvSpPr>
          <p:nvPr>
            <p:ph type="ctrTitle"/>
          </p:nvPr>
        </p:nvSpPr>
        <p:spPr>
          <a:xfrm>
            <a:off x="468995" y="1203931"/>
            <a:ext cx="40846248" cy="2365514"/>
          </a:xfrm>
        </p:spPr>
        <p:txBody>
          <a:bodyPr>
            <a:noAutofit/>
          </a:bodyPr>
          <a:lstStyle/>
          <a:p>
            <a:r>
              <a:rPr lang="en-US" sz="8000" b="1" dirty="0">
                <a:solidFill>
                  <a:schemeClr val="bg1"/>
                </a:solidFill>
                <a:latin typeface="Cambria" panose="02040503050406030204" pitchFamily="18" charset="0"/>
              </a:rPr>
              <a:t>Investigation of Surface Composition and Topography of REBCO</a:t>
            </a:r>
            <a:br>
              <a:rPr lang="en-US" sz="8000" b="1" dirty="0">
                <a:solidFill>
                  <a:schemeClr val="bg1"/>
                </a:solidFill>
                <a:latin typeface="Cambria" panose="02040503050406030204" pitchFamily="18" charset="0"/>
              </a:rPr>
            </a:br>
            <a:r>
              <a:rPr lang="en-US" sz="8000" b="1" dirty="0">
                <a:solidFill>
                  <a:schemeClr val="bg1"/>
                </a:solidFill>
                <a:latin typeface="Cambria" panose="02040503050406030204" pitchFamily="18" charset="0"/>
              </a:rPr>
              <a:t>Superconducting Tape using Auger Electron Spectroscopy</a:t>
            </a:r>
          </a:p>
        </p:txBody>
      </p:sp>
      <p:sp>
        <p:nvSpPr>
          <p:cNvPr id="299" name="TextBox 298">
            <a:extLst>
              <a:ext uri="{FF2B5EF4-FFF2-40B4-BE49-F238E27FC236}">
                <a16:creationId xmlns:a16="http://schemas.microsoft.com/office/drawing/2014/main" id="{64EF482C-4C9C-4A63-8DC1-FAD7AD59F631}"/>
              </a:ext>
            </a:extLst>
          </p:cNvPr>
          <p:cNvSpPr txBox="1"/>
          <p:nvPr/>
        </p:nvSpPr>
        <p:spPr>
          <a:xfrm>
            <a:off x="468995" y="3586597"/>
            <a:ext cx="40846248" cy="2492990"/>
          </a:xfrm>
          <a:prstGeom prst="rect">
            <a:avLst/>
          </a:prstGeom>
          <a:noFill/>
        </p:spPr>
        <p:txBody>
          <a:bodyPr wrap="square" rtlCol="0">
            <a:spAutoFit/>
          </a:bodyPr>
          <a:lstStyle/>
          <a:p>
            <a:pPr algn="ct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Tanner Olson</a:t>
            </a:r>
            <a:r>
              <a:rPr lang="en-US" sz="5200" b="1" i="1" baseline="30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1</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a:t>
            </a:r>
            <a:r>
              <a:rPr lang="en-US" sz="5200" b="1" i="1" dirty="0">
                <a:solidFill>
                  <a:schemeClr val="bg1"/>
                </a:solidFill>
                <a:latin typeface="Arial" panose="020B0604020202020204" pitchFamily="34" charset="0"/>
                <a:cs typeface="Arial" panose="020B0604020202020204" pitchFamily="34" charset="0"/>
              </a:rPr>
              <a:t>Brynn Dallmann</a:t>
            </a:r>
            <a:r>
              <a:rPr lang="en-US" sz="5200" b="1" i="1" baseline="30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1</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Chris Hopp</a:t>
            </a:r>
            <a:r>
              <a:rPr lang="en-US" sz="5200" b="1" i="1" baseline="30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1</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a:t>
            </a:r>
            <a:r>
              <a:rPr lang="en-US" sz="5200" b="1" i="1"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Yifei</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Zhang</a:t>
            </a:r>
            <a:r>
              <a:rPr lang="en-US" sz="5200" b="1" i="1" baseline="30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2</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Matthew Jewell</a:t>
            </a:r>
            <a:r>
              <a:rPr lang="en-US" sz="5200" b="1" i="1" baseline="30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1</a:t>
            </a:r>
            <a:endPar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endParaRPr>
          </a:p>
          <a:p>
            <a:pPr algn="ctr"/>
            <a:r>
              <a:rPr lang="en-US" sz="5200" b="1" i="1" baseline="30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1</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Materials Science &amp; Engineering Program </a:t>
            </a:r>
            <a:r>
              <a:rPr lang="en-US" sz="5200" b="1" i="1" dirty="0">
                <a:solidFill>
                  <a:srgbClr val="FEF9E2"/>
                </a:solidFill>
                <a:latin typeface="Arial" panose="020B0604020202020204" pitchFamily="34" charset="0"/>
                <a:cs typeface="Arial" panose="020B0604020202020204" pitchFamily="34" charset="0"/>
                <a:sym typeface="Wingdings" pitchFamily="2" charset="2"/>
              </a:rPr>
              <a:t></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University of Wisconsin – </a:t>
            </a:r>
            <a:r>
              <a:rPr lang="en-US" sz="5200" b="1" i="1"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Eau</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Claire</a:t>
            </a:r>
          </a:p>
          <a:p>
            <a:pPr algn="ctr"/>
            <a:r>
              <a:rPr lang="en-US" sz="5200" b="1" i="1" baseline="30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2</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SuperPower, Inc. </a:t>
            </a:r>
            <a:r>
              <a:rPr lang="en-US" sz="5200" b="1" i="1" dirty="0">
                <a:solidFill>
                  <a:srgbClr val="FEF9E2"/>
                </a:solidFill>
                <a:latin typeface="Arial" panose="020B0604020202020204" pitchFamily="34" charset="0"/>
                <a:cs typeface="Arial" panose="020B0604020202020204" pitchFamily="34" charset="0"/>
                <a:sym typeface="Wingdings" pitchFamily="2" charset="2"/>
              </a:rPr>
              <a:t></a:t>
            </a:r>
            <a:r>
              <a:rPr lang="en-US" sz="5200"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ebdings"/>
              </a:rPr>
              <a:t> Schenectady, NY</a:t>
            </a:r>
          </a:p>
        </p:txBody>
      </p:sp>
      <p:grpSp>
        <p:nvGrpSpPr>
          <p:cNvPr id="31" name="Group 30">
            <a:extLst>
              <a:ext uri="{FF2B5EF4-FFF2-40B4-BE49-F238E27FC236}">
                <a16:creationId xmlns:a16="http://schemas.microsoft.com/office/drawing/2014/main" id="{510B64C2-27F7-4E33-A355-96F705E2D7D5}"/>
              </a:ext>
            </a:extLst>
          </p:cNvPr>
          <p:cNvGrpSpPr/>
          <p:nvPr/>
        </p:nvGrpSpPr>
        <p:grpSpPr>
          <a:xfrm>
            <a:off x="2746321" y="36093418"/>
            <a:ext cx="36569758" cy="2150012"/>
            <a:chOff x="2803903" y="35906145"/>
            <a:chExt cx="36569758" cy="2150012"/>
          </a:xfrm>
        </p:grpSpPr>
        <p:sp>
          <p:nvSpPr>
            <p:cNvPr id="410" name="Rectangle 409">
              <a:extLst>
                <a:ext uri="{FF2B5EF4-FFF2-40B4-BE49-F238E27FC236}">
                  <a16:creationId xmlns:a16="http://schemas.microsoft.com/office/drawing/2014/main" id="{ABD0659C-6D8E-4E13-850D-BC84A654C67D}"/>
                </a:ext>
              </a:extLst>
            </p:cNvPr>
            <p:cNvSpPr/>
            <p:nvPr/>
          </p:nvSpPr>
          <p:spPr>
            <a:xfrm>
              <a:off x="2803903" y="35906145"/>
              <a:ext cx="35825399" cy="1306286"/>
            </a:xfrm>
            <a:prstGeom prst="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65" dirty="0"/>
            </a:p>
          </p:txBody>
        </p:sp>
        <p:sp>
          <p:nvSpPr>
            <p:cNvPr id="301" name="Rectangle 300">
              <a:extLst>
                <a:ext uri="{FF2B5EF4-FFF2-40B4-BE49-F238E27FC236}">
                  <a16:creationId xmlns:a16="http://schemas.microsoft.com/office/drawing/2014/main" id="{AD99AFD2-C1A8-48AC-A05F-B7618C6252D9}"/>
                </a:ext>
              </a:extLst>
            </p:cNvPr>
            <p:cNvSpPr/>
            <p:nvPr/>
          </p:nvSpPr>
          <p:spPr>
            <a:xfrm>
              <a:off x="2983832" y="35906145"/>
              <a:ext cx="36389829" cy="2150012"/>
            </a:xfrm>
            <a:prstGeom prst="rect">
              <a:avLst/>
            </a:prstGeom>
          </p:spPr>
          <p:txBody>
            <a:bodyPr wrap="square">
              <a:spAutoFit/>
            </a:bodyPr>
            <a:lstStyle/>
            <a:p>
              <a:pPr algn="ctr" defTabSz="783715">
                <a:lnSpc>
                  <a:spcPct val="150000"/>
                </a:lnSpc>
                <a:defRPr/>
              </a:pPr>
              <a:r>
                <a:rPr lang="en-US" sz="4800" b="1" kern="0" dirty="0">
                  <a:solidFill>
                    <a:schemeClr val="bg1"/>
                  </a:solidFill>
                  <a:latin typeface="Cambria" panose="02040503050406030204" pitchFamily="18" charset="0"/>
                </a:rPr>
                <a:t>Celebration of Excellence in Research and Creative Activity (CERCA) April 30-May 4, 2018</a:t>
              </a:r>
            </a:p>
            <a:p>
              <a:pPr>
                <a:lnSpc>
                  <a:spcPct val="150000"/>
                </a:lnSpc>
              </a:pPr>
              <a:r>
                <a:rPr lang="en-US" sz="4114" i="1" dirty="0">
                  <a:latin typeface="Times New Roman" panose="02020603050405020304" pitchFamily="18" charset="0"/>
                  <a:cs typeface="Times New Roman" panose="02020603050405020304" pitchFamily="18" charset="0"/>
                </a:rPr>
                <a:t>       										     The authors thank the UWEC Office of Research and Sponsored Programs for student support at CERCA 2018</a:t>
              </a:r>
              <a:endParaRPr lang="en-US" sz="4114" b="1" i="1" dirty="0">
                <a:latin typeface="Times New Roman" panose="02020603050405020304" pitchFamily="18" charset="0"/>
                <a:cs typeface="Times New Roman" panose="02020603050405020304" pitchFamily="18" charset="0"/>
              </a:endParaRPr>
            </a:p>
          </p:txBody>
        </p:sp>
      </p:grpSp>
      <p:pic>
        <p:nvPicPr>
          <p:cNvPr id="302" name="Picture 301">
            <a:extLst>
              <a:ext uri="{FF2B5EF4-FFF2-40B4-BE49-F238E27FC236}">
                <a16:creationId xmlns:a16="http://schemas.microsoft.com/office/drawing/2014/main" id="{E729BFB3-6DBC-46CD-86C6-C83B532029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5207" y="2616003"/>
            <a:ext cx="3601819" cy="2377440"/>
          </a:xfrm>
          <a:prstGeom prst="rect">
            <a:avLst/>
          </a:prstGeom>
        </p:spPr>
      </p:pic>
      <p:pic>
        <p:nvPicPr>
          <p:cNvPr id="303" name="Picture 302">
            <a:extLst>
              <a:ext uri="{FF2B5EF4-FFF2-40B4-BE49-F238E27FC236}">
                <a16:creationId xmlns:a16="http://schemas.microsoft.com/office/drawing/2014/main" id="{274BF1F7-B1AB-4CF6-8416-A7BE569DA3E2}"/>
              </a:ext>
            </a:extLst>
          </p:cNvPr>
          <p:cNvPicPr>
            <a:picLocks noChangeAspect="1"/>
          </p:cNvPicPr>
          <p:nvPr/>
        </p:nvPicPr>
        <p:blipFill rotWithShape="1">
          <a:blip r:embed="rId4">
            <a:extLst>
              <a:ext uri="{28A0092B-C50C-407E-A947-70E740481C1C}">
                <a14:useLocalDpi xmlns:a14="http://schemas.microsoft.com/office/drawing/2010/main" val="0"/>
              </a:ext>
            </a:extLst>
          </a:blip>
          <a:srcRect l="-783" t="1449" r="783" b="2025"/>
          <a:stretch/>
        </p:blipFill>
        <p:spPr>
          <a:xfrm>
            <a:off x="35431646" y="1168754"/>
            <a:ext cx="5012222" cy="4572000"/>
          </a:xfrm>
          <a:prstGeom prst="rect">
            <a:avLst/>
          </a:prstGeom>
        </p:spPr>
      </p:pic>
      <p:sp>
        <p:nvSpPr>
          <p:cNvPr id="305" name="TextBox 304">
            <a:extLst>
              <a:ext uri="{FF2B5EF4-FFF2-40B4-BE49-F238E27FC236}">
                <a16:creationId xmlns:a16="http://schemas.microsoft.com/office/drawing/2014/main" id="{1D23708A-0D7F-42AF-BBFC-2AA5DA616AD8}"/>
              </a:ext>
            </a:extLst>
          </p:cNvPr>
          <p:cNvSpPr txBox="1"/>
          <p:nvPr/>
        </p:nvSpPr>
        <p:spPr>
          <a:xfrm>
            <a:off x="36362503" y="5192914"/>
            <a:ext cx="3315926" cy="723275"/>
          </a:xfrm>
          <a:prstGeom prst="rect">
            <a:avLst/>
          </a:prstGeom>
          <a:noFill/>
        </p:spPr>
        <p:txBody>
          <a:bodyPr wrap="square" rtlCol="0">
            <a:spAutoFit/>
          </a:bodyPr>
          <a:lstStyle/>
          <a:p>
            <a:r>
              <a:rPr lang="en-US" sz="4100" dirty="0">
                <a:solidFill>
                  <a:schemeClr val="bg1"/>
                </a:solidFill>
                <a:latin typeface="Calibri Light" panose="020F0302020204030204" pitchFamily="34" charset="0"/>
              </a:rPr>
              <a:t>UW-Eau Claire</a:t>
            </a:r>
          </a:p>
        </p:txBody>
      </p:sp>
      <p:sp>
        <p:nvSpPr>
          <p:cNvPr id="306" name="TextBox 305">
            <a:extLst>
              <a:ext uri="{FF2B5EF4-FFF2-40B4-BE49-F238E27FC236}">
                <a16:creationId xmlns:a16="http://schemas.microsoft.com/office/drawing/2014/main" id="{02D6A26C-3DB6-4CDC-BA66-F1B042547DD8}"/>
              </a:ext>
            </a:extLst>
          </p:cNvPr>
          <p:cNvSpPr txBox="1"/>
          <p:nvPr/>
        </p:nvSpPr>
        <p:spPr>
          <a:xfrm>
            <a:off x="468995" y="8116579"/>
            <a:ext cx="26491701" cy="2985433"/>
          </a:xfrm>
          <a:prstGeom prst="rect">
            <a:avLst/>
          </a:prstGeom>
          <a:noFill/>
        </p:spPr>
        <p:txBody>
          <a:bodyPr wrap="square" rtlCol="0">
            <a:spAutoFit/>
          </a:bodyPr>
          <a:lstStyle/>
          <a:p>
            <a:pPr marL="357816" indent="-357816">
              <a:buFont typeface="Wingdings" panose="05000000000000000000" pitchFamily="2" charset="2"/>
              <a:buChar char="v"/>
            </a:pPr>
            <a:r>
              <a:rPr lang="en-US" sz="3200" b="1" dirty="0">
                <a:solidFill>
                  <a:srgbClr val="37352A"/>
                </a:solidFill>
                <a:cs typeface="Times New Roman" panose="02020603050405020304" pitchFamily="18" charset="0"/>
              </a:rPr>
              <a:t>YBa</a:t>
            </a:r>
            <a:r>
              <a:rPr lang="en-US" sz="3200" b="1" baseline="-25000" dirty="0">
                <a:solidFill>
                  <a:srgbClr val="37352A"/>
                </a:solidFill>
                <a:cs typeface="Times New Roman" panose="02020603050405020304" pitchFamily="18" charset="0"/>
              </a:rPr>
              <a:t>2</a:t>
            </a:r>
            <a:r>
              <a:rPr lang="en-US" sz="3200" b="1" dirty="0">
                <a:solidFill>
                  <a:srgbClr val="37352A"/>
                </a:solidFill>
                <a:cs typeface="Times New Roman" panose="02020603050405020304" pitchFamily="18" charset="0"/>
              </a:rPr>
              <a:t>Cu</a:t>
            </a:r>
            <a:r>
              <a:rPr lang="en-US" sz="3200" b="1" baseline="-25000" dirty="0">
                <a:solidFill>
                  <a:srgbClr val="37352A"/>
                </a:solidFill>
                <a:cs typeface="Times New Roman" panose="02020603050405020304" pitchFamily="18" charset="0"/>
              </a:rPr>
              <a:t>3</a:t>
            </a:r>
            <a:r>
              <a:rPr lang="en-US" sz="3200" b="1" dirty="0">
                <a:solidFill>
                  <a:srgbClr val="37352A"/>
                </a:solidFill>
                <a:cs typeface="Times New Roman" panose="02020603050405020304" pitchFamily="18" charset="0"/>
              </a:rPr>
              <a:t>O</a:t>
            </a:r>
            <a:r>
              <a:rPr lang="en-US" sz="3200" b="1" baseline="-25000" dirty="0">
                <a:solidFill>
                  <a:srgbClr val="37352A"/>
                </a:solidFill>
                <a:cs typeface="Times New Roman" panose="02020603050405020304" pitchFamily="18" charset="0"/>
              </a:rPr>
              <a:t>7</a:t>
            </a:r>
            <a:r>
              <a:rPr lang="en-US" sz="3200" b="1" dirty="0">
                <a:solidFill>
                  <a:srgbClr val="37352A"/>
                </a:solidFill>
                <a:cs typeface="Times New Roman" panose="02020603050405020304" pitchFamily="18" charset="0"/>
              </a:rPr>
              <a:t> (YBCO) is a rare-earth based superconductor that is fabricated as a composite tape. The material has a critical temp. of 93 K, and with the composite structure it can reach up to 400A at 77K, self field.</a:t>
            </a:r>
          </a:p>
          <a:p>
            <a:pPr marL="357816" indent="-357816">
              <a:buFont typeface="Wingdings" panose="05000000000000000000" pitchFamily="2" charset="2"/>
              <a:buChar char="v"/>
            </a:pPr>
            <a:r>
              <a:rPr lang="en-US" sz="3200" b="1" dirty="0">
                <a:cs typeface="Times New Roman" panose="02020603050405020304" pitchFamily="18" charset="0"/>
              </a:rPr>
              <a:t>Under certain conditions the composite tape can delaminate, either at an interface or within a layer. </a:t>
            </a:r>
          </a:p>
          <a:p>
            <a:pPr marL="815016" lvl="1" indent="-357816">
              <a:buFont typeface="Wingdings" panose="05000000000000000000" pitchFamily="2" charset="2"/>
              <a:buChar char="v"/>
            </a:pPr>
            <a:r>
              <a:rPr lang="en-US" sz="3200" b="1" dirty="0">
                <a:cs typeface="Times New Roman" panose="02020603050405020304" pitchFamily="18" charset="0"/>
              </a:rPr>
              <a:t>The goal of this study is to analyze and quantify the damage present in peel-tested samples, in order to learn more about the nature of delamination initiation and propagation to increase the effectiveness and resiliency of this material.</a:t>
            </a:r>
          </a:p>
          <a:p>
            <a:pPr marL="394335" indent="-394335">
              <a:buFont typeface="Arial" panose="020B0604020202020204" pitchFamily="34" charset="0"/>
              <a:buChar char="•"/>
            </a:pPr>
            <a:endParaRPr lang="en-US" sz="2800" b="1" dirty="0">
              <a:solidFill>
                <a:srgbClr val="37352A"/>
              </a:solidFill>
              <a:latin typeface="Times New Roman" panose="02020603050405020304" pitchFamily="18" charset="0"/>
              <a:cs typeface="Times New Roman" panose="02020603050405020304" pitchFamily="18" charset="0"/>
            </a:endParaRPr>
          </a:p>
        </p:txBody>
      </p:sp>
      <p:sp>
        <p:nvSpPr>
          <p:cNvPr id="319" name="TextBox 318">
            <a:extLst>
              <a:ext uri="{FF2B5EF4-FFF2-40B4-BE49-F238E27FC236}">
                <a16:creationId xmlns:a16="http://schemas.microsoft.com/office/drawing/2014/main" id="{A46CC487-1F0F-4F7F-9B88-FD66D30EFE6B}"/>
              </a:ext>
            </a:extLst>
          </p:cNvPr>
          <p:cNvSpPr txBox="1"/>
          <p:nvPr/>
        </p:nvSpPr>
        <p:spPr>
          <a:xfrm flipV="1">
            <a:off x="27704388" y="28908405"/>
            <a:ext cx="13575711"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412" name="TextBox 411">
            <a:extLst>
              <a:ext uri="{FF2B5EF4-FFF2-40B4-BE49-F238E27FC236}">
                <a16:creationId xmlns:a16="http://schemas.microsoft.com/office/drawing/2014/main" id="{046E0FC6-6A29-473C-A3C6-FCAC0FB54E73}"/>
              </a:ext>
            </a:extLst>
          </p:cNvPr>
          <p:cNvSpPr txBox="1"/>
          <p:nvPr/>
        </p:nvSpPr>
        <p:spPr>
          <a:xfrm>
            <a:off x="14383420" y="11282227"/>
            <a:ext cx="12984480"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Morphology</a:t>
            </a:r>
          </a:p>
        </p:txBody>
      </p:sp>
      <p:sp>
        <p:nvSpPr>
          <p:cNvPr id="320" name="TextBox 319">
            <a:extLst>
              <a:ext uri="{FF2B5EF4-FFF2-40B4-BE49-F238E27FC236}">
                <a16:creationId xmlns:a16="http://schemas.microsoft.com/office/drawing/2014/main" id="{1DC51640-7DF4-40BB-A707-CED34340DBDB}"/>
              </a:ext>
            </a:extLst>
          </p:cNvPr>
          <p:cNvSpPr txBox="1"/>
          <p:nvPr/>
        </p:nvSpPr>
        <p:spPr>
          <a:xfrm>
            <a:off x="28327646" y="29243428"/>
            <a:ext cx="12975051"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Conclusion</a:t>
            </a:r>
          </a:p>
        </p:txBody>
      </p:sp>
      <p:sp>
        <p:nvSpPr>
          <p:cNvPr id="411" name="TextBox 410">
            <a:extLst>
              <a:ext uri="{FF2B5EF4-FFF2-40B4-BE49-F238E27FC236}">
                <a16:creationId xmlns:a16="http://schemas.microsoft.com/office/drawing/2014/main" id="{A43D4938-B156-4804-8994-329A66CB5594}"/>
              </a:ext>
            </a:extLst>
          </p:cNvPr>
          <p:cNvSpPr txBox="1"/>
          <p:nvPr/>
        </p:nvSpPr>
        <p:spPr>
          <a:xfrm>
            <a:off x="28318217" y="11282227"/>
            <a:ext cx="12984480"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Surface Coverage &amp; Auger</a:t>
            </a:r>
          </a:p>
        </p:txBody>
      </p:sp>
      <p:sp>
        <p:nvSpPr>
          <p:cNvPr id="27" name="TextBox 26">
            <a:extLst>
              <a:ext uri="{FF2B5EF4-FFF2-40B4-BE49-F238E27FC236}">
                <a16:creationId xmlns:a16="http://schemas.microsoft.com/office/drawing/2014/main" id="{12B4A655-8C23-475F-9903-5F55B3D4113C}"/>
              </a:ext>
            </a:extLst>
          </p:cNvPr>
          <p:cNvSpPr txBox="1"/>
          <p:nvPr/>
        </p:nvSpPr>
        <p:spPr>
          <a:xfrm rot="16200000" flipV="1">
            <a:off x="1991573" y="23691416"/>
            <a:ext cx="23906670" cy="248466"/>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grpSp>
        <p:nvGrpSpPr>
          <p:cNvPr id="28" name="Group 27">
            <a:extLst>
              <a:ext uri="{FF2B5EF4-FFF2-40B4-BE49-F238E27FC236}">
                <a16:creationId xmlns:a16="http://schemas.microsoft.com/office/drawing/2014/main" id="{6A6E20D6-CB71-408C-AA27-50DD7D82D7F4}"/>
              </a:ext>
            </a:extLst>
          </p:cNvPr>
          <p:cNvGrpSpPr/>
          <p:nvPr/>
        </p:nvGrpSpPr>
        <p:grpSpPr>
          <a:xfrm>
            <a:off x="2565926" y="13456857"/>
            <a:ext cx="8848292" cy="3200400"/>
            <a:chOff x="4198719" y="13456857"/>
            <a:chExt cx="8848292" cy="3200400"/>
          </a:xfrm>
        </p:grpSpPr>
        <p:pic>
          <p:nvPicPr>
            <p:cNvPr id="29" name="Picture 28">
              <a:extLst>
                <a:ext uri="{FF2B5EF4-FFF2-40B4-BE49-F238E27FC236}">
                  <a16:creationId xmlns:a16="http://schemas.microsoft.com/office/drawing/2014/main" id="{8D7F304F-C8A4-4E8E-9966-8DF83B3946D9}"/>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4198719" y="13456857"/>
              <a:ext cx="6466076" cy="3200400"/>
            </a:xfrm>
            <a:prstGeom prst="rect">
              <a:avLst/>
            </a:prstGeom>
          </p:spPr>
        </p:pic>
        <p:grpSp>
          <p:nvGrpSpPr>
            <p:cNvPr id="30" name="Group 29">
              <a:extLst>
                <a:ext uri="{FF2B5EF4-FFF2-40B4-BE49-F238E27FC236}">
                  <a16:creationId xmlns:a16="http://schemas.microsoft.com/office/drawing/2014/main" id="{23411E4E-A52D-4FA4-82F7-CAEB7D33065B}"/>
                </a:ext>
              </a:extLst>
            </p:cNvPr>
            <p:cNvGrpSpPr/>
            <p:nvPr/>
          </p:nvGrpSpPr>
          <p:grpSpPr>
            <a:xfrm>
              <a:off x="10228831" y="13830842"/>
              <a:ext cx="2818180" cy="2296245"/>
              <a:chOff x="8679836" y="14058279"/>
              <a:chExt cx="2818180" cy="2254021"/>
            </a:xfrm>
            <a:solidFill>
              <a:srgbClr val="2BC3F4"/>
            </a:solidFill>
          </p:grpSpPr>
          <p:sp>
            <p:nvSpPr>
              <p:cNvPr id="32" name="Rectangle 31">
                <a:extLst>
                  <a:ext uri="{FF2B5EF4-FFF2-40B4-BE49-F238E27FC236}">
                    <a16:creationId xmlns:a16="http://schemas.microsoft.com/office/drawing/2014/main" id="{FCB6803B-745A-4378-8C2D-84112352E6D6}"/>
                  </a:ext>
                </a:extLst>
              </p:cNvPr>
              <p:cNvSpPr/>
              <p:nvPr/>
            </p:nvSpPr>
            <p:spPr>
              <a:xfrm>
                <a:off x="8679836" y="14058279"/>
                <a:ext cx="1828800" cy="448793"/>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LaMn</a:t>
                </a:r>
                <a:r>
                  <a:rPr lang="en-US" sz="2000" dirty="0">
                    <a:solidFill>
                      <a:schemeClr val="tx1"/>
                    </a:solidFill>
                    <a:cs typeface="Times New Roman" panose="02020603050405020304" pitchFamily="18" charset="0"/>
                  </a:rPr>
                  <a:t>O</a:t>
                </a:r>
                <a:r>
                  <a:rPr lang="en-US" sz="2000" baseline="-25000" dirty="0">
                    <a:solidFill>
                      <a:schemeClr val="tx1"/>
                    </a:solidFill>
                    <a:cs typeface="Times New Roman" panose="02020603050405020304" pitchFamily="18" charset="0"/>
                  </a:rPr>
                  <a:t>3</a:t>
                </a:r>
                <a:r>
                  <a:rPr lang="en-US" sz="2000" dirty="0">
                    <a:solidFill>
                      <a:schemeClr val="tx1"/>
                    </a:solidFill>
                  </a:rPr>
                  <a:t> (LMO)</a:t>
                </a:r>
              </a:p>
            </p:txBody>
          </p:sp>
          <p:sp>
            <p:nvSpPr>
              <p:cNvPr id="33" name="Rectangle 32">
                <a:extLst>
                  <a:ext uri="{FF2B5EF4-FFF2-40B4-BE49-F238E27FC236}">
                    <a16:creationId xmlns:a16="http://schemas.microsoft.com/office/drawing/2014/main" id="{113287E1-5371-4155-B1FE-558FD57C24AB}"/>
                  </a:ext>
                </a:extLst>
              </p:cNvPr>
              <p:cNvSpPr/>
              <p:nvPr/>
            </p:nvSpPr>
            <p:spPr>
              <a:xfrm>
                <a:off x="8936706" y="14504978"/>
                <a:ext cx="1828800" cy="448793"/>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FF0000"/>
                    </a:solidFill>
                  </a:rPr>
                  <a:t>MgO (Homo)</a:t>
                </a:r>
              </a:p>
            </p:txBody>
          </p:sp>
          <p:sp>
            <p:nvSpPr>
              <p:cNvPr id="34" name="Rectangle 33">
                <a:extLst>
                  <a:ext uri="{FF2B5EF4-FFF2-40B4-BE49-F238E27FC236}">
                    <a16:creationId xmlns:a16="http://schemas.microsoft.com/office/drawing/2014/main" id="{8FA738CD-7F9B-465D-9C5D-A890BF1DFA2E}"/>
                  </a:ext>
                </a:extLst>
              </p:cNvPr>
              <p:cNvSpPr/>
              <p:nvPr/>
            </p:nvSpPr>
            <p:spPr>
              <a:xfrm>
                <a:off x="9193576" y="14956478"/>
                <a:ext cx="1828800" cy="448793"/>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ysClr val="windowText" lastClr="000000"/>
                    </a:solidFill>
                  </a:rPr>
                  <a:t>MgO (IBAD)</a:t>
                </a:r>
              </a:p>
            </p:txBody>
          </p:sp>
          <p:sp>
            <p:nvSpPr>
              <p:cNvPr id="35" name="Rectangle 34">
                <a:extLst>
                  <a:ext uri="{FF2B5EF4-FFF2-40B4-BE49-F238E27FC236}">
                    <a16:creationId xmlns:a16="http://schemas.microsoft.com/office/drawing/2014/main" id="{BF69D600-6A6D-46E9-8FDD-27AD42DCCDA8}"/>
                  </a:ext>
                </a:extLst>
              </p:cNvPr>
              <p:cNvSpPr/>
              <p:nvPr/>
            </p:nvSpPr>
            <p:spPr>
              <a:xfrm>
                <a:off x="9450446" y="15409851"/>
                <a:ext cx="1828800" cy="448793"/>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ysClr val="windowText" lastClr="000000"/>
                    </a:solidFill>
                  </a:rPr>
                  <a:t>Y</a:t>
                </a:r>
                <a:r>
                  <a:rPr lang="en-US" sz="2000" baseline="-25000" dirty="0">
                    <a:solidFill>
                      <a:sysClr val="windowText" lastClr="000000"/>
                    </a:solidFill>
                  </a:rPr>
                  <a:t>2</a:t>
                </a:r>
                <a:r>
                  <a:rPr lang="en-US" sz="2000" dirty="0">
                    <a:solidFill>
                      <a:sysClr val="windowText" lastClr="000000"/>
                    </a:solidFill>
                  </a:rPr>
                  <a:t>O</a:t>
                </a:r>
                <a:r>
                  <a:rPr lang="en-US" sz="2000" baseline="-25000" dirty="0">
                    <a:solidFill>
                      <a:sysClr val="windowText" lastClr="000000"/>
                    </a:solidFill>
                  </a:rPr>
                  <a:t>3</a:t>
                </a:r>
              </a:p>
            </p:txBody>
          </p:sp>
          <p:sp>
            <p:nvSpPr>
              <p:cNvPr id="36" name="Rectangle 35">
                <a:extLst>
                  <a:ext uri="{FF2B5EF4-FFF2-40B4-BE49-F238E27FC236}">
                    <a16:creationId xmlns:a16="http://schemas.microsoft.com/office/drawing/2014/main" id="{7677CA81-B806-4428-999D-552DD141FCFE}"/>
                  </a:ext>
                </a:extLst>
              </p:cNvPr>
              <p:cNvSpPr/>
              <p:nvPr/>
            </p:nvSpPr>
            <p:spPr>
              <a:xfrm>
                <a:off x="9669216" y="15863507"/>
                <a:ext cx="1828800" cy="448793"/>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ysClr val="windowText" lastClr="000000"/>
                    </a:solidFill>
                  </a:rPr>
                  <a:t>Al</a:t>
                </a:r>
                <a:r>
                  <a:rPr lang="en-US" sz="2000" baseline="-25000" dirty="0">
                    <a:solidFill>
                      <a:sysClr val="windowText" lastClr="000000"/>
                    </a:solidFill>
                  </a:rPr>
                  <a:t>2</a:t>
                </a:r>
                <a:r>
                  <a:rPr lang="en-US" sz="2000" dirty="0">
                    <a:solidFill>
                      <a:sysClr val="windowText" lastClr="000000"/>
                    </a:solidFill>
                  </a:rPr>
                  <a:t>O</a:t>
                </a:r>
                <a:r>
                  <a:rPr lang="en-US" sz="2000" baseline="-25000" dirty="0">
                    <a:solidFill>
                      <a:sysClr val="windowText" lastClr="000000"/>
                    </a:solidFill>
                  </a:rPr>
                  <a:t>3</a:t>
                </a:r>
              </a:p>
            </p:txBody>
          </p:sp>
        </p:grpSp>
      </p:grpSp>
      <p:sp>
        <p:nvSpPr>
          <p:cNvPr id="37" name="TextBox 36">
            <a:extLst>
              <a:ext uri="{FF2B5EF4-FFF2-40B4-BE49-F238E27FC236}">
                <a16:creationId xmlns:a16="http://schemas.microsoft.com/office/drawing/2014/main" id="{B9934E8B-7680-407A-96F2-0D474E884BF3}"/>
              </a:ext>
            </a:extLst>
          </p:cNvPr>
          <p:cNvSpPr txBox="1"/>
          <p:nvPr/>
        </p:nvSpPr>
        <p:spPr>
          <a:xfrm>
            <a:off x="472567" y="16762988"/>
            <a:ext cx="12987599" cy="6001643"/>
          </a:xfrm>
          <a:prstGeom prst="rect">
            <a:avLst/>
          </a:prstGeom>
          <a:noFill/>
        </p:spPr>
        <p:txBody>
          <a:bodyPr wrap="square" rtlCol="0">
            <a:spAutoFit/>
          </a:bodyPr>
          <a:lstStyle/>
          <a:p>
            <a:r>
              <a:rPr lang="en-US" sz="3200" b="1" dirty="0"/>
              <a:t>The structure of the tape includes a nickel-based </a:t>
            </a:r>
            <a:r>
              <a:rPr lang="en-US" sz="3200" b="1" dirty="0" err="1"/>
              <a:t>Hastelloy</a:t>
            </a:r>
            <a:r>
              <a:rPr lang="en-US" sz="3200" b="1" dirty="0"/>
              <a:t> substrate for mechanical strength, 5 buffer stacks (as detailed above) to provide epitaxial crystal growth of the YBCO, a silver capping layer for mechanical protection, and a copper layer for electrical stability. </a:t>
            </a:r>
          </a:p>
          <a:p>
            <a:endParaRPr lang="en-US" sz="3200" b="1" dirty="0"/>
          </a:p>
          <a:p>
            <a:r>
              <a:rPr lang="en-US" sz="3200" b="1" dirty="0"/>
              <a:t>The samples being used in this study have been peel-tested by </a:t>
            </a:r>
            <a:r>
              <a:rPr lang="en-US" sz="3200" b="1" dirty="0" err="1"/>
              <a:t>SuperPower</a:t>
            </a:r>
            <a:r>
              <a:rPr lang="en-US" sz="3200" b="1" dirty="0"/>
              <a:t>. This leaves us with two halves of the composite tape, which we are then able to analyze. Our first priority was to identify the different layers in the samples in order to gain an understanding of how the delaminations occur. Using a combination of imaging (SEM and laser confocal microscopy) and chemical identification (EDS supplemented with Auger), we were able to successfully identify all layers in our samples.</a:t>
            </a:r>
          </a:p>
        </p:txBody>
      </p:sp>
      <p:sp>
        <p:nvSpPr>
          <p:cNvPr id="38" name="TextBox 37">
            <a:extLst>
              <a:ext uri="{FF2B5EF4-FFF2-40B4-BE49-F238E27FC236}">
                <a16:creationId xmlns:a16="http://schemas.microsoft.com/office/drawing/2014/main" id="{1C7F9232-DEF6-4930-824D-4AC79CF32765}"/>
              </a:ext>
            </a:extLst>
          </p:cNvPr>
          <p:cNvSpPr txBox="1"/>
          <p:nvPr/>
        </p:nvSpPr>
        <p:spPr>
          <a:xfrm>
            <a:off x="468997" y="31140994"/>
            <a:ext cx="7704942" cy="4031873"/>
          </a:xfrm>
          <a:prstGeom prst="rect">
            <a:avLst/>
          </a:prstGeom>
          <a:noFill/>
        </p:spPr>
        <p:txBody>
          <a:bodyPr wrap="square" rtlCol="0">
            <a:spAutoFit/>
          </a:bodyPr>
          <a:lstStyle/>
          <a:p>
            <a:r>
              <a:rPr lang="en-US" sz="3200" b="1" dirty="0"/>
              <a:t>At high magnification and with complementary Auger analysis, we determined that the yellow striations in the YBCO area are not actually a buffer layer as previously thought, but instead a thin layer of retained YBCO. In this case the delamination occurred within the YBCO layer rather than at an interface.</a:t>
            </a:r>
          </a:p>
        </p:txBody>
      </p:sp>
      <p:grpSp>
        <p:nvGrpSpPr>
          <p:cNvPr id="39" name="Group 38">
            <a:extLst>
              <a:ext uri="{FF2B5EF4-FFF2-40B4-BE49-F238E27FC236}">
                <a16:creationId xmlns:a16="http://schemas.microsoft.com/office/drawing/2014/main" id="{81E65330-50B0-4D49-B6E1-20BCA2B92BA5}"/>
              </a:ext>
            </a:extLst>
          </p:cNvPr>
          <p:cNvGrpSpPr/>
          <p:nvPr/>
        </p:nvGrpSpPr>
        <p:grpSpPr>
          <a:xfrm>
            <a:off x="8407664" y="29137853"/>
            <a:ext cx="5120493" cy="5626540"/>
            <a:chOff x="8798827" y="29567675"/>
            <a:chExt cx="4729329" cy="5196718"/>
          </a:xfrm>
        </p:grpSpPr>
        <p:grpSp>
          <p:nvGrpSpPr>
            <p:cNvPr id="40" name="Group 39">
              <a:extLst>
                <a:ext uri="{FF2B5EF4-FFF2-40B4-BE49-F238E27FC236}">
                  <a16:creationId xmlns:a16="http://schemas.microsoft.com/office/drawing/2014/main" id="{01B24697-4E11-4F71-9AF6-3A81100E4B25}"/>
                </a:ext>
              </a:extLst>
            </p:cNvPr>
            <p:cNvGrpSpPr/>
            <p:nvPr/>
          </p:nvGrpSpPr>
          <p:grpSpPr>
            <a:xfrm>
              <a:off x="8798827" y="29567675"/>
              <a:ext cx="4729329" cy="5196718"/>
              <a:chOff x="12011172" y="25955151"/>
              <a:chExt cx="5566738" cy="6116887"/>
            </a:xfrm>
          </p:grpSpPr>
          <p:pic>
            <p:nvPicPr>
              <p:cNvPr id="44" name="Picture 43">
                <a:extLst>
                  <a:ext uri="{FF2B5EF4-FFF2-40B4-BE49-F238E27FC236}">
                    <a16:creationId xmlns:a16="http://schemas.microsoft.com/office/drawing/2014/main" id="{1FCD54B9-30C1-4859-9D3B-3EFD032F7F44}"/>
                  </a:ext>
                </a:extLst>
              </p:cNvPr>
              <p:cNvPicPr/>
              <p:nvPr/>
            </p:nvPicPr>
            <p:blipFill rotWithShape="1">
              <a:blip r:embed="rId6" cstate="print"/>
              <a:srcRect t="10270"/>
              <a:stretch/>
            </p:blipFill>
            <p:spPr bwMode="auto">
              <a:xfrm>
                <a:off x="12011172" y="30542764"/>
                <a:ext cx="5566738" cy="1529274"/>
              </a:xfrm>
              <a:prstGeom prst="rect">
                <a:avLst/>
              </a:prstGeom>
              <a:noFill/>
              <a:ln w="9525">
                <a:noFill/>
                <a:miter lim="800000"/>
                <a:headEnd/>
                <a:tailEnd/>
              </a:ln>
            </p:spPr>
          </p:pic>
          <p:grpSp>
            <p:nvGrpSpPr>
              <p:cNvPr id="45" name="Group 44">
                <a:extLst>
                  <a:ext uri="{FF2B5EF4-FFF2-40B4-BE49-F238E27FC236}">
                    <a16:creationId xmlns:a16="http://schemas.microsoft.com/office/drawing/2014/main" id="{3C3E21A7-3BAE-416A-A630-865A9C902106}"/>
                  </a:ext>
                </a:extLst>
              </p:cNvPr>
              <p:cNvGrpSpPr/>
              <p:nvPr/>
            </p:nvGrpSpPr>
            <p:grpSpPr>
              <a:xfrm>
                <a:off x="12021947" y="25955151"/>
                <a:ext cx="5486400" cy="4343400"/>
                <a:chOff x="14115490" y="30050118"/>
                <a:chExt cx="5486400" cy="4343400"/>
              </a:xfrm>
            </p:grpSpPr>
            <p:pic>
              <p:nvPicPr>
                <p:cNvPr id="46" name="Picture 45">
                  <a:extLst>
                    <a:ext uri="{FF2B5EF4-FFF2-40B4-BE49-F238E27FC236}">
                      <a16:creationId xmlns:a16="http://schemas.microsoft.com/office/drawing/2014/main" id="{81116FC2-F7B5-4197-9F0E-E34793E42221}"/>
                    </a:ext>
                  </a:extLst>
                </p:cNvPr>
                <p:cNvPicPr>
                  <a:picLocks noChangeAspect="1"/>
                </p:cNvPicPr>
                <p:nvPr/>
              </p:nvPicPr>
              <p:blipFill>
                <a:blip r:embed="rId7"/>
                <a:stretch>
                  <a:fillRect/>
                </a:stretch>
              </p:blipFill>
              <p:spPr>
                <a:xfrm>
                  <a:off x="14115490" y="30050118"/>
                  <a:ext cx="5486400" cy="4343400"/>
                </a:xfrm>
                <a:prstGeom prst="rect">
                  <a:avLst/>
                </a:prstGeom>
                <a:ln w="76200">
                  <a:solidFill>
                    <a:srgbClr val="BEAD80"/>
                  </a:solidFill>
                </a:ln>
              </p:spPr>
            </p:pic>
            <p:pic>
              <p:nvPicPr>
                <p:cNvPr id="47" name="Picture 46">
                  <a:extLst>
                    <a:ext uri="{FF2B5EF4-FFF2-40B4-BE49-F238E27FC236}">
                      <a16:creationId xmlns:a16="http://schemas.microsoft.com/office/drawing/2014/main" id="{1AFD95CC-F277-490D-8B1D-95A2A73FC549}"/>
                    </a:ext>
                  </a:extLst>
                </p:cNvPr>
                <p:cNvPicPr>
                  <a:picLocks noChangeAspect="1"/>
                </p:cNvPicPr>
                <p:nvPr/>
              </p:nvPicPr>
              <p:blipFill rotWithShape="1">
                <a:blip r:embed="rId7"/>
                <a:srcRect l="73406" t="47105" r="21270" b="44921"/>
                <a:stretch/>
              </p:blipFill>
              <p:spPr>
                <a:xfrm>
                  <a:off x="17945130" y="32044582"/>
                  <a:ext cx="292117" cy="346338"/>
                </a:xfrm>
                <a:prstGeom prst="rect">
                  <a:avLst/>
                </a:prstGeom>
                <a:effectLst>
                  <a:softEdge rad="38100"/>
                </a:effectLst>
              </p:spPr>
            </p:pic>
            <p:pic>
              <p:nvPicPr>
                <p:cNvPr id="48" name="Picture 47">
                  <a:extLst>
                    <a:ext uri="{FF2B5EF4-FFF2-40B4-BE49-F238E27FC236}">
                      <a16:creationId xmlns:a16="http://schemas.microsoft.com/office/drawing/2014/main" id="{B78B6C91-D934-4E87-A2BB-7992B3F31355}"/>
                    </a:ext>
                  </a:extLst>
                </p:cNvPr>
                <p:cNvPicPr>
                  <a:picLocks noChangeAspect="1"/>
                </p:cNvPicPr>
                <p:nvPr/>
              </p:nvPicPr>
              <p:blipFill rotWithShape="1">
                <a:blip r:embed="rId7"/>
                <a:srcRect l="47368" t="53108" r="49185" b="40911"/>
                <a:stretch/>
              </p:blipFill>
              <p:spPr>
                <a:xfrm>
                  <a:off x="16854801" y="32168286"/>
                  <a:ext cx="189147" cy="259792"/>
                </a:xfrm>
                <a:prstGeom prst="rect">
                  <a:avLst/>
                </a:prstGeom>
                <a:effectLst>
                  <a:softEdge rad="38100"/>
                </a:effectLst>
              </p:spPr>
            </p:pic>
            <p:grpSp>
              <p:nvGrpSpPr>
                <p:cNvPr id="49" name="Group 48">
                  <a:extLst>
                    <a:ext uri="{FF2B5EF4-FFF2-40B4-BE49-F238E27FC236}">
                      <a16:creationId xmlns:a16="http://schemas.microsoft.com/office/drawing/2014/main" id="{32B3CD97-4F02-4286-ACC8-312639E60BBE}"/>
                    </a:ext>
                  </a:extLst>
                </p:cNvPr>
                <p:cNvGrpSpPr/>
                <p:nvPr/>
              </p:nvGrpSpPr>
              <p:grpSpPr>
                <a:xfrm>
                  <a:off x="17213483" y="32182445"/>
                  <a:ext cx="141259" cy="167026"/>
                  <a:chOff x="29164910" y="27407834"/>
                  <a:chExt cx="141259" cy="167026"/>
                </a:xfrm>
              </p:grpSpPr>
              <p:pic>
                <p:nvPicPr>
                  <p:cNvPr id="50" name="Picture 49">
                    <a:extLst>
                      <a:ext uri="{FF2B5EF4-FFF2-40B4-BE49-F238E27FC236}">
                        <a16:creationId xmlns:a16="http://schemas.microsoft.com/office/drawing/2014/main" id="{13FF0ACA-4FBD-4C54-B1D1-4E9839CA75CC}"/>
                      </a:ext>
                    </a:extLst>
                  </p:cNvPr>
                  <p:cNvPicPr>
                    <a:picLocks noChangeAspect="1"/>
                  </p:cNvPicPr>
                  <p:nvPr/>
                </p:nvPicPr>
                <p:blipFill rotWithShape="1">
                  <a:blip r:embed="rId7"/>
                  <a:srcRect l="58068" t="50024" r="40991" b="47200"/>
                  <a:stretch/>
                </p:blipFill>
                <p:spPr>
                  <a:xfrm rot="510533">
                    <a:off x="29164910" y="27413356"/>
                    <a:ext cx="83416" cy="118389"/>
                  </a:xfrm>
                  <a:prstGeom prst="ellipse">
                    <a:avLst/>
                  </a:prstGeom>
                  <a:effectLst>
                    <a:softEdge rad="12700"/>
                  </a:effectLst>
                </p:spPr>
              </p:pic>
              <p:pic>
                <p:nvPicPr>
                  <p:cNvPr id="51" name="Picture 50">
                    <a:extLst>
                      <a:ext uri="{FF2B5EF4-FFF2-40B4-BE49-F238E27FC236}">
                        <a16:creationId xmlns:a16="http://schemas.microsoft.com/office/drawing/2014/main" id="{8653B9F6-6663-4387-8096-35F26FBF7C24}"/>
                      </a:ext>
                    </a:extLst>
                  </p:cNvPr>
                  <p:cNvPicPr>
                    <a:picLocks noChangeAspect="1"/>
                  </p:cNvPicPr>
                  <p:nvPr/>
                </p:nvPicPr>
                <p:blipFill rotWithShape="1">
                  <a:blip r:embed="rId7"/>
                  <a:srcRect l="58068" t="50024" r="40991" b="47200"/>
                  <a:stretch/>
                </p:blipFill>
                <p:spPr>
                  <a:xfrm>
                    <a:off x="29196288" y="27407834"/>
                    <a:ext cx="109881" cy="157175"/>
                  </a:xfrm>
                  <a:prstGeom prst="ellipse">
                    <a:avLst/>
                  </a:prstGeom>
                  <a:effectLst>
                    <a:softEdge rad="12700"/>
                  </a:effectLst>
                </p:spPr>
              </p:pic>
              <p:pic>
                <p:nvPicPr>
                  <p:cNvPr id="52" name="Picture 51">
                    <a:extLst>
                      <a:ext uri="{FF2B5EF4-FFF2-40B4-BE49-F238E27FC236}">
                        <a16:creationId xmlns:a16="http://schemas.microsoft.com/office/drawing/2014/main" id="{60234782-AA64-4E56-906F-2F2093EA8F73}"/>
                      </a:ext>
                    </a:extLst>
                  </p:cNvPr>
                  <p:cNvPicPr>
                    <a:picLocks noChangeAspect="1"/>
                  </p:cNvPicPr>
                  <p:nvPr/>
                </p:nvPicPr>
                <p:blipFill rotWithShape="1">
                  <a:blip r:embed="rId7"/>
                  <a:srcRect l="58068" t="50024" r="40991" b="47200"/>
                  <a:stretch/>
                </p:blipFill>
                <p:spPr>
                  <a:xfrm rot="5639478">
                    <a:off x="29192643" y="27473957"/>
                    <a:ext cx="83416" cy="118389"/>
                  </a:xfrm>
                  <a:prstGeom prst="ellipse">
                    <a:avLst/>
                  </a:prstGeom>
                  <a:effectLst>
                    <a:softEdge rad="12700"/>
                  </a:effectLst>
                </p:spPr>
              </p:pic>
            </p:grpSp>
          </p:grpSp>
        </p:grpSp>
        <p:grpSp>
          <p:nvGrpSpPr>
            <p:cNvPr id="41" name="Group 40">
              <a:extLst>
                <a:ext uri="{FF2B5EF4-FFF2-40B4-BE49-F238E27FC236}">
                  <a16:creationId xmlns:a16="http://schemas.microsoft.com/office/drawing/2014/main" id="{956FDB7D-C035-4FF0-A258-2703C6B32ECE}"/>
                </a:ext>
              </a:extLst>
            </p:cNvPr>
            <p:cNvGrpSpPr/>
            <p:nvPr/>
          </p:nvGrpSpPr>
          <p:grpSpPr>
            <a:xfrm>
              <a:off x="11086556" y="31356239"/>
              <a:ext cx="99178" cy="100584"/>
              <a:chOff x="11086556" y="31356239"/>
              <a:chExt cx="99178" cy="100584"/>
            </a:xfrm>
          </p:grpSpPr>
          <p:cxnSp>
            <p:nvCxnSpPr>
              <p:cNvPr id="42" name="Straight Connector 41">
                <a:extLst>
                  <a:ext uri="{FF2B5EF4-FFF2-40B4-BE49-F238E27FC236}">
                    <a16:creationId xmlns:a16="http://schemas.microsoft.com/office/drawing/2014/main" id="{0B46D6F1-AEF3-4F95-822A-8C2ABEF9902F}"/>
                  </a:ext>
                </a:extLst>
              </p:cNvPr>
              <p:cNvCxnSpPr/>
              <p:nvPr/>
            </p:nvCxnSpPr>
            <p:spPr>
              <a:xfrm>
                <a:off x="11086556" y="31406722"/>
                <a:ext cx="991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C8EB614-9BC4-4FD9-BED4-97A4D72E7386}"/>
                  </a:ext>
                </a:extLst>
              </p:cNvPr>
              <p:cNvCxnSpPr/>
              <p:nvPr/>
            </p:nvCxnSpPr>
            <p:spPr>
              <a:xfrm flipV="1">
                <a:off x="11135215" y="31356239"/>
                <a:ext cx="0" cy="10058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53" name="Group 52">
            <a:extLst>
              <a:ext uri="{FF2B5EF4-FFF2-40B4-BE49-F238E27FC236}">
                <a16:creationId xmlns:a16="http://schemas.microsoft.com/office/drawing/2014/main" id="{1A41139F-409E-4C59-8CBA-6AD66389D85E}"/>
              </a:ext>
            </a:extLst>
          </p:cNvPr>
          <p:cNvGrpSpPr/>
          <p:nvPr/>
        </p:nvGrpSpPr>
        <p:grpSpPr>
          <a:xfrm>
            <a:off x="494174" y="22978811"/>
            <a:ext cx="13016886" cy="7739433"/>
            <a:chOff x="494174" y="23834875"/>
            <a:chExt cx="13016886" cy="7739433"/>
          </a:xfrm>
        </p:grpSpPr>
        <p:sp>
          <p:nvSpPr>
            <p:cNvPr id="54" name="TextBox 53">
              <a:extLst>
                <a:ext uri="{FF2B5EF4-FFF2-40B4-BE49-F238E27FC236}">
                  <a16:creationId xmlns:a16="http://schemas.microsoft.com/office/drawing/2014/main" id="{AA1E1626-D372-4929-8AAF-190C505B6B58}"/>
                </a:ext>
              </a:extLst>
            </p:cNvPr>
            <p:cNvSpPr txBox="1"/>
            <p:nvPr/>
          </p:nvSpPr>
          <p:spPr>
            <a:xfrm>
              <a:off x="10418325" y="23834875"/>
              <a:ext cx="3092735" cy="584775"/>
            </a:xfrm>
            <a:prstGeom prst="rect">
              <a:avLst/>
            </a:prstGeom>
            <a:noFill/>
          </p:spPr>
          <p:txBody>
            <a:bodyPr wrap="square" rtlCol="0">
              <a:spAutoFit/>
            </a:bodyPr>
            <a:lstStyle/>
            <a:p>
              <a:pPr marL="285750" indent="-285750">
                <a:buFont typeface="Wingdings" panose="05000000000000000000" pitchFamily="2" charset="2"/>
                <a:buChar char="v"/>
              </a:pPr>
              <a:r>
                <a:rPr lang="en-US" sz="3200" b="1" dirty="0"/>
                <a:t>MgO </a:t>
              </a:r>
              <a:r>
                <a:rPr lang="en-US" sz="2000" b="1" dirty="0"/>
                <a:t>(IBAD &amp; Homo)</a:t>
              </a:r>
            </a:p>
          </p:txBody>
        </p:sp>
        <p:sp>
          <p:nvSpPr>
            <p:cNvPr id="55" name="TextBox 54">
              <a:extLst>
                <a:ext uri="{FF2B5EF4-FFF2-40B4-BE49-F238E27FC236}">
                  <a16:creationId xmlns:a16="http://schemas.microsoft.com/office/drawing/2014/main" id="{78FB58D1-8EC6-4A84-A0B6-0342D1E4523C}"/>
                </a:ext>
              </a:extLst>
            </p:cNvPr>
            <p:cNvSpPr txBox="1"/>
            <p:nvPr/>
          </p:nvSpPr>
          <p:spPr>
            <a:xfrm>
              <a:off x="8882780" y="27723472"/>
              <a:ext cx="1488042" cy="584775"/>
            </a:xfrm>
            <a:prstGeom prst="rect">
              <a:avLst/>
            </a:prstGeom>
            <a:noFill/>
          </p:spPr>
          <p:txBody>
            <a:bodyPr wrap="square" rtlCol="0">
              <a:spAutoFit/>
            </a:bodyPr>
            <a:lstStyle/>
            <a:p>
              <a:pPr marL="285750" indent="-285750">
                <a:buFont typeface="Wingdings" panose="05000000000000000000" pitchFamily="2" charset="2"/>
                <a:buChar char="v"/>
              </a:pPr>
              <a:r>
                <a:rPr lang="en-US" sz="3200" b="1" dirty="0"/>
                <a:t>YBCO</a:t>
              </a:r>
            </a:p>
          </p:txBody>
        </p:sp>
        <p:sp>
          <p:nvSpPr>
            <p:cNvPr id="56" name="TextBox 55">
              <a:extLst>
                <a:ext uri="{FF2B5EF4-FFF2-40B4-BE49-F238E27FC236}">
                  <a16:creationId xmlns:a16="http://schemas.microsoft.com/office/drawing/2014/main" id="{E6427756-2F44-403C-926A-4E74514515B5}"/>
                </a:ext>
              </a:extLst>
            </p:cNvPr>
            <p:cNvSpPr txBox="1"/>
            <p:nvPr/>
          </p:nvSpPr>
          <p:spPr>
            <a:xfrm>
              <a:off x="8281239" y="23834875"/>
              <a:ext cx="1915909" cy="584775"/>
            </a:xfrm>
            <a:prstGeom prst="rect">
              <a:avLst/>
            </a:prstGeom>
            <a:noFill/>
          </p:spPr>
          <p:txBody>
            <a:bodyPr wrap="none" rtlCol="0">
              <a:spAutoFit/>
            </a:bodyPr>
            <a:lstStyle/>
            <a:p>
              <a:pPr marL="285750" indent="-285750">
                <a:buFont typeface="Wingdings" panose="05000000000000000000" pitchFamily="2" charset="2"/>
                <a:buChar char="v"/>
              </a:pPr>
              <a:r>
                <a:rPr lang="en-US" sz="3200" b="1" dirty="0"/>
                <a:t>LaMn</a:t>
              </a:r>
              <a:r>
                <a:rPr lang="en-US" sz="3200" b="1" dirty="0">
                  <a:cs typeface="Times New Roman" panose="02020603050405020304" pitchFamily="18" charset="0"/>
                </a:rPr>
                <a:t>O</a:t>
              </a:r>
              <a:r>
                <a:rPr lang="en-US" sz="3200" b="1" baseline="-25000" dirty="0">
                  <a:cs typeface="Times New Roman" panose="02020603050405020304" pitchFamily="18" charset="0"/>
                </a:rPr>
                <a:t>3</a:t>
              </a:r>
              <a:endParaRPr lang="en-US" sz="3200" b="1" dirty="0">
                <a:cs typeface="Times New Roman" panose="02020603050405020304" pitchFamily="18" charset="0"/>
              </a:endParaRPr>
            </a:p>
          </p:txBody>
        </p:sp>
        <p:sp>
          <p:nvSpPr>
            <p:cNvPr id="57" name="TextBox 56">
              <a:extLst>
                <a:ext uri="{FF2B5EF4-FFF2-40B4-BE49-F238E27FC236}">
                  <a16:creationId xmlns:a16="http://schemas.microsoft.com/office/drawing/2014/main" id="{EC39ABBC-330A-46A2-A9DA-982CFD6C21BE}"/>
                </a:ext>
              </a:extLst>
            </p:cNvPr>
            <p:cNvSpPr txBox="1"/>
            <p:nvPr/>
          </p:nvSpPr>
          <p:spPr>
            <a:xfrm>
              <a:off x="11856166" y="25451476"/>
              <a:ext cx="1448328" cy="584775"/>
            </a:xfrm>
            <a:prstGeom prst="rect">
              <a:avLst/>
            </a:prstGeom>
            <a:noFill/>
          </p:spPr>
          <p:txBody>
            <a:bodyPr wrap="square" rtlCol="0">
              <a:spAutoFit/>
            </a:bodyPr>
            <a:lstStyle/>
            <a:p>
              <a:pPr marL="285750" indent="-285750">
                <a:buFont typeface="Wingdings" panose="05000000000000000000" pitchFamily="2" charset="2"/>
                <a:buChar char="v"/>
              </a:pPr>
              <a:r>
                <a:rPr lang="en-US" sz="3200" b="1" dirty="0"/>
                <a:t>Y</a:t>
              </a:r>
              <a:r>
                <a:rPr lang="en-US" sz="3200" b="1" baseline="-25000" dirty="0"/>
                <a:t>2</a:t>
              </a:r>
              <a:r>
                <a:rPr lang="en-US" sz="3200" b="1" dirty="0"/>
                <a:t>O</a:t>
              </a:r>
              <a:r>
                <a:rPr lang="en-US" sz="3200" b="1" baseline="-25000" dirty="0"/>
                <a:t>3</a:t>
              </a:r>
            </a:p>
          </p:txBody>
        </p:sp>
        <p:sp>
          <p:nvSpPr>
            <p:cNvPr id="58" name="TextBox 57">
              <a:extLst>
                <a:ext uri="{FF2B5EF4-FFF2-40B4-BE49-F238E27FC236}">
                  <a16:creationId xmlns:a16="http://schemas.microsoft.com/office/drawing/2014/main" id="{95BE1361-42FC-4AE4-A493-C79463F9C83A}"/>
                </a:ext>
              </a:extLst>
            </p:cNvPr>
            <p:cNvSpPr txBox="1"/>
            <p:nvPr/>
          </p:nvSpPr>
          <p:spPr>
            <a:xfrm>
              <a:off x="8882780" y="28218248"/>
              <a:ext cx="1448328" cy="584775"/>
            </a:xfrm>
            <a:prstGeom prst="rect">
              <a:avLst/>
            </a:prstGeom>
            <a:noFill/>
          </p:spPr>
          <p:txBody>
            <a:bodyPr wrap="square" rtlCol="0">
              <a:spAutoFit/>
            </a:bodyPr>
            <a:lstStyle/>
            <a:p>
              <a:pPr marL="285750" indent="-285750">
                <a:buFont typeface="Wingdings" panose="05000000000000000000" pitchFamily="2" charset="2"/>
                <a:buChar char="v"/>
              </a:pPr>
              <a:r>
                <a:rPr lang="en-US" sz="3200" b="1" dirty="0"/>
                <a:t>Y</a:t>
              </a:r>
              <a:r>
                <a:rPr lang="en-US" sz="3200" b="1" baseline="-25000" dirty="0"/>
                <a:t>2</a:t>
              </a:r>
              <a:r>
                <a:rPr lang="en-US" sz="3200" b="1" dirty="0"/>
                <a:t>O</a:t>
              </a:r>
              <a:r>
                <a:rPr lang="en-US" sz="3200" b="1" baseline="-25000" dirty="0"/>
                <a:t>3</a:t>
              </a:r>
            </a:p>
          </p:txBody>
        </p:sp>
        <p:pic>
          <p:nvPicPr>
            <p:cNvPr id="59" name="Picture 58">
              <a:extLst>
                <a:ext uri="{FF2B5EF4-FFF2-40B4-BE49-F238E27FC236}">
                  <a16:creationId xmlns:a16="http://schemas.microsoft.com/office/drawing/2014/main" id="{168A38A8-09E3-4BE7-8793-3247F406AD4F}"/>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94174" y="23855247"/>
              <a:ext cx="7679764" cy="7719061"/>
            </a:xfrm>
            <a:prstGeom prst="rect">
              <a:avLst/>
            </a:prstGeom>
            <a:ln w="76200">
              <a:solidFill>
                <a:srgbClr val="BEAD80"/>
              </a:solidFill>
            </a:ln>
          </p:spPr>
        </p:pic>
        <p:cxnSp>
          <p:nvCxnSpPr>
            <p:cNvPr id="60" name="Straight Connector 59">
              <a:extLst>
                <a:ext uri="{FF2B5EF4-FFF2-40B4-BE49-F238E27FC236}">
                  <a16:creationId xmlns:a16="http://schemas.microsoft.com/office/drawing/2014/main" id="{F2C4281B-BE52-40D2-86EC-C99259C222D5}"/>
                </a:ext>
              </a:extLst>
            </p:cNvPr>
            <p:cNvCxnSpPr/>
            <p:nvPr/>
          </p:nvCxnSpPr>
          <p:spPr>
            <a:xfrm>
              <a:off x="5102775" y="23988113"/>
              <a:ext cx="6568027" cy="3562709"/>
            </a:xfrm>
            <a:prstGeom prst="line">
              <a:avLst/>
            </a:prstGeom>
            <a:ln w="762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0F574CF-662C-4FDC-8ADD-6C3EA8FF3EBD}"/>
                </a:ext>
              </a:extLst>
            </p:cNvPr>
            <p:cNvCxnSpPr/>
            <p:nvPr/>
          </p:nvCxnSpPr>
          <p:spPr>
            <a:xfrm>
              <a:off x="3753031" y="25004496"/>
              <a:ext cx="4843007" cy="2558711"/>
            </a:xfrm>
            <a:prstGeom prst="line">
              <a:avLst/>
            </a:prstGeom>
            <a:ln w="76200">
              <a:solidFill>
                <a:srgbClr val="00FF00"/>
              </a:solidFill>
            </a:ln>
          </p:spPr>
          <p:style>
            <a:lnRef idx="1">
              <a:schemeClr val="accent1"/>
            </a:lnRef>
            <a:fillRef idx="0">
              <a:schemeClr val="accent1"/>
            </a:fillRef>
            <a:effectRef idx="0">
              <a:schemeClr val="accent1"/>
            </a:effectRef>
            <a:fontRef idx="minor">
              <a:schemeClr val="tx1"/>
            </a:fontRef>
          </p:style>
        </p:cxnSp>
        <p:pic>
          <p:nvPicPr>
            <p:cNvPr id="62" name="Picture 61">
              <a:extLst>
                <a:ext uri="{FF2B5EF4-FFF2-40B4-BE49-F238E27FC236}">
                  <a16:creationId xmlns:a16="http://schemas.microsoft.com/office/drawing/2014/main" id="{7DC46C95-BE7D-41A9-808E-CE555FAD891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647701" y="24673900"/>
              <a:ext cx="3023101" cy="2889307"/>
            </a:xfrm>
            <a:prstGeom prst="rect">
              <a:avLst/>
            </a:prstGeom>
            <a:ln w="76200">
              <a:solidFill>
                <a:srgbClr val="00FF00"/>
              </a:solidFill>
            </a:ln>
          </p:spPr>
        </p:pic>
        <p:sp>
          <p:nvSpPr>
            <p:cNvPr id="63" name="TextBox 62">
              <a:extLst>
                <a:ext uri="{FF2B5EF4-FFF2-40B4-BE49-F238E27FC236}">
                  <a16:creationId xmlns:a16="http://schemas.microsoft.com/office/drawing/2014/main" id="{D54DABEA-057F-4430-B90C-53F513200A66}"/>
                </a:ext>
              </a:extLst>
            </p:cNvPr>
            <p:cNvSpPr txBox="1"/>
            <p:nvPr/>
          </p:nvSpPr>
          <p:spPr>
            <a:xfrm>
              <a:off x="11856166" y="26653087"/>
              <a:ext cx="1585350" cy="584775"/>
            </a:xfrm>
            <a:prstGeom prst="rect">
              <a:avLst/>
            </a:prstGeom>
            <a:noFill/>
          </p:spPr>
          <p:txBody>
            <a:bodyPr wrap="square" rtlCol="0">
              <a:spAutoFit/>
            </a:bodyPr>
            <a:lstStyle/>
            <a:p>
              <a:pPr marL="285750" indent="-285750">
                <a:buFont typeface="Wingdings" panose="05000000000000000000" pitchFamily="2" charset="2"/>
                <a:buChar char="v"/>
              </a:pPr>
              <a:r>
                <a:rPr lang="en-US" sz="3200" b="1" dirty="0"/>
                <a:t>Al</a:t>
              </a:r>
              <a:r>
                <a:rPr lang="en-US" sz="3200" b="1" baseline="-25000" dirty="0"/>
                <a:t>2</a:t>
              </a:r>
              <a:r>
                <a:rPr lang="en-US" sz="3200" b="1" dirty="0"/>
                <a:t>O</a:t>
              </a:r>
              <a:r>
                <a:rPr lang="en-US" sz="3200" b="1" baseline="-25000" dirty="0"/>
                <a:t>3</a:t>
              </a:r>
            </a:p>
          </p:txBody>
        </p:sp>
        <p:sp>
          <p:nvSpPr>
            <p:cNvPr id="64" name="Rectangle 63">
              <a:extLst>
                <a:ext uri="{FF2B5EF4-FFF2-40B4-BE49-F238E27FC236}">
                  <a16:creationId xmlns:a16="http://schemas.microsoft.com/office/drawing/2014/main" id="{A9107DE6-6C6D-4CA6-9D93-1A9C61302D91}"/>
                </a:ext>
              </a:extLst>
            </p:cNvPr>
            <p:cNvSpPr/>
            <p:nvPr/>
          </p:nvSpPr>
          <p:spPr>
            <a:xfrm>
              <a:off x="3753031" y="23988113"/>
              <a:ext cx="1297911" cy="1016383"/>
            </a:xfrm>
            <a:prstGeom prst="rect">
              <a:avLst/>
            </a:prstGeom>
            <a:no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D7D4D362-5B27-431B-93A4-8EB9D0229F97}"/>
                </a:ext>
              </a:extLst>
            </p:cNvPr>
            <p:cNvSpPr/>
            <p:nvPr/>
          </p:nvSpPr>
          <p:spPr>
            <a:xfrm>
              <a:off x="501513" y="23860620"/>
              <a:ext cx="1603038" cy="679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FF0000"/>
                  </a:solidFill>
                </a:rPr>
                <a:t>Sample 1</a:t>
              </a:r>
            </a:p>
          </p:txBody>
        </p:sp>
        <p:cxnSp>
          <p:nvCxnSpPr>
            <p:cNvPr id="66" name="Straight Arrow Connector 65">
              <a:extLst>
                <a:ext uri="{FF2B5EF4-FFF2-40B4-BE49-F238E27FC236}">
                  <a16:creationId xmlns:a16="http://schemas.microsoft.com/office/drawing/2014/main" id="{89DF5996-0B91-42E0-8B7F-6F020261DCF5}"/>
                </a:ext>
              </a:extLst>
            </p:cNvPr>
            <p:cNvCxnSpPr>
              <a:stCxn id="63" idx="1"/>
            </p:cNvCxnSpPr>
            <p:nvPr/>
          </p:nvCxnSpPr>
          <p:spPr>
            <a:xfrm flipH="1" flipV="1">
              <a:off x="10424839" y="26314335"/>
              <a:ext cx="1431327" cy="631140"/>
            </a:xfrm>
            <a:prstGeom prst="straightConnector1">
              <a:avLst/>
            </a:prstGeom>
            <a:ln w="57150">
              <a:solidFill>
                <a:srgbClr val="FF89FF"/>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3E27BA3B-559C-4AC1-B35C-C75C6726AA4E}"/>
                </a:ext>
              </a:extLst>
            </p:cNvPr>
            <p:cNvCxnSpPr>
              <a:stCxn id="55" idx="1"/>
            </p:cNvCxnSpPr>
            <p:nvPr/>
          </p:nvCxnSpPr>
          <p:spPr>
            <a:xfrm flipH="1" flipV="1">
              <a:off x="7327900" y="27219916"/>
              <a:ext cx="1554880" cy="79594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D436A098-7972-4A2A-B3C7-39987AD08DC4}"/>
                </a:ext>
              </a:extLst>
            </p:cNvPr>
            <p:cNvCxnSpPr>
              <a:stCxn id="55" idx="0"/>
            </p:cNvCxnSpPr>
            <p:nvPr/>
          </p:nvCxnSpPr>
          <p:spPr>
            <a:xfrm flipH="1" flipV="1">
              <a:off x="9032003" y="27163818"/>
              <a:ext cx="594798" cy="55965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CDD59402-5293-40F2-A0DC-4BC633847788}"/>
                </a:ext>
              </a:extLst>
            </p:cNvPr>
            <p:cNvCxnSpPr>
              <a:stCxn id="54" idx="2"/>
            </p:cNvCxnSpPr>
            <p:nvPr/>
          </p:nvCxnSpPr>
          <p:spPr>
            <a:xfrm flipH="1">
              <a:off x="9822418" y="24419650"/>
              <a:ext cx="2142275" cy="1186174"/>
            </a:xfrm>
            <a:prstGeom prst="straightConnector1">
              <a:avLst/>
            </a:prstGeom>
            <a:ln w="57150">
              <a:solidFill>
                <a:srgbClr val="134CBF"/>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FF7BC083-ECA8-48BA-A46A-9541B726EDC7}"/>
                </a:ext>
              </a:extLst>
            </p:cNvPr>
            <p:cNvCxnSpPr>
              <a:stCxn id="58" idx="1"/>
            </p:cNvCxnSpPr>
            <p:nvPr/>
          </p:nvCxnSpPr>
          <p:spPr>
            <a:xfrm flipH="1">
              <a:off x="7524750" y="28510636"/>
              <a:ext cx="1358030" cy="2615285"/>
            </a:xfrm>
            <a:prstGeom prst="straightConnector1">
              <a:avLst/>
            </a:prstGeom>
            <a:ln w="57150">
              <a:solidFill>
                <a:srgbClr val="8514E2"/>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51D7963C-0F38-461B-998E-FC0CCBEE0FB8}"/>
                </a:ext>
              </a:extLst>
            </p:cNvPr>
            <p:cNvCxnSpPr>
              <a:stCxn id="57" idx="1"/>
            </p:cNvCxnSpPr>
            <p:nvPr/>
          </p:nvCxnSpPr>
          <p:spPr>
            <a:xfrm flipH="1" flipV="1">
              <a:off x="10494363" y="25738410"/>
              <a:ext cx="1361803" cy="5454"/>
            </a:xfrm>
            <a:prstGeom prst="straightConnector1">
              <a:avLst/>
            </a:prstGeom>
            <a:ln w="57150">
              <a:solidFill>
                <a:srgbClr val="8514E2"/>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91C0655E-307C-405D-B9FE-6ECA7253EC80}"/>
                </a:ext>
              </a:extLst>
            </p:cNvPr>
            <p:cNvCxnSpPr>
              <a:stCxn id="56" idx="2"/>
            </p:cNvCxnSpPr>
            <p:nvPr/>
          </p:nvCxnSpPr>
          <p:spPr>
            <a:xfrm>
              <a:off x="9239194" y="24419650"/>
              <a:ext cx="555973" cy="1669114"/>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75790BBB-C75F-4F3A-9D00-D088E6D4549A}"/>
              </a:ext>
            </a:extLst>
          </p:cNvPr>
          <p:cNvSpPr txBox="1"/>
          <p:nvPr/>
        </p:nvSpPr>
        <p:spPr>
          <a:xfrm>
            <a:off x="14207563" y="18996407"/>
            <a:ext cx="13375676" cy="5509200"/>
          </a:xfrm>
          <a:prstGeom prst="rect">
            <a:avLst/>
          </a:prstGeom>
          <a:noFill/>
        </p:spPr>
        <p:txBody>
          <a:bodyPr wrap="square" rtlCol="0">
            <a:spAutoFit/>
          </a:bodyPr>
          <a:lstStyle/>
          <a:p>
            <a:r>
              <a:rPr lang="en-US" sz="3200" b="1" dirty="0"/>
              <a:t>Above are two confocal images taken from our samples. The boxes indicate two different morphology types that are present. The </a:t>
            </a:r>
            <a:r>
              <a:rPr lang="en-US" sz="3200" b="1" dirty="0">
                <a:ln w="3175">
                  <a:solidFill>
                    <a:schemeClr val="tx1"/>
                  </a:solidFill>
                </a:ln>
                <a:solidFill>
                  <a:srgbClr val="00FFFF"/>
                </a:solidFill>
              </a:rPr>
              <a:t>blue</a:t>
            </a:r>
            <a:r>
              <a:rPr lang="en-US" sz="3200" b="1" dirty="0"/>
              <a:t> boxes indicate ‘</a:t>
            </a:r>
            <a:r>
              <a:rPr lang="en-US" sz="3200" b="1" dirty="0">
                <a:ln w="3175">
                  <a:solidFill>
                    <a:schemeClr val="tx1"/>
                  </a:solidFill>
                </a:ln>
                <a:solidFill>
                  <a:srgbClr val="00FFFF"/>
                </a:solidFill>
              </a:rPr>
              <a:t>narrow</a:t>
            </a:r>
            <a:r>
              <a:rPr lang="en-US" sz="3200" b="1" dirty="0"/>
              <a:t>’ ridges, which have a more sporadic shape and have a narrower width compared to the other ridge type: ‘</a:t>
            </a:r>
            <a:r>
              <a:rPr lang="en-US" sz="3200" b="1" dirty="0">
                <a:ln>
                  <a:solidFill>
                    <a:schemeClr val="tx1"/>
                  </a:solidFill>
                </a:ln>
                <a:solidFill>
                  <a:srgbClr val="00FF00"/>
                </a:solidFill>
              </a:rPr>
              <a:t>wide</a:t>
            </a:r>
            <a:r>
              <a:rPr lang="en-US" sz="3200" b="1" dirty="0"/>
              <a:t>’ ridges. These have a much more regular, repeatable shape and are shown by the </a:t>
            </a:r>
            <a:r>
              <a:rPr lang="en-US" sz="3200" b="1" dirty="0">
                <a:ln>
                  <a:solidFill>
                    <a:schemeClr val="tx1"/>
                  </a:solidFill>
                </a:ln>
                <a:solidFill>
                  <a:srgbClr val="00FF00"/>
                </a:solidFill>
              </a:rPr>
              <a:t>green</a:t>
            </a:r>
            <a:r>
              <a:rPr lang="en-US" sz="3200" b="1" dirty="0"/>
              <a:t> boxes on the images above.</a:t>
            </a:r>
          </a:p>
          <a:p>
            <a:endParaRPr lang="en-US" sz="3200" b="1" dirty="0"/>
          </a:p>
          <a:p>
            <a:r>
              <a:rPr lang="en-US" sz="3200" b="1" dirty="0"/>
              <a:t>From these images, we are then able to map the surface in 3D using the laser confocal microscope. Here we show a </a:t>
            </a:r>
            <a:r>
              <a:rPr lang="en-US" sz="3200" b="1" dirty="0">
                <a:ln>
                  <a:solidFill>
                    <a:schemeClr val="tx1"/>
                  </a:solidFill>
                </a:ln>
                <a:solidFill>
                  <a:srgbClr val="00FF00"/>
                </a:solidFill>
              </a:rPr>
              <a:t>wide </a:t>
            </a:r>
            <a:r>
              <a:rPr lang="en-US" sz="3200" b="1" dirty="0"/>
              <a:t>ridge and the associated width and height of the ridges. Through other measurement tools (such as image analysis in Photoshop), we were able to verify this data with similar results. </a:t>
            </a:r>
          </a:p>
        </p:txBody>
      </p:sp>
      <p:grpSp>
        <p:nvGrpSpPr>
          <p:cNvPr id="78" name="Group 77">
            <a:extLst>
              <a:ext uri="{FF2B5EF4-FFF2-40B4-BE49-F238E27FC236}">
                <a16:creationId xmlns:a16="http://schemas.microsoft.com/office/drawing/2014/main" id="{6BC563B6-65D7-45C7-8AE2-0723FCC3C8F8}"/>
              </a:ext>
            </a:extLst>
          </p:cNvPr>
          <p:cNvGrpSpPr/>
          <p:nvPr/>
        </p:nvGrpSpPr>
        <p:grpSpPr>
          <a:xfrm>
            <a:off x="14384035" y="12657488"/>
            <a:ext cx="12983250" cy="6217706"/>
            <a:chOff x="14384650" y="13042499"/>
            <a:chExt cx="13375676" cy="6405640"/>
          </a:xfrm>
        </p:grpSpPr>
        <p:grpSp>
          <p:nvGrpSpPr>
            <p:cNvPr id="79" name="Group 78">
              <a:extLst>
                <a:ext uri="{FF2B5EF4-FFF2-40B4-BE49-F238E27FC236}">
                  <a16:creationId xmlns:a16="http://schemas.microsoft.com/office/drawing/2014/main" id="{7B858D1C-19A4-4085-86E4-3E3B50235F05}"/>
                </a:ext>
              </a:extLst>
            </p:cNvPr>
            <p:cNvGrpSpPr/>
            <p:nvPr/>
          </p:nvGrpSpPr>
          <p:grpSpPr>
            <a:xfrm>
              <a:off x="21359526" y="13042499"/>
              <a:ext cx="6400800" cy="6400800"/>
              <a:chOff x="21359526" y="13042499"/>
              <a:chExt cx="6400800" cy="6400800"/>
            </a:xfrm>
          </p:grpSpPr>
          <p:pic>
            <p:nvPicPr>
              <p:cNvPr id="88" name="Picture 87">
                <a:extLst>
                  <a:ext uri="{FF2B5EF4-FFF2-40B4-BE49-F238E27FC236}">
                    <a16:creationId xmlns:a16="http://schemas.microsoft.com/office/drawing/2014/main" id="{64F5D7E3-25C2-4066-B74D-B58A44068C1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359526" y="13042499"/>
                <a:ext cx="6400800" cy="6400800"/>
              </a:xfrm>
              <a:prstGeom prst="rect">
                <a:avLst/>
              </a:prstGeom>
              <a:ln w="76200">
                <a:solidFill>
                  <a:srgbClr val="BEAD80"/>
                </a:solidFill>
              </a:ln>
            </p:spPr>
          </p:pic>
          <p:sp>
            <p:nvSpPr>
              <p:cNvPr id="89" name="Rectangle 88">
                <a:extLst>
                  <a:ext uri="{FF2B5EF4-FFF2-40B4-BE49-F238E27FC236}">
                    <a16:creationId xmlns:a16="http://schemas.microsoft.com/office/drawing/2014/main" id="{4A91765D-396C-4A51-97AA-AD63B139B110}"/>
                  </a:ext>
                </a:extLst>
              </p:cNvPr>
              <p:cNvSpPr/>
              <p:nvPr/>
            </p:nvSpPr>
            <p:spPr>
              <a:xfrm>
                <a:off x="25392743" y="14060067"/>
                <a:ext cx="914400" cy="914400"/>
              </a:xfrm>
              <a:prstGeom prst="rect">
                <a:avLst/>
              </a:prstGeom>
              <a:no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88DAD173-E0D7-41FE-A984-F31FA55452D2}"/>
                  </a:ext>
                </a:extLst>
              </p:cNvPr>
              <p:cNvSpPr/>
              <p:nvPr/>
            </p:nvSpPr>
            <p:spPr>
              <a:xfrm>
                <a:off x="21880286" y="17308073"/>
                <a:ext cx="914400" cy="914400"/>
              </a:xfrm>
              <a:prstGeom prst="rect">
                <a:avLst/>
              </a:prstGeom>
              <a:no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64BC3B76-90B6-4735-A044-A22BE82F5FE5}"/>
                  </a:ext>
                </a:extLst>
              </p:cNvPr>
              <p:cNvSpPr/>
              <p:nvPr/>
            </p:nvSpPr>
            <p:spPr>
              <a:xfrm>
                <a:off x="22794686" y="14186576"/>
                <a:ext cx="914400" cy="914400"/>
              </a:xfrm>
              <a:prstGeom prst="rect">
                <a:avLst/>
              </a:prstGeom>
              <a:noFill/>
              <a:ln w="76200">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 name="Group 79">
              <a:extLst>
                <a:ext uri="{FF2B5EF4-FFF2-40B4-BE49-F238E27FC236}">
                  <a16:creationId xmlns:a16="http://schemas.microsoft.com/office/drawing/2014/main" id="{1C5AC029-FBBB-46A4-936C-AD1A95897CDF}"/>
                </a:ext>
              </a:extLst>
            </p:cNvPr>
            <p:cNvGrpSpPr/>
            <p:nvPr/>
          </p:nvGrpSpPr>
          <p:grpSpPr>
            <a:xfrm>
              <a:off x="14384650" y="13047339"/>
              <a:ext cx="6643200" cy="6400800"/>
              <a:chOff x="14384650" y="13047339"/>
              <a:chExt cx="6643200" cy="6400800"/>
            </a:xfrm>
          </p:grpSpPr>
          <p:pic>
            <p:nvPicPr>
              <p:cNvPr id="81" name="Picture 80">
                <a:extLst>
                  <a:ext uri="{FF2B5EF4-FFF2-40B4-BE49-F238E27FC236}">
                    <a16:creationId xmlns:a16="http://schemas.microsoft.com/office/drawing/2014/main" id="{20B11AE7-4D51-402E-B52D-B2485921AF4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384650" y="13047339"/>
                <a:ext cx="6400800" cy="6400800"/>
              </a:xfrm>
              <a:prstGeom prst="rect">
                <a:avLst/>
              </a:prstGeom>
              <a:ln w="76200">
                <a:solidFill>
                  <a:srgbClr val="BEAD80"/>
                </a:solidFill>
              </a:ln>
            </p:spPr>
          </p:pic>
          <p:sp>
            <p:nvSpPr>
              <p:cNvPr id="82" name="Rectangle 81">
                <a:extLst>
                  <a:ext uri="{FF2B5EF4-FFF2-40B4-BE49-F238E27FC236}">
                    <a16:creationId xmlns:a16="http://schemas.microsoft.com/office/drawing/2014/main" id="{D8DDD1BD-A1DB-4C8B-96AB-83FF1E45C022}"/>
                  </a:ext>
                </a:extLst>
              </p:cNvPr>
              <p:cNvSpPr/>
              <p:nvPr/>
            </p:nvSpPr>
            <p:spPr>
              <a:xfrm>
                <a:off x="16492272" y="13975683"/>
                <a:ext cx="914400" cy="914400"/>
              </a:xfrm>
              <a:prstGeom prst="rect">
                <a:avLst/>
              </a:prstGeom>
              <a:no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D0BA182B-0721-46A3-8196-B5AE962E7CD8}"/>
                  </a:ext>
                </a:extLst>
              </p:cNvPr>
              <p:cNvSpPr/>
              <p:nvPr/>
            </p:nvSpPr>
            <p:spPr>
              <a:xfrm>
                <a:off x="19714556" y="14327222"/>
                <a:ext cx="914400" cy="914400"/>
              </a:xfrm>
              <a:prstGeom prst="rect">
                <a:avLst/>
              </a:prstGeom>
              <a:no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88557350-5579-43B6-8B6F-D12DF400EC84}"/>
                  </a:ext>
                </a:extLst>
              </p:cNvPr>
              <p:cNvSpPr/>
              <p:nvPr/>
            </p:nvSpPr>
            <p:spPr>
              <a:xfrm>
                <a:off x="18850326" y="17474907"/>
                <a:ext cx="914400" cy="914400"/>
              </a:xfrm>
              <a:prstGeom prst="rect">
                <a:avLst/>
              </a:prstGeom>
              <a:noFill/>
              <a:ln w="76200">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18930B56-264B-4300-AC94-58DAAEC1291A}"/>
                  </a:ext>
                </a:extLst>
              </p:cNvPr>
              <p:cNvSpPr/>
              <p:nvPr/>
            </p:nvSpPr>
            <p:spPr>
              <a:xfrm>
                <a:off x="15262057" y="15031754"/>
                <a:ext cx="914400" cy="914400"/>
              </a:xfrm>
              <a:prstGeom prst="rect">
                <a:avLst/>
              </a:prstGeom>
              <a:noFill/>
              <a:ln w="76200">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4AA92528-CBEE-4B82-B4A6-9253B388B5CF}"/>
                  </a:ext>
                </a:extLst>
              </p:cNvPr>
              <p:cNvSpPr txBox="1"/>
              <p:nvPr/>
            </p:nvSpPr>
            <p:spPr>
              <a:xfrm>
                <a:off x="18470033" y="16803239"/>
                <a:ext cx="1896681" cy="707886"/>
              </a:xfrm>
              <a:prstGeom prst="rect">
                <a:avLst/>
              </a:prstGeom>
              <a:noFill/>
            </p:spPr>
            <p:txBody>
              <a:bodyPr wrap="square" rtlCol="0">
                <a:spAutoFit/>
              </a:bodyPr>
              <a:lstStyle/>
              <a:p>
                <a:r>
                  <a:rPr lang="en-US" sz="4000" b="1" dirty="0">
                    <a:ln w="3175">
                      <a:solidFill>
                        <a:schemeClr val="tx1"/>
                      </a:solidFill>
                    </a:ln>
                    <a:solidFill>
                      <a:srgbClr val="00FFFF"/>
                    </a:solidFill>
                  </a:rPr>
                  <a:t>narrow</a:t>
                </a:r>
                <a:endParaRPr lang="en-US" sz="4000" b="1" dirty="0">
                  <a:solidFill>
                    <a:srgbClr val="FF0000"/>
                  </a:solidFill>
                </a:endParaRPr>
              </a:p>
            </p:txBody>
          </p:sp>
          <p:sp>
            <p:nvSpPr>
              <p:cNvPr id="87" name="TextBox 86">
                <a:extLst>
                  <a:ext uri="{FF2B5EF4-FFF2-40B4-BE49-F238E27FC236}">
                    <a16:creationId xmlns:a16="http://schemas.microsoft.com/office/drawing/2014/main" id="{CA3D115B-351C-4CCB-B5E8-B60B206D4F4F}"/>
                  </a:ext>
                </a:extLst>
              </p:cNvPr>
              <p:cNvSpPr txBox="1"/>
              <p:nvPr/>
            </p:nvSpPr>
            <p:spPr>
              <a:xfrm>
                <a:off x="19537732" y="13641460"/>
                <a:ext cx="1490118" cy="707886"/>
              </a:xfrm>
              <a:prstGeom prst="rect">
                <a:avLst/>
              </a:prstGeom>
              <a:noFill/>
            </p:spPr>
            <p:txBody>
              <a:bodyPr wrap="square" rtlCol="0">
                <a:spAutoFit/>
              </a:bodyPr>
              <a:lstStyle/>
              <a:p>
                <a:r>
                  <a:rPr lang="en-US" sz="4000" b="1" dirty="0">
                    <a:ln>
                      <a:solidFill>
                        <a:schemeClr val="tx1"/>
                      </a:solidFill>
                    </a:ln>
                    <a:solidFill>
                      <a:srgbClr val="00FF00"/>
                    </a:solidFill>
                  </a:rPr>
                  <a:t>wide</a:t>
                </a:r>
                <a:endParaRPr lang="en-US" sz="4000" b="1" dirty="0">
                  <a:solidFill>
                    <a:srgbClr val="FF0000"/>
                  </a:solidFill>
                </a:endParaRPr>
              </a:p>
            </p:txBody>
          </p:sp>
        </p:grpSp>
      </p:grpSp>
      <p:grpSp>
        <p:nvGrpSpPr>
          <p:cNvPr id="92" name="Group 91">
            <a:extLst>
              <a:ext uri="{FF2B5EF4-FFF2-40B4-BE49-F238E27FC236}">
                <a16:creationId xmlns:a16="http://schemas.microsoft.com/office/drawing/2014/main" id="{70786F73-C3F7-415E-A2A3-4ED5FBDFC1D6}"/>
              </a:ext>
            </a:extLst>
          </p:cNvPr>
          <p:cNvGrpSpPr/>
          <p:nvPr/>
        </p:nvGrpSpPr>
        <p:grpSpPr>
          <a:xfrm>
            <a:off x="14445954" y="24475728"/>
            <a:ext cx="12849317" cy="4629266"/>
            <a:chOff x="14330047" y="25722158"/>
            <a:chExt cx="12849317" cy="4629266"/>
          </a:xfrm>
        </p:grpSpPr>
        <p:grpSp>
          <p:nvGrpSpPr>
            <p:cNvPr id="93" name="Group 92">
              <a:extLst>
                <a:ext uri="{FF2B5EF4-FFF2-40B4-BE49-F238E27FC236}">
                  <a16:creationId xmlns:a16="http://schemas.microsoft.com/office/drawing/2014/main" id="{291815FE-2554-4F5B-A8F0-9D8845ED5B89}"/>
                </a:ext>
              </a:extLst>
            </p:cNvPr>
            <p:cNvGrpSpPr/>
            <p:nvPr/>
          </p:nvGrpSpPr>
          <p:grpSpPr>
            <a:xfrm>
              <a:off x="14330047" y="25779424"/>
              <a:ext cx="12849317" cy="4572000"/>
              <a:chOff x="14330047" y="25779424"/>
              <a:chExt cx="12849317" cy="4572000"/>
            </a:xfrm>
          </p:grpSpPr>
          <p:grpSp>
            <p:nvGrpSpPr>
              <p:cNvPr id="95" name="Group 94">
                <a:extLst>
                  <a:ext uri="{FF2B5EF4-FFF2-40B4-BE49-F238E27FC236}">
                    <a16:creationId xmlns:a16="http://schemas.microsoft.com/office/drawing/2014/main" id="{DB151C71-2043-4B8A-AB91-D6A3157181A1}"/>
                  </a:ext>
                </a:extLst>
              </p:cNvPr>
              <p:cNvGrpSpPr/>
              <p:nvPr/>
            </p:nvGrpSpPr>
            <p:grpSpPr>
              <a:xfrm>
                <a:off x="14330047" y="25779424"/>
                <a:ext cx="4683124" cy="4572000"/>
                <a:chOff x="14330047" y="25779424"/>
                <a:chExt cx="4683124" cy="4572000"/>
              </a:xfrm>
            </p:grpSpPr>
            <p:pic>
              <p:nvPicPr>
                <p:cNvPr id="97" name="Picture 96">
                  <a:extLst>
                    <a:ext uri="{FF2B5EF4-FFF2-40B4-BE49-F238E27FC236}">
                      <a16:creationId xmlns:a16="http://schemas.microsoft.com/office/drawing/2014/main" id="{ACC34971-0C52-4C65-9C07-DEBA6E21452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384650" y="25779424"/>
                  <a:ext cx="4572000" cy="4572000"/>
                </a:xfrm>
                <a:prstGeom prst="rect">
                  <a:avLst/>
                </a:prstGeom>
                <a:ln w="76200">
                  <a:solidFill>
                    <a:srgbClr val="BEAD80"/>
                  </a:solidFill>
                </a:ln>
              </p:spPr>
            </p:pic>
            <p:cxnSp>
              <p:nvCxnSpPr>
                <p:cNvPr id="98" name="Straight Connector 97">
                  <a:extLst>
                    <a:ext uri="{FF2B5EF4-FFF2-40B4-BE49-F238E27FC236}">
                      <a16:creationId xmlns:a16="http://schemas.microsoft.com/office/drawing/2014/main" id="{12298073-0C68-4862-96AC-755623D9C29E}"/>
                    </a:ext>
                  </a:extLst>
                </p:cNvPr>
                <p:cNvCxnSpPr/>
                <p:nvPr/>
              </p:nvCxnSpPr>
              <p:spPr>
                <a:xfrm flipV="1">
                  <a:off x="14349050" y="27268266"/>
                  <a:ext cx="4636689" cy="1670494"/>
                </a:xfrm>
                <a:prstGeom prst="line">
                  <a:avLst/>
                </a:prstGeom>
                <a:ln w="63500">
                  <a:solidFill>
                    <a:srgbClr val="00FF00"/>
                  </a:solidFill>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8EC75108-20D6-4913-9800-6869C8B0894F}"/>
                    </a:ext>
                  </a:extLst>
                </p:cNvPr>
                <p:cNvSpPr/>
                <p:nvPr/>
              </p:nvSpPr>
              <p:spPr>
                <a:xfrm>
                  <a:off x="14330047" y="28780283"/>
                  <a:ext cx="54864" cy="316954"/>
                </a:xfrm>
                <a:prstGeom prst="rect">
                  <a:avLst/>
                </a:prstGeom>
                <a:solidFill>
                  <a:srgbClr val="BEAD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57827F24-B09E-49A7-A655-678BFE127DB7}"/>
                    </a:ext>
                  </a:extLst>
                </p:cNvPr>
                <p:cNvSpPr/>
                <p:nvPr/>
              </p:nvSpPr>
              <p:spPr>
                <a:xfrm>
                  <a:off x="18958307" y="27155983"/>
                  <a:ext cx="54864" cy="316954"/>
                </a:xfrm>
                <a:prstGeom prst="rect">
                  <a:avLst/>
                </a:prstGeom>
                <a:solidFill>
                  <a:srgbClr val="BEAD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96" name="Chart 95">
                <a:extLst>
                  <a:ext uri="{FF2B5EF4-FFF2-40B4-BE49-F238E27FC236}">
                    <a16:creationId xmlns:a16="http://schemas.microsoft.com/office/drawing/2014/main" id="{8ED08C95-DE64-41EC-89F8-8BE87CADAF59}"/>
                  </a:ext>
                </a:extLst>
              </p:cNvPr>
              <p:cNvGraphicFramePr>
                <a:graphicFrameLocks/>
              </p:cNvGraphicFramePr>
              <p:nvPr>
                <p:extLst>
                  <p:ext uri="{D42A27DB-BD31-4B8C-83A1-F6EECF244321}">
                    <p14:modId xmlns:p14="http://schemas.microsoft.com/office/powerpoint/2010/main" val="732927327"/>
                  </p:ext>
                </p:extLst>
              </p:nvPr>
            </p:nvGraphicFramePr>
            <p:xfrm>
              <a:off x="18970318" y="25779424"/>
              <a:ext cx="8209046" cy="4572000"/>
            </p:xfrm>
            <a:graphic>
              <a:graphicData uri="http://schemas.openxmlformats.org/drawingml/2006/chart">
                <c:chart xmlns:c="http://schemas.openxmlformats.org/drawingml/2006/chart" xmlns:r="http://schemas.openxmlformats.org/officeDocument/2006/relationships" r:id="rId13"/>
              </a:graphicData>
            </a:graphic>
          </p:graphicFrame>
        </p:grpSp>
        <p:sp>
          <p:nvSpPr>
            <p:cNvPr id="94" name="Rectangle 93">
              <a:extLst>
                <a:ext uri="{FF2B5EF4-FFF2-40B4-BE49-F238E27FC236}">
                  <a16:creationId xmlns:a16="http://schemas.microsoft.com/office/drawing/2014/main" id="{BEF1651F-9914-4C1A-AFFD-A7DA53436072}"/>
                </a:ext>
              </a:extLst>
            </p:cNvPr>
            <p:cNvSpPr/>
            <p:nvPr/>
          </p:nvSpPr>
          <p:spPr>
            <a:xfrm>
              <a:off x="14349050" y="25722158"/>
              <a:ext cx="1603038" cy="679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FF0000"/>
                  </a:solidFill>
                </a:rPr>
                <a:t>Sample 1</a:t>
              </a:r>
            </a:p>
          </p:txBody>
        </p:sp>
      </p:grpSp>
      <p:sp>
        <p:nvSpPr>
          <p:cNvPr id="131" name="TextBox 130">
            <a:extLst>
              <a:ext uri="{FF2B5EF4-FFF2-40B4-BE49-F238E27FC236}">
                <a16:creationId xmlns:a16="http://schemas.microsoft.com/office/drawing/2014/main" id="{E1AF156D-E00B-46BA-8515-57D25CB0D4F6}"/>
              </a:ext>
            </a:extLst>
          </p:cNvPr>
          <p:cNvSpPr txBox="1"/>
          <p:nvPr/>
        </p:nvSpPr>
        <p:spPr>
          <a:xfrm rot="16200000" flipV="1">
            <a:off x="15869926" y="23696776"/>
            <a:ext cx="23906672" cy="23774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graphicFrame>
        <p:nvGraphicFramePr>
          <p:cNvPr id="132" name="Chart 131">
            <a:extLst>
              <a:ext uri="{FF2B5EF4-FFF2-40B4-BE49-F238E27FC236}">
                <a16:creationId xmlns:a16="http://schemas.microsoft.com/office/drawing/2014/main" id="{4DB9D073-E8E3-4F22-B90E-DACA950BFCE0}"/>
              </a:ext>
            </a:extLst>
          </p:cNvPr>
          <p:cNvGraphicFramePr>
            <a:graphicFrameLocks/>
          </p:cNvGraphicFramePr>
          <p:nvPr>
            <p:extLst>
              <p:ext uri="{D42A27DB-BD31-4B8C-83A1-F6EECF244321}">
                <p14:modId xmlns:p14="http://schemas.microsoft.com/office/powerpoint/2010/main" val="2470877897"/>
              </p:ext>
            </p:extLst>
          </p:nvPr>
        </p:nvGraphicFramePr>
        <p:xfrm>
          <a:off x="14448301" y="29323190"/>
          <a:ext cx="9275890" cy="6445794"/>
        </p:xfrm>
        <a:graphic>
          <a:graphicData uri="http://schemas.openxmlformats.org/drawingml/2006/chart">
            <c:chart xmlns:c="http://schemas.openxmlformats.org/drawingml/2006/chart" xmlns:r="http://schemas.openxmlformats.org/officeDocument/2006/relationships" r:id="rId14"/>
          </a:graphicData>
        </a:graphic>
      </p:graphicFrame>
      <p:sp>
        <p:nvSpPr>
          <p:cNvPr id="3" name="Rectangle 2">
            <a:extLst>
              <a:ext uri="{FF2B5EF4-FFF2-40B4-BE49-F238E27FC236}">
                <a16:creationId xmlns:a16="http://schemas.microsoft.com/office/drawing/2014/main" id="{8F5D1A46-F242-4934-AADE-3F5EA26184C0}"/>
              </a:ext>
            </a:extLst>
          </p:cNvPr>
          <p:cNvSpPr/>
          <p:nvPr/>
        </p:nvSpPr>
        <p:spPr>
          <a:xfrm>
            <a:off x="22406935" y="30462688"/>
            <a:ext cx="1018227" cy="584775"/>
          </a:xfrm>
          <a:prstGeom prst="rect">
            <a:avLst/>
          </a:prstGeom>
        </p:spPr>
        <p:txBody>
          <a:bodyPr wrap="none">
            <a:spAutoFit/>
          </a:bodyPr>
          <a:lstStyle/>
          <a:p>
            <a:r>
              <a:rPr lang="en-US" sz="3200" b="1" dirty="0">
                <a:ln>
                  <a:solidFill>
                    <a:schemeClr val="tx1"/>
                  </a:solidFill>
                </a:ln>
                <a:solidFill>
                  <a:srgbClr val="00FF00"/>
                </a:solidFill>
              </a:rPr>
              <a:t>wide</a:t>
            </a:r>
            <a:endParaRPr lang="en-US" sz="3200" dirty="0"/>
          </a:p>
        </p:txBody>
      </p:sp>
      <p:sp>
        <p:nvSpPr>
          <p:cNvPr id="133" name="Rectangle 132">
            <a:extLst>
              <a:ext uri="{FF2B5EF4-FFF2-40B4-BE49-F238E27FC236}">
                <a16:creationId xmlns:a16="http://schemas.microsoft.com/office/drawing/2014/main" id="{E66366D6-3A71-4BDA-B26D-980B13045BF5}"/>
              </a:ext>
            </a:extLst>
          </p:cNvPr>
          <p:cNvSpPr/>
          <p:nvPr/>
        </p:nvSpPr>
        <p:spPr>
          <a:xfrm>
            <a:off x="15349462" y="33770919"/>
            <a:ext cx="1419556" cy="584775"/>
          </a:xfrm>
          <a:prstGeom prst="rect">
            <a:avLst/>
          </a:prstGeom>
        </p:spPr>
        <p:txBody>
          <a:bodyPr wrap="none">
            <a:spAutoFit/>
          </a:bodyPr>
          <a:lstStyle/>
          <a:p>
            <a:r>
              <a:rPr lang="en-US" sz="3200" b="1" dirty="0">
                <a:ln w="3175">
                  <a:solidFill>
                    <a:schemeClr val="tx1"/>
                  </a:solidFill>
                </a:ln>
                <a:solidFill>
                  <a:srgbClr val="00FFFF"/>
                </a:solidFill>
              </a:rPr>
              <a:t>narrow</a:t>
            </a:r>
            <a:endParaRPr lang="en-US" sz="3200" dirty="0"/>
          </a:p>
        </p:txBody>
      </p:sp>
      <p:sp>
        <p:nvSpPr>
          <p:cNvPr id="4" name="TextBox 3">
            <a:extLst>
              <a:ext uri="{FF2B5EF4-FFF2-40B4-BE49-F238E27FC236}">
                <a16:creationId xmlns:a16="http://schemas.microsoft.com/office/drawing/2014/main" id="{BF70E987-D5C2-4DA2-A58A-9E3D80249724}"/>
              </a:ext>
            </a:extLst>
          </p:cNvPr>
          <p:cNvSpPr txBox="1"/>
          <p:nvPr/>
        </p:nvSpPr>
        <p:spPr>
          <a:xfrm>
            <a:off x="23634122" y="29429428"/>
            <a:ext cx="3545242" cy="6124754"/>
          </a:xfrm>
          <a:prstGeom prst="rect">
            <a:avLst/>
          </a:prstGeom>
          <a:noFill/>
        </p:spPr>
        <p:txBody>
          <a:bodyPr wrap="square" rtlCol="0">
            <a:spAutoFit/>
          </a:bodyPr>
          <a:lstStyle/>
          <a:p>
            <a:r>
              <a:rPr lang="en-US" sz="2800" b="1" dirty="0"/>
              <a:t>Shown to the left is the graph of our data. The error bars show the confidence value range. Both wide and narrow ridge types show consistency across our samples; we can therefore state that the bimodal distribution is similar and comparable across all of our samples.</a:t>
            </a:r>
            <a:endParaRPr lang="en-US" sz="2800" dirty="0"/>
          </a:p>
        </p:txBody>
      </p:sp>
      <p:sp>
        <p:nvSpPr>
          <p:cNvPr id="135" name="TextBox 134">
            <a:extLst>
              <a:ext uri="{FF2B5EF4-FFF2-40B4-BE49-F238E27FC236}">
                <a16:creationId xmlns:a16="http://schemas.microsoft.com/office/drawing/2014/main" id="{214EC72E-FDB1-4AC7-962C-173A2D823289}"/>
              </a:ext>
            </a:extLst>
          </p:cNvPr>
          <p:cNvSpPr txBox="1"/>
          <p:nvPr/>
        </p:nvSpPr>
        <p:spPr>
          <a:xfrm>
            <a:off x="28327646" y="30545744"/>
            <a:ext cx="12952453" cy="5509200"/>
          </a:xfrm>
          <a:prstGeom prst="rect">
            <a:avLst/>
          </a:prstGeom>
          <a:noFill/>
        </p:spPr>
        <p:txBody>
          <a:bodyPr wrap="square" rtlCol="0">
            <a:spAutoFit/>
          </a:bodyPr>
          <a:lstStyle/>
          <a:p>
            <a:pPr marL="457200" indent="-457200">
              <a:buFont typeface="Wingdings" panose="05000000000000000000" pitchFamily="2" charset="2"/>
              <a:buChar char="v"/>
            </a:pPr>
            <a:r>
              <a:rPr lang="en-US" sz="3200" b="1" dirty="0"/>
              <a:t>YBCO composite tape typically delaminates within the superconductor layer in a bimodal fashion (</a:t>
            </a:r>
            <a:r>
              <a:rPr lang="en-US" sz="3200" b="1" dirty="0">
                <a:ln w="3175">
                  <a:solidFill>
                    <a:schemeClr val="tx1"/>
                  </a:solidFill>
                </a:ln>
                <a:solidFill>
                  <a:srgbClr val="00FFFF"/>
                </a:solidFill>
              </a:rPr>
              <a:t>narrow</a:t>
            </a:r>
            <a:r>
              <a:rPr lang="en-US" sz="3200" b="1" dirty="0"/>
              <a:t> and </a:t>
            </a:r>
            <a:r>
              <a:rPr lang="en-US" sz="3200" b="1" dirty="0">
                <a:ln>
                  <a:solidFill>
                    <a:schemeClr val="tx1"/>
                  </a:solidFill>
                </a:ln>
                <a:solidFill>
                  <a:srgbClr val="00FF00"/>
                </a:solidFill>
              </a:rPr>
              <a:t>wide</a:t>
            </a:r>
            <a:r>
              <a:rPr lang="en-US" sz="3200" b="1" dirty="0"/>
              <a:t>)</a:t>
            </a:r>
          </a:p>
          <a:p>
            <a:pPr marL="457200" indent="-457200">
              <a:buFont typeface="Wingdings" panose="05000000000000000000" pitchFamily="2" charset="2"/>
              <a:buChar char="v"/>
            </a:pPr>
            <a:r>
              <a:rPr lang="en-US" sz="3200" b="1" dirty="0"/>
              <a:t>Among samples that delaminated within the REBCO layer, there exists a second bimodal trend of </a:t>
            </a:r>
            <a:r>
              <a:rPr lang="en-US" sz="3200" b="1" dirty="0">
                <a:ln w="3175">
                  <a:solidFill>
                    <a:schemeClr val="tx1"/>
                  </a:solidFill>
                </a:ln>
                <a:solidFill>
                  <a:srgbClr val="00FFFF"/>
                </a:solidFill>
              </a:rPr>
              <a:t>narrow</a:t>
            </a:r>
            <a:r>
              <a:rPr lang="en-US" sz="3200" b="1" dirty="0"/>
              <a:t> and </a:t>
            </a:r>
            <a:r>
              <a:rPr lang="en-US" sz="3200" b="1" dirty="0">
                <a:ln>
                  <a:solidFill>
                    <a:schemeClr val="tx1"/>
                  </a:solidFill>
                </a:ln>
                <a:solidFill>
                  <a:srgbClr val="00FF00"/>
                </a:solidFill>
              </a:rPr>
              <a:t>wide coverage</a:t>
            </a:r>
            <a:r>
              <a:rPr lang="en-US" sz="3200" b="1" dirty="0"/>
              <a:t> in which higher peel strength is correlated with a higher </a:t>
            </a:r>
            <a:r>
              <a:rPr lang="en-US" sz="3200" b="1" dirty="0">
                <a:ln>
                  <a:solidFill>
                    <a:schemeClr val="tx1"/>
                  </a:solidFill>
                </a:ln>
                <a:solidFill>
                  <a:srgbClr val="00FF00"/>
                </a:solidFill>
              </a:rPr>
              <a:t>wide</a:t>
            </a:r>
            <a:r>
              <a:rPr lang="en-US" sz="3200" b="1" dirty="0"/>
              <a:t> ridge coverage percent</a:t>
            </a:r>
          </a:p>
          <a:p>
            <a:pPr marL="457200" indent="-457200">
              <a:buFont typeface="Wingdings" panose="05000000000000000000" pitchFamily="2" charset="2"/>
              <a:buChar char="v"/>
            </a:pPr>
            <a:endParaRPr lang="en-US" sz="3200" b="1" dirty="0"/>
          </a:p>
          <a:p>
            <a:r>
              <a:rPr lang="en-US" sz="3200" b="1" dirty="0"/>
              <a:t>Future work:</a:t>
            </a:r>
          </a:p>
          <a:p>
            <a:pPr marL="514350" indent="-514350">
              <a:buFont typeface="Wingdings" panose="05000000000000000000" pitchFamily="2" charset="2"/>
              <a:buChar char="v"/>
            </a:pPr>
            <a:r>
              <a:rPr lang="en-US" sz="3200" b="1" dirty="0"/>
              <a:t>Collect data from our Auger technique to determine layer dimensions</a:t>
            </a:r>
          </a:p>
          <a:p>
            <a:pPr marL="971550" lvl="1" indent="-514350">
              <a:buFont typeface="Wingdings" panose="05000000000000000000" pitchFamily="2" charset="2"/>
              <a:buChar char="v"/>
            </a:pPr>
            <a:r>
              <a:rPr lang="en-US" sz="3200" b="1" dirty="0"/>
              <a:t>Use this information to relate back and improve the YBCO samples</a:t>
            </a:r>
          </a:p>
          <a:p>
            <a:pPr marL="514350" indent="-514350">
              <a:buFont typeface="Wingdings" panose="05000000000000000000" pitchFamily="2" charset="2"/>
              <a:buChar char="v"/>
            </a:pPr>
            <a:r>
              <a:rPr lang="en-US" sz="3200" b="1" dirty="0"/>
              <a:t>Use this data to form relations linking breakage morphology to sample strength</a:t>
            </a:r>
          </a:p>
        </p:txBody>
      </p:sp>
      <p:sp>
        <p:nvSpPr>
          <p:cNvPr id="136" name="TextBox 135">
            <a:extLst>
              <a:ext uri="{FF2B5EF4-FFF2-40B4-BE49-F238E27FC236}">
                <a16:creationId xmlns:a16="http://schemas.microsoft.com/office/drawing/2014/main" id="{0F0799C4-3AB8-4093-A287-9C27DC407F6F}"/>
              </a:ext>
            </a:extLst>
          </p:cNvPr>
          <p:cNvSpPr txBox="1"/>
          <p:nvPr/>
        </p:nvSpPr>
        <p:spPr>
          <a:xfrm>
            <a:off x="28327646" y="12569586"/>
            <a:ext cx="12984480" cy="3046988"/>
          </a:xfrm>
          <a:prstGeom prst="rect">
            <a:avLst/>
          </a:prstGeom>
          <a:noFill/>
        </p:spPr>
        <p:txBody>
          <a:bodyPr wrap="square" rtlCol="0">
            <a:spAutoFit/>
          </a:bodyPr>
          <a:lstStyle/>
          <a:p>
            <a:r>
              <a:rPr lang="en-US" sz="3200" b="1" dirty="0"/>
              <a:t>Since we have verified that the ridge types represent a bimodal distribution and are comparable across our different samples, we can now quantify the area of our samples covered by each ridge type (using Photoshop to manually add an overlay to the capture images). The data shown from this process indicates a second bimodal distribution across our samples in which they possess a 60%/40% wide/narrow coverage or 0%/100% coverage.</a:t>
            </a:r>
          </a:p>
        </p:txBody>
      </p:sp>
      <p:grpSp>
        <p:nvGrpSpPr>
          <p:cNvPr id="138" name="Group 137">
            <a:extLst>
              <a:ext uri="{FF2B5EF4-FFF2-40B4-BE49-F238E27FC236}">
                <a16:creationId xmlns:a16="http://schemas.microsoft.com/office/drawing/2014/main" id="{DF318A77-5841-4665-8351-C8336C95AFE9}"/>
              </a:ext>
            </a:extLst>
          </p:cNvPr>
          <p:cNvGrpSpPr/>
          <p:nvPr/>
        </p:nvGrpSpPr>
        <p:grpSpPr>
          <a:xfrm>
            <a:off x="28246399" y="15763992"/>
            <a:ext cx="13146973" cy="4572000"/>
            <a:chOff x="28623109" y="21268565"/>
            <a:chExt cx="13146973" cy="4572000"/>
          </a:xfrm>
        </p:grpSpPr>
        <p:grpSp>
          <p:nvGrpSpPr>
            <p:cNvPr id="139" name="Group 138">
              <a:extLst>
                <a:ext uri="{FF2B5EF4-FFF2-40B4-BE49-F238E27FC236}">
                  <a16:creationId xmlns:a16="http://schemas.microsoft.com/office/drawing/2014/main" id="{877E469B-E44B-4445-8A32-A5063C530B69}"/>
                </a:ext>
              </a:extLst>
            </p:cNvPr>
            <p:cNvGrpSpPr/>
            <p:nvPr/>
          </p:nvGrpSpPr>
          <p:grpSpPr>
            <a:xfrm>
              <a:off x="28623109" y="21268565"/>
              <a:ext cx="13146973" cy="4572000"/>
              <a:chOff x="28623109" y="21268565"/>
              <a:chExt cx="13146973" cy="4572000"/>
            </a:xfrm>
          </p:grpSpPr>
          <p:grpSp>
            <p:nvGrpSpPr>
              <p:cNvPr id="142" name="Group 141">
                <a:extLst>
                  <a:ext uri="{FF2B5EF4-FFF2-40B4-BE49-F238E27FC236}">
                    <a16:creationId xmlns:a16="http://schemas.microsoft.com/office/drawing/2014/main" id="{C8AC6EF3-3102-435C-B390-8BCC96F9CF64}"/>
                  </a:ext>
                </a:extLst>
              </p:cNvPr>
              <p:cNvGrpSpPr/>
              <p:nvPr/>
            </p:nvGrpSpPr>
            <p:grpSpPr>
              <a:xfrm>
                <a:off x="28623109" y="21268565"/>
                <a:ext cx="12988662" cy="4572000"/>
                <a:chOff x="28725645" y="21225023"/>
                <a:chExt cx="12988662" cy="4572000"/>
              </a:xfrm>
            </p:grpSpPr>
            <p:grpSp>
              <p:nvGrpSpPr>
                <p:cNvPr id="145" name="Group 144">
                  <a:extLst>
                    <a:ext uri="{FF2B5EF4-FFF2-40B4-BE49-F238E27FC236}">
                      <a16:creationId xmlns:a16="http://schemas.microsoft.com/office/drawing/2014/main" id="{ACC1A557-FE47-49D6-8452-E79D148A8BE1}"/>
                    </a:ext>
                  </a:extLst>
                </p:cNvPr>
                <p:cNvGrpSpPr/>
                <p:nvPr/>
              </p:nvGrpSpPr>
              <p:grpSpPr>
                <a:xfrm>
                  <a:off x="28725645" y="21225023"/>
                  <a:ext cx="9977146" cy="4572000"/>
                  <a:chOff x="28725645" y="21225023"/>
                  <a:chExt cx="9977146" cy="4572000"/>
                </a:xfrm>
              </p:grpSpPr>
              <p:pic>
                <p:nvPicPr>
                  <p:cNvPr id="150" name="Picture 149">
                    <a:extLst>
                      <a:ext uri="{FF2B5EF4-FFF2-40B4-BE49-F238E27FC236}">
                        <a16:creationId xmlns:a16="http://schemas.microsoft.com/office/drawing/2014/main" id="{8535D075-2308-4D10-BCE9-B2882BB1C74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4130791" y="21225023"/>
                    <a:ext cx="4572000" cy="4572000"/>
                  </a:xfrm>
                  <a:prstGeom prst="rect">
                    <a:avLst/>
                  </a:prstGeom>
                  <a:ln w="76200">
                    <a:solidFill>
                      <a:srgbClr val="BEAD80"/>
                    </a:solidFill>
                  </a:ln>
                </p:spPr>
              </p:pic>
              <p:pic>
                <p:nvPicPr>
                  <p:cNvPr id="151" name="Picture 150">
                    <a:extLst>
                      <a:ext uri="{FF2B5EF4-FFF2-40B4-BE49-F238E27FC236}">
                        <a16:creationId xmlns:a16="http://schemas.microsoft.com/office/drawing/2014/main" id="{9E17FEF1-2A8E-4020-A921-D4BE65A94DB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8725645" y="21225023"/>
                    <a:ext cx="4572000" cy="4572000"/>
                  </a:xfrm>
                  <a:prstGeom prst="rect">
                    <a:avLst/>
                  </a:prstGeom>
                  <a:ln w="76200">
                    <a:solidFill>
                      <a:srgbClr val="BEAD80"/>
                    </a:solidFill>
                  </a:ln>
                </p:spPr>
              </p:pic>
              <p:sp>
                <p:nvSpPr>
                  <p:cNvPr id="152" name="Right Arrow 72">
                    <a:extLst>
                      <a:ext uri="{FF2B5EF4-FFF2-40B4-BE49-F238E27FC236}">
                        <a16:creationId xmlns:a16="http://schemas.microsoft.com/office/drawing/2014/main" id="{499C6FDE-AE6C-464B-9959-A427BA053F3F}"/>
                      </a:ext>
                    </a:extLst>
                  </p:cNvPr>
                  <p:cNvSpPr/>
                  <p:nvPr/>
                </p:nvSpPr>
                <p:spPr>
                  <a:xfrm>
                    <a:off x="33492975" y="23053823"/>
                    <a:ext cx="457200" cy="914400"/>
                  </a:xfrm>
                  <a:prstGeom prst="rightArrow">
                    <a:avLst/>
                  </a:prstGeom>
                  <a:solidFill>
                    <a:srgbClr val="BEAD80"/>
                  </a:solidFill>
                  <a:ln w="57150">
                    <a:solidFill>
                      <a:srgbClr val="BEAD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0E13CD4F-9BD0-4964-A80D-5B8B4EB97BF2}"/>
                      </a:ext>
                    </a:extLst>
                  </p:cNvPr>
                  <p:cNvSpPr/>
                  <p:nvPr/>
                </p:nvSpPr>
                <p:spPr>
                  <a:xfrm>
                    <a:off x="31770807" y="21225023"/>
                    <a:ext cx="1603038" cy="679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FF0000"/>
                        </a:solidFill>
                      </a:rPr>
                      <a:t>Sample 1</a:t>
                    </a:r>
                  </a:p>
                </p:txBody>
              </p:sp>
            </p:grpSp>
            <p:pic>
              <p:nvPicPr>
                <p:cNvPr id="146" name="Picture 145">
                  <a:extLst>
                    <a:ext uri="{FF2B5EF4-FFF2-40B4-BE49-F238E27FC236}">
                      <a16:creationId xmlns:a16="http://schemas.microsoft.com/office/drawing/2014/main" id="{FE466B49-98FC-4A28-BD6B-331A2B4AD20A}"/>
                    </a:ext>
                  </a:extLst>
                </p:cNvPr>
                <p:cNvPicPr>
                  <a:picLocks noChangeAspect="1"/>
                </p:cNvPicPr>
                <p:nvPr/>
              </p:nvPicPr>
              <p:blipFill rotWithShape="1">
                <a:blip r:embed="rId15">
                  <a:extLst>
                    <a:ext uri="{28A0092B-C50C-407E-A947-70E740481C1C}">
                      <a14:useLocalDpi xmlns:a14="http://schemas.microsoft.com/office/drawing/2010/main" val="0"/>
                    </a:ext>
                  </a:extLst>
                </a:blip>
                <a:srcRect l="74017" t="49665" r="7308" b="31661"/>
                <a:stretch/>
              </p:blipFill>
              <p:spPr>
                <a:xfrm>
                  <a:off x="38971107" y="22139423"/>
                  <a:ext cx="2743200" cy="2743200"/>
                </a:xfrm>
                <a:prstGeom prst="rect">
                  <a:avLst/>
                </a:prstGeom>
                <a:ln w="76200">
                  <a:solidFill>
                    <a:srgbClr val="FF0000"/>
                  </a:solidFill>
                </a:ln>
              </p:spPr>
            </p:pic>
            <p:sp>
              <p:nvSpPr>
                <p:cNvPr id="147" name="Rectangle 146">
                  <a:extLst>
                    <a:ext uri="{FF2B5EF4-FFF2-40B4-BE49-F238E27FC236}">
                      <a16:creationId xmlns:a16="http://schemas.microsoft.com/office/drawing/2014/main" id="{E35E0102-E942-48D4-AE6E-DD6DFE24131E}"/>
                    </a:ext>
                  </a:extLst>
                </p:cNvPr>
                <p:cNvSpPr/>
                <p:nvPr/>
              </p:nvSpPr>
              <p:spPr>
                <a:xfrm>
                  <a:off x="37575888" y="23514167"/>
                  <a:ext cx="793152" cy="793152"/>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8" name="Straight Connector 147">
                  <a:extLst>
                    <a:ext uri="{FF2B5EF4-FFF2-40B4-BE49-F238E27FC236}">
                      <a16:creationId xmlns:a16="http://schemas.microsoft.com/office/drawing/2014/main" id="{BA732373-3DAC-4720-951B-EE38D6A2D6A8}"/>
                    </a:ext>
                  </a:extLst>
                </p:cNvPr>
                <p:cNvCxnSpPr/>
                <p:nvPr/>
              </p:nvCxnSpPr>
              <p:spPr>
                <a:xfrm flipV="1">
                  <a:off x="37575888" y="22101177"/>
                  <a:ext cx="1372276" cy="140984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7EB0AF7F-3FBF-46F3-81E0-B8EDD14444A7}"/>
                    </a:ext>
                  </a:extLst>
                </p:cNvPr>
                <p:cNvCxnSpPr/>
                <p:nvPr/>
              </p:nvCxnSpPr>
              <p:spPr>
                <a:xfrm>
                  <a:off x="37555927" y="24306237"/>
                  <a:ext cx="1392237" cy="60655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43" name="Rectangle 142">
                <a:extLst>
                  <a:ext uri="{FF2B5EF4-FFF2-40B4-BE49-F238E27FC236}">
                    <a16:creationId xmlns:a16="http://schemas.microsoft.com/office/drawing/2014/main" id="{6DDDD343-BE9B-4693-99D5-73C83D6E4C80}"/>
                  </a:ext>
                </a:extLst>
              </p:cNvPr>
              <p:cNvSpPr/>
              <p:nvPr/>
            </p:nvSpPr>
            <p:spPr>
              <a:xfrm>
                <a:off x="39003939" y="21268565"/>
                <a:ext cx="1018227" cy="584775"/>
              </a:xfrm>
              <a:prstGeom prst="rect">
                <a:avLst/>
              </a:prstGeom>
            </p:spPr>
            <p:txBody>
              <a:bodyPr wrap="none">
                <a:spAutoFit/>
              </a:bodyPr>
              <a:lstStyle/>
              <a:p>
                <a:r>
                  <a:rPr lang="en-US" sz="3200" b="1" dirty="0">
                    <a:ln>
                      <a:solidFill>
                        <a:schemeClr val="tx1"/>
                      </a:solidFill>
                    </a:ln>
                    <a:solidFill>
                      <a:srgbClr val="00FF00"/>
                    </a:solidFill>
                  </a:rPr>
                  <a:t>wide</a:t>
                </a:r>
                <a:endParaRPr lang="en-US" sz="3200" dirty="0"/>
              </a:p>
            </p:txBody>
          </p:sp>
          <p:sp>
            <p:nvSpPr>
              <p:cNvPr id="144" name="Rectangle 143">
                <a:extLst>
                  <a:ext uri="{FF2B5EF4-FFF2-40B4-BE49-F238E27FC236}">
                    <a16:creationId xmlns:a16="http://schemas.microsoft.com/office/drawing/2014/main" id="{FCF191E2-6F6D-4C6B-8234-F286F27CB57B}"/>
                  </a:ext>
                </a:extLst>
              </p:cNvPr>
              <p:cNvSpPr/>
              <p:nvPr/>
            </p:nvSpPr>
            <p:spPr>
              <a:xfrm>
                <a:off x="40350526" y="21268566"/>
                <a:ext cx="1419556" cy="584775"/>
              </a:xfrm>
              <a:prstGeom prst="rect">
                <a:avLst/>
              </a:prstGeom>
            </p:spPr>
            <p:txBody>
              <a:bodyPr wrap="none">
                <a:spAutoFit/>
              </a:bodyPr>
              <a:lstStyle/>
              <a:p>
                <a:r>
                  <a:rPr lang="en-US" sz="3200" b="1" dirty="0">
                    <a:ln w="3175">
                      <a:solidFill>
                        <a:schemeClr val="tx1"/>
                      </a:solidFill>
                    </a:ln>
                    <a:solidFill>
                      <a:srgbClr val="00FFFF"/>
                    </a:solidFill>
                  </a:rPr>
                  <a:t>narrow</a:t>
                </a:r>
                <a:endParaRPr lang="en-US" sz="3200" dirty="0"/>
              </a:p>
            </p:txBody>
          </p:sp>
        </p:grpSp>
        <p:cxnSp>
          <p:nvCxnSpPr>
            <p:cNvPr id="140" name="Straight Arrow Connector 139">
              <a:extLst>
                <a:ext uri="{FF2B5EF4-FFF2-40B4-BE49-F238E27FC236}">
                  <a16:creationId xmlns:a16="http://schemas.microsoft.com/office/drawing/2014/main" id="{7C99C231-8B5E-4CD7-866A-EF4B91D8EDD6}"/>
                </a:ext>
              </a:extLst>
            </p:cNvPr>
            <p:cNvCxnSpPr>
              <a:stCxn id="143" idx="2"/>
            </p:cNvCxnSpPr>
            <p:nvPr/>
          </p:nvCxnSpPr>
          <p:spPr>
            <a:xfrm>
              <a:off x="39513053" y="21853340"/>
              <a:ext cx="0" cy="9144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3A415812-2088-4064-A0F6-3FB7A7370095}"/>
                </a:ext>
              </a:extLst>
            </p:cNvPr>
            <p:cNvCxnSpPr>
              <a:stCxn id="144" idx="2"/>
            </p:cNvCxnSpPr>
            <p:nvPr/>
          </p:nvCxnSpPr>
          <p:spPr>
            <a:xfrm flipH="1">
              <a:off x="40959314" y="21853341"/>
              <a:ext cx="0" cy="9144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2" name="Table 1"/>
          <p:cNvGraphicFramePr>
            <a:graphicFrameLocks noGrp="1"/>
          </p:cNvGraphicFramePr>
          <p:nvPr>
            <p:extLst>
              <p:ext uri="{D42A27DB-BD31-4B8C-83A1-F6EECF244321}">
                <p14:modId xmlns:p14="http://schemas.microsoft.com/office/powerpoint/2010/main" val="4043410213"/>
              </p:ext>
            </p:extLst>
          </p:nvPr>
        </p:nvGraphicFramePr>
        <p:xfrm>
          <a:off x="28246399" y="20612500"/>
          <a:ext cx="5302849" cy="3049336"/>
        </p:xfrm>
        <a:graphic>
          <a:graphicData uri="http://schemas.openxmlformats.org/drawingml/2006/table">
            <a:tbl>
              <a:tblPr>
                <a:tableStyleId>{5C22544A-7EE6-4342-B048-85BDC9FD1C3A}</a:tableStyleId>
              </a:tblPr>
              <a:tblGrid>
                <a:gridCol w="1692059">
                  <a:extLst>
                    <a:ext uri="{9D8B030D-6E8A-4147-A177-3AD203B41FA5}">
                      <a16:colId xmlns:a16="http://schemas.microsoft.com/office/drawing/2014/main" val="3676546882"/>
                    </a:ext>
                  </a:extLst>
                </a:gridCol>
                <a:gridCol w="319763">
                  <a:extLst>
                    <a:ext uri="{9D8B030D-6E8A-4147-A177-3AD203B41FA5}">
                      <a16:colId xmlns:a16="http://schemas.microsoft.com/office/drawing/2014/main" val="1702928781"/>
                    </a:ext>
                  </a:extLst>
                </a:gridCol>
                <a:gridCol w="1019244">
                  <a:extLst>
                    <a:ext uri="{9D8B030D-6E8A-4147-A177-3AD203B41FA5}">
                      <a16:colId xmlns:a16="http://schemas.microsoft.com/office/drawing/2014/main" val="3554081329"/>
                    </a:ext>
                  </a:extLst>
                </a:gridCol>
                <a:gridCol w="1412240">
                  <a:extLst>
                    <a:ext uri="{9D8B030D-6E8A-4147-A177-3AD203B41FA5}">
                      <a16:colId xmlns:a16="http://schemas.microsoft.com/office/drawing/2014/main" val="1080675571"/>
                    </a:ext>
                  </a:extLst>
                </a:gridCol>
                <a:gridCol w="859543">
                  <a:extLst>
                    <a:ext uri="{9D8B030D-6E8A-4147-A177-3AD203B41FA5}">
                      <a16:colId xmlns:a16="http://schemas.microsoft.com/office/drawing/2014/main" val="4274603216"/>
                    </a:ext>
                  </a:extLst>
                </a:gridCol>
              </a:tblGrid>
              <a:tr h="381167">
                <a:tc>
                  <a:txBody>
                    <a:bodyPr/>
                    <a:lstStyle/>
                    <a:p>
                      <a:pPr algn="ctr" fontAlgn="b"/>
                      <a:r>
                        <a:rPr lang="en-US" sz="2400" b="1" u="none" strike="noStrike" dirty="0">
                          <a:solidFill>
                            <a:schemeClr val="bg1"/>
                          </a:solidFill>
                          <a:effectLst/>
                        </a:rPr>
                        <a:t>% Coverage</a:t>
                      </a:r>
                      <a:endParaRPr lang="en-US" sz="2400" b="1"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1" u="none" strike="noStrike">
                          <a:solidFill>
                            <a:schemeClr val="bg1"/>
                          </a:solidFill>
                          <a:effectLst/>
                        </a:rPr>
                        <a:t>n</a:t>
                      </a:r>
                      <a:endParaRPr lang="en-US" sz="2400" b="1"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1" u="none" strike="noStrike" dirty="0">
                          <a:solidFill>
                            <a:schemeClr val="bg1"/>
                          </a:solidFill>
                          <a:effectLst/>
                        </a:rPr>
                        <a:t>Wide %</a:t>
                      </a:r>
                      <a:endParaRPr lang="en-US" sz="2400" b="1"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1" u="none" strike="noStrike">
                          <a:solidFill>
                            <a:schemeClr val="bg1"/>
                          </a:solidFill>
                          <a:effectLst/>
                        </a:rPr>
                        <a:t>Narrow %</a:t>
                      </a:r>
                      <a:endParaRPr lang="en-US" sz="2400" b="1"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1" u="none" strike="noStrike" dirty="0">
                          <a:solidFill>
                            <a:schemeClr val="bg1"/>
                          </a:solidFill>
                          <a:effectLst/>
                        </a:rPr>
                        <a:t>Verify</a:t>
                      </a:r>
                      <a:endParaRPr lang="en-US" sz="2400" b="1"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extLst>
                  <a:ext uri="{0D108BD9-81ED-4DB2-BD59-A6C34878D82A}">
                    <a16:rowId xmlns:a16="http://schemas.microsoft.com/office/drawing/2014/main" val="1389707136"/>
                  </a:ext>
                </a:extLst>
              </a:tr>
              <a:tr h="381167">
                <a:tc>
                  <a:txBody>
                    <a:bodyPr/>
                    <a:lstStyle/>
                    <a:p>
                      <a:pPr algn="l" fontAlgn="b"/>
                      <a:r>
                        <a:rPr lang="en-US" sz="2400" b="1" u="none" strike="noStrike">
                          <a:solidFill>
                            <a:schemeClr val="bg1"/>
                          </a:solidFill>
                          <a:effectLst/>
                        </a:rPr>
                        <a:t>Sample 1</a:t>
                      </a:r>
                      <a:endParaRPr lang="en-US" sz="2400" b="1"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2</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60.4</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39.6</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100.0</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extLst>
                  <a:ext uri="{0D108BD9-81ED-4DB2-BD59-A6C34878D82A}">
                    <a16:rowId xmlns:a16="http://schemas.microsoft.com/office/drawing/2014/main" val="1134960292"/>
                  </a:ext>
                </a:extLst>
              </a:tr>
              <a:tr h="381167">
                <a:tc>
                  <a:txBody>
                    <a:bodyPr/>
                    <a:lstStyle/>
                    <a:p>
                      <a:pPr algn="l" fontAlgn="b"/>
                      <a:r>
                        <a:rPr lang="en-US" sz="2400" b="1" u="none" strike="noStrike">
                          <a:solidFill>
                            <a:schemeClr val="bg1"/>
                          </a:solidFill>
                          <a:effectLst/>
                        </a:rPr>
                        <a:t>Sample 3</a:t>
                      </a:r>
                      <a:endParaRPr lang="en-US" sz="2400" b="1"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X</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0.0</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100.0</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100.0</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extLst>
                  <a:ext uri="{0D108BD9-81ED-4DB2-BD59-A6C34878D82A}">
                    <a16:rowId xmlns:a16="http://schemas.microsoft.com/office/drawing/2014/main" val="3143913339"/>
                  </a:ext>
                </a:extLst>
              </a:tr>
              <a:tr h="381167">
                <a:tc>
                  <a:txBody>
                    <a:bodyPr/>
                    <a:lstStyle/>
                    <a:p>
                      <a:pPr algn="l" fontAlgn="b"/>
                      <a:r>
                        <a:rPr lang="en-US" sz="2400" b="1" u="none" strike="noStrike">
                          <a:solidFill>
                            <a:schemeClr val="bg1"/>
                          </a:solidFill>
                          <a:effectLst/>
                        </a:rPr>
                        <a:t>Sample 4</a:t>
                      </a:r>
                      <a:endParaRPr lang="en-US" sz="2400" b="1"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3</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62.5</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37.5</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100.0</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extLst>
                  <a:ext uri="{0D108BD9-81ED-4DB2-BD59-A6C34878D82A}">
                    <a16:rowId xmlns:a16="http://schemas.microsoft.com/office/drawing/2014/main" val="694704183"/>
                  </a:ext>
                </a:extLst>
              </a:tr>
              <a:tr h="381167">
                <a:tc>
                  <a:txBody>
                    <a:bodyPr/>
                    <a:lstStyle/>
                    <a:p>
                      <a:pPr algn="l" fontAlgn="b"/>
                      <a:r>
                        <a:rPr lang="en-US" sz="2400" b="1" u="none" strike="noStrike">
                          <a:solidFill>
                            <a:schemeClr val="bg1"/>
                          </a:solidFill>
                          <a:effectLst/>
                        </a:rPr>
                        <a:t>Sample 6</a:t>
                      </a:r>
                      <a:endParaRPr lang="en-US" sz="2400" b="1"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3</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62.4</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37.6</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100.0</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extLst>
                  <a:ext uri="{0D108BD9-81ED-4DB2-BD59-A6C34878D82A}">
                    <a16:rowId xmlns:a16="http://schemas.microsoft.com/office/drawing/2014/main" val="201633393"/>
                  </a:ext>
                </a:extLst>
              </a:tr>
              <a:tr h="381167">
                <a:tc>
                  <a:txBody>
                    <a:bodyPr/>
                    <a:lstStyle/>
                    <a:p>
                      <a:pPr algn="l" fontAlgn="b"/>
                      <a:r>
                        <a:rPr lang="en-US" sz="2400" b="1" u="none" strike="noStrike">
                          <a:solidFill>
                            <a:schemeClr val="bg1"/>
                          </a:solidFill>
                          <a:effectLst/>
                        </a:rPr>
                        <a:t>Sample 7</a:t>
                      </a:r>
                      <a:endParaRPr lang="en-US" sz="2400" b="1"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3</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65.3</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34.7</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100.0</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extLst>
                  <a:ext uri="{0D108BD9-81ED-4DB2-BD59-A6C34878D82A}">
                    <a16:rowId xmlns:a16="http://schemas.microsoft.com/office/drawing/2014/main" val="1294993561"/>
                  </a:ext>
                </a:extLst>
              </a:tr>
              <a:tr h="381167">
                <a:tc>
                  <a:txBody>
                    <a:bodyPr/>
                    <a:lstStyle/>
                    <a:p>
                      <a:pPr algn="l" fontAlgn="b"/>
                      <a:r>
                        <a:rPr lang="en-US" sz="2400" b="1" u="none" strike="noStrike">
                          <a:solidFill>
                            <a:schemeClr val="bg1"/>
                          </a:solidFill>
                          <a:effectLst/>
                        </a:rPr>
                        <a:t>Sample 8</a:t>
                      </a:r>
                      <a:endParaRPr lang="en-US" sz="2400" b="1"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X</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0.0</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100.0</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100.0</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extLst>
                  <a:ext uri="{0D108BD9-81ED-4DB2-BD59-A6C34878D82A}">
                    <a16:rowId xmlns:a16="http://schemas.microsoft.com/office/drawing/2014/main" val="614023920"/>
                  </a:ext>
                </a:extLst>
              </a:tr>
              <a:tr h="381167">
                <a:tc>
                  <a:txBody>
                    <a:bodyPr/>
                    <a:lstStyle/>
                    <a:p>
                      <a:pPr algn="l" fontAlgn="b"/>
                      <a:r>
                        <a:rPr lang="en-US" sz="2400" b="1" u="none" strike="noStrike">
                          <a:solidFill>
                            <a:schemeClr val="bg1"/>
                          </a:solidFill>
                          <a:effectLst/>
                        </a:rPr>
                        <a:t>Sample 9</a:t>
                      </a:r>
                      <a:endParaRPr lang="en-US" sz="2400" b="1"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X</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0.0</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a:solidFill>
                            <a:schemeClr val="bg1"/>
                          </a:solidFill>
                          <a:effectLst/>
                        </a:rPr>
                        <a:t>100.0</a:t>
                      </a:r>
                      <a:endParaRPr lang="en-US" sz="2400" b="0" i="0" u="none" strike="noStrike">
                        <a:solidFill>
                          <a:schemeClr val="bg1"/>
                        </a:solidFill>
                        <a:effectLst/>
                        <a:latin typeface="Calibri" panose="020F0502020204030204" pitchFamily="34" charset="0"/>
                      </a:endParaRPr>
                    </a:p>
                  </a:txBody>
                  <a:tcPr marL="12791" marR="12791" marT="12791" marB="0" anchor="b">
                    <a:solidFill>
                      <a:srgbClr val="264061"/>
                    </a:solidFill>
                  </a:tcPr>
                </a:tc>
                <a:tc>
                  <a:txBody>
                    <a:bodyPr/>
                    <a:lstStyle/>
                    <a:p>
                      <a:pPr algn="ctr" fontAlgn="b"/>
                      <a:r>
                        <a:rPr lang="en-US" sz="2400" b="0" u="none" strike="noStrike" dirty="0">
                          <a:solidFill>
                            <a:schemeClr val="bg1"/>
                          </a:solidFill>
                          <a:effectLst/>
                        </a:rPr>
                        <a:t>100.0</a:t>
                      </a:r>
                      <a:endParaRPr lang="en-US" sz="2400" b="0" i="0" u="none" strike="noStrike" dirty="0">
                        <a:solidFill>
                          <a:schemeClr val="bg1"/>
                        </a:solidFill>
                        <a:effectLst/>
                        <a:latin typeface="Calibri" panose="020F0502020204030204" pitchFamily="34" charset="0"/>
                      </a:endParaRPr>
                    </a:p>
                  </a:txBody>
                  <a:tcPr marL="12791" marR="12791" marT="12791" marB="0" anchor="b">
                    <a:solidFill>
                      <a:srgbClr val="264061"/>
                    </a:solidFill>
                  </a:tcPr>
                </a:tc>
                <a:extLst>
                  <a:ext uri="{0D108BD9-81ED-4DB2-BD59-A6C34878D82A}">
                    <a16:rowId xmlns:a16="http://schemas.microsoft.com/office/drawing/2014/main" val="3826833401"/>
                  </a:ext>
                </a:extLst>
              </a:tr>
            </a:tbl>
          </a:graphicData>
        </a:graphic>
      </p:graphicFrame>
      <p:sp>
        <p:nvSpPr>
          <p:cNvPr id="119" name="TextBox 118">
            <a:extLst>
              <a:ext uri="{FF2B5EF4-FFF2-40B4-BE49-F238E27FC236}">
                <a16:creationId xmlns:a16="http://schemas.microsoft.com/office/drawing/2014/main" id="{0F0799C4-3AB8-4093-A287-9C27DC407F6F}"/>
              </a:ext>
            </a:extLst>
          </p:cNvPr>
          <p:cNvSpPr txBox="1"/>
          <p:nvPr/>
        </p:nvSpPr>
        <p:spPr>
          <a:xfrm>
            <a:off x="28250581" y="23563586"/>
            <a:ext cx="12984480" cy="5016758"/>
          </a:xfrm>
          <a:prstGeom prst="rect">
            <a:avLst/>
          </a:prstGeom>
          <a:noFill/>
        </p:spPr>
        <p:txBody>
          <a:bodyPr wrap="square" rtlCol="0">
            <a:spAutoFit/>
          </a:bodyPr>
          <a:lstStyle/>
          <a:p>
            <a:r>
              <a:rPr lang="en-US" sz="3200" b="1" dirty="0"/>
              <a:t>concludes that samples with the 60%/40% coverage are stronger than their 0%/100% counterparts.</a:t>
            </a:r>
          </a:p>
          <a:p>
            <a:endParaRPr lang="en-US" sz="3200" b="1" dirty="0"/>
          </a:p>
          <a:p>
            <a:r>
              <a:rPr lang="en-US" sz="3200" b="1" dirty="0"/>
              <a:t>Currently, we are using the Auger Electron</a:t>
            </a:r>
          </a:p>
          <a:p>
            <a:r>
              <a:rPr lang="en-US" sz="3200" b="1" dirty="0"/>
              <a:t>Spectroscopy to further analyze newer </a:t>
            </a:r>
          </a:p>
          <a:p>
            <a:r>
              <a:rPr lang="en-US" sz="3200" b="1" dirty="0"/>
              <a:t>samples and determine the depth of </a:t>
            </a:r>
          </a:p>
          <a:p>
            <a:r>
              <a:rPr lang="en-US" sz="3200" b="1" dirty="0"/>
              <a:t>buffer layers that have been experimentally</a:t>
            </a:r>
          </a:p>
          <a:p>
            <a:r>
              <a:rPr lang="en-US" sz="3200" b="1" dirty="0"/>
              <a:t>varied. This process is known as a sputter</a:t>
            </a:r>
          </a:p>
          <a:p>
            <a:r>
              <a:rPr lang="en-US" sz="3200" b="1" dirty="0"/>
              <a:t>and we can compliment this with an </a:t>
            </a:r>
          </a:p>
          <a:p>
            <a:r>
              <a:rPr lang="en-US" sz="3200" b="1" dirty="0"/>
              <a:t>elemental depth graph (as shown here).</a:t>
            </a:r>
          </a:p>
        </p:txBody>
      </p:sp>
      <p:sp>
        <p:nvSpPr>
          <p:cNvPr id="121" name="TextBox 120">
            <a:extLst>
              <a:ext uri="{FF2B5EF4-FFF2-40B4-BE49-F238E27FC236}">
                <a16:creationId xmlns:a16="http://schemas.microsoft.com/office/drawing/2014/main" id="{0F0799C4-3AB8-4093-A287-9C27DC407F6F}"/>
              </a:ext>
            </a:extLst>
          </p:cNvPr>
          <p:cNvSpPr txBox="1"/>
          <p:nvPr/>
        </p:nvSpPr>
        <p:spPr>
          <a:xfrm>
            <a:off x="33651545" y="20662606"/>
            <a:ext cx="7588900" cy="3046988"/>
          </a:xfrm>
          <a:prstGeom prst="rect">
            <a:avLst/>
          </a:prstGeom>
          <a:noFill/>
        </p:spPr>
        <p:txBody>
          <a:bodyPr wrap="square" rtlCol="0">
            <a:spAutoFit/>
          </a:bodyPr>
          <a:lstStyle/>
          <a:p>
            <a:r>
              <a:rPr lang="en-US" sz="3200" b="1" dirty="0"/>
              <a:t>These values we can relate back to the peel testing strength for our supplied samples. Although our sample provider does not want us disclosing the actual values of the peel test, we can state that Sample 3 is weaker than Sample 4 by a factor of 3. This </a:t>
            </a:r>
          </a:p>
        </p:txBody>
      </p:sp>
      <p:pic>
        <p:nvPicPr>
          <p:cNvPr id="120" name="Picture 119">
            <a:extLst>
              <a:ext uri="{FF2B5EF4-FFF2-40B4-BE49-F238E27FC236}">
                <a16:creationId xmlns:a16="http://schemas.microsoft.com/office/drawing/2014/main" id="{F468D08D-1586-4F53-87D6-618E00025E99}"/>
              </a:ext>
            </a:extLst>
          </p:cNvPr>
          <p:cNvPicPr>
            <a:picLocks noChangeAspect="1"/>
          </p:cNvPicPr>
          <p:nvPr/>
        </p:nvPicPr>
        <p:blipFill>
          <a:blip r:embed="rId17"/>
          <a:stretch>
            <a:fillRect/>
          </a:stretch>
        </p:blipFill>
        <p:spPr>
          <a:xfrm>
            <a:off x="35803374" y="24773983"/>
            <a:ext cx="5434379" cy="4026484"/>
          </a:xfrm>
          <a:prstGeom prst="rect">
            <a:avLst/>
          </a:prstGeom>
        </p:spPr>
      </p:pic>
    </p:spTree>
    <p:extLst>
      <p:ext uri="{BB962C8B-B14F-4D97-AF65-F5344CB8AC3E}">
        <p14:creationId xmlns:p14="http://schemas.microsoft.com/office/powerpoint/2010/main" val="8796283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1743</TotalTime>
  <Words>1026</Words>
  <Application>Microsoft Office PowerPoint</Application>
  <PresentationFormat>Custom</PresentationFormat>
  <Paragraphs>122</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Arial</vt:lpstr>
      <vt:lpstr>Calibri</vt:lpstr>
      <vt:lpstr>Calibri Light</vt:lpstr>
      <vt:lpstr>Cambria</vt:lpstr>
      <vt:lpstr>Century Gothic</vt:lpstr>
      <vt:lpstr>Times New Roman</vt:lpstr>
      <vt:lpstr>Webdings</vt:lpstr>
      <vt:lpstr>Wingdings</vt:lpstr>
      <vt:lpstr>Office Theme</vt:lpstr>
      <vt:lpstr>Investigation of Surface Composition and Topography of REBCO Superconducting Tape using Auger Electron Spectroscopy</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Olson, Tanner Erik Robert</dc:creator>
  <cp:lastModifiedBy>Olson, Tanner Erik Robert</cp:lastModifiedBy>
  <cp:revision>154</cp:revision>
  <dcterms:created xsi:type="dcterms:W3CDTF">2017-03-28T13:36:12Z</dcterms:created>
  <dcterms:modified xsi:type="dcterms:W3CDTF">2018-04-19T18:29:43Z</dcterms:modified>
</cp:coreProperties>
</file>