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97" autoAdjust="0"/>
    <p:restoredTop sz="95687" autoAdjust="0"/>
  </p:normalViewPr>
  <p:slideViewPr>
    <p:cSldViewPr snapToGrid="0">
      <p:cViewPr>
        <p:scale>
          <a:sx n="30" d="100"/>
          <a:sy n="30" d="100"/>
        </p:scale>
        <p:origin x="800" y="144"/>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8"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Workbook1" TargetMode="External"/></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spPr>
            <a:solidFill>
              <a:schemeClr val="accent1">
                <a:lumMod val="50000"/>
              </a:schemeClr>
            </a:solidFill>
          </c:spPr>
          <c:invertIfNegative val="0"/>
          <c:dPt>
            <c:idx val="0"/>
            <c:invertIfNegative val="0"/>
            <c:bubble3D val="0"/>
            <c:spPr>
              <a:solidFill>
                <a:schemeClr val="accent1">
                  <a:lumMod val="40000"/>
                  <a:lumOff val="60000"/>
                </a:schemeClr>
              </a:solidFill>
              <a:ln>
                <a:noFill/>
              </a:ln>
              <a:effectLst/>
            </c:spPr>
          </c:dPt>
          <c:dPt>
            <c:idx val="1"/>
            <c:invertIfNegative val="0"/>
            <c:bubble3D val="0"/>
            <c:spPr>
              <a:solidFill>
                <a:schemeClr val="accent1">
                  <a:lumMod val="50000"/>
                </a:schemeClr>
              </a:solidFill>
              <a:ln>
                <a:noFill/>
              </a:ln>
              <a:effectLst/>
            </c:spPr>
          </c:dPt>
          <c:errBars>
            <c:errBarType val="plus"/>
            <c:errValType val="percentage"/>
            <c:noEndCap val="0"/>
            <c:val val="11.0"/>
            <c:spPr>
              <a:noFill/>
              <a:ln w="9525" cap="flat" cmpd="sng" algn="ctr">
                <a:solidFill>
                  <a:schemeClr val="tx1">
                    <a:lumMod val="65000"/>
                    <a:lumOff val="35000"/>
                  </a:schemeClr>
                </a:solidFill>
                <a:round/>
              </a:ln>
              <a:effectLst/>
            </c:spPr>
          </c:errBars>
          <c:cat>
            <c:strRef>
              <c:f>Sheet1!$A$2:$B$2</c:f>
              <c:strCache>
                <c:ptCount val="2"/>
                <c:pt idx="0">
                  <c:v>Control</c:v>
                </c:pt>
                <c:pt idx="1">
                  <c:v>Lights Out</c:v>
                </c:pt>
              </c:strCache>
            </c:strRef>
          </c:cat>
          <c:val>
            <c:numRef>
              <c:f>Sheet1!$A$12:$B$12</c:f>
              <c:numCache>
                <c:formatCode>General</c:formatCode>
                <c:ptCount val="2"/>
                <c:pt idx="0">
                  <c:v>5.333333333333332</c:v>
                </c:pt>
                <c:pt idx="1">
                  <c:v>28.42857142857143</c:v>
                </c:pt>
              </c:numCache>
            </c:numRef>
          </c:val>
        </c:ser>
        <c:dLbls>
          <c:showLegendKey val="0"/>
          <c:showVal val="0"/>
          <c:showCatName val="0"/>
          <c:showSerName val="0"/>
          <c:showPercent val="0"/>
          <c:showBubbleSize val="0"/>
        </c:dLbls>
        <c:gapWidth val="150"/>
        <c:axId val="-2147180112"/>
        <c:axId val="-2147097776"/>
      </c:barChart>
      <c:catAx>
        <c:axId val="-214718011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2147097776"/>
        <c:crosses val="autoZero"/>
        <c:auto val="1"/>
        <c:lblAlgn val="ctr"/>
        <c:lblOffset val="100"/>
        <c:noMultiLvlLbl val="0"/>
      </c:catAx>
      <c:valAx>
        <c:axId val="-2147097776"/>
        <c:scaling>
          <c:orientation val="minMax"/>
        </c:scaling>
        <c:delete val="0"/>
        <c:axPos val="l"/>
        <c:majorGridlines>
          <c:spPr>
            <a:ln w="9525" cap="flat" cmpd="sng" algn="ctr">
              <a:solidFill>
                <a:schemeClr val="bg1"/>
              </a:solidFill>
              <a:round/>
            </a:ln>
            <a:effectLst/>
          </c:spPr>
        </c:majorGridlines>
        <c:title>
          <c:tx>
            <c:rich>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r>
                  <a:rPr lang="en-US" sz="1100" b="1">
                    <a:solidFill>
                      <a:schemeClr val="tx1"/>
                    </a:solidFill>
                  </a:rPr>
                  <a:t>Nuclei Count</a:t>
                </a:r>
              </a:p>
            </c:rich>
          </c:tx>
          <c:layout/>
          <c:overlay val="0"/>
          <c:spPr>
            <a:noFill/>
            <a:ln>
              <a:noFill/>
            </a:ln>
            <a:effectLst/>
          </c:spPr>
          <c:txPr>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2147180112"/>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invertIfNegative val="0"/>
          <c:dPt>
            <c:idx val="0"/>
            <c:invertIfNegative val="0"/>
            <c:bubble3D val="0"/>
            <c:spPr>
              <a:solidFill>
                <a:schemeClr val="accent1">
                  <a:lumMod val="40000"/>
                  <a:lumOff val="60000"/>
                </a:schemeClr>
              </a:solidFill>
              <a:ln>
                <a:noFill/>
              </a:ln>
              <a:effectLst/>
            </c:spPr>
          </c:dPt>
          <c:dPt>
            <c:idx val="1"/>
            <c:invertIfNegative val="0"/>
            <c:bubble3D val="0"/>
            <c:spPr>
              <a:solidFill>
                <a:schemeClr val="accent1">
                  <a:lumMod val="50000"/>
                </a:schemeClr>
              </a:solidFill>
              <a:ln>
                <a:noFill/>
              </a:ln>
              <a:effectLst/>
            </c:spPr>
          </c:dPt>
          <c:errBars>
            <c:errBarType val="plus"/>
            <c:errValType val="percentage"/>
            <c:noEndCap val="0"/>
            <c:val val="11.0"/>
            <c:spPr>
              <a:noFill/>
              <a:ln w="9525" cap="flat" cmpd="sng" algn="ctr">
                <a:solidFill>
                  <a:schemeClr val="tx1">
                    <a:lumMod val="65000"/>
                    <a:lumOff val="35000"/>
                  </a:schemeClr>
                </a:solidFill>
                <a:round/>
              </a:ln>
              <a:effectLst/>
            </c:spPr>
          </c:errBars>
          <c:cat>
            <c:strRef>
              <c:f>Sheet1!$F$2:$G$2</c:f>
              <c:strCache>
                <c:ptCount val="2"/>
                <c:pt idx="0">
                  <c:v>Control</c:v>
                </c:pt>
                <c:pt idx="1">
                  <c:v>Lights Out</c:v>
                </c:pt>
              </c:strCache>
            </c:strRef>
          </c:cat>
          <c:val>
            <c:numRef>
              <c:f>Sheet1!$F$12:$G$12</c:f>
              <c:numCache>
                <c:formatCode>General</c:formatCode>
                <c:ptCount val="2"/>
                <c:pt idx="0">
                  <c:v>1.333333333333333</c:v>
                </c:pt>
                <c:pt idx="1">
                  <c:v>28.66666666666667</c:v>
                </c:pt>
              </c:numCache>
            </c:numRef>
          </c:val>
        </c:ser>
        <c:dLbls>
          <c:showLegendKey val="0"/>
          <c:showVal val="0"/>
          <c:showCatName val="0"/>
          <c:showSerName val="0"/>
          <c:showPercent val="0"/>
          <c:showBubbleSize val="0"/>
        </c:dLbls>
        <c:gapWidth val="150"/>
        <c:axId val="2070387744"/>
        <c:axId val="2137784224"/>
      </c:barChart>
      <c:catAx>
        <c:axId val="207038774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2137784224"/>
        <c:crosses val="autoZero"/>
        <c:auto val="1"/>
        <c:lblAlgn val="ctr"/>
        <c:lblOffset val="100"/>
        <c:noMultiLvlLbl val="0"/>
      </c:catAx>
      <c:valAx>
        <c:axId val="2137784224"/>
        <c:scaling>
          <c:orientation val="minMax"/>
        </c:scaling>
        <c:delete val="0"/>
        <c:axPos val="l"/>
        <c:majorGridlines>
          <c:spPr>
            <a:ln w="9525" cap="flat" cmpd="sng" algn="ctr">
              <a:solidFill>
                <a:schemeClr val="bg1"/>
              </a:solidFill>
              <a:round/>
            </a:ln>
            <a:effectLst/>
          </c:spPr>
        </c:majorGridlines>
        <c:title>
          <c:tx>
            <c:rich>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r>
                  <a:rPr lang="en-US" sz="1100" b="1">
                    <a:solidFill>
                      <a:schemeClr val="tx1"/>
                    </a:solidFill>
                  </a:rPr>
                  <a:t>Nuclei Count</a:t>
                </a:r>
              </a:p>
            </c:rich>
          </c:tx>
          <c:layout/>
          <c:overlay val="0"/>
          <c:spPr>
            <a:noFill/>
            <a:ln>
              <a:noFill/>
            </a:ln>
            <a:effectLst/>
          </c:spPr>
          <c:txPr>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207038774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invertIfNegative val="0"/>
          <c:dPt>
            <c:idx val="0"/>
            <c:invertIfNegative val="0"/>
            <c:bubble3D val="0"/>
            <c:spPr>
              <a:solidFill>
                <a:schemeClr val="accent1">
                  <a:lumMod val="40000"/>
                  <a:lumOff val="60000"/>
                </a:schemeClr>
              </a:solidFill>
              <a:ln>
                <a:noFill/>
              </a:ln>
              <a:effectLst/>
            </c:spPr>
          </c:dPt>
          <c:dPt>
            <c:idx val="1"/>
            <c:invertIfNegative val="0"/>
            <c:bubble3D val="0"/>
            <c:spPr>
              <a:solidFill>
                <a:schemeClr val="accent1">
                  <a:lumMod val="50000"/>
                </a:schemeClr>
              </a:solidFill>
              <a:ln>
                <a:noFill/>
              </a:ln>
              <a:effectLst/>
            </c:spPr>
          </c:dPt>
          <c:errBars>
            <c:errBarType val="plus"/>
            <c:errValType val="percentage"/>
            <c:noEndCap val="0"/>
            <c:val val="11.0"/>
            <c:spPr>
              <a:noFill/>
              <a:ln w="9525" cap="flat" cmpd="sng" algn="ctr">
                <a:solidFill>
                  <a:schemeClr val="tx1">
                    <a:lumMod val="65000"/>
                    <a:lumOff val="35000"/>
                  </a:schemeClr>
                </a:solidFill>
                <a:round/>
              </a:ln>
              <a:effectLst/>
            </c:spPr>
          </c:errBars>
          <c:cat>
            <c:strRef>
              <c:f>Sheet1!$L$2:$M$2</c:f>
              <c:strCache>
                <c:ptCount val="2"/>
                <c:pt idx="0">
                  <c:v>Control</c:v>
                </c:pt>
                <c:pt idx="1">
                  <c:v>Lights Out</c:v>
                </c:pt>
              </c:strCache>
            </c:strRef>
          </c:cat>
          <c:val>
            <c:numRef>
              <c:f>Sheet1!$L$12:$M$12</c:f>
              <c:numCache>
                <c:formatCode>General</c:formatCode>
                <c:ptCount val="2"/>
                <c:pt idx="0">
                  <c:v>241.2222222222222</c:v>
                </c:pt>
                <c:pt idx="1">
                  <c:v>520.2222222222222</c:v>
                </c:pt>
              </c:numCache>
            </c:numRef>
          </c:val>
        </c:ser>
        <c:dLbls>
          <c:showLegendKey val="0"/>
          <c:showVal val="0"/>
          <c:showCatName val="0"/>
          <c:showSerName val="0"/>
          <c:showPercent val="0"/>
          <c:showBubbleSize val="0"/>
        </c:dLbls>
        <c:gapWidth val="150"/>
        <c:axId val="-2136806080"/>
        <c:axId val="-2144451072"/>
      </c:barChart>
      <c:catAx>
        <c:axId val="-213680608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2144451072"/>
        <c:crosses val="autoZero"/>
        <c:auto val="1"/>
        <c:lblAlgn val="ctr"/>
        <c:lblOffset val="100"/>
        <c:noMultiLvlLbl val="0"/>
      </c:catAx>
      <c:valAx>
        <c:axId val="-2144451072"/>
        <c:scaling>
          <c:orientation val="minMax"/>
        </c:scaling>
        <c:delete val="0"/>
        <c:axPos val="l"/>
        <c:majorGridlines>
          <c:spPr>
            <a:ln w="9525" cap="flat" cmpd="sng" algn="ctr">
              <a:solidFill>
                <a:schemeClr val="bg1"/>
              </a:solidFill>
              <a:round/>
            </a:ln>
            <a:effectLst/>
          </c:spPr>
        </c:majorGridlines>
        <c:title>
          <c:tx>
            <c:rich>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r>
                  <a:rPr lang="en-US" sz="1100" b="1">
                    <a:solidFill>
                      <a:schemeClr val="tx1"/>
                    </a:solidFill>
                  </a:rPr>
                  <a:t>Nuclei Count</a:t>
                </a:r>
              </a:p>
            </c:rich>
          </c:tx>
          <c:layout/>
          <c:overlay val="0"/>
          <c:spPr>
            <a:noFill/>
            <a:ln>
              <a:noFill/>
            </a:ln>
            <a:effectLst/>
          </c:spPr>
          <c:txPr>
            <a:bodyPr rot="-54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213680608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bg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7CCCB-317F-40E4-A9BF-A4055041145C}" type="datetimeFigureOut">
              <a:rPr lang="en-US" smtClean="0"/>
              <a:t>4/24/18</a:t>
            </a:fld>
            <a:endParaRPr lang="en-US" dirty="0"/>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5C26E6-738B-403C-9AFB-0E82651151D7}" type="slidenum">
              <a:rPr lang="en-US" smtClean="0"/>
              <a:t>‹#›</a:t>
            </a:fld>
            <a:endParaRPr lang="en-US" dirty="0"/>
          </a:p>
        </p:txBody>
      </p:sp>
    </p:spTree>
    <p:extLst>
      <p:ext uri="{BB962C8B-B14F-4D97-AF65-F5344CB8AC3E}">
        <p14:creationId xmlns:p14="http://schemas.microsoft.com/office/powerpoint/2010/main" val="4033317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38313" y="1143000"/>
            <a:ext cx="33813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5C26E6-738B-403C-9AFB-0E82651151D7}" type="slidenum">
              <a:rPr lang="en-US" smtClean="0"/>
              <a:t>1</a:t>
            </a:fld>
            <a:endParaRPr lang="en-US" dirty="0"/>
          </a:p>
        </p:txBody>
      </p:sp>
    </p:spTree>
    <p:extLst>
      <p:ext uri="{BB962C8B-B14F-4D97-AF65-F5344CB8AC3E}">
        <p14:creationId xmlns:p14="http://schemas.microsoft.com/office/powerpoint/2010/main" val="4094075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725569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88577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69575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38909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0457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746773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923213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678503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61910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8290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6402532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4/24/18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a:extLst>
              <a:ext uri="{FF2B5EF4-FFF2-40B4-BE49-F238E27FC236}">
                <a16:creationId xmlns="" xmlns:a16="http://schemas.microsoft.com/office/drawing/2014/main" id="{D5BE4819-1874-4905-AC5A-78E1C1828C09}"/>
              </a:ext>
            </a:extLst>
          </p:cNvPr>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8" name="Rectangle 7">
            <a:extLst>
              <a:ext uri="{FF2B5EF4-FFF2-40B4-BE49-F238E27FC236}">
                <a16:creationId xmlns="" xmlns:a16="http://schemas.microsoft.com/office/drawing/2014/main" id="{45037C7B-71CF-49BD-995D-A2F0E3D4ACC3}"/>
              </a:ext>
            </a:extLst>
          </p:cNvPr>
          <p:cNvSpPr/>
          <p:nvPr userDrawn="1"/>
        </p:nvSpPr>
        <p:spPr>
          <a:xfrm>
            <a:off x="498768" y="602977"/>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9" name="Rectangle 8">
            <a:extLst>
              <a:ext uri="{FF2B5EF4-FFF2-40B4-BE49-F238E27FC236}">
                <a16:creationId xmlns="" xmlns:a16="http://schemas.microsoft.com/office/drawing/2014/main" id="{DBED9F18-0846-42DC-A86C-4308889EBBFB}"/>
              </a:ext>
            </a:extLst>
          </p:cNvPr>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cxnSp>
        <p:nvCxnSpPr>
          <p:cNvPr id="10" name="Straight Connector 9">
            <a:extLst>
              <a:ext uri="{FF2B5EF4-FFF2-40B4-BE49-F238E27FC236}">
                <a16:creationId xmlns="" xmlns:a16="http://schemas.microsoft.com/office/drawing/2014/main" id="{66E61917-D734-45B5-B978-055737C5795B}"/>
              </a:ext>
            </a:extLst>
          </p:cNvPr>
          <p:cNvCxnSpPr/>
          <p:nvPr userDrawn="1"/>
        </p:nvCxnSpPr>
        <p:spPr>
          <a:xfrm>
            <a:off x="14360707" y="7629111"/>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 xmlns:a16="http://schemas.microsoft.com/office/drawing/2014/main" id="{091374EB-1695-48A0-9C6A-2A2F13FC229F}"/>
              </a:ext>
            </a:extLst>
          </p:cNvPr>
          <p:cNvCxnSpPr/>
          <p:nvPr userDrawn="1"/>
        </p:nvCxnSpPr>
        <p:spPr>
          <a:xfrm>
            <a:off x="27710236" y="7629111"/>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 xmlns:a16="http://schemas.microsoft.com/office/drawing/2014/main" id="{9B7338C6-CE96-4275-9F3F-60E76F4227A8}"/>
              </a:ext>
            </a:extLst>
          </p:cNvPr>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 xmlns:a16="http://schemas.microsoft.com/office/drawing/2014/main" id="{E0BD756A-CF9C-4A83-A90E-368A3F846083}"/>
              </a:ext>
            </a:extLst>
          </p:cNvPr>
          <p:cNvSpPr/>
          <p:nvPr userDrawn="1"/>
        </p:nvSpPr>
        <p:spPr>
          <a:xfrm>
            <a:off x="1332584" y="1852865"/>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4" name="Rectangle 13">
            <a:extLst>
              <a:ext uri="{FF2B5EF4-FFF2-40B4-BE49-F238E27FC236}">
                <a16:creationId xmlns="" xmlns:a16="http://schemas.microsoft.com/office/drawing/2014/main" id="{DFC6D251-8A66-4D33-BBCC-AEE9F33B2AFE}"/>
              </a:ext>
            </a:extLst>
          </p:cNvPr>
          <p:cNvSpPr/>
          <p:nvPr userDrawn="1"/>
        </p:nvSpPr>
        <p:spPr>
          <a:xfrm>
            <a:off x="14681907" y="8232084"/>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5" name="Rectangle 14">
            <a:extLst>
              <a:ext uri="{FF2B5EF4-FFF2-40B4-BE49-F238E27FC236}">
                <a16:creationId xmlns="" xmlns:a16="http://schemas.microsoft.com/office/drawing/2014/main" id="{4758D47B-4F2B-499A-A347-31C306E57B80}"/>
              </a:ext>
            </a:extLst>
          </p:cNvPr>
          <p:cNvSpPr/>
          <p:nvPr userDrawn="1"/>
        </p:nvSpPr>
        <p:spPr>
          <a:xfrm>
            <a:off x="1332585" y="8232084"/>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6" name="Rectangle 15">
            <a:extLst>
              <a:ext uri="{FF2B5EF4-FFF2-40B4-BE49-F238E27FC236}">
                <a16:creationId xmlns="" xmlns:a16="http://schemas.microsoft.com/office/drawing/2014/main" id="{9F8A0E46-2EAC-4841-95D2-CBA78466AA5F}"/>
              </a:ext>
            </a:extLst>
          </p:cNvPr>
          <p:cNvSpPr/>
          <p:nvPr userDrawn="1"/>
        </p:nvSpPr>
        <p:spPr>
          <a:xfrm>
            <a:off x="28488620" y="36966043"/>
            <a:ext cx="13772005" cy="312265"/>
          </a:xfrm>
          <a:prstGeom prst="rect">
            <a:avLst/>
          </a:prstGeom>
        </p:spPr>
        <p:txBody>
          <a:bodyPr wrap="square">
            <a:spAutoFit/>
          </a:bodyPr>
          <a:lstStyle/>
          <a:p>
            <a:r>
              <a:rPr lang="en-US" sz="1429" i="1" dirty="0">
                <a:solidFill>
                  <a:schemeClr val="bg1"/>
                </a:solidFill>
              </a:rPr>
              <a:t>We thank the Office of Research and Sponsored Programs for supporting this research, and Learning &amp; Technology Services for printing this poster.</a:t>
            </a:r>
            <a:r>
              <a:rPr lang="en-US" sz="1429" dirty="0">
                <a:solidFill>
                  <a:schemeClr val="bg1"/>
                </a:solidFill>
              </a:rPr>
              <a:t> </a:t>
            </a:r>
          </a:p>
        </p:txBody>
      </p:sp>
      <p:sp>
        <p:nvSpPr>
          <p:cNvPr id="17" name="Rectangle 16">
            <a:extLst>
              <a:ext uri="{FF2B5EF4-FFF2-40B4-BE49-F238E27FC236}">
                <a16:creationId xmlns="" xmlns:a16="http://schemas.microsoft.com/office/drawing/2014/main" id="{239F0F62-D8CA-4465-86E5-851FF00450C4}"/>
              </a:ext>
            </a:extLst>
          </p:cNvPr>
          <p:cNvSpPr/>
          <p:nvPr userDrawn="1"/>
        </p:nvSpPr>
        <p:spPr>
          <a:xfrm>
            <a:off x="28031229" y="8232084"/>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pic>
        <p:nvPicPr>
          <p:cNvPr id="18" name="Picture 17">
            <a:extLst>
              <a:ext uri="{FF2B5EF4-FFF2-40B4-BE49-F238E27FC236}">
                <a16:creationId xmlns="" xmlns:a16="http://schemas.microsoft.com/office/drawing/2014/main" id="{1E16D321-14AF-4CDE-A9C3-09B53E1110B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1630817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microsoft.com/office/2007/relationships/hdphoto" Target="../media/hdphoto3.wdp"/><Relationship Id="rId12" Type="http://schemas.openxmlformats.org/officeDocument/2006/relationships/image" Target="../media/image8.jpeg"/><Relationship Id="rId13" Type="http://schemas.microsoft.com/office/2007/relationships/hdphoto" Target="../media/hdphoto4.wdp"/><Relationship Id="rId14" Type="http://schemas.openxmlformats.org/officeDocument/2006/relationships/chart" Target="../charts/chart1.xml"/><Relationship Id="rId15" Type="http://schemas.openxmlformats.org/officeDocument/2006/relationships/chart" Target="../charts/chart2.xml"/><Relationship Id="rId16" Type="http://schemas.openxmlformats.org/officeDocument/2006/relationships/chart" Target="../charts/chart3.xm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emf"/><Relationship Id="rId4" Type="http://schemas.openxmlformats.org/officeDocument/2006/relationships/image" Target="../media/image3.png"/><Relationship Id="rId5" Type="http://schemas.microsoft.com/office/2007/relationships/hdphoto" Target="../media/hdphoto1.wdp"/><Relationship Id="rId6" Type="http://schemas.openxmlformats.org/officeDocument/2006/relationships/image" Target="../media/image4.png"/><Relationship Id="rId7" Type="http://schemas.microsoft.com/office/2007/relationships/hdphoto" Target="../media/hdphoto2.wdp"/><Relationship Id="rId8" Type="http://schemas.openxmlformats.org/officeDocument/2006/relationships/image" Target="../media/image5.emf"/><Relationship Id="rId9" Type="http://schemas.openxmlformats.org/officeDocument/2006/relationships/image" Target="../media/image6.emf"/><Relationship Id="rId10"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32915" y="4273936"/>
            <a:ext cx="27398741" cy="1766100"/>
          </a:xfrm>
        </p:spPr>
        <p:txBody>
          <a:bodyPr>
            <a:noAutofit/>
          </a:bodyPr>
          <a:lstStyle/>
          <a:p>
            <a:pPr algn="l"/>
            <a:r>
              <a:rPr lang="en-US" sz="9600" dirty="0">
                <a:latin typeface="Cambria" panose="02040503050406030204" pitchFamily="18" charset="0"/>
              </a:rPr>
              <a:t>Identification of Brain Regions Activated with Arousal-Induced Clock Resetting in </a:t>
            </a:r>
            <a:r>
              <a:rPr lang="en-US" sz="9600" dirty="0">
                <a:latin typeface="Cambria" panose="02040503050406030204" pitchFamily="18" charset="0"/>
              </a:rPr>
              <a:t>Male and Female </a:t>
            </a:r>
            <a:r>
              <a:rPr lang="en-US" sz="9600" dirty="0">
                <a:latin typeface="Cambria" panose="02040503050406030204" pitchFamily="18" charset="0"/>
              </a:rPr>
              <a:t>Mice</a:t>
            </a:r>
          </a:p>
        </p:txBody>
      </p:sp>
      <p:sp>
        <p:nvSpPr>
          <p:cNvPr id="6" name="Title 1"/>
          <p:cNvSpPr txBox="1">
            <a:spLocks/>
          </p:cNvSpPr>
          <p:nvPr/>
        </p:nvSpPr>
        <p:spPr>
          <a:xfrm>
            <a:off x="2732915" y="6238795"/>
            <a:ext cx="29313051" cy="73548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428" dirty="0">
                <a:solidFill>
                  <a:schemeClr val="bg1">
                    <a:lumMod val="50000"/>
                  </a:schemeClr>
                </a:solidFill>
                <a:latin typeface="Cambria" panose="02040503050406030204" pitchFamily="18" charset="0"/>
              </a:rPr>
              <a:t>Cera Langton, </a:t>
            </a:r>
            <a:r>
              <a:rPr lang="en-US" sz="3428" dirty="0">
                <a:solidFill>
                  <a:schemeClr val="bg1">
                    <a:lumMod val="50000"/>
                  </a:schemeClr>
                </a:solidFill>
                <a:latin typeface="Cambria" panose="02040503050406030204" pitchFamily="18" charset="0"/>
              </a:rPr>
              <a:t>Sarah </a:t>
            </a:r>
            <a:r>
              <a:rPr lang="en-US" sz="3428" dirty="0" err="1">
                <a:solidFill>
                  <a:schemeClr val="bg1">
                    <a:lumMod val="50000"/>
                  </a:schemeClr>
                </a:solidFill>
                <a:latin typeface="Cambria" panose="02040503050406030204" pitchFamily="18" charset="0"/>
              </a:rPr>
              <a:t>Mackowski</a:t>
            </a:r>
            <a:r>
              <a:rPr lang="en-US" sz="3428" dirty="0">
                <a:solidFill>
                  <a:schemeClr val="bg1">
                    <a:lumMod val="50000"/>
                  </a:schemeClr>
                </a:solidFill>
                <a:latin typeface="Cambria" panose="02040503050406030204" pitchFamily="18" charset="0"/>
              </a:rPr>
              <a:t>, and Dawn </a:t>
            </a:r>
            <a:r>
              <a:rPr lang="en-US" sz="3428" dirty="0" err="1">
                <a:solidFill>
                  <a:schemeClr val="bg1">
                    <a:lumMod val="50000"/>
                  </a:schemeClr>
                </a:solidFill>
                <a:latin typeface="Cambria" panose="02040503050406030204" pitchFamily="18" charset="0"/>
              </a:rPr>
              <a:t>Paukner</a:t>
            </a:r>
            <a:r>
              <a:rPr lang="en-US" sz="3428" dirty="0">
                <a:solidFill>
                  <a:schemeClr val="bg1">
                    <a:lumMod val="50000"/>
                  </a:schemeClr>
                </a:solidFill>
                <a:latin typeface="Cambria" panose="02040503050406030204" pitchFamily="18" charset="0"/>
              </a:rPr>
              <a:t>  |   </a:t>
            </a:r>
            <a:r>
              <a:rPr lang="en-US" sz="3428" dirty="0">
                <a:solidFill>
                  <a:schemeClr val="bg1">
                    <a:lumMod val="50000"/>
                  </a:schemeClr>
                </a:solidFill>
                <a:latin typeface="Cambria" panose="02040503050406030204" pitchFamily="18" charset="0"/>
              </a:rPr>
              <a:t>Biology Department</a:t>
            </a:r>
          </a:p>
        </p:txBody>
      </p:sp>
      <p:sp>
        <p:nvSpPr>
          <p:cNvPr id="7" name="Title 1"/>
          <p:cNvSpPr txBox="1">
            <a:spLocks/>
          </p:cNvSpPr>
          <p:nvPr/>
        </p:nvSpPr>
        <p:spPr>
          <a:xfrm>
            <a:off x="5046516" y="7075152"/>
            <a:ext cx="29313051" cy="73548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endParaRPr lang="en-US" sz="5143" cap="small" dirty="0">
              <a:solidFill>
                <a:srgbClr val="DD9E11"/>
              </a:solidFill>
              <a:latin typeface="Cambria" panose="02040503050406030204" pitchFamily="18" charset="0"/>
            </a:endParaRPr>
          </a:p>
        </p:txBody>
      </p:sp>
      <p:grpSp>
        <p:nvGrpSpPr>
          <p:cNvPr id="1758" name="Group 1757">
            <a:extLst>
              <a:ext uri="{FF2B5EF4-FFF2-40B4-BE49-F238E27FC236}">
                <a16:creationId xmlns="" xmlns:a16="http://schemas.microsoft.com/office/drawing/2014/main" id="{6D31DAF7-476B-4B0B-9C0B-B375CA6B115B}"/>
              </a:ext>
            </a:extLst>
          </p:cNvPr>
          <p:cNvGrpSpPr/>
          <p:nvPr/>
        </p:nvGrpSpPr>
        <p:grpSpPr>
          <a:xfrm>
            <a:off x="2732915" y="8894044"/>
            <a:ext cx="9876180" cy="24276450"/>
            <a:chOff x="4634444" y="6180851"/>
            <a:chExt cx="9286830" cy="23736810"/>
          </a:xfrm>
        </p:grpSpPr>
        <p:sp>
          <p:nvSpPr>
            <p:cNvPr id="8" name="Subtitle 2"/>
            <p:cNvSpPr txBox="1">
              <a:spLocks/>
            </p:cNvSpPr>
            <p:nvPr/>
          </p:nvSpPr>
          <p:spPr>
            <a:xfrm>
              <a:off x="4634444" y="7372952"/>
              <a:ext cx="9286830" cy="769668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latin typeface="Calibri" panose="020F0502020204030204" pitchFamily="34" charset="0"/>
                </a:rPr>
                <a:t>The suprachiasmatic nucleus (SCN) is a vital area of the brain involved in regulating circadian rhythms. Various important biological functions rely on </a:t>
              </a:r>
              <a:r>
                <a:rPr lang="en-US" sz="3200" dirty="0">
                  <a:latin typeface="Calibri" panose="020F0502020204030204" pitchFamily="34" charset="0"/>
                </a:rPr>
                <a:t>this </a:t>
              </a:r>
              <a:r>
                <a:rPr lang="en-US" sz="3200" dirty="0">
                  <a:latin typeface="Calibri" panose="020F0502020204030204" pitchFamily="34" charset="0"/>
                </a:rPr>
                <a:t>circadian rhythm to maintain a 24 hour cycle. Sleeping and waking, alertness, and hormone secretion are among these functions. Stimuli from the external environment, as well as input and output pathways from other areas of the brain, maintain the synchronization of these functions to their circadian clocks. Improper synchronization can result in many health issues including sleep and mood disorders.</a:t>
              </a:r>
            </a:p>
            <a:p>
              <a:pPr algn="l"/>
              <a:r>
                <a:rPr lang="en-US" sz="3200" dirty="0">
                  <a:latin typeface="Calibri" panose="020F0502020204030204" pitchFamily="34" charset="0"/>
                </a:rPr>
                <a:t>Desynchronization of circadian rhythms with the external environment can be caused by disruptions in the light-dark cycle or arousal levels. </a:t>
              </a:r>
              <a:r>
                <a:rPr lang="en-US" sz="3200" dirty="0">
                  <a:latin typeface="Calibri" panose="020F0502020204030204" pitchFamily="34" charset="0"/>
                </a:rPr>
                <a:t>The purpose of this study is to </a:t>
              </a:r>
              <a:r>
                <a:rPr lang="en-US" sz="3200" dirty="0">
                  <a:latin typeface="Calibri" panose="020F0502020204030204" pitchFamily="34" charset="0"/>
                </a:rPr>
                <a:t>understand the neural pathways involved in circadian rhythms by subjecting the animal to a stimulus that resets their circadian clock. In order to </a:t>
              </a:r>
              <a:r>
                <a:rPr lang="en-US" sz="3200" dirty="0">
                  <a:latin typeface="Calibri" panose="020F0502020204030204" pitchFamily="34" charset="0"/>
                </a:rPr>
                <a:t>visual </a:t>
              </a:r>
              <a:r>
                <a:rPr lang="en-US" sz="3200" dirty="0">
                  <a:latin typeface="Calibri" panose="020F0502020204030204" pitchFamily="34" charset="0"/>
                </a:rPr>
                <a:t>brain activity we </a:t>
              </a:r>
              <a:r>
                <a:rPr lang="en-US" sz="3200" dirty="0">
                  <a:latin typeface="Calibri" panose="020F0502020204030204" pitchFamily="34" charset="0"/>
                </a:rPr>
                <a:t>utilized </a:t>
              </a:r>
              <a:r>
                <a:rPr lang="en-US" sz="3200" dirty="0">
                  <a:latin typeface="Calibri" panose="020F0502020204030204" pitchFamily="34" charset="0"/>
                </a:rPr>
                <a:t>the expression of a known marker of neuronal activity, Fos protein.</a:t>
              </a:r>
            </a:p>
          </p:txBody>
        </p:sp>
        <p:sp>
          <p:nvSpPr>
            <p:cNvPr id="3" name="TextBox 2"/>
            <p:cNvSpPr txBox="1"/>
            <p:nvPr/>
          </p:nvSpPr>
          <p:spPr>
            <a:xfrm>
              <a:off x="4634446" y="6180851"/>
              <a:ext cx="5821285" cy="993086"/>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Introduction</a:t>
              </a:r>
            </a:p>
          </p:txBody>
        </p:sp>
        <p:grpSp>
          <p:nvGrpSpPr>
            <p:cNvPr id="13" name="Group 12">
              <a:extLst>
                <a:ext uri="{FF2B5EF4-FFF2-40B4-BE49-F238E27FC236}">
                  <a16:creationId xmlns="" xmlns:a16="http://schemas.microsoft.com/office/drawing/2014/main" id="{F545A053-172A-448A-A63D-AB959EF0E08E}"/>
                </a:ext>
              </a:extLst>
            </p:cNvPr>
            <p:cNvGrpSpPr/>
            <p:nvPr/>
          </p:nvGrpSpPr>
          <p:grpSpPr>
            <a:xfrm>
              <a:off x="4634444" y="16214806"/>
              <a:ext cx="9286830" cy="13702855"/>
              <a:chOff x="2077601" y="21830318"/>
              <a:chExt cx="11028290" cy="15292498"/>
            </a:xfrm>
          </p:grpSpPr>
          <p:sp>
            <p:nvSpPr>
              <p:cNvPr id="37" name="TextBox 36"/>
              <p:cNvSpPr txBox="1"/>
              <p:nvPr/>
            </p:nvSpPr>
            <p:spPr>
              <a:xfrm>
                <a:off x="2077601" y="21830318"/>
                <a:ext cx="8522913" cy="1108292"/>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Methods</a:t>
                </a:r>
              </a:p>
            </p:txBody>
          </p:sp>
          <p:sp>
            <p:nvSpPr>
              <p:cNvPr id="42" name="Subtitle 2">
                <a:extLst>
                  <a:ext uri="{FF2B5EF4-FFF2-40B4-BE49-F238E27FC236}">
                    <a16:creationId xmlns="" xmlns:a16="http://schemas.microsoft.com/office/drawing/2014/main" id="{A6DBCD9D-A465-4FDA-8ADB-E523C051BA9A}"/>
                  </a:ext>
                </a:extLst>
              </p:cNvPr>
              <p:cNvSpPr txBox="1">
                <a:spLocks/>
              </p:cNvSpPr>
              <p:nvPr/>
            </p:nvSpPr>
            <p:spPr>
              <a:xfrm>
                <a:off x="2077601" y="23996511"/>
                <a:ext cx="11028290" cy="1312630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Male and female C57BL/6 mice seven to eight months of age were housed in wheel cages with food and water provided </a:t>
                </a:r>
                <a:r>
                  <a:rPr lang="en-US" sz="3200" i="1" dirty="0"/>
                  <a:t>ad libitum.</a:t>
                </a:r>
                <a:r>
                  <a:rPr lang="en-US" sz="3200" dirty="0"/>
                  <a:t> All animals were entrained to a 12-hour bright light (200 lux)/dim light (&lt;0.1 lux) cycle for at least two weeks prior to experimentation. Circadian phase onsets were measured by locomotor activity using ClockLab hardware and </a:t>
                </a:r>
                <a:r>
                  <a:rPr lang="en-US" sz="3200" dirty="0"/>
                  <a:t>software. </a:t>
                </a:r>
                <a:endParaRPr lang="en-US" sz="3200" dirty="0"/>
              </a:p>
              <a:p>
                <a:pPr algn="l"/>
                <a:endParaRPr lang="en-US" sz="3200" dirty="0">
                  <a:latin typeface="Cambria" panose="02040503050406030204" pitchFamily="18" charset="0"/>
                </a:endParaRPr>
              </a:p>
              <a:p>
                <a:pPr algn="l"/>
                <a:r>
                  <a:rPr lang="en-US" sz="3200" dirty="0"/>
                  <a:t>After </a:t>
                </a:r>
                <a:r>
                  <a:rPr lang="en-US" sz="3200" dirty="0"/>
                  <a:t>2 weeks in the bright-dim cycle animals were abruptly transitioned to complete darkness in the middle of the bright phase and were kept in darkness until the end of the experiment. Animals were euthanized (n=9) 1.5 hr after the transition to darkness and their brains were </a:t>
                </a:r>
                <a:r>
                  <a:rPr lang="en-US" sz="3200" dirty="0"/>
                  <a:t>prepped </a:t>
                </a:r>
                <a:r>
                  <a:rPr lang="en-US" sz="3200" dirty="0"/>
                  <a:t>to visualize Fos protein. The remaining animals remained in darkness for 5 days to assess clock resetting. In addition, control animals (n=9) </a:t>
                </a:r>
                <a:r>
                  <a:rPr lang="en-US" sz="3200" dirty="0"/>
                  <a:t>that did </a:t>
                </a:r>
                <a:r>
                  <a:rPr lang="en-US" sz="3200" dirty="0"/>
                  <a:t>not receive the </a:t>
                </a:r>
                <a:r>
                  <a:rPr lang="en-US" sz="3200" dirty="0"/>
                  <a:t>stimulus </a:t>
                </a:r>
                <a:r>
                  <a:rPr lang="en-US" sz="3200" dirty="0"/>
                  <a:t>were euthanized and </a:t>
                </a:r>
                <a:r>
                  <a:rPr lang="en-US" sz="3200" dirty="0"/>
                  <a:t>prepped </a:t>
                </a:r>
                <a:r>
                  <a:rPr lang="en-US" sz="3200" dirty="0"/>
                  <a:t>at the same time as the animals that received the stimulus. </a:t>
                </a:r>
              </a:p>
              <a:p>
                <a:pPr algn="l"/>
                <a:endParaRPr lang="en-US" sz="3200" dirty="0">
                  <a:latin typeface="Cambria" panose="02040503050406030204" pitchFamily="18" charset="0"/>
                </a:endParaRPr>
              </a:p>
              <a:p>
                <a:pPr algn="l"/>
                <a:r>
                  <a:rPr lang="en-US" sz="3200" dirty="0">
                    <a:latin typeface="Calibri" panose="020F0502020204030204" pitchFamily="34" charset="0"/>
                  </a:rPr>
                  <a:t>Brains were sectioned and then stained for Fos protein using the ABC method with diaminobenzidine as the chromogen. Images of the regions of interest, including the i</a:t>
                </a:r>
                <a:r>
                  <a:rPr lang="en-US" sz="3200" dirty="0">
                    <a:latin typeface="Calibri" panose="020F0502020204030204" pitchFamily="34" charset="0"/>
                  </a:rPr>
                  <a:t>ntergeniculate leaflet, lateral septal nucleus, and reticular thalamic nucleus </a:t>
                </a:r>
                <a:r>
                  <a:rPr lang="en-US" sz="3200" dirty="0">
                    <a:latin typeface="Calibri" panose="020F0502020204030204" pitchFamily="34" charset="0"/>
                  </a:rPr>
                  <a:t>were taken using Leica Acquire. Nuclei counts were taken using ImageJ and data </a:t>
                </a:r>
                <a:r>
                  <a:rPr lang="en-US" sz="3200" dirty="0">
                    <a:latin typeface="Calibri" panose="020F0502020204030204" pitchFamily="34" charset="0"/>
                  </a:rPr>
                  <a:t>was </a:t>
                </a:r>
                <a:r>
                  <a:rPr lang="en-US" sz="3200" dirty="0">
                    <a:latin typeface="Calibri" panose="020F0502020204030204" pitchFamily="34" charset="0"/>
                  </a:rPr>
                  <a:t>analyzed using GraphPad Prism 7.03. </a:t>
                </a:r>
              </a:p>
            </p:txBody>
          </p:sp>
          <p:sp>
            <p:nvSpPr>
              <p:cNvPr id="43" name="TextBox 42">
                <a:extLst>
                  <a:ext uri="{FF2B5EF4-FFF2-40B4-BE49-F238E27FC236}">
                    <a16:creationId xmlns="" xmlns:a16="http://schemas.microsoft.com/office/drawing/2014/main" id="{12F6F467-7479-4549-A394-4049C3715C56}"/>
                  </a:ext>
                </a:extLst>
              </p:cNvPr>
              <p:cNvSpPr txBox="1"/>
              <p:nvPr/>
            </p:nvSpPr>
            <p:spPr>
              <a:xfrm>
                <a:off x="2077601" y="23119187"/>
                <a:ext cx="10827765" cy="772446"/>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Experiment Conditions</a:t>
                </a:r>
              </a:p>
            </p:txBody>
          </p:sp>
          <p:sp>
            <p:nvSpPr>
              <p:cNvPr id="44" name="TextBox 43">
                <a:extLst>
                  <a:ext uri="{FF2B5EF4-FFF2-40B4-BE49-F238E27FC236}">
                    <a16:creationId xmlns="" xmlns:a16="http://schemas.microsoft.com/office/drawing/2014/main" id="{5C2A1612-2B59-4E5E-B671-58C43FD47B52}"/>
                  </a:ext>
                </a:extLst>
              </p:cNvPr>
              <p:cNvSpPr txBox="1"/>
              <p:nvPr/>
            </p:nvSpPr>
            <p:spPr>
              <a:xfrm>
                <a:off x="2077601" y="28089564"/>
                <a:ext cx="10827765" cy="772446"/>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Circadian Clock Resetting</a:t>
                </a:r>
              </a:p>
            </p:txBody>
          </p:sp>
          <p:sp>
            <p:nvSpPr>
              <p:cNvPr id="46" name="TextBox 45">
                <a:extLst>
                  <a:ext uri="{FF2B5EF4-FFF2-40B4-BE49-F238E27FC236}">
                    <a16:creationId xmlns="" xmlns:a16="http://schemas.microsoft.com/office/drawing/2014/main" id="{E060405F-6618-430A-B36A-6AE6EC064E91}"/>
                  </a:ext>
                </a:extLst>
              </p:cNvPr>
              <p:cNvSpPr txBox="1"/>
              <p:nvPr/>
            </p:nvSpPr>
            <p:spPr>
              <a:xfrm>
                <a:off x="2077601" y="34518640"/>
                <a:ext cx="10827765" cy="772446"/>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Fos Visualization</a:t>
                </a:r>
              </a:p>
            </p:txBody>
          </p:sp>
        </p:grpSp>
      </p:grpSp>
      <p:grpSp>
        <p:nvGrpSpPr>
          <p:cNvPr id="1757" name="Group 1756">
            <a:extLst>
              <a:ext uri="{FF2B5EF4-FFF2-40B4-BE49-F238E27FC236}">
                <a16:creationId xmlns="" xmlns:a16="http://schemas.microsoft.com/office/drawing/2014/main" id="{859CD6F1-34C4-400E-BB25-458257B67881}"/>
              </a:ext>
            </a:extLst>
          </p:cNvPr>
          <p:cNvGrpSpPr/>
          <p:nvPr/>
        </p:nvGrpSpPr>
        <p:grpSpPr>
          <a:xfrm>
            <a:off x="29111976" y="8894044"/>
            <a:ext cx="10744864" cy="23640131"/>
            <a:chOff x="27358980" y="6340148"/>
            <a:chExt cx="10510263" cy="22897103"/>
          </a:xfrm>
        </p:grpSpPr>
        <p:sp>
          <p:nvSpPr>
            <p:cNvPr id="1726" name="TextBox 1725">
              <a:extLst>
                <a:ext uri="{FF2B5EF4-FFF2-40B4-BE49-F238E27FC236}">
                  <a16:creationId xmlns="" xmlns:a16="http://schemas.microsoft.com/office/drawing/2014/main" id="{5ABBCE08-0C94-4C21-8962-CDF7987E16DB}"/>
                </a:ext>
              </a:extLst>
            </p:cNvPr>
            <p:cNvSpPr txBox="1"/>
            <p:nvPr/>
          </p:nvSpPr>
          <p:spPr>
            <a:xfrm>
              <a:off x="27384764" y="7690607"/>
              <a:ext cx="10484479" cy="685637"/>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Reticular Thalamic Nucleus</a:t>
              </a:r>
              <a:endParaRPr lang="en-US" sz="4000" cap="small" dirty="0">
                <a:solidFill>
                  <a:schemeClr val="accent1">
                    <a:lumMod val="50000"/>
                  </a:schemeClr>
                </a:solidFill>
                <a:latin typeface="Cambria" panose="02040503050406030204" pitchFamily="18" charset="0"/>
              </a:endParaRPr>
            </a:p>
          </p:txBody>
        </p:sp>
        <p:sp>
          <p:nvSpPr>
            <p:cNvPr id="1730" name="TextBox 1729">
              <a:extLst>
                <a:ext uri="{FF2B5EF4-FFF2-40B4-BE49-F238E27FC236}">
                  <a16:creationId xmlns="" xmlns:a16="http://schemas.microsoft.com/office/drawing/2014/main" id="{A1192BE2-2426-4794-8093-2A2C70F8E6C0}"/>
                </a:ext>
              </a:extLst>
            </p:cNvPr>
            <p:cNvSpPr txBox="1"/>
            <p:nvPr/>
          </p:nvSpPr>
          <p:spPr>
            <a:xfrm>
              <a:off x="27358981" y="6340148"/>
              <a:ext cx="7768838" cy="983740"/>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Results</a:t>
              </a:r>
              <a:r>
                <a:rPr lang="en-US" sz="5143" cap="small" dirty="0">
                  <a:solidFill>
                    <a:srgbClr val="DD9E11"/>
                  </a:solidFill>
                  <a:latin typeface="Cambria" panose="02040503050406030204" pitchFamily="18" charset="0"/>
                </a:rPr>
                <a:t> (cont.)</a:t>
              </a:r>
            </a:p>
          </p:txBody>
        </p:sp>
        <p:sp>
          <p:nvSpPr>
            <p:cNvPr id="1738" name="TextBox 1737">
              <a:extLst>
                <a:ext uri="{FF2B5EF4-FFF2-40B4-BE49-F238E27FC236}">
                  <a16:creationId xmlns="" xmlns:a16="http://schemas.microsoft.com/office/drawing/2014/main" id="{CF417E2A-F510-4098-B1F3-9BCD7B4B4E1B}"/>
                </a:ext>
              </a:extLst>
            </p:cNvPr>
            <p:cNvSpPr txBox="1"/>
            <p:nvPr/>
          </p:nvSpPr>
          <p:spPr>
            <a:xfrm>
              <a:off x="33740107" y="12538745"/>
              <a:ext cx="964000" cy="396042"/>
            </a:xfrm>
            <a:prstGeom prst="rect">
              <a:avLst/>
            </a:prstGeom>
            <a:noFill/>
          </p:spPr>
          <p:txBody>
            <a:bodyPr wrap="square" rtlCol="0">
              <a:spAutoFit/>
            </a:bodyPr>
            <a:lstStyle/>
            <a:p>
              <a:r>
                <a:rPr lang="en-US" sz="2057" dirty="0"/>
                <a:t>Control</a:t>
              </a:r>
            </a:p>
          </p:txBody>
        </p:sp>
        <p:sp>
          <p:nvSpPr>
            <p:cNvPr id="1739" name="TextBox 1738">
              <a:extLst>
                <a:ext uri="{FF2B5EF4-FFF2-40B4-BE49-F238E27FC236}">
                  <a16:creationId xmlns="" xmlns:a16="http://schemas.microsoft.com/office/drawing/2014/main" id="{320F1986-537E-40FC-BFED-1D073B55F3CE}"/>
                </a:ext>
              </a:extLst>
            </p:cNvPr>
            <p:cNvSpPr txBox="1"/>
            <p:nvPr/>
          </p:nvSpPr>
          <p:spPr>
            <a:xfrm>
              <a:off x="35722685" y="12535640"/>
              <a:ext cx="1273629" cy="396042"/>
            </a:xfrm>
            <a:prstGeom prst="rect">
              <a:avLst/>
            </a:prstGeom>
            <a:noFill/>
          </p:spPr>
          <p:txBody>
            <a:bodyPr wrap="square" rtlCol="0">
              <a:spAutoFit/>
            </a:bodyPr>
            <a:lstStyle/>
            <a:p>
              <a:r>
                <a:rPr lang="en-US" sz="2057" dirty="0"/>
                <a:t>Lights Out</a:t>
              </a:r>
            </a:p>
          </p:txBody>
        </p:sp>
        <p:sp>
          <p:nvSpPr>
            <p:cNvPr id="1746" name="TextBox 1745">
              <a:extLst>
                <a:ext uri="{FF2B5EF4-FFF2-40B4-BE49-F238E27FC236}">
                  <a16:creationId xmlns="" xmlns:a16="http://schemas.microsoft.com/office/drawing/2014/main" id="{C3FD8B2B-E5F8-49B2-B8E7-A8E4423188FB}"/>
                </a:ext>
              </a:extLst>
            </p:cNvPr>
            <p:cNvSpPr txBox="1"/>
            <p:nvPr/>
          </p:nvSpPr>
          <p:spPr>
            <a:xfrm>
              <a:off x="27936333" y="13155073"/>
              <a:ext cx="5336435" cy="1009266"/>
            </a:xfrm>
            <a:prstGeom prst="rect">
              <a:avLst/>
            </a:prstGeom>
            <a:noFill/>
          </p:spPr>
          <p:txBody>
            <a:bodyPr wrap="square" rtlCol="0">
              <a:spAutoFit/>
            </a:bodyPr>
            <a:lstStyle/>
            <a:p>
              <a:r>
                <a:rPr lang="en-US" sz="2057" dirty="0"/>
                <a:t>Figure 4: Mean ± SEM nuclei count in control </a:t>
              </a:r>
              <a:r>
                <a:rPr lang="en-US" sz="2057" dirty="0" err="1"/>
                <a:t>Rt</a:t>
              </a:r>
              <a:r>
                <a:rPr lang="en-US" sz="2057" dirty="0"/>
                <a:t> </a:t>
              </a:r>
              <a:r>
                <a:rPr lang="en-US" sz="2057" dirty="0"/>
                <a:t>(n=9) compared to lights out </a:t>
              </a:r>
              <a:r>
                <a:rPr lang="en-US" sz="2057" dirty="0" err="1"/>
                <a:t>Rt</a:t>
              </a:r>
              <a:r>
                <a:rPr lang="en-US" sz="2057" dirty="0"/>
                <a:t> </a:t>
              </a:r>
              <a:r>
                <a:rPr lang="en-US" sz="2057" dirty="0"/>
                <a:t>(</a:t>
              </a:r>
              <a:r>
                <a:rPr lang="en-US" sz="2057" dirty="0"/>
                <a:t>n=9). Unpaired </a:t>
              </a:r>
              <a:r>
                <a:rPr lang="en-US" sz="2057" dirty="0"/>
                <a:t>t-test; </a:t>
              </a:r>
              <a:r>
                <a:rPr lang="en-US" sz="2057" dirty="0"/>
                <a:t>p&lt;0.0001.</a:t>
              </a:r>
              <a:endParaRPr lang="en-US" sz="2057" dirty="0"/>
            </a:p>
          </p:txBody>
        </p:sp>
        <p:grpSp>
          <p:nvGrpSpPr>
            <p:cNvPr id="1756" name="Group 1755">
              <a:extLst>
                <a:ext uri="{FF2B5EF4-FFF2-40B4-BE49-F238E27FC236}">
                  <a16:creationId xmlns="" xmlns:a16="http://schemas.microsoft.com/office/drawing/2014/main" id="{8A2468B5-376E-45C9-838C-D0A7602CC398}"/>
                </a:ext>
              </a:extLst>
            </p:cNvPr>
            <p:cNvGrpSpPr/>
            <p:nvPr/>
          </p:nvGrpSpPr>
          <p:grpSpPr>
            <a:xfrm>
              <a:off x="27358982" y="14724409"/>
              <a:ext cx="9312613" cy="10616133"/>
              <a:chOff x="28495985" y="17558035"/>
              <a:chExt cx="10864715" cy="10284895"/>
            </a:xfrm>
          </p:grpSpPr>
          <p:sp>
            <p:nvSpPr>
              <p:cNvPr id="1747" name="TextBox 1746">
                <a:extLst>
                  <a:ext uri="{FF2B5EF4-FFF2-40B4-BE49-F238E27FC236}">
                    <a16:creationId xmlns="" xmlns:a16="http://schemas.microsoft.com/office/drawing/2014/main" id="{B2F8A300-267D-4B43-B218-C7C7E57C96DF}"/>
                  </a:ext>
                </a:extLst>
              </p:cNvPr>
              <p:cNvSpPr txBox="1"/>
              <p:nvPr/>
            </p:nvSpPr>
            <p:spPr>
              <a:xfrm>
                <a:off x="28495985" y="17558035"/>
                <a:ext cx="9063642" cy="953046"/>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Summary</a:t>
                </a:r>
              </a:p>
            </p:txBody>
          </p:sp>
          <p:sp>
            <p:nvSpPr>
              <p:cNvPr id="1748" name="Subtitle 2">
                <a:extLst>
                  <a:ext uri="{FF2B5EF4-FFF2-40B4-BE49-F238E27FC236}">
                    <a16:creationId xmlns="" xmlns:a16="http://schemas.microsoft.com/office/drawing/2014/main" id="{96C71C29-339B-4CBB-A47A-FCB010264761}"/>
                  </a:ext>
                </a:extLst>
              </p:cNvPr>
              <p:cNvSpPr txBox="1">
                <a:spLocks/>
              </p:cNvSpPr>
              <p:nvPr/>
            </p:nvSpPr>
            <p:spPr>
              <a:xfrm>
                <a:off x="28526065" y="18863465"/>
                <a:ext cx="10834635" cy="897946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latin typeface="Calibri" panose="020F0502020204030204" pitchFamily="34" charset="0"/>
                  </a:rPr>
                  <a:t>1. </a:t>
                </a:r>
                <a:r>
                  <a:rPr lang="en-US" sz="3200" dirty="0">
                    <a:latin typeface="Calibri" panose="020F0502020204030204" pitchFamily="34" charset="0"/>
                  </a:rPr>
                  <a:t>Previous research has shown that the </a:t>
                </a:r>
                <a:r>
                  <a:rPr lang="en-US" sz="3200" dirty="0" err="1">
                    <a:latin typeface="Calibri" panose="020F0502020204030204" pitchFamily="34" charset="0"/>
                  </a:rPr>
                  <a:t>i</a:t>
                </a:r>
                <a:r>
                  <a:rPr lang="en-US" sz="3200" dirty="0" err="1">
                    <a:latin typeface="Calibri" panose="020F0502020204030204" pitchFamily="34" charset="0"/>
                  </a:rPr>
                  <a:t>ntergeniculate</a:t>
                </a:r>
                <a:r>
                  <a:rPr lang="en-US" sz="3200" dirty="0">
                    <a:latin typeface="Calibri" panose="020F0502020204030204" pitchFamily="34" charset="0"/>
                  </a:rPr>
                  <a:t> </a:t>
                </a:r>
                <a:r>
                  <a:rPr lang="en-US" sz="3200" dirty="0">
                    <a:latin typeface="Calibri" panose="020F0502020204030204" pitchFamily="34" charset="0"/>
                  </a:rPr>
                  <a:t>l</a:t>
                </a:r>
                <a:r>
                  <a:rPr lang="en-US" sz="3200" dirty="0">
                    <a:latin typeface="Calibri" panose="020F0502020204030204" pitchFamily="34" charset="0"/>
                  </a:rPr>
                  <a:t>eaflet is crucial for mediating clock-resetting effects on non-photic stimulation. Our results support this notion. </a:t>
                </a:r>
                <a:endParaRPr lang="en-US" sz="3200" dirty="0">
                  <a:latin typeface="Calibri" panose="020F0502020204030204" pitchFamily="34" charset="0"/>
                </a:endParaRPr>
              </a:p>
              <a:p>
                <a:pPr algn="l"/>
                <a:r>
                  <a:rPr lang="en-US" sz="3200" dirty="0">
                    <a:latin typeface="Calibri" panose="020F0502020204030204" pitchFamily="34" charset="0"/>
                  </a:rPr>
                  <a:t>2. According to this study, the lateral septal </a:t>
                </a:r>
                <a:r>
                  <a:rPr lang="en-US" sz="3200" dirty="0">
                    <a:latin typeface="Calibri" panose="020F0502020204030204" pitchFamily="34" charset="0"/>
                  </a:rPr>
                  <a:t>nucleus, </a:t>
                </a:r>
                <a:r>
                  <a:rPr lang="en-US" sz="3200" dirty="0">
                    <a:latin typeface="Calibri" panose="020F0502020204030204" pitchFamily="34" charset="0"/>
                  </a:rPr>
                  <a:t>previously shown to be involved in stress reactions, </a:t>
                </a:r>
                <a:r>
                  <a:rPr lang="en-US" sz="3200" dirty="0">
                    <a:latin typeface="Calibri" panose="020F0502020204030204" pitchFamily="34" charset="0"/>
                  </a:rPr>
                  <a:t>is also connected to </a:t>
                </a:r>
                <a:r>
                  <a:rPr lang="en-US" sz="3200" dirty="0">
                    <a:latin typeface="Calibri" panose="020F0502020204030204" pitchFamily="34" charset="0"/>
                  </a:rPr>
                  <a:t>arousal-induced clock resetting.</a:t>
                </a:r>
              </a:p>
              <a:p>
                <a:pPr algn="l"/>
                <a:r>
                  <a:rPr lang="en-US" sz="3200" dirty="0">
                    <a:latin typeface="Calibri" panose="020F0502020204030204" pitchFamily="34" charset="0"/>
                  </a:rPr>
                  <a:t>3. The r</a:t>
                </a:r>
                <a:r>
                  <a:rPr lang="en-US" sz="3200" dirty="0">
                    <a:latin typeface="Calibri" panose="020F0502020204030204" pitchFamily="34" charset="0"/>
                  </a:rPr>
                  <a:t>eticular </a:t>
                </a:r>
                <a:r>
                  <a:rPr lang="en-US" sz="3200" dirty="0">
                    <a:latin typeface="Calibri" panose="020F0502020204030204" pitchFamily="34" charset="0"/>
                  </a:rPr>
                  <a:t>t</a:t>
                </a:r>
                <a:r>
                  <a:rPr lang="en-US" sz="3200" dirty="0">
                    <a:latin typeface="Calibri" panose="020F0502020204030204" pitchFamily="34" charset="0"/>
                  </a:rPr>
                  <a:t>halamic nucleus, shown to be involved in with gating, sleep and drowsiness in previous work, is identified to have a strong association with arousal-induced clock resetting in this study. </a:t>
                </a:r>
                <a:endParaRPr lang="en-US" sz="3200" dirty="0">
                  <a:latin typeface="Calibri" panose="020F0502020204030204" pitchFamily="34" charset="0"/>
                </a:endParaRPr>
              </a:p>
              <a:p>
                <a:pPr algn="l"/>
                <a:r>
                  <a:rPr lang="en-US" sz="3200" dirty="0">
                    <a:latin typeface="Calibri" panose="020F0502020204030204" pitchFamily="34" charset="0"/>
                  </a:rPr>
                  <a:t>4. More work needs to be done in identifying other brain regions involved in arousal-induced clock </a:t>
                </a:r>
                <a:r>
                  <a:rPr lang="en-US" sz="3200" dirty="0">
                    <a:latin typeface="Calibri" panose="020F0502020204030204" pitchFamily="34" charset="0"/>
                  </a:rPr>
                  <a:t>resetting, as </a:t>
                </a:r>
                <a:r>
                  <a:rPr lang="en-US" sz="3200" dirty="0">
                    <a:latin typeface="Calibri" panose="020F0502020204030204" pitchFamily="34" charset="0"/>
                  </a:rPr>
                  <a:t>well as quantifying Fos expression in these regions</a:t>
                </a:r>
                <a:r>
                  <a:rPr lang="en-US" sz="3200" dirty="0">
                    <a:latin typeface="Calibri" panose="020F0502020204030204" pitchFamily="34" charset="0"/>
                  </a:rPr>
                  <a:t>. Some of these regions include the thalamic intralaminar nucleus, anterior cingulate cortex and the piriform cortex. </a:t>
                </a:r>
                <a:endParaRPr lang="en-US" sz="3200" dirty="0">
                  <a:latin typeface="Calibri" panose="020F0502020204030204" pitchFamily="34" charset="0"/>
                </a:endParaRPr>
              </a:p>
              <a:p>
                <a:pPr algn="l"/>
                <a:r>
                  <a:rPr lang="en-US" sz="3200" dirty="0">
                    <a:latin typeface="Calibri" panose="020F0502020204030204" pitchFamily="34" charset="0"/>
                  </a:rPr>
                  <a:t>5. </a:t>
                </a:r>
                <a:r>
                  <a:rPr lang="en-US" sz="3200" dirty="0">
                    <a:latin typeface="Calibri" panose="020F0502020204030204" pitchFamily="34" charset="0"/>
                  </a:rPr>
                  <a:t>Differences in Fos visualization between male and female brains needs to be analyzed.</a:t>
                </a:r>
                <a:endParaRPr lang="en-US" sz="3200" dirty="0">
                  <a:latin typeface="Calibri" panose="020F0502020204030204" pitchFamily="34" charset="0"/>
                </a:endParaRPr>
              </a:p>
            </p:txBody>
          </p:sp>
        </p:grpSp>
        <p:grpSp>
          <p:nvGrpSpPr>
            <p:cNvPr id="1753" name="Group 1752">
              <a:extLst>
                <a:ext uri="{FF2B5EF4-FFF2-40B4-BE49-F238E27FC236}">
                  <a16:creationId xmlns="" xmlns:a16="http://schemas.microsoft.com/office/drawing/2014/main" id="{0D48317A-87C0-4BC0-BE2D-C00FF9F6CB86}"/>
                </a:ext>
              </a:extLst>
            </p:cNvPr>
            <p:cNvGrpSpPr/>
            <p:nvPr/>
          </p:nvGrpSpPr>
          <p:grpSpPr>
            <a:xfrm>
              <a:off x="27358980" y="26749831"/>
              <a:ext cx="8216141" cy="2487420"/>
              <a:chOff x="28413609" y="28571528"/>
              <a:chExt cx="9585498" cy="2901992"/>
            </a:xfrm>
          </p:grpSpPr>
          <p:sp>
            <p:nvSpPr>
              <p:cNvPr id="1749" name="TextBox 1748">
                <a:extLst>
                  <a:ext uri="{FF2B5EF4-FFF2-40B4-BE49-F238E27FC236}">
                    <a16:creationId xmlns="" xmlns:a16="http://schemas.microsoft.com/office/drawing/2014/main" id="{4C663F2D-FC74-405E-97E8-CA8F84CD18C9}"/>
                  </a:ext>
                </a:extLst>
              </p:cNvPr>
              <p:cNvSpPr txBox="1"/>
              <p:nvPr/>
            </p:nvSpPr>
            <p:spPr>
              <a:xfrm>
                <a:off x="28413609" y="28571528"/>
                <a:ext cx="9063644" cy="1147696"/>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Acknowledgments</a:t>
                </a:r>
              </a:p>
            </p:txBody>
          </p:sp>
          <p:sp>
            <p:nvSpPr>
              <p:cNvPr id="1750" name="Subtitle 2">
                <a:extLst>
                  <a:ext uri="{FF2B5EF4-FFF2-40B4-BE49-F238E27FC236}">
                    <a16:creationId xmlns="" xmlns:a16="http://schemas.microsoft.com/office/drawing/2014/main" id="{A802B0AD-2949-4B66-B842-3A640EAF7458}"/>
                  </a:ext>
                </a:extLst>
              </p:cNvPr>
              <p:cNvSpPr txBox="1">
                <a:spLocks/>
              </p:cNvSpPr>
              <p:nvPr/>
            </p:nvSpPr>
            <p:spPr>
              <a:xfrm>
                <a:off x="28443692" y="30185382"/>
                <a:ext cx="9555415" cy="128813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latin typeface="Calibri" panose="020F0502020204030204" pitchFamily="34" charset="0"/>
                  </a:rPr>
                  <a:t>Funding for this project came from the UWEC Office of Research and Sponsored Programs and from the UWEC Biology Department. Faculty Advisor: Dr. Dan Janik.</a:t>
                </a:r>
              </a:p>
            </p:txBody>
          </p:sp>
        </p:grpSp>
      </p:grpSp>
      <p:grpSp>
        <p:nvGrpSpPr>
          <p:cNvPr id="1759" name="Group 1758">
            <a:extLst>
              <a:ext uri="{FF2B5EF4-FFF2-40B4-BE49-F238E27FC236}">
                <a16:creationId xmlns="" xmlns:a16="http://schemas.microsoft.com/office/drawing/2014/main" id="{BCA282A6-0AEE-41D5-8C8E-A75CC73351A1}"/>
              </a:ext>
            </a:extLst>
          </p:cNvPr>
          <p:cNvGrpSpPr/>
          <p:nvPr/>
        </p:nvGrpSpPr>
        <p:grpSpPr>
          <a:xfrm>
            <a:off x="15776852" y="8894044"/>
            <a:ext cx="11462342" cy="25977729"/>
            <a:chOff x="15669786" y="6297721"/>
            <a:chExt cx="11071740" cy="25977729"/>
          </a:xfrm>
        </p:grpSpPr>
        <p:sp>
          <p:nvSpPr>
            <p:cNvPr id="30" name="TextBox 29"/>
            <p:cNvSpPr txBox="1"/>
            <p:nvPr/>
          </p:nvSpPr>
          <p:spPr>
            <a:xfrm>
              <a:off x="15897342" y="6297721"/>
              <a:ext cx="7768838" cy="1015663"/>
            </a:xfrm>
            <a:prstGeom prst="rect">
              <a:avLst/>
            </a:prstGeom>
            <a:noFill/>
          </p:spPr>
          <p:txBody>
            <a:bodyPr wrap="square" rtlCol="0">
              <a:spAutoFit/>
            </a:bodyPr>
            <a:lstStyle/>
            <a:p>
              <a:r>
                <a:rPr lang="en-US" sz="6000" cap="small" dirty="0">
                  <a:solidFill>
                    <a:srgbClr val="DD9E11"/>
                  </a:solidFill>
                  <a:latin typeface="Cambria" panose="02040503050406030204" pitchFamily="18" charset="0"/>
                </a:rPr>
                <a:t>Results</a:t>
              </a:r>
            </a:p>
          </p:txBody>
        </p:sp>
        <p:sp>
          <p:nvSpPr>
            <p:cNvPr id="31" name="TextBox 30"/>
            <p:cNvSpPr txBox="1"/>
            <p:nvPr/>
          </p:nvSpPr>
          <p:spPr>
            <a:xfrm>
              <a:off x="15864141" y="7698081"/>
              <a:ext cx="10877385" cy="2308324"/>
            </a:xfrm>
            <a:prstGeom prst="rect">
              <a:avLst/>
            </a:prstGeom>
            <a:noFill/>
          </p:spPr>
          <p:txBody>
            <a:bodyPr wrap="square" rtlCol="0">
              <a:spAutoFit/>
            </a:bodyPr>
            <a:lstStyle/>
            <a:p>
              <a:r>
                <a:rPr lang="en-US" sz="4800" cap="small" dirty="0">
                  <a:solidFill>
                    <a:schemeClr val="accent1">
                      <a:lumMod val="50000"/>
                    </a:schemeClr>
                  </a:solidFill>
                  <a:latin typeface="Cambria" panose="02040503050406030204" pitchFamily="18" charset="0"/>
                </a:rPr>
                <a:t>Behavioral controls show that the stimulus results </a:t>
              </a:r>
              <a:r>
                <a:rPr lang="en-US" sz="4800" cap="small" dirty="0">
                  <a:solidFill>
                    <a:schemeClr val="accent1">
                      <a:lumMod val="50000"/>
                    </a:schemeClr>
                  </a:solidFill>
                  <a:latin typeface="Cambria" panose="02040503050406030204" pitchFamily="18" charset="0"/>
                </a:rPr>
                <a:t>in extensive </a:t>
              </a:r>
              <a:r>
                <a:rPr lang="en-US" sz="4800" cap="small" dirty="0">
                  <a:solidFill>
                    <a:schemeClr val="accent1">
                      <a:lumMod val="50000"/>
                    </a:schemeClr>
                  </a:solidFill>
                  <a:latin typeface="Cambria" panose="02040503050406030204" pitchFamily="18" charset="0"/>
                </a:rPr>
                <a:t>clock resetting</a:t>
              </a:r>
            </a:p>
          </p:txBody>
        </p:sp>
        <p:pic>
          <p:nvPicPr>
            <p:cNvPr id="15" name="Picture 14">
              <a:extLst>
                <a:ext uri="{FF2B5EF4-FFF2-40B4-BE49-F238E27FC236}">
                  <a16:creationId xmlns="" xmlns:a16="http://schemas.microsoft.com/office/drawing/2014/main" id="{FA3639DA-6AF5-43A2-B55A-6947DE30BCEF}"/>
                </a:ext>
              </a:extLst>
            </p:cNvPr>
            <p:cNvPicPr>
              <a:picLocks noChangeAspect="1"/>
            </p:cNvPicPr>
            <p:nvPr/>
          </p:nvPicPr>
          <p:blipFill>
            <a:blip r:embed="rId3"/>
            <a:stretch>
              <a:fillRect/>
            </a:stretch>
          </p:blipFill>
          <p:spPr>
            <a:xfrm>
              <a:off x="15669786" y="10049374"/>
              <a:ext cx="9598369" cy="4172843"/>
            </a:xfrm>
            <a:prstGeom prst="rect">
              <a:avLst/>
            </a:prstGeom>
          </p:spPr>
        </p:pic>
        <p:sp>
          <p:nvSpPr>
            <p:cNvPr id="16" name="TextBox 15">
              <a:extLst>
                <a:ext uri="{FF2B5EF4-FFF2-40B4-BE49-F238E27FC236}">
                  <a16:creationId xmlns="" xmlns:a16="http://schemas.microsoft.com/office/drawing/2014/main" id="{4D3B56AB-ED4D-4C75-AFD2-6735531FA1D9}"/>
                </a:ext>
              </a:extLst>
            </p:cNvPr>
            <p:cNvSpPr txBox="1"/>
            <p:nvPr/>
          </p:nvSpPr>
          <p:spPr>
            <a:xfrm>
              <a:off x="16196314" y="14723226"/>
              <a:ext cx="10091571" cy="461665"/>
            </a:xfrm>
            <a:prstGeom prst="rect">
              <a:avLst/>
            </a:prstGeom>
            <a:noFill/>
          </p:spPr>
          <p:txBody>
            <a:bodyPr wrap="square" rtlCol="0">
              <a:spAutoFit/>
            </a:bodyPr>
            <a:lstStyle/>
            <a:p>
              <a:r>
                <a:rPr lang="en-US" sz="2400" dirty="0"/>
                <a:t>Average phase shift = 2.5 hr.</a:t>
              </a:r>
            </a:p>
          </p:txBody>
        </p:sp>
        <p:grpSp>
          <p:nvGrpSpPr>
            <p:cNvPr id="1752" name="Group 1751">
              <a:extLst>
                <a:ext uri="{FF2B5EF4-FFF2-40B4-BE49-F238E27FC236}">
                  <a16:creationId xmlns="" xmlns:a16="http://schemas.microsoft.com/office/drawing/2014/main" id="{3EAD2A11-C922-417D-963A-E2D32BAEE916}"/>
                </a:ext>
              </a:extLst>
            </p:cNvPr>
            <p:cNvGrpSpPr/>
            <p:nvPr/>
          </p:nvGrpSpPr>
          <p:grpSpPr>
            <a:xfrm>
              <a:off x="15810771" y="15541399"/>
              <a:ext cx="10571047" cy="16734051"/>
              <a:chOff x="14940709" y="17905504"/>
              <a:chExt cx="12332892" cy="19523052"/>
            </a:xfrm>
          </p:grpSpPr>
          <p:sp>
            <p:nvSpPr>
              <p:cNvPr id="1678" name="TextBox 1677">
                <a:extLst>
                  <a:ext uri="{FF2B5EF4-FFF2-40B4-BE49-F238E27FC236}">
                    <a16:creationId xmlns="" xmlns:a16="http://schemas.microsoft.com/office/drawing/2014/main" id="{8A035D03-A68B-49E3-868E-AD2D45C606C0}"/>
                  </a:ext>
                </a:extLst>
              </p:cNvPr>
              <p:cNvSpPr txBox="1"/>
              <p:nvPr/>
            </p:nvSpPr>
            <p:spPr>
              <a:xfrm>
                <a:off x="15002973" y="17905504"/>
                <a:ext cx="11680839" cy="1831270"/>
              </a:xfrm>
              <a:prstGeom prst="rect">
                <a:avLst/>
              </a:prstGeom>
              <a:noFill/>
            </p:spPr>
            <p:txBody>
              <a:bodyPr wrap="square" rtlCol="0">
                <a:spAutoFit/>
              </a:bodyPr>
              <a:lstStyle/>
              <a:p>
                <a:r>
                  <a:rPr lang="en-US" sz="4800" cap="small" dirty="0">
                    <a:solidFill>
                      <a:schemeClr val="accent1">
                        <a:lumMod val="50000"/>
                      </a:schemeClr>
                    </a:solidFill>
                    <a:latin typeface="Cambria" panose="02040503050406030204" pitchFamily="18" charset="0"/>
                  </a:rPr>
                  <a:t>Brain regions that show </a:t>
                </a:r>
                <a:r>
                  <a:rPr lang="en-US" sz="4800" cap="small" dirty="0">
                    <a:solidFill>
                      <a:schemeClr val="accent1">
                        <a:lumMod val="50000"/>
                      </a:schemeClr>
                    </a:solidFill>
                    <a:latin typeface="Cambria" panose="02040503050406030204" pitchFamily="18" charset="0"/>
                  </a:rPr>
                  <a:t>significant </a:t>
                </a:r>
                <a:r>
                  <a:rPr lang="en-US" sz="4800" cap="small" dirty="0" err="1">
                    <a:solidFill>
                      <a:schemeClr val="accent1">
                        <a:lumMod val="50000"/>
                      </a:schemeClr>
                    </a:solidFill>
                    <a:latin typeface="Cambria" panose="02040503050406030204" pitchFamily="18" charset="0"/>
                  </a:rPr>
                  <a:t>fos</a:t>
                </a:r>
                <a:r>
                  <a:rPr lang="en-US" sz="4800" cap="small" dirty="0">
                    <a:solidFill>
                      <a:schemeClr val="accent1">
                        <a:lumMod val="50000"/>
                      </a:schemeClr>
                    </a:solidFill>
                    <a:latin typeface="Cambria" panose="02040503050406030204" pitchFamily="18" charset="0"/>
                  </a:rPr>
                  <a:t> </a:t>
                </a:r>
                <a:r>
                  <a:rPr lang="en-US" sz="4800" cap="small" dirty="0">
                    <a:solidFill>
                      <a:schemeClr val="accent1">
                        <a:lumMod val="50000"/>
                      </a:schemeClr>
                    </a:solidFill>
                    <a:latin typeface="Cambria" panose="02040503050406030204" pitchFamily="18" charset="0"/>
                  </a:rPr>
                  <a:t>activation to a resetting stimulus</a:t>
                </a:r>
              </a:p>
            </p:txBody>
          </p:sp>
          <p:grpSp>
            <p:nvGrpSpPr>
              <p:cNvPr id="1722" name="Group 1721">
                <a:extLst>
                  <a:ext uri="{FF2B5EF4-FFF2-40B4-BE49-F238E27FC236}">
                    <a16:creationId xmlns="" xmlns:a16="http://schemas.microsoft.com/office/drawing/2014/main" id="{ED229453-71A0-45FA-8D0B-477548C09648}"/>
                  </a:ext>
                </a:extLst>
              </p:cNvPr>
              <p:cNvGrpSpPr/>
              <p:nvPr/>
            </p:nvGrpSpPr>
            <p:grpSpPr>
              <a:xfrm>
                <a:off x="14940709" y="29610628"/>
                <a:ext cx="12231892" cy="6417545"/>
                <a:chOff x="14995094" y="29505767"/>
                <a:chExt cx="12231892" cy="6417545"/>
              </a:xfrm>
            </p:grpSpPr>
            <p:sp>
              <p:nvSpPr>
                <p:cNvPr id="1690" name="TextBox 1689">
                  <a:extLst>
                    <a:ext uri="{FF2B5EF4-FFF2-40B4-BE49-F238E27FC236}">
                      <a16:creationId xmlns="" xmlns:a16="http://schemas.microsoft.com/office/drawing/2014/main" id="{DA6308D2-90F1-4DAA-97E8-AF44AD8AC273}"/>
                    </a:ext>
                  </a:extLst>
                </p:cNvPr>
                <p:cNvSpPr txBox="1"/>
                <p:nvPr/>
              </p:nvSpPr>
              <p:spPr>
                <a:xfrm>
                  <a:off x="14995094" y="29505767"/>
                  <a:ext cx="12231892" cy="825867"/>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Lateral septal nucleus</a:t>
                  </a:r>
                </a:p>
              </p:txBody>
            </p:sp>
            <p:grpSp>
              <p:nvGrpSpPr>
                <p:cNvPr id="1721" name="Group 1720">
                  <a:extLst>
                    <a:ext uri="{FF2B5EF4-FFF2-40B4-BE49-F238E27FC236}">
                      <a16:creationId xmlns="" xmlns:a16="http://schemas.microsoft.com/office/drawing/2014/main" id="{093E6687-1893-4FFC-AD2D-CCFD6D661D02}"/>
                    </a:ext>
                  </a:extLst>
                </p:cNvPr>
                <p:cNvGrpSpPr/>
                <p:nvPr/>
              </p:nvGrpSpPr>
              <p:grpSpPr>
                <a:xfrm>
                  <a:off x="21664770" y="31024694"/>
                  <a:ext cx="4066339" cy="4898618"/>
                  <a:chOff x="21664770" y="31024694"/>
                  <a:chExt cx="4066339" cy="4898618"/>
                </a:xfrm>
              </p:grpSpPr>
              <p:pic>
                <p:nvPicPr>
                  <p:cNvPr id="1701" name="Picture 1700">
                    <a:extLst>
                      <a:ext uri="{FF2B5EF4-FFF2-40B4-BE49-F238E27FC236}">
                        <a16:creationId xmlns="" xmlns:a16="http://schemas.microsoft.com/office/drawing/2014/main" id="{4016E70C-21A3-45C0-A6A6-239D5824D54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35000"/>
                            </a14:imgEffect>
                          </a14:imgLayer>
                        </a14:imgProps>
                      </a:ext>
                      <a:ext uri="{28A0092B-C50C-407E-A947-70E740481C1C}">
                        <a14:useLocalDpi xmlns:a14="http://schemas.microsoft.com/office/drawing/2010/main" val="0"/>
                      </a:ext>
                    </a:extLst>
                  </a:blip>
                  <a:srcRect l="25584" t="19388" r="53137" b="18806"/>
                  <a:stretch/>
                </p:blipFill>
                <p:spPr>
                  <a:xfrm>
                    <a:off x="23872516" y="31024694"/>
                    <a:ext cx="1858593" cy="4048708"/>
                  </a:xfrm>
                  <a:prstGeom prst="rect">
                    <a:avLst/>
                  </a:prstGeom>
                  <a:ln>
                    <a:solidFill>
                      <a:schemeClr val="tx1"/>
                    </a:solidFill>
                  </a:ln>
                </p:spPr>
              </p:pic>
              <p:pic>
                <p:nvPicPr>
                  <p:cNvPr id="1703" name="Picture 1702">
                    <a:extLst>
                      <a:ext uri="{FF2B5EF4-FFF2-40B4-BE49-F238E27FC236}">
                        <a16:creationId xmlns="" xmlns:a16="http://schemas.microsoft.com/office/drawing/2014/main" id="{FE3104D6-841F-483D-8667-B45E1CA1CBCD}"/>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3000"/>
                            </a14:imgEffect>
                          </a14:imgLayer>
                        </a14:imgProps>
                      </a:ext>
                      <a:ext uri="{28A0092B-C50C-407E-A947-70E740481C1C}">
                        <a14:useLocalDpi xmlns:a14="http://schemas.microsoft.com/office/drawing/2010/main" val="0"/>
                      </a:ext>
                    </a:extLst>
                  </a:blip>
                  <a:srcRect l="30820" r="41346" b="18807"/>
                  <a:stretch/>
                </p:blipFill>
                <p:spPr>
                  <a:xfrm>
                    <a:off x="21664770" y="31024694"/>
                    <a:ext cx="1850697" cy="4048708"/>
                  </a:xfrm>
                  <a:prstGeom prst="rect">
                    <a:avLst/>
                  </a:prstGeom>
                  <a:ln>
                    <a:solidFill>
                      <a:schemeClr val="tx1"/>
                    </a:solidFill>
                  </a:ln>
                </p:spPr>
              </p:pic>
              <p:sp>
                <p:nvSpPr>
                  <p:cNvPr id="1715" name="TextBox 1714">
                    <a:extLst>
                      <a:ext uri="{FF2B5EF4-FFF2-40B4-BE49-F238E27FC236}">
                        <a16:creationId xmlns="" xmlns:a16="http://schemas.microsoft.com/office/drawing/2014/main" id="{190E34D6-FB8A-45FD-A8D7-3AF317583135}"/>
                      </a:ext>
                    </a:extLst>
                  </p:cNvPr>
                  <p:cNvSpPr txBox="1"/>
                  <p:nvPr/>
                </p:nvSpPr>
                <p:spPr>
                  <a:xfrm>
                    <a:off x="22134629" y="35397482"/>
                    <a:ext cx="1124666" cy="477043"/>
                  </a:xfrm>
                  <a:prstGeom prst="rect">
                    <a:avLst/>
                  </a:prstGeom>
                  <a:noFill/>
                </p:spPr>
                <p:txBody>
                  <a:bodyPr wrap="square" rtlCol="0">
                    <a:spAutoFit/>
                  </a:bodyPr>
                  <a:lstStyle/>
                  <a:p>
                    <a:r>
                      <a:rPr lang="en-US" sz="2057" dirty="0"/>
                      <a:t>Control</a:t>
                    </a:r>
                  </a:p>
                </p:txBody>
              </p:sp>
              <p:sp>
                <p:nvSpPr>
                  <p:cNvPr id="1717" name="TextBox 1716">
                    <a:extLst>
                      <a:ext uri="{FF2B5EF4-FFF2-40B4-BE49-F238E27FC236}">
                        <a16:creationId xmlns="" xmlns:a16="http://schemas.microsoft.com/office/drawing/2014/main" id="{845E016A-1AC4-4D58-B21D-1237A46F5068}"/>
                      </a:ext>
                    </a:extLst>
                  </p:cNvPr>
                  <p:cNvSpPr txBox="1"/>
                  <p:nvPr/>
                </p:nvSpPr>
                <p:spPr>
                  <a:xfrm>
                    <a:off x="24159740" y="35446269"/>
                    <a:ext cx="1485901" cy="477043"/>
                  </a:xfrm>
                  <a:prstGeom prst="rect">
                    <a:avLst/>
                  </a:prstGeom>
                  <a:noFill/>
                </p:spPr>
                <p:txBody>
                  <a:bodyPr wrap="square" rtlCol="0">
                    <a:spAutoFit/>
                  </a:bodyPr>
                  <a:lstStyle/>
                  <a:p>
                    <a:r>
                      <a:rPr lang="en-US" sz="2057" dirty="0"/>
                      <a:t>Lights Out</a:t>
                    </a:r>
                  </a:p>
                </p:txBody>
              </p:sp>
            </p:grpSp>
          </p:grpSp>
          <p:sp>
            <p:nvSpPr>
              <p:cNvPr id="1718" name="TextBox 1717">
                <a:extLst>
                  <a:ext uri="{FF2B5EF4-FFF2-40B4-BE49-F238E27FC236}">
                    <a16:creationId xmlns="" xmlns:a16="http://schemas.microsoft.com/office/drawing/2014/main" id="{D5021696-4A4E-4DA6-AC28-014ECE23CD8F}"/>
                  </a:ext>
                </a:extLst>
              </p:cNvPr>
              <p:cNvSpPr txBox="1"/>
              <p:nvPr/>
            </p:nvSpPr>
            <p:spPr>
              <a:xfrm>
                <a:off x="15401015" y="36028173"/>
                <a:ext cx="6225840" cy="1400383"/>
              </a:xfrm>
              <a:prstGeom prst="rect">
                <a:avLst/>
              </a:prstGeom>
              <a:noFill/>
            </p:spPr>
            <p:txBody>
              <a:bodyPr wrap="square" rtlCol="0">
                <a:spAutoFit/>
              </a:bodyPr>
              <a:lstStyle/>
              <a:p>
                <a:r>
                  <a:rPr lang="en-US" sz="2400" dirty="0"/>
                  <a:t>Figure 3: Mean ± SEM nuclei count in control LSN (n=9) compared to lights out LSN (n=9). Unpaired t-test; p=0.0004. </a:t>
                </a:r>
              </a:p>
            </p:txBody>
          </p:sp>
          <p:grpSp>
            <p:nvGrpSpPr>
              <p:cNvPr id="1724" name="Group 1723">
                <a:extLst>
                  <a:ext uri="{FF2B5EF4-FFF2-40B4-BE49-F238E27FC236}">
                    <a16:creationId xmlns="" xmlns:a16="http://schemas.microsoft.com/office/drawing/2014/main" id="{00687CF0-B04A-4729-9AAE-68F138B15466}"/>
                  </a:ext>
                </a:extLst>
              </p:cNvPr>
              <p:cNvGrpSpPr/>
              <p:nvPr/>
            </p:nvGrpSpPr>
            <p:grpSpPr>
              <a:xfrm>
                <a:off x="15041709" y="20523904"/>
                <a:ext cx="12231892" cy="8393664"/>
                <a:chOff x="15112565" y="21234843"/>
                <a:chExt cx="12231892" cy="8393664"/>
              </a:xfrm>
            </p:grpSpPr>
            <p:sp>
              <p:nvSpPr>
                <p:cNvPr id="1679" name="TextBox 1678">
                  <a:extLst>
                    <a:ext uri="{FF2B5EF4-FFF2-40B4-BE49-F238E27FC236}">
                      <a16:creationId xmlns="" xmlns:a16="http://schemas.microsoft.com/office/drawing/2014/main" id="{5FBEE064-4FA8-4DD8-A9D7-E485422B75E8}"/>
                    </a:ext>
                  </a:extLst>
                </p:cNvPr>
                <p:cNvSpPr txBox="1"/>
                <p:nvPr/>
              </p:nvSpPr>
              <p:spPr>
                <a:xfrm>
                  <a:off x="15112565" y="21234843"/>
                  <a:ext cx="12231892" cy="825867"/>
                </a:xfrm>
                <a:prstGeom prst="rect">
                  <a:avLst/>
                </a:prstGeom>
                <a:noFill/>
              </p:spPr>
              <p:txBody>
                <a:bodyPr wrap="square" rtlCol="0">
                  <a:spAutoFit/>
                </a:bodyPr>
                <a:lstStyle/>
                <a:p>
                  <a:r>
                    <a:rPr lang="en-US" sz="4000" cap="small" dirty="0">
                      <a:solidFill>
                        <a:schemeClr val="accent1">
                          <a:lumMod val="50000"/>
                        </a:schemeClr>
                      </a:solidFill>
                      <a:latin typeface="Cambria" panose="02040503050406030204" pitchFamily="18" charset="0"/>
                    </a:rPr>
                    <a:t>Intergeniculate leaflet (thalamus)</a:t>
                  </a:r>
                </a:p>
              </p:txBody>
            </p:sp>
            <p:grpSp>
              <p:nvGrpSpPr>
                <p:cNvPr id="1723" name="Group 1722">
                  <a:extLst>
                    <a:ext uri="{FF2B5EF4-FFF2-40B4-BE49-F238E27FC236}">
                      <a16:creationId xmlns="" xmlns:a16="http://schemas.microsoft.com/office/drawing/2014/main" id="{45DB805C-2FC2-4367-8F5D-760C1DEB88A8}"/>
                    </a:ext>
                  </a:extLst>
                </p:cNvPr>
                <p:cNvGrpSpPr/>
                <p:nvPr/>
              </p:nvGrpSpPr>
              <p:grpSpPr>
                <a:xfrm>
                  <a:off x="15461365" y="22850184"/>
                  <a:ext cx="10286214" cy="6778323"/>
                  <a:chOff x="15461365" y="22850184"/>
                  <a:chExt cx="10286214" cy="6778323"/>
                </a:xfrm>
              </p:grpSpPr>
              <p:grpSp>
                <p:nvGrpSpPr>
                  <p:cNvPr id="1687" name="Group 1686">
                    <a:extLst>
                      <a:ext uri="{FF2B5EF4-FFF2-40B4-BE49-F238E27FC236}">
                        <a16:creationId xmlns="" xmlns:a16="http://schemas.microsoft.com/office/drawing/2014/main" id="{4E03F94B-C951-4609-9A54-7337873CA451}"/>
                      </a:ext>
                    </a:extLst>
                  </p:cNvPr>
                  <p:cNvGrpSpPr/>
                  <p:nvPr/>
                </p:nvGrpSpPr>
                <p:grpSpPr>
                  <a:xfrm>
                    <a:off x="21687207" y="22850184"/>
                    <a:ext cx="4060372" cy="4974927"/>
                    <a:chOff x="21687207" y="22406066"/>
                    <a:chExt cx="4060372" cy="4974927"/>
                  </a:xfrm>
                </p:grpSpPr>
                <p:pic>
                  <p:nvPicPr>
                    <p:cNvPr id="1683" name="Picture 1682">
                      <a:extLst>
                        <a:ext uri="{FF2B5EF4-FFF2-40B4-BE49-F238E27FC236}">
                          <a16:creationId xmlns="" xmlns:a16="http://schemas.microsoft.com/office/drawing/2014/main" id="{BF9CB49B-4067-4993-8224-E3936CC11094}"/>
                        </a:ext>
                      </a:extLst>
                    </p:cNvPr>
                    <p:cNvPicPr>
                      <a:picLocks noChangeAspect="1"/>
                    </p:cNvPicPr>
                    <p:nvPr/>
                  </p:nvPicPr>
                  <p:blipFill rotWithShape="1">
                    <a:blip r:embed="rId8">
                      <a:lum bright="12000"/>
                    </a:blip>
                    <a:srcRect l="19950" t="31585" r="5562" b="39234"/>
                    <a:stretch/>
                  </p:blipFill>
                  <p:spPr>
                    <a:xfrm>
                      <a:off x="21687207" y="25128611"/>
                      <a:ext cx="4060372" cy="1749832"/>
                    </a:xfrm>
                    <a:prstGeom prst="rect">
                      <a:avLst/>
                    </a:prstGeom>
                    <a:ln>
                      <a:solidFill>
                        <a:schemeClr val="tx1"/>
                      </a:solidFill>
                    </a:ln>
                  </p:spPr>
                </p:pic>
                <p:pic>
                  <p:nvPicPr>
                    <p:cNvPr id="1684" name="Picture 1683">
                      <a:extLst>
                        <a:ext uri="{FF2B5EF4-FFF2-40B4-BE49-F238E27FC236}">
                          <a16:creationId xmlns="" xmlns:a16="http://schemas.microsoft.com/office/drawing/2014/main" id="{D964D18D-7945-474C-A459-304FF0B37E39}"/>
                        </a:ext>
                      </a:extLst>
                    </p:cNvPr>
                    <p:cNvPicPr>
                      <a:picLocks noChangeAspect="1"/>
                    </p:cNvPicPr>
                    <p:nvPr/>
                  </p:nvPicPr>
                  <p:blipFill rotWithShape="1">
                    <a:blip r:embed="rId9">
                      <a:lum bright="8000"/>
                    </a:blip>
                    <a:srcRect l="29608" t="30146" r="63" b="42514"/>
                    <a:stretch/>
                  </p:blipFill>
                  <p:spPr>
                    <a:xfrm>
                      <a:off x="21687207" y="22406066"/>
                      <a:ext cx="4060372" cy="1749832"/>
                    </a:xfrm>
                    <a:prstGeom prst="rect">
                      <a:avLst/>
                    </a:prstGeom>
                    <a:ln>
                      <a:solidFill>
                        <a:schemeClr val="tx1"/>
                      </a:solidFill>
                    </a:ln>
                  </p:spPr>
                </p:pic>
                <p:sp>
                  <p:nvSpPr>
                    <p:cNvPr id="1685" name="TextBox 1684">
                      <a:extLst>
                        <a:ext uri="{FF2B5EF4-FFF2-40B4-BE49-F238E27FC236}">
                          <a16:creationId xmlns="" xmlns:a16="http://schemas.microsoft.com/office/drawing/2014/main" id="{E7DEE98C-0C42-42F5-BC06-BBB87382845F}"/>
                        </a:ext>
                      </a:extLst>
                    </p:cNvPr>
                    <p:cNvSpPr txBox="1"/>
                    <p:nvPr/>
                  </p:nvSpPr>
                  <p:spPr>
                    <a:xfrm>
                      <a:off x="23155057" y="24155898"/>
                      <a:ext cx="1124668" cy="477043"/>
                    </a:xfrm>
                    <a:prstGeom prst="rect">
                      <a:avLst/>
                    </a:prstGeom>
                    <a:noFill/>
                  </p:spPr>
                  <p:txBody>
                    <a:bodyPr wrap="square" rtlCol="0">
                      <a:spAutoFit/>
                    </a:bodyPr>
                    <a:lstStyle/>
                    <a:p>
                      <a:r>
                        <a:rPr lang="en-US" sz="2057" dirty="0"/>
                        <a:t>Control</a:t>
                      </a:r>
                    </a:p>
                  </p:txBody>
                </p:sp>
                <p:sp>
                  <p:nvSpPr>
                    <p:cNvPr id="1686" name="TextBox 1685">
                      <a:extLst>
                        <a:ext uri="{FF2B5EF4-FFF2-40B4-BE49-F238E27FC236}">
                          <a16:creationId xmlns="" xmlns:a16="http://schemas.microsoft.com/office/drawing/2014/main" id="{3ACA42A3-A3DF-4032-83AF-B51225A19D2B}"/>
                        </a:ext>
                      </a:extLst>
                    </p:cNvPr>
                    <p:cNvSpPr txBox="1"/>
                    <p:nvPr/>
                  </p:nvSpPr>
                  <p:spPr>
                    <a:xfrm>
                      <a:off x="22974440" y="26903950"/>
                      <a:ext cx="1485900" cy="477043"/>
                    </a:xfrm>
                    <a:prstGeom prst="rect">
                      <a:avLst/>
                    </a:prstGeom>
                    <a:noFill/>
                  </p:spPr>
                  <p:txBody>
                    <a:bodyPr wrap="square" rtlCol="0">
                      <a:spAutoFit/>
                    </a:bodyPr>
                    <a:lstStyle/>
                    <a:p>
                      <a:r>
                        <a:rPr lang="en-US" sz="2057" dirty="0"/>
                        <a:t>Lights Out</a:t>
                      </a:r>
                    </a:p>
                  </p:txBody>
                </p:sp>
              </p:grpSp>
              <p:sp>
                <p:nvSpPr>
                  <p:cNvPr id="1720" name="TextBox 1719">
                    <a:extLst>
                      <a:ext uri="{FF2B5EF4-FFF2-40B4-BE49-F238E27FC236}">
                        <a16:creationId xmlns="" xmlns:a16="http://schemas.microsoft.com/office/drawing/2014/main" id="{A78CE314-0F53-42A8-927D-352072D26221}"/>
                      </a:ext>
                    </a:extLst>
                  </p:cNvPr>
                  <p:cNvSpPr txBox="1"/>
                  <p:nvPr/>
                </p:nvSpPr>
                <p:spPr>
                  <a:xfrm>
                    <a:off x="15461365" y="28228124"/>
                    <a:ext cx="6225841" cy="1400383"/>
                  </a:xfrm>
                  <a:prstGeom prst="rect">
                    <a:avLst/>
                  </a:prstGeom>
                  <a:noFill/>
                </p:spPr>
                <p:txBody>
                  <a:bodyPr wrap="square" rtlCol="0">
                    <a:spAutoFit/>
                  </a:bodyPr>
                  <a:lstStyle/>
                  <a:p>
                    <a:r>
                      <a:rPr lang="en-US" sz="2400" dirty="0"/>
                      <a:t>Figure 2: Mean ± SEM nuclei count in control IGL (n=9) compared to lights out IGL (n=7).  Unpaired t-test; p=0.0005. </a:t>
                    </a:r>
                  </a:p>
                </p:txBody>
              </p:sp>
            </p:grpSp>
          </p:grpSp>
        </p:grpSp>
        <p:sp>
          <p:nvSpPr>
            <p:cNvPr id="1751" name="TextBox 1750">
              <a:extLst>
                <a:ext uri="{FF2B5EF4-FFF2-40B4-BE49-F238E27FC236}">
                  <a16:creationId xmlns="" xmlns:a16="http://schemas.microsoft.com/office/drawing/2014/main" id="{682422C6-E2EB-46AF-96C3-6857AFF75CB3}"/>
                </a:ext>
              </a:extLst>
            </p:cNvPr>
            <p:cNvSpPr txBox="1"/>
            <p:nvPr/>
          </p:nvSpPr>
          <p:spPr>
            <a:xfrm>
              <a:off x="16229514" y="14269207"/>
              <a:ext cx="8868484" cy="408894"/>
            </a:xfrm>
            <a:prstGeom prst="rect">
              <a:avLst/>
            </a:prstGeom>
            <a:noFill/>
          </p:spPr>
          <p:txBody>
            <a:bodyPr wrap="square" rtlCol="0">
              <a:spAutoFit/>
            </a:bodyPr>
            <a:lstStyle/>
            <a:p>
              <a:r>
                <a:rPr lang="en-US" sz="2057" dirty="0"/>
                <a:t>Figure 1: Wheel activity actogram from a single mouse. </a:t>
              </a:r>
            </a:p>
          </p:txBody>
        </p:sp>
      </p:grpSp>
      <p:pic>
        <p:nvPicPr>
          <p:cNvPr id="5" name="Picture 4"/>
          <p:cNvPicPr>
            <a:picLocks noChangeAspect="1"/>
          </p:cNvPicPr>
          <p:nvPr/>
        </p:nvPicPr>
        <p:blipFill>
          <a:blip r:embed="rId10">
            <a:extLst>
              <a:ext uri="{BEBA8EAE-BF5A-486C-A8C5-ECC9F3942E4B}">
                <a14:imgProps xmlns:a14="http://schemas.microsoft.com/office/drawing/2010/main">
                  <a14:imgLayer r:embed="rId11">
                    <a14:imgEffect>
                      <a14:sharpenSoften amount="73000"/>
                    </a14:imgEffect>
                  </a14:imgLayer>
                </a14:imgProps>
              </a:ext>
              <a:ext uri="{28A0092B-C50C-407E-A947-70E740481C1C}">
                <a14:useLocalDpi xmlns:a14="http://schemas.microsoft.com/office/drawing/2010/main" val="0"/>
              </a:ext>
            </a:extLst>
          </a:blip>
          <a:stretch>
            <a:fillRect/>
          </a:stretch>
        </p:blipFill>
        <p:spPr>
          <a:xfrm>
            <a:off x="35288139" y="11772846"/>
            <a:ext cx="1766085" cy="3384680"/>
          </a:xfrm>
          <a:prstGeom prst="rect">
            <a:avLst/>
          </a:prstGeom>
          <a:ln w="9525" cap="sq">
            <a:solidFill>
              <a:srgbClr val="000000"/>
            </a:solidFill>
            <a:prstDash val="solid"/>
            <a:miter lim="800000"/>
          </a:ln>
          <a:effectLst>
            <a:outerShdw blurRad="50800" dist="38100" dir="2700000" algn="tl" rotWithShape="0">
              <a:srgbClr val="000000">
                <a:alpha val="0"/>
              </a:srgbClr>
            </a:outerShdw>
          </a:effectLst>
        </p:spPr>
      </p:pic>
      <p:pic>
        <p:nvPicPr>
          <p:cNvPr id="9" name="Picture 8"/>
          <p:cNvPicPr>
            <a:picLocks noChangeAspect="1"/>
          </p:cNvPicPr>
          <p:nvPr/>
        </p:nvPicPr>
        <p:blipFill rotWithShape="1">
          <a:blip r:embed="rId12">
            <a:extLst>
              <a:ext uri="{BEBA8EAE-BF5A-486C-A8C5-ECC9F3942E4B}">
                <a14:imgProps xmlns:a14="http://schemas.microsoft.com/office/drawing/2010/main">
                  <a14:imgLayer r:embed="rId13">
                    <a14:imgEffect>
                      <a14:sharpenSoften amount="77000"/>
                    </a14:imgEffect>
                  </a14:imgLayer>
                </a14:imgProps>
              </a:ext>
              <a:ext uri="{28A0092B-C50C-407E-A947-70E740481C1C}">
                <a14:useLocalDpi xmlns:a14="http://schemas.microsoft.com/office/drawing/2010/main" val="0"/>
              </a:ext>
            </a:extLst>
          </a:blip>
          <a:srcRect t="6486"/>
          <a:stretch/>
        </p:blipFill>
        <p:spPr>
          <a:xfrm>
            <a:off x="37485151" y="11770825"/>
            <a:ext cx="1805647" cy="3384680"/>
          </a:xfrm>
          <a:prstGeom prst="rect">
            <a:avLst/>
          </a:prstGeom>
          <a:ln w="9525" cap="sq">
            <a:solidFill>
              <a:srgbClr val="000000"/>
            </a:solidFill>
            <a:prstDash val="solid"/>
            <a:miter lim="800000"/>
          </a:ln>
          <a:effectLst>
            <a:outerShdw blurRad="50800" dist="38100" dir="2700000" algn="tl" rotWithShape="0">
              <a:srgbClr val="000000">
                <a:alpha val="0"/>
              </a:srgbClr>
            </a:outerShdw>
          </a:effectLst>
        </p:spPr>
      </p:pic>
      <p:graphicFrame>
        <p:nvGraphicFramePr>
          <p:cNvPr id="61" name="Chart 60"/>
          <p:cNvGraphicFramePr>
            <a:graphicFrameLocks/>
          </p:cNvGraphicFramePr>
          <p:nvPr>
            <p:extLst>
              <p:ext uri="{D42A27DB-BD31-4B8C-83A1-F6EECF244321}">
                <p14:modId xmlns:p14="http://schemas.microsoft.com/office/powerpoint/2010/main" val="1744472887"/>
              </p:ext>
            </p:extLst>
          </p:nvPr>
        </p:nvGraphicFramePr>
        <p:xfrm>
          <a:off x="16012436" y="22072008"/>
          <a:ext cx="5547930" cy="3887272"/>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62" name="Chart 61"/>
          <p:cNvGraphicFramePr>
            <a:graphicFrameLocks/>
          </p:cNvGraphicFramePr>
          <p:nvPr>
            <p:extLst>
              <p:ext uri="{D42A27DB-BD31-4B8C-83A1-F6EECF244321}">
                <p14:modId xmlns:p14="http://schemas.microsoft.com/office/powerpoint/2010/main" val="790585286"/>
              </p:ext>
            </p:extLst>
          </p:nvPr>
        </p:nvGraphicFramePr>
        <p:xfrm>
          <a:off x="15978063" y="29596765"/>
          <a:ext cx="5371928" cy="3790181"/>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64" name="Chart 63"/>
          <p:cNvGraphicFramePr>
            <a:graphicFrameLocks/>
          </p:cNvGraphicFramePr>
          <p:nvPr>
            <p:extLst>
              <p:ext uri="{D42A27DB-BD31-4B8C-83A1-F6EECF244321}">
                <p14:modId xmlns:p14="http://schemas.microsoft.com/office/powerpoint/2010/main" val="707794552"/>
              </p:ext>
            </p:extLst>
          </p:nvPr>
        </p:nvGraphicFramePr>
        <p:xfrm>
          <a:off x="29138336" y="11374831"/>
          <a:ext cx="5750569" cy="4180710"/>
        </p:xfrm>
        <a:graphic>
          <a:graphicData uri="http://schemas.openxmlformats.org/drawingml/2006/chart">
            <c:chart xmlns:c="http://schemas.openxmlformats.org/drawingml/2006/chart" xmlns:r="http://schemas.openxmlformats.org/officeDocument/2006/relationships" r:id="rId16"/>
          </a:graphicData>
        </a:graphic>
      </p:graphicFrame>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765</Words>
  <Application>Microsoft Macintosh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Cambria</vt:lpstr>
      <vt:lpstr>Arial</vt:lpstr>
      <vt:lpstr>Office Theme</vt:lpstr>
      <vt:lpstr>Identification of Brain Regions Activated with Arousal-Induced Clock Resetting in Male and Female Mice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2018-04-25T01:09:56Z</dcterms:modified>
</cp:coreProperties>
</file>