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charts/style1.xml" ContentType="application/vnd.ms-office.chartstyl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charts/colors1.xml" ContentType="application/vnd.ms-office.chartcolorstyle+xml"/>
  <Override PartName="/ppt/slideLayouts/slideLayout10.xml" ContentType="application/vnd.openxmlformats-officedocument.presentationml.slideLayout+xml"/>
  <Default Extension="xlsx" ContentType="application/vnd.openxmlformats-officedocument.spreadsheetml.sheet"/>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6" r:id="rId2"/>
  </p:sldIdLst>
  <p:sldSz cx="38404800" cy="32004000"/>
  <p:notesSz cx="6858000" cy="9144000"/>
  <p:defaultTextStyle>
    <a:defPPr>
      <a:defRPr lang="en-US"/>
    </a:defPPr>
    <a:lvl1pPr marL="0" algn="l" defTabSz="3375293" rtl="0" eaLnBrk="1" latinLnBrk="0" hangingPunct="1">
      <a:defRPr sz="6600" kern="1200">
        <a:solidFill>
          <a:schemeClr val="tx1"/>
        </a:solidFill>
        <a:latin typeface="+mn-lt"/>
        <a:ea typeface="+mn-ea"/>
        <a:cs typeface="+mn-cs"/>
      </a:defRPr>
    </a:lvl1pPr>
    <a:lvl2pPr marL="1687646" algn="l" defTabSz="3375293" rtl="0" eaLnBrk="1" latinLnBrk="0" hangingPunct="1">
      <a:defRPr sz="6600" kern="1200">
        <a:solidFill>
          <a:schemeClr val="tx1"/>
        </a:solidFill>
        <a:latin typeface="+mn-lt"/>
        <a:ea typeface="+mn-ea"/>
        <a:cs typeface="+mn-cs"/>
      </a:defRPr>
    </a:lvl2pPr>
    <a:lvl3pPr marL="3375293" algn="l" defTabSz="3375293" rtl="0" eaLnBrk="1" latinLnBrk="0" hangingPunct="1">
      <a:defRPr sz="6600" kern="1200">
        <a:solidFill>
          <a:schemeClr val="tx1"/>
        </a:solidFill>
        <a:latin typeface="+mn-lt"/>
        <a:ea typeface="+mn-ea"/>
        <a:cs typeface="+mn-cs"/>
      </a:defRPr>
    </a:lvl3pPr>
    <a:lvl4pPr marL="5062944" algn="l" defTabSz="3375293" rtl="0" eaLnBrk="1" latinLnBrk="0" hangingPunct="1">
      <a:defRPr sz="6600" kern="1200">
        <a:solidFill>
          <a:schemeClr val="tx1"/>
        </a:solidFill>
        <a:latin typeface="+mn-lt"/>
        <a:ea typeface="+mn-ea"/>
        <a:cs typeface="+mn-cs"/>
      </a:defRPr>
    </a:lvl4pPr>
    <a:lvl5pPr marL="6750599" algn="l" defTabSz="3375293" rtl="0" eaLnBrk="1" latinLnBrk="0" hangingPunct="1">
      <a:defRPr sz="6600" kern="1200">
        <a:solidFill>
          <a:schemeClr val="tx1"/>
        </a:solidFill>
        <a:latin typeface="+mn-lt"/>
        <a:ea typeface="+mn-ea"/>
        <a:cs typeface="+mn-cs"/>
      </a:defRPr>
    </a:lvl5pPr>
    <a:lvl6pPr marL="8438250" algn="l" defTabSz="3375293" rtl="0" eaLnBrk="1" latinLnBrk="0" hangingPunct="1">
      <a:defRPr sz="6600" kern="1200">
        <a:solidFill>
          <a:schemeClr val="tx1"/>
        </a:solidFill>
        <a:latin typeface="+mn-lt"/>
        <a:ea typeface="+mn-ea"/>
        <a:cs typeface="+mn-cs"/>
      </a:defRPr>
    </a:lvl6pPr>
    <a:lvl7pPr marL="10125896" algn="l" defTabSz="3375293" rtl="0" eaLnBrk="1" latinLnBrk="0" hangingPunct="1">
      <a:defRPr sz="6600" kern="1200">
        <a:solidFill>
          <a:schemeClr val="tx1"/>
        </a:solidFill>
        <a:latin typeface="+mn-lt"/>
        <a:ea typeface="+mn-ea"/>
        <a:cs typeface="+mn-cs"/>
      </a:defRPr>
    </a:lvl7pPr>
    <a:lvl8pPr marL="11813542" algn="l" defTabSz="3375293" rtl="0" eaLnBrk="1" latinLnBrk="0" hangingPunct="1">
      <a:defRPr sz="6600" kern="1200">
        <a:solidFill>
          <a:schemeClr val="tx1"/>
        </a:solidFill>
        <a:latin typeface="+mn-lt"/>
        <a:ea typeface="+mn-ea"/>
        <a:cs typeface="+mn-cs"/>
      </a:defRPr>
    </a:lvl8pPr>
    <a:lvl9pPr marL="13501193" algn="l" defTabSz="3375293" rtl="0" eaLnBrk="1" latinLnBrk="0" hangingPunct="1">
      <a:defRPr sz="66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0080">
          <p15:clr>
            <a:srgbClr val="A4A3A4"/>
          </p15:clr>
        </p15:guide>
        <p15:guide id="2" pos="12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8B6E0"/>
    <a:srgbClr val="E0D5C2"/>
    <a:srgbClr val="5C5240"/>
    <a:srgbClr val="C7B393"/>
    <a:srgbClr val="2F4D89"/>
    <a:srgbClr val="406ABE"/>
    <a:srgbClr val="2479D6"/>
    <a:srgbClr val="2969A3"/>
    <a:srgbClr val="DD9E11"/>
    <a:srgbClr val="F3C66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395" autoAdjust="0"/>
    <p:restoredTop sz="94674" autoAdjust="0"/>
  </p:normalViewPr>
  <p:slideViewPr>
    <p:cSldViewPr snapToGrid="0">
      <p:cViewPr>
        <p:scale>
          <a:sx n="18" d="100"/>
          <a:sy n="18" d="100"/>
        </p:scale>
        <p:origin x="-2035" y="82"/>
      </p:cViewPr>
      <p:guideLst>
        <p:guide orient="horz" pos="10080"/>
        <p:guide pos="12096"/>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chartUserShapes" Target="../drawings/drawing1.xml"/><Relationship Id="rId1" Type="http://schemas.openxmlformats.org/officeDocument/2006/relationships/package" Target="../embeddings/Microsoft_Excel_Worksheet1.xlsx"/><Relationship Id="rId4"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lang val="zh-CN"/>
  <c:chart>
    <c:title>
      <c:tx>
        <c:rich>
          <a:bodyPr rot="0" spcFirstLastPara="1" vertOverflow="ellipsis" vert="horz" wrap="square" anchor="ctr" anchorCtr="1"/>
          <a:lstStyle/>
          <a:p>
            <a:pPr>
              <a:defRPr sz="4400" b="1" i="0" u="none" strike="noStrike" kern="1200" spc="0" baseline="0">
                <a:solidFill>
                  <a:schemeClr val="tx1"/>
                </a:solidFill>
                <a:latin typeface="+mn-lt"/>
                <a:ea typeface="+mn-ea"/>
                <a:cs typeface="+mn-cs"/>
              </a:defRPr>
            </a:pPr>
            <a:r>
              <a:rPr lang="en-US" altLang="zh-CN" sz="4400" b="1" dirty="0">
                <a:solidFill>
                  <a:schemeClr val="tx1"/>
                </a:solidFill>
              </a:rPr>
              <a:t>How</a:t>
            </a:r>
            <a:r>
              <a:rPr lang="en-US" altLang="zh-CN" sz="4400" b="1" baseline="0" dirty="0">
                <a:solidFill>
                  <a:schemeClr val="tx1"/>
                </a:solidFill>
              </a:rPr>
              <a:t> was the service at CIE</a:t>
            </a:r>
            <a:r>
              <a:rPr lang="zh-CN" altLang="en-US" sz="4400" b="1" baseline="0" dirty="0">
                <a:solidFill>
                  <a:schemeClr val="tx1"/>
                </a:solidFill>
              </a:rPr>
              <a:t>？</a:t>
            </a:r>
            <a:endParaRPr lang="en-US" altLang="zh-CN" sz="4400" b="1" dirty="0">
              <a:solidFill>
                <a:schemeClr val="tx1"/>
              </a:solidFill>
            </a:endParaRPr>
          </a:p>
        </c:rich>
      </c:tx>
      <c:layout>
        <c:manualLayout>
          <c:xMode val="edge"/>
          <c:yMode val="edge"/>
          <c:x val="0.21876851524631011"/>
          <c:y val="2.9794181593676874E-2"/>
        </c:manualLayout>
      </c:layout>
      <c:spPr>
        <a:noFill/>
        <a:ln>
          <a:noFill/>
        </a:ln>
        <a:effectLst/>
      </c:spPr>
    </c:title>
    <c:view3D>
      <c:rotX val="30"/>
      <c:depthPercent val="100"/>
      <c:perspective val="30"/>
    </c:view3D>
    <c:floor>
      <c:spPr>
        <a:noFill/>
        <a:ln>
          <a:noFill/>
        </a:ln>
        <a:effectLst/>
        <a:sp3d/>
      </c:spPr>
    </c:floor>
    <c:sideWall>
      <c:spPr>
        <a:noFill/>
        <a:ln>
          <a:noFill/>
        </a:ln>
        <a:effectLst/>
        <a:sp3d/>
      </c:spPr>
    </c:sideWall>
    <c:backWall>
      <c:spPr>
        <a:noFill/>
        <a:ln>
          <a:noFill/>
        </a:ln>
        <a:effectLst/>
        <a:sp3d/>
      </c:spPr>
    </c:backWall>
    <c:plotArea>
      <c:layout>
        <c:manualLayout>
          <c:layoutTarget val="inner"/>
          <c:xMode val="edge"/>
          <c:yMode val="edge"/>
          <c:x val="1.440644319664228E-2"/>
          <c:y val="0.18029690173083493"/>
          <c:w val="0.97561986535952905"/>
          <c:h val="0.53490040722477972"/>
        </c:manualLayout>
      </c:layout>
      <c:pie3DChart>
        <c:varyColors val="1"/>
        <c:ser>
          <c:idx val="0"/>
          <c:order val="0"/>
          <c:tx>
            <c:strRef>
              <c:f>Sheet1!$B$1</c:f>
              <c:strCache>
                <c:ptCount val="1"/>
                <c:pt idx="0">
                  <c:v>percent</c:v>
                </c:pt>
              </c:strCache>
            </c:strRef>
          </c:tx>
          <c:dPt>
            <c:idx val="0"/>
            <c:spPr>
              <a:solidFill>
                <a:schemeClr val="accent1"/>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1-0DDD-4C73-B563-FB8CC0B2F9A1}"/>
              </c:ext>
            </c:extLst>
          </c:dPt>
          <c:dPt>
            <c:idx val="1"/>
            <c:spPr>
              <a:solidFill>
                <a:schemeClr val="accent2"/>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3-0DDD-4C73-B563-FB8CC0B2F9A1}"/>
              </c:ext>
            </c:extLst>
          </c:dPt>
          <c:dPt>
            <c:idx val="2"/>
            <c:spPr>
              <a:solidFill>
                <a:schemeClr val="accent3"/>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5-0DDD-4C73-B563-FB8CC0B2F9A1}"/>
              </c:ext>
            </c:extLst>
          </c:dPt>
          <c:dPt>
            <c:idx val="3"/>
            <c:spPr>
              <a:solidFill>
                <a:schemeClr val="accent4"/>
              </a:solidFill>
              <a:ln w="25400">
                <a:solidFill>
                  <a:schemeClr val="lt1"/>
                </a:solidFill>
              </a:ln>
              <a:effectLst/>
              <a:sp3d contourW="25400">
                <a:contourClr>
                  <a:schemeClr val="lt1"/>
                </a:contourClr>
              </a:sp3d>
            </c:spPr>
            <c:extLst xmlns:c16r2="http://schemas.microsoft.com/office/drawing/2015/06/chart">
              <c:ext xmlns:c16="http://schemas.microsoft.com/office/drawing/2014/chart" uri="{C3380CC4-5D6E-409C-BE32-E72D297353CC}">
                <c16:uniqueId val="{00000007-0DDD-4C73-B563-FB8CC0B2F9A1}"/>
              </c:ext>
            </c:extLst>
          </c:dPt>
          <c:cat>
            <c:strRef>
              <c:f>Sheet1!$A$2:$A$5</c:f>
              <c:strCache>
                <c:ptCount val="3"/>
                <c:pt idx="0">
                  <c:v>Extremely good</c:v>
                </c:pt>
                <c:pt idx="1">
                  <c:v>Somewhat good</c:v>
                </c:pt>
                <c:pt idx="2">
                  <c:v>Neither good or bad</c:v>
                </c:pt>
              </c:strCache>
            </c:strRef>
          </c:cat>
          <c:val>
            <c:numRef>
              <c:f>Sheet1!$B$2:$B$5</c:f>
              <c:numCache>
                <c:formatCode>General</c:formatCode>
                <c:ptCount val="4"/>
                <c:pt idx="0">
                  <c:v>7.2</c:v>
                </c:pt>
                <c:pt idx="1">
                  <c:v>2</c:v>
                </c:pt>
                <c:pt idx="2">
                  <c:v>0.8</c:v>
                </c:pt>
              </c:numCache>
            </c:numRef>
          </c:val>
          <c:extLst xmlns:c16r2="http://schemas.microsoft.com/office/drawing/2015/06/chart">
            <c:ext xmlns:c16="http://schemas.microsoft.com/office/drawing/2014/chart" uri="{C3380CC4-5D6E-409C-BE32-E72D297353CC}">
              <c16:uniqueId val="{00000008-0DDD-4C73-B563-FB8CC0B2F9A1}"/>
            </c:ext>
          </c:extLst>
        </c:ser>
      </c:pie3DChart>
      <c:spPr>
        <a:noFill/>
        <a:ln>
          <a:noFill/>
        </a:ln>
        <a:effectLst/>
      </c:spPr>
    </c:plotArea>
    <c:legend>
      <c:legendPos val="b"/>
      <c:legendEntry>
        <c:idx val="3"/>
        <c:delete val="1"/>
      </c:legendEntry>
      <c:layout/>
      <c:spPr>
        <a:noFill/>
        <a:ln>
          <a:noFill/>
        </a:ln>
        <a:effectLst/>
      </c:spPr>
      <c:txPr>
        <a:bodyPr rot="0" spcFirstLastPara="1" vertOverflow="ellipsis" vert="horz" wrap="square" anchor="ctr" anchorCtr="1"/>
        <a:lstStyle/>
        <a:p>
          <a:pPr>
            <a:defRPr sz="4000" b="0" i="0" u="none" strike="noStrike" kern="1200" baseline="0">
              <a:solidFill>
                <a:schemeClr val="tx1"/>
              </a:solidFill>
              <a:latin typeface="+mn-lt"/>
              <a:ea typeface="+mn-ea"/>
              <a:cs typeface="+mn-cs"/>
            </a:defRPr>
          </a:pPr>
          <a:endParaRPr lang="zh-CN"/>
        </a:p>
      </c:txPr>
    </c:legend>
    <c:plotVisOnly val="1"/>
    <c:dispBlanksAs val="zero"/>
  </c:chart>
  <c:spPr>
    <a:noFill/>
    <a:ln>
      <a:noFill/>
    </a:ln>
    <a:effectLst/>
  </c:spPr>
  <c:txPr>
    <a:bodyPr/>
    <a:lstStyle/>
    <a:p>
      <a:pPr>
        <a:defRPr/>
      </a:pPr>
      <a:endParaRPr lang="zh-CN"/>
    </a:p>
  </c:txPr>
  <c:externalData r:id="rId1"/>
  <c:userShapes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0.54335</cdr:x>
      <cdr:y>0.34241</cdr:y>
    </cdr:from>
    <cdr:to>
      <cdr:x>0.62314</cdr:x>
      <cdr:y>0.5824</cdr:y>
    </cdr:to>
    <cdr:sp macro="" textlink="">
      <cdr:nvSpPr>
        <cdr:cNvPr id="2" name="文本框 1"/>
        <cdr:cNvSpPr txBox="1"/>
      </cdr:nvSpPr>
      <cdr:spPr>
        <a:xfrm xmlns:a="http://schemas.openxmlformats.org/drawingml/2006/main">
          <a:off x="6226844" y="1850193"/>
          <a:ext cx="914400" cy="129673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zh-CN" sz="1800" dirty="0"/>
            <a:t>72.41%</a:t>
          </a:r>
          <a:endParaRPr lang="zh-CN" altLang="en-US" sz="1800" dirty="0"/>
        </a:p>
      </cdr:txBody>
    </cdr:sp>
  </cdr:relSizeAnchor>
  <cdr:relSizeAnchor xmlns:cdr="http://schemas.openxmlformats.org/drawingml/2006/chartDrawing">
    <cdr:from>
      <cdr:x>0.3515</cdr:x>
      <cdr:y>0.26383</cdr:y>
    </cdr:from>
    <cdr:to>
      <cdr:x>0.43129</cdr:x>
      <cdr:y>0.43306</cdr:y>
    </cdr:to>
    <cdr:sp macro="" textlink="">
      <cdr:nvSpPr>
        <cdr:cNvPr id="3" name="文本框 2"/>
        <cdr:cNvSpPr txBox="1"/>
      </cdr:nvSpPr>
      <cdr:spPr>
        <a:xfrm xmlns:a="http://schemas.openxmlformats.org/drawingml/2006/main">
          <a:off x="4028285" y="1425606"/>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altLang="zh-CN" sz="1800" dirty="0"/>
            <a:t>20.69%</a:t>
          </a:r>
          <a:endParaRPr lang="zh-CN" altLang="en-US" sz="1800" dirty="0"/>
        </a:p>
      </cdr:txBody>
    </cdr:sp>
  </cdr:relSizeAnchor>
  <cdr:relSizeAnchor xmlns:cdr="http://schemas.openxmlformats.org/drawingml/2006/chartDrawing">
    <cdr:from>
      <cdr:x>0.45012</cdr:x>
      <cdr:y>0.19725</cdr:y>
    </cdr:from>
    <cdr:to>
      <cdr:x>0.52991</cdr:x>
      <cdr:y>0.40337</cdr:y>
    </cdr:to>
    <cdr:sp macro="" textlink="">
      <cdr:nvSpPr>
        <cdr:cNvPr id="4" name="文本框 3"/>
        <cdr:cNvSpPr txBox="1"/>
      </cdr:nvSpPr>
      <cdr:spPr>
        <a:xfrm xmlns:a="http://schemas.openxmlformats.org/drawingml/2006/main">
          <a:off x="5158439" y="1065829"/>
          <a:ext cx="914400" cy="111375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altLang="zh-CN" sz="2000" dirty="0"/>
            <a:t>6.9%</a:t>
          </a:r>
          <a:endParaRPr lang="zh-CN" altLang="en-US" sz="2000" dirty="0"/>
        </a:p>
      </cdr:txBody>
    </cdr:sp>
  </cdr:relSizeAnchor>
  <cdr:relSizeAnchor xmlns:cdr="http://schemas.openxmlformats.org/drawingml/2006/chartDrawing">
    <cdr:from>
      <cdr:x>0.03857</cdr:x>
      <cdr:y>0.34696</cdr:y>
    </cdr:from>
    <cdr:to>
      <cdr:x>0.28046</cdr:x>
      <cdr:y>0.4779</cdr:y>
    </cdr:to>
    <cdr:sp macro="" textlink="">
      <cdr:nvSpPr>
        <cdr:cNvPr id="5" name="文本框 4"/>
        <cdr:cNvSpPr txBox="1"/>
      </cdr:nvSpPr>
      <cdr:spPr>
        <a:xfrm xmlns:a="http://schemas.openxmlformats.org/drawingml/2006/main">
          <a:off x="442059" y="1874785"/>
          <a:ext cx="2772077" cy="70750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zh-CN" sz="2400" dirty="0"/>
            <a:t>Total responses: 29</a:t>
          </a:r>
          <a:endParaRPr lang="zh-CN" altLang="en-US" sz="24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43B159-DD67-4B6C-AE42-9F526B3274BC}" type="datetimeFigureOut">
              <a:rPr lang="en-US" smtClean="0"/>
              <a:pPr/>
              <a:t>4/24/2019</a:t>
            </a:fld>
            <a:endParaRPr lang="en-US"/>
          </a:p>
        </p:txBody>
      </p:sp>
      <p:sp>
        <p:nvSpPr>
          <p:cNvPr id="4" name="幻灯片图像占位符 3"/>
          <p:cNvSpPr>
            <a:spLocks noGrp="1" noRot="1" noChangeAspect="1"/>
          </p:cNvSpPr>
          <p:nvPr>
            <p:ph type="sldImg" idx="2"/>
          </p:nvPr>
        </p:nvSpPr>
        <p:spPr>
          <a:xfrm>
            <a:off x="1577975" y="1143000"/>
            <a:ext cx="37020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FFF72B-0D8E-49E5-9B41-D79E52064F94}" type="slidenum">
              <a:rPr lang="en-US" smtClean="0"/>
              <a:pPr/>
              <a:t>‹#›</a:t>
            </a:fld>
            <a:endParaRPr lang="en-US"/>
          </a:p>
        </p:txBody>
      </p:sp>
    </p:spTree>
    <p:extLst>
      <p:ext uri="{BB962C8B-B14F-4D97-AF65-F5344CB8AC3E}">
        <p14:creationId xmlns="" xmlns:p14="http://schemas.microsoft.com/office/powerpoint/2010/main" val="3646352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1DFFF72B-0D8E-49E5-9B41-D79E52064F94}" type="slidenum">
              <a:rPr lang="en-US" smtClean="0"/>
              <a:pPr/>
              <a:t>1</a:t>
            </a:fld>
            <a:endParaRPr lang="en-US"/>
          </a:p>
        </p:txBody>
      </p:sp>
    </p:spTree>
    <p:extLst>
      <p:ext uri="{BB962C8B-B14F-4D97-AF65-F5344CB8AC3E}">
        <p14:creationId xmlns="" xmlns:p14="http://schemas.microsoft.com/office/powerpoint/2010/main" val="79020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80360" y="5237694"/>
            <a:ext cx="32644080" cy="11142133"/>
          </a:xfrm>
        </p:spPr>
        <p:txBody>
          <a:bodyPr anchor="b"/>
          <a:lstStyle>
            <a:lvl1pPr algn="ctr">
              <a:defRPr sz="25200"/>
            </a:lvl1pPr>
          </a:lstStyle>
          <a:p>
            <a:r>
              <a:rPr lang="en-US"/>
              <a:t>Click to edit Master title style</a:t>
            </a:r>
            <a:endParaRPr lang="en-US" dirty="0"/>
          </a:p>
        </p:txBody>
      </p:sp>
      <p:sp>
        <p:nvSpPr>
          <p:cNvPr id="3" name="Subtitle 2"/>
          <p:cNvSpPr>
            <a:spLocks noGrp="1"/>
          </p:cNvSpPr>
          <p:nvPr>
            <p:ph type="subTitle" idx="1"/>
          </p:nvPr>
        </p:nvSpPr>
        <p:spPr>
          <a:xfrm>
            <a:off x="4800600" y="16809511"/>
            <a:ext cx="28803600" cy="7726889"/>
          </a:xfrm>
        </p:spPr>
        <p:txBody>
          <a:bodyPr/>
          <a:lstStyle>
            <a:lvl1pPr marL="0" indent="0" algn="ctr">
              <a:buNone/>
              <a:defRPr sz="10080"/>
            </a:lvl1pPr>
            <a:lvl2pPr marL="1920240" indent="0" algn="ctr">
              <a:buNone/>
              <a:defRPr sz="8400"/>
            </a:lvl2pPr>
            <a:lvl3pPr marL="3840480" indent="0" algn="ctr">
              <a:buNone/>
              <a:defRPr sz="7560"/>
            </a:lvl3pPr>
            <a:lvl4pPr marL="5760720" indent="0" algn="ctr">
              <a:buNone/>
              <a:defRPr sz="6720"/>
            </a:lvl4pPr>
            <a:lvl5pPr marL="7680960" indent="0" algn="ctr">
              <a:buNone/>
              <a:defRPr sz="6720"/>
            </a:lvl5pPr>
            <a:lvl6pPr marL="9601200" indent="0" algn="ctr">
              <a:buNone/>
              <a:defRPr sz="6720"/>
            </a:lvl6pPr>
            <a:lvl7pPr marL="11521440" indent="0" algn="ctr">
              <a:buNone/>
              <a:defRPr sz="6720"/>
            </a:lvl7pPr>
            <a:lvl8pPr marL="13441680" indent="0" algn="ctr">
              <a:buNone/>
              <a:defRPr sz="6720"/>
            </a:lvl8pPr>
            <a:lvl9pPr marL="15361920" indent="0" algn="ctr">
              <a:buNone/>
              <a:defRPr sz="67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pPr/>
              <a:t>4/24/2019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pPr/>
              <a:t>‹#›</a:t>
            </a:fld>
            <a:endParaRPr lang="en-US" dirty="0"/>
          </a:p>
        </p:txBody>
      </p:sp>
    </p:spTree>
    <p:extLst>
      <p:ext uri="{BB962C8B-B14F-4D97-AF65-F5344CB8AC3E}">
        <p14:creationId xmlns="" xmlns:p14="http://schemas.microsoft.com/office/powerpoint/2010/main" val="8399039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pPr/>
              <a:t>4/24/2019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pPr/>
              <a:t>‹#›</a:t>
            </a:fld>
            <a:endParaRPr lang="en-US" dirty="0"/>
          </a:p>
        </p:txBody>
      </p:sp>
    </p:spTree>
    <p:extLst>
      <p:ext uri="{BB962C8B-B14F-4D97-AF65-F5344CB8AC3E}">
        <p14:creationId xmlns="" xmlns:p14="http://schemas.microsoft.com/office/powerpoint/2010/main" val="3375199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483437" y="1703917"/>
            <a:ext cx="8281035" cy="2712191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640332" y="1703917"/>
            <a:ext cx="24363045" cy="2712191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pPr/>
              <a:t>4/24/2019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pPr/>
              <a:t>‹#›</a:t>
            </a:fld>
            <a:endParaRPr lang="en-US" dirty="0"/>
          </a:p>
        </p:txBody>
      </p:sp>
    </p:spTree>
    <p:extLst>
      <p:ext uri="{BB962C8B-B14F-4D97-AF65-F5344CB8AC3E}">
        <p14:creationId xmlns="" xmlns:p14="http://schemas.microsoft.com/office/powerpoint/2010/main" val="1155763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pPr/>
              <a:t>4/24/2019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pPr/>
              <a:t>‹#›</a:t>
            </a:fld>
            <a:endParaRPr lang="en-US" dirty="0"/>
          </a:p>
        </p:txBody>
      </p:sp>
    </p:spTree>
    <p:extLst>
      <p:ext uri="{BB962C8B-B14F-4D97-AF65-F5344CB8AC3E}">
        <p14:creationId xmlns="" xmlns:p14="http://schemas.microsoft.com/office/powerpoint/2010/main" val="2002600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20330" y="7978784"/>
            <a:ext cx="33124140" cy="13312773"/>
          </a:xfrm>
        </p:spPr>
        <p:txBody>
          <a:bodyPr anchor="b"/>
          <a:lstStyle>
            <a:lvl1pPr>
              <a:defRPr sz="25200"/>
            </a:lvl1pPr>
          </a:lstStyle>
          <a:p>
            <a:r>
              <a:rPr lang="en-US"/>
              <a:t>Click to edit Master title style</a:t>
            </a:r>
            <a:endParaRPr lang="en-US" dirty="0"/>
          </a:p>
        </p:txBody>
      </p:sp>
      <p:sp>
        <p:nvSpPr>
          <p:cNvPr id="3" name="Text Placeholder 2"/>
          <p:cNvSpPr>
            <a:spLocks noGrp="1"/>
          </p:cNvSpPr>
          <p:nvPr>
            <p:ph type="body" idx="1"/>
          </p:nvPr>
        </p:nvSpPr>
        <p:spPr>
          <a:xfrm>
            <a:off x="2620330" y="21417501"/>
            <a:ext cx="33124140" cy="7000873"/>
          </a:xfrm>
        </p:spPr>
        <p:txBody>
          <a:bodyPr/>
          <a:lstStyle>
            <a:lvl1pPr marL="0" indent="0">
              <a:buNone/>
              <a:defRPr sz="10080">
                <a:solidFill>
                  <a:schemeClr val="tx1"/>
                </a:solidFill>
              </a:defRPr>
            </a:lvl1pPr>
            <a:lvl2pPr marL="1920240" indent="0">
              <a:buNone/>
              <a:defRPr sz="8400">
                <a:solidFill>
                  <a:schemeClr val="tx1">
                    <a:tint val="75000"/>
                  </a:schemeClr>
                </a:solidFill>
              </a:defRPr>
            </a:lvl2pPr>
            <a:lvl3pPr marL="3840480" indent="0">
              <a:buNone/>
              <a:defRPr sz="7560">
                <a:solidFill>
                  <a:schemeClr val="tx1">
                    <a:tint val="75000"/>
                  </a:schemeClr>
                </a:solidFill>
              </a:defRPr>
            </a:lvl3pPr>
            <a:lvl4pPr marL="5760720" indent="0">
              <a:buNone/>
              <a:defRPr sz="6720">
                <a:solidFill>
                  <a:schemeClr val="tx1">
                    <a:tint val="75000"/>
                  </a:schemeClr>
                </a:solidFill>
              </a:defRPr>
            </a:lvl4pPr>
            <a:lvl5pPr marL="7680960" indent="0">
              <a:buNone/>
              <a:defRPr sz="6720">
                <a:solidFill>
                  <a:schemeClr val="tx1">
                    <a:tint val="75000"/>
                  </a:schemeClr>
                </a:solidFill>
              </a:defRPr>
            </a:lvl5pPr>
            <a:lvl6pPr marL="9601200" indent="0">
              <a:buNone/>
              <a:defRPr sz="6720">
                <a:solidFill>
                  <a:schemeClr val="tx1">
                    <a:tint val="75000"/>
                  </a:schemeClr>
                </a:solidFill>
              </a:defRPr>
            </a:lvl6pPr>
            <a:lvl7pPr marL="11521440" indent="0">
              <a:buNone/>
              <a:defRPr sz="6720">
                <a:solidFill>
                  <a:schemeClr val="tx1">
                    <a:tint val="75000"/>
                  </a:schemeClr>
                </a:solidFill>
              </a:defRPr>
            </a:lvl7pPr>
            <a:lvl8pPr marL="13441680" indent="0">
              <a:buNone/>
              <a:defRPr sz="6720">
                <a:solidFill>
                  <a:schemeClr val="tx1">
                    <a:tint val="75000"/>
                  </a:schemeClr>
                </a:solidFill>
              </a:defRPr>
            </a:lvl8pPr>
            <a:lvl9pPr marL="15361920" indent="0">
              <a:buNone/>
              <a:defRPr sz="67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pPr/>
              <a:t>4/24/2019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pPr/>
              <a:t>‹#›</a:t>
            </a:fld>
            <a:endParaRPr lang="en-US" dirty="0"/>
          </a:p>
        </p:txBody>
      </p:sp>
    </p:spTree>
    <p:extLst>
      <p:ext uri="{BB962C8B-B14F-4D97-AF65-F5344CB8AC3E}">
        <p14:creationId xmlns="" xmlns:p14="http://schemas.microsoft.com/office/powerpoint/2010/main" val="1178466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640330" y="8519583"/>
            <a:ext cx="16322040" cy="203062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9442430" y="8519583"/>
            <a:ext cx="16322040" cy="203062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pPr/>
              <a:t>4/24/2019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pPr/>
              <a:t>‹#›</a:t>
            </a:fld>
            <a:endParaRPr lang="en-US" dirty="0"/>
          </a:p>
        </p:txBody>
      </p:sp>
    </p:spTree>
    <p:extLst>
      <p:ext uri="{BB962C8B-B14F-4D97-AF65-F5344CB8AC3E}">
        <p14:creationId xmlns="" xmlns:p14="http://schemas.microsoft.com/office/powerpoint/2010/main" val="528456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645332" y="1703924"/>
            <a:ext cx="33124140" cy="6185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2645336" y="7845427"/>
            <a:ext cx="16247028" cy="3844923"/>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Click to edit Master text styles</a:t>
            </a:r>
          </a:p>
        </p:txBody>
      </p:sp>
      <p:sp>
        <p:nvSpPr>
          <p:cNvPr id="4" name="Content Placeholder 3"/>
          <p:cNvSpPr>
            <a:spLocks noGrp="1"/>
          </p:cNvSpPr>
          <p:nvPr>
            <p:ph sz="half" idx="2"/>
          </p:nvPr>
        </p:nvSpPr>
        <p:spPr>
          <a:xfrm>
            <a:off x="2645336" y="11690350"/>
            <a:ext cx="16247028" cy="171947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9442432" y="7845427"/>
            <a:ext cx="16327042" cy="3844923"/>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Click to edit Master text styles</a:t>
            </a:r>
          </a:p>
        </p:txBody>
      </p:sp>
      <p:sp>
        <p:nvSpPr>
          <p:cNvPr id="6" name="Content Placeholder 5"/>
          <p:cNvSpPr>
            <a:spLocks noGrp="1"/>
          </p:cNvSpPr>
          <p:nvPr>
            <p:ph sz="quarter" idx="4"/>
          </p:nvPr>
        </p:nvSpPr>
        <p:spPr>
          <a:xfrm>
            <a:off x="19442432" y="11690350"/>
            <a:ext cx="16327042" cy="171947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pPr/>
              <a:t>4/24/2019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pPr/>
              <a:t>‹#›</a:t>
            </a:fld>
            <a:endParaRPr lang="en-US" dirty="0"/>
          </a:p>
        </p:txBody>
      </p:sp>
    </p:spTree>
    <p:extLst>
      <p:ext uri="{BB962C8B-B14F-4D97-AF65-F5344CB8AC3E}">
        <p14:creationId xmlns="" xmlns:p14="http://schemas.microsoft.com/office/powerpoint/2010/main" val="3338294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pPr/>
              <a:t>4/24/2019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pPr/>
              <a:t>‹#›</a:t>
            </a:fld>
            <a:endParaRPr lang="en-US" dirty="0"/>
          </a:p>
        </p:txBody>
      </p:sp>
    </p:spTree>
    <p:extLst>
      <p:ext uri="{BB962C8B-B14F-4D97-AF65-F5344CB8AC3E}">
        <p14:creationId xmlns="" xmlns:p14="http://schemas.microsoft.com/office/powerpoint/2010/main" val="3287063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pPr/>
              <a:t>4/24/2019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pPr/>
              <a:t>‹#›</a:t>
            </a:fld>
            <a:endParaRPr lang="en-US" dirty="0"/>
          </a:p>
        </p:txBody>
      </p:sp>
    </p:spTree>
    <p:extLst>
      <p:ext uri="{BB962C8B-B14F-4D97-AF65-F5344CB8AC3E}">
        <p14:creationId xmlns="" xmlns:p14="http://schemas.microsoft.com/office/powerpoint/2010/main" val="1583311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45332" y="2133600"/>
            <a:ext cx="12386548" cy="7467600"/>
          </a:xfrm>
        </p:spPr>
        <p:txBody>
          <a:bodyPr anchor="b"/>
          <a:lstStyle>
            <a:lvl1pPr>
              <a:defRPr sz="13440"/>
            </a:lvl1pPr>
          </a:lstStyle>
          <a:p>
            <a:r>
              <a:rPr lang="en-US"/>
              <a:t>Click to edit Master title style</a:t>
            </a:r>
            <a:endParaRPr lang="en-US" dirty="0"/>
          </a:p>
        </p:txBody>
      </p:sp>
      <p:sp>
        <p:nvSpPr>
          <p:cNvPr id="3" name="Content Placeholder 2"/>
          <p:cNvSpPr>
            <a:spLocks noGrp="1"/>
          </p:cNvSpPr>
          <p:nvPr>
            <p:ph idx="1"/>
          </p:nvPr>
        </p:nvSpPr>
        <p:spPr>
          <a:xfrm>
            <a:off x="16327042" y="4607991"/>
            <a:ext cx="19442430" cy="22743583"/>
          </a:xfrm>
        </p:spPr>
        <p:txBody>
          <a:bodyPr/>
          <a:lstStyle>
            <a:lvl1pPr>
              <a:defRPr sz="13440"/>
            </a:lvl1pPr>
            <a:lvl2pPr>
              <a:defRPr sz="11760"/>
            </a:lvl2pPr>
            <a:lvl3pPr>
              <a:defRPr sz="10080"/>
            </a:lvl3pPr>
            <a:lvl4pPr>
              <a:defRPr sz="8400"/>
            </a:lvl4pPr>
            <a:lvl5pPr>
              <a:defRPr sz="8400"/>
            </a:lvl5pPr>
            <a:lvl6pPr>
              <a:defRPr sz="8400"/>
            </a:lvl6pPr>
            <a:lvl7pPr>
              <a:defRPr sz="8400"/>
            </a:lvl7pPr>
            <a:lvl8pPr>
              <a:defRPr sz="8400"/>
            </a:lvl8pPr>
            <a:lvl9pPr>
              <a:defRPr sz="8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645332" y="9601200"/>
            <a:ext cx="12386548" cy="17787411"/>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pPr/>
              <a:t>4/24/2019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pPr/>
              <a:t>‹#›</a:t>
            </a:fld>
            <a:endParaRPr lang="en-US" dirty="0"/>
          </a:p>
        </p:txBody>
      </p:sp>
    </p:spTree>
    <p:extLst>
      <p:ext uri="{BB962C8B-B14F-4D97-AF65-F5344CB8AC3E}">
        <p14:creationId xmlns="" xmlns:p14="http://schemas.microsoft.com/office/powerpoint/2010/main" val="3418147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45332" y="2133600"/>
            <a:ext cx="12386548" cy="7467600"/>
          </a:xfrm>
        </p:spPr>
        <p:txBody>
          <a:bodyPr anchor="b"/>
          <a:lstStyle>
            <a:lvl1pPr>
              <a:defRPr sz="13440"/>
            </a:lvl1pPr>
          </a:lstStyle>
          <a:p>
            <a:r>
              <a:rPr lang="en-US"/>
              <a:t>Click to edit Master title style</a:t>
            </a:r>
            <a:endParaRPr lang="en-US" dirty="0"/>
          </a:p>
        </p:txBody>
      </p:sp>
      <p:sp>
        <p:nvSpPr>
          <p:cNvPr id="3" name="Picture Placeholder 2"/>
          <p:cNvSpPr>
            <a:spLocks noGrp="1" noChangeAspect="1"/>
          </p:cNvSpPr>
          <p:nvPr>
            <p:ph type="pic" idx="1"/>
          </p:nvPr>
        </p:nvSpPr>
        <p:spPr>
          <a:xfrm>
            <a:off x="16327042" y="4607991"/>
            <a:ext cx="19442430" cy="22743583"/>
          </a:xfrm>
        </p:spPr>
        <p:txBody>
          <a:bodyPr anchor="t"/>
          <a:lstStyle>
            <a:lvl1pPr marL="0" indent="0">
              <a:buNone/>
              <a:defRPr sz="13440"/>
            </a:lvl1pPr>
            <a:lvl2pPr marL="1920240" indent="0">
              <a:buNone/>
              <a:defRPr sz="11760"/>
            </a:lvl2pPr>
            <a:lvl3pPr marL="3840480" indent="0">
              <a:buNone/>
              <a:defRPr sz="10080"/>
            </a:lvl3pPr>
            <a:lvl4pPr marL="5760720" indent="0">
              <a:buNone/>
              <a:defRPr sz="8400"/>
            </a:lvl4pPr>
            <a:lvl5pPr marL="7680960" indent="0">
              <a:buNone/>
              <a:defRPr sz="8400"/>
            </a:lvl5pPr>
            <a:lvl6pPr marL="9601200" indent="0">
              <a:buNone/>
              <a:defRPr sz="8400"/>
            </a:lvl6pPr>
            <a:lvl7pPr marL="11521440" indent="0">
              <a:buNone/>
              <a:defRPr sz="8400"/>
            </a:lvl7pPr>
            <a:lvl8pPr marL="13441680" indent="0">
              <a:buNone/>
              <a:defRPr sz="8400"/>
            </a:lvl8pPr>
            <a:lvl9pPr marL="15361920" indent="0">
              <a:buNone/>
              <a:defRPr sz="8400"/>
            </a:lvl9pPr>
          </a:lstStyle>
          <a:p>
            <a:r>
              <a:rPr lang="en-US" dirty="0"/>
              <a:t>Click icon to add picture</a:t>
            </a:r>
          </a:p>
        </p:txBody>
      </p:sp>
      <p:sp>
        <p:nvSpPr>
          <p:cNvPr id="4" name="Text Placeholder 3"/>
          <p:cNvSpPr>
            <a:spLocks noGrp="1"/>
          </p:cNvSpPr>
          <p:nvPr>
            <p:ph type="body" sz="half" idx="2"/>
          </p:nvPr>
        </p:nvSpPr>
        <p:spPr>
          <a:xfrm>
            <a:off x="2645332" y="9601200"/>
            <a:ext cx="12386548" cy="17787411"/>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pPr/>
              <a:t>4/24/2019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pPr/>
              <a:t>‹#›</a:t>
            </a:fld>
            <a:endParaRPr lang="en-US" dirty="0"/>
          </a:p>
        </p:txBody>
      </p:sp>
    </p:spTree>
    <p:extLst>
      <p:ext uri="{BB962C8B-B14F-4D97-AF65-F5344CB8AC3E}">
        <p14:creationId xmlns="" xmlns:p14="http://schemas.microsoft.com/office/powerpoint/2010/main" val="4146959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40330" y="1703924"/>
            <a:ext cx="33124140" cy="618596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640330" y="8519583"/>
            <a:ext cx="33124140" cy="2030624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40330" y="29662974"/>
            <a:ext cx="8641080" cy="1703917"/>
          </a:xfrm>
          <a:prstGeom prst="rect">
            <a:avLst/>
          </a:prstGeom>
        </p:spPr>
        <p:txBody>
          <a:bodyPr vert="horz" lIns="91440" tIns="45720" rIns="91440" bIns="45720" rtlCol="0" anchor="ctr"/>
          <a:lstStyle>
            <a:lvl1pPr algn="l">
              <a:defRPr sz="5040">
                <a:solidFill>
                  <a:schemeClr val="tx1">
                    <a:tint val="75000"/>
                  </a:schemeClr>
                </a:solidFill>
              </a:defRPr>
            </a:lvl1pPr>
          </a:lstStyle>
          <a:p>
            <a:fld id="{C764DE79-268F-4C1A-8933-263129D2AF90}" type="datetimeFigureOut">
              <a:rPr lang="en-US" dirty="0"/>
              <a:pPr/>
              <a:t>4/24/2019</a:t>
            </a:fld>
            <a:endParaRPr lang="en-US" dirty="0"/>
          </a:p>
        </p:txBody>
      </p:sp>
      <p:sp>
        <p:nvSpPr>
          <p:cNvPr id="5" name="Footer Placeholder 4"/>
          <p:cNvSpPr>
            <a:spLocks noGrp="1"/>
          </p:cNvSpPr>
          <p:nvPr>
            <p:ph type="ftr" sz="quarter" idx="3"/>
          </p:nvPr>
        </p:nvSpPr>
        <p:spPr>
          <a:xfrm>
            <a:off x="12721590" y="29662974"/>
            <a:ext cx="12961620" cy="1703917"/>
          </a:xfrm>
          <a:prstGeom prst="rect">
            <a:avLst/>
          </a:prstGeom>
        </p:spPr>
        <p:txBody>
          <a:bodyPr vert="horz" lIns="91440" tIns="45720" rIns="91440" bIns="45720" rtlCol="0" anchor="ctr"/>
          <a:lstStyle>
            <a:lvl1pPr algn="ctr">
              <a:defRPr sz="504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7123390" y="29662974"/>
            <a:ext cx="8641080" cy="1703917"/>
          </a:xfrm>
          <a:prstGeom prst="rect">
            <a:avLst/>
          </a:prstGeom>
        </p:spPr>
        <p:txBody>
          <a:bodyPr vert="horz" lIns="91440" tIns="45720" rIns="91440" bIns="45720" rtlCol="0" anchor="ctr"/>
          <a:lstStyle>
            <a:lvl1pPr algn="r">
              <a:defRPr sz="5040">
                <a:solidFill>
                  <a:schemeClr val="tx1">
                    <a:tint val="75000"/>
                  </a:schemeClr>
                </a:solidFill>
              </a:defRPr>
            </a:lvl1pPr>
          </a:lstStyle>
          <a:p>
            <a:fld id="{48F63A3B-78C7-47BE-AE5E-E10140E04643}" type="slidenum">
              <a:rPr lang="en-US" dirty="0"/>
              <a:pPr/>
              <a:t>‹#›</a:t>
            </a:fld>
            <a:endParaRPr lang="en-US" dirty="0"/>
          </a:p>
        </p:txBody>
      </p:sp>
      <p:sp>
        <p:nvSpPr>
          <p:cNvPr id="7" name="Rectangle 6"/>
          <p:cNvSpPr/>
          <p:nvPr userDrawn="1"/>
        </p:nvSpPr>
        <p:spPr>
          <a:xfrm>
            <a:off x="0" y="0"/>
            <a:ext cx="38404800" cy="32004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sp>
        <p:nvSpPr>
          <p:cNvPr id="8" name="Rectangle 7"/>
          <p:cNvSpPr/>
          <p:nvPr userDrawn="1"/>
        </p:nvSpPr>
        <p:spPr>
          <a:xfrm>
            <a:off x="455393" y="502479"/>
            <a:ext cx="37456065" cy="3089325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sp>
        <p:nvSpPr>
          <p:cNvPr id="9" name="Rectangle 8"/>
          <p:cNvSpPr/>
          <p:nvPr userDrawn="1"/>
        </p:nvSpPr>
        <p:spPr>
          <a:xfrm>
            <a:off x="721039" y="811696"/>
            <a:ext cx="36886824" cy="297537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cxnSp>
        <p:nvCxnSpPr>
          <p:cNvPr id="10" name="Straight Connector 9"/>
          <p:cNvCxnSpPr/>
          <p:nvPr userDrawn="1"/>
        </p:nvCxnSpPr>
        <p:spPr>
          <a:xfrm>
            <a:off x="13063262" y="6357590"/>
            <a:ext cx="0" cy="23728041"/>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5227539" y="6357590"/>
            <a:ext cx="0" cy="23728041"/>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517976" y="6357590"/>
            <a:ext cx="35279662"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216707" y="1544053"/>
            <a:ext cx="35993686" cy="4427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sp>
        <p:nvSpPr>
          <p:cNvPr id="14" name="Rectangle 13"/>
          <p:cNvSpPr/>
          <p:nvPr userDrawn="1"/>
        </p:nvSpPr>
        <p:spPr>
          <a:xfrm>
            <a:off x="13368062" y="6860068"/>
            <a:ext cx="11592777" cy="23225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sp>
        <p:nvSpPr>
          <p:cNvPr id="16" name="Rectangle 15"/>
          <p:cNvSpPr/>
          <p:nvPr userDrawn="1"/>
        </p:nvSpPr>
        <p:spPr>
          <a:xfrm>
            <a:off x="1216707" y="6860068"/>
            <a:ext cx="11592777" cy="23225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sp>
        <p:nvSpPr>
          <p:cNvPr id="17" name="Rectangle 16"/>
          <p:cNvSpPr/>
          <p:nvPr userDrawn="1"/>
        </p:nvSpPr>
        <p:spPr>
          <a:xfrm>
            <a:off x="25337018" y="30805035"/>
            <a:ext cx="12270844" cy="339187"/>
          </a:xfrm>
          <a:prstGeom prst="rect">
            <a:avLst/>
          </a:prstGeom>
        </p:spPr>
        <p:txBody>
          <a:bodyPr wrap="square">
            <a:spAutoFit/>
          </a:bodyPr>
          <a:lstStyle/>
          <a:p>
            <a:r>
              <a:rPr lang="en-US" sz="1591" i="1" dirty="0">
                <a:solidFill>
                  <a:schemeClr val="bg1"/>
                </a:solidFill>
              </a:rPr>
              <a:t>We thank the Office of Research and Sponsored Programs for supporting this research, and Learning &amp; Technology Services for printing this poster.</a:t>
            </a:r>
            <a:r>
              <a:rPr lang="en-US" sz="1591" dirty="0">
                <a:solidFill>
                  <a:schemeClr val="bg1"/>
                </a:solidFill>
              </a:rPr>
              <a:t> </a:t>
            </a:r>
          </a:p>
        </p:txBody>
      </p:sp>
      <p:sp>
        <p:nvSpPr>
          <p:cNvPr id="18" name="Rectangle 17"/>
          <p:cNvSpPr/>
          <p:nvPr userDrawn="1"/>
        </p:nvSpPr>
        <p:spPr>
          <a:xfrm>
            <a:off x="25611873" y="6808216"/>
            <a:ext cx="11592777" cy="23225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350" dirty="0"/>
          </a:p>
        </p:txBody>
      </p:sp>
      <p:pic>
        <p:nvPicPr>
          <p:cNvPr id="19" name="Picture 18">
            <a:extLst>
              <a:ext uri="{FF2B5EF4-FFF2-40B4-BE49-F238E27FC236}">
                <a16:creationId xmlns="" xmlns:a16="http://schemas.microsoft.com/office/drawing/2014/main" id="{61E5A44C-D6BD-F24F-BDC4-5F7462CA5ABB}"/>
              </a:ext>
            </a:extLst>
          </p:cNvPr>
          <p:cNvPicPr>
            <a:picLocks noChangeAspect="1"/>
          </p:cNvPicPr>
          <p:nvPr userDrawn="1"/>
        </p:nvPicPr>
        <p:blipFill>
          <a:blip r:embed="rId13" cstate="print">
            <a:extLst>
              <a:ext uri="{28A0092B-C50C-407E-A947-70E740481C1C}">
                <a14:useLocalDpi xmlns="" xmlns:a14="http://schemas.microsoft.com/office/drawing/2010/main" val="0"/>
              </a:ext>
            </a:extLst>
          </a:blip>
          <a:stretch>
            <a:fillRect/>
          </a:stretch>
        </p:blipFill>
        <p:spPr>
          <a:xfrm>
            <a:off x="28230571" y="2095451"/>
            <a:ext cx="7874882" cy="3111281"/>
          </a:xfrm>
          <a:prstGeom prst="rect">
            <a:avLst/>
          </a:prstGeom>
        </p:spPr>
      </p:pic>
    </p:spTree>
    <p:extLst>
      <p:ext uri="{BB962C8B-B14F-4D97-AF65-F5344CB8AC3E}">
        <p14:creationId xmlns="" xmlns:p14="http://schemas.microsoft.com/office/powerpoint/2010/main" val="403004838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840480" rtl="0" eaLnBrk="1" latinLnBrk="0" hangingPunct="1">
        <a:lnSpc>
          <a:spcPct val="90000"/>
        </a:lnSpc>
        <a:spcBef>
          <a:spcPct val="0"/>
        </a:spcBef>
        <a:buNone/>
        <a:defRPr sz="18480" kern="1200">
          <a:solidFill>
            <a:schemeClr val="tx1"/>
          </a:solidFill>
          <a:latin typeface="+mj-lt"/>
          <a:ea typeface="+mj-ea"/>
          <a:cs typeface="+mj-cs"/>
        </a:defRPr>
      </a:lvl1pPr>
    </p:titleStyle>
    <p:bodyStyle>
      <a:lvl1pPr marL="960120" indent="-960120" algn="l" defTabSz="3840480" rtl="0" eaLnBrk="1" latinLnBrk="0" hangingPunct="1">
        <a:lnSpc>
          <a:spcPct val="90000"/>
        </a:lnSpc>
        <a:spcBef>
          <a:spcPts val="4200"/>
        </a:spcBef>
        <a:buFont typeface="Arial" panose="020B0604020202020204" pitchFamily="34" charset="0"/>
        <a:buChar char="•"/>
        <a:defRPr sz="11760" kern="1200">
          <a:solidFill>
            <a:schemeClr val="tx1"/>
          </a:solidFill>
          <a:latin typeface="+mn-lt"/>
          <a:ea typeface="+mn-ea"/>
          <a:cs typeface="+mn-cs"/>
        </a:defRPr>
      </a:lvl1pPr>
      <a:lvl2pPr marL="2880360" indent="-960120" algn="l" defTabSz="3840480" rtl="0" eaLnBrk="1" latinLnBrk="0" hangingPunct="1">
        <a:lnSpc>
          <a:spcPct val="90000"/>
        </a:lnSpc>
        <a:spcBef>
          <a:spcPts val="2100"/>
        </a:spcBef>
        <a:buFont typeface="Arial" panose="020B0604020202020204" pitchFamily="34" charset="0"/>
        <a:buChar char="•"/>
        <a:defRPr sz="10080" kern="1200">
          <a:solidFill>
            <a:schemeClr val="tx1"/>
          </a:solidFill>
          <a:latin typeface="+mn-lt"/>
          <a:ea typeface="+mn-ea"/>
          <a:cs typeface="+mn-cs"/>
        </a:defRPr>
      </a:lvl2pPr>
      <a:lvl3pPr marL="4800600" indent="-960120" algn="l" defTabSz="3840480" rtl="0" eaLnBrk="1" latinLnBrk="0" hangingPunct="1">
        <a:lnSpc>
          <a:spcPct val="90000"/>
        </a:lnSpc>
        <a:spcBef>
          <a:spcPts val="2100"/>
        </a:spcBef>
        <a:buFont typeface="Arial" panose="020B0604020202020204" pitchFamily="34" charset="0"/>
        <a:buChar char="•"/>
        <a:defRPr sz="8400" kern="1200">
          <a:solidFill>
            <a:schemeClr val="tx1"/>
          </a:solidFill>
          <a:latin typeface="+mn-lt"/>
          <a:ea typeface="+mn-ea"/>
          <a:cs typeface="+mn-cs"/>
        </a:defRPr>
      </a:lvl3pPr>
      <a:lvl4pPr marL="67208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4pPr>
      <a:lvl5pPr marL="864108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5pPr>
      <a:lvl6pPr marL="1056132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6pPr>
      <a:lvl7pPr marL="1248156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7pPr>
      <a:lvl8pPr marL="1440180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8pPr>
      <a:lvl9pPr marL="163220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9pPr>
    </p:bodyStyle>
    <p:otherStyle>
      <a:defPPr>
        <a:defRPr lang="en-US"/>
      </a:defPPr>
      <a:lvl1pPr marL="0" algn="l" defTabSz="3840480" rtl="0" eaLnBrk="1" latinLnBrk="0" hangingPunct="1">
        <a:defRPr sz="7560" kern="1200">
          <a:solidFill>
            <a:schemeClr val="tx1"/>
          </a:solidFill>
          <a:latin typeface="+mn-lt"/>
          <a:ea typeface="+mn-ea"/>
          <a:cs typeface="+mn-cs"/>
        </a:defRPr>
      </a:lvl1pPr>
      <a:lvl2pPr marL="1920240" algn="l" defTabSz="3840480" rtl="0" eaLnBrk="1" latinLnBrk="0" hangingPunct="1">
        <a:defRPr sz="7560" kern="1200">
          <a:solidFill>
            <a:schemeClr val="tx1"/>
          </a:solidFill>
          <a:latin typeface="+mn-lt"/>
          <a:ea typeface="+mn-ea"/>
          <a:cs typeface="+mn-cs"/>
        </a:defRPr>
      </a:lvl2pPr>
      <a:lvl3pPr marL="3840480" algn="l" defTabSz="3840480" rtl="0" eaLnBrk="1" latinLnBrk="0" hangingPunct="1">
        <a:defRPr sz="7560" kern="1200">
          <a:solidFill>
            <a:schemeClr val="tx1"/>
          </a:solidFill>
          <a:latin typeface="+mn-lt"/>
          <a:ea typeface="+mn-ea"/>
          <a:cs typeface="+mn-cs"/>
        </a:defRPr>
      </a:lvl3pPr>
      <a:lvl4pPr marL="5760720" algn="l" defTabSz="3840480" rtl="0" eaLnBrk="1" latinLnBrk="0" hangingPunct="1">
        <a:defRPr sz="7560" kern="1200">
          <a:solidFill>
            <a:schemeClr val="tx1"/>
          </a:solidFill>
          <a:latin typeface="+mn-lt"/>
          <a:ea typeface="+mn-ea"/>
          <a:cs typeface="+mn-cs"/>
        </a:defRPr>
      </a:lvl4pPr>
      <a:lvl5pPr marL="7680960" algn="l" defTabSz="3840480" rtl="0" eaLnBrk="1" latinLnBrk="0" hangingPunct="1">
        <a:defRPr sz="7560" kern="1200">
          <a:solidFill>
            <a:schemeClr val="tx1"/>
          </a:solidFill>
          <a:latin typeface="+mn-lt"/>
          <a:ea typeface="+mn-ea"/>
          <a:cs typeface="+mn-cs"/>
        </a:defRPr>
      </a:lvl5pPr>
      <a:lvl6pPr marL="9601200" algn="l" defTabSz="3840480" rtl="0" eaLnBrk="1" latinLnBrk="0" hangingPunct="1">
        <a:defRPr sz="7560" kern="1200">
          <a:solidFill>
            <a:schemeClr val="tx1"/>
          </a:solidFill>
          <a:latin typeface="+mn-lt"/>
          <a:ea typeface="+mn-ea"/>
          <a:cs typeface="+mn-cs"/>
        </a:defRPr>
      </a:lvl6pPr>
      <a:lvl7pPr marL="11521440" algn="l" defTabSz="3840480" rtl="0" eaLnBrk="1" latinLnBrk="0" hangingPunct="1">
        <a:defRPr sz="7560" kern="1200">
          <a:solidFill>
            <a:schemeClr val="tx1"/>
          </a:solidFill>
          <a:latin typeface="+mn-lt"/>
          <a:ea typeface="+mn-ea"/>
          <a:cs typeface="+mn-cs"/>
        </a:defRPr>
      </a:lvl7pPr>
      <a:lvl8pPr marL="13441680" algn="l" defTabSz="3840480" rtl="0" eaLnBrk="1" latinLnBrk="0" hangingPunct="1">
        <a:defRPr sz="7560" kern="1200">
          <a:solidFill>
            <a:schemeClr val="tx1"/>
          </a:solidFill>
          <a:latin typeface="+mn-lt"/>
          <a:ea typeface="+mn-ea"/>
          <a:cs typeface="+mn-cs"/>
        </a:defRPr>
      </a:lvl8pPr>
      <a:lvl9pPr marL="15361920" algn="l" defTabSz="3840480" rtl="0" eaLnBrk="1" latinLnBrk="0" hangingPunct="1">
        <a:defRPr sz="7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chenx6378@uwec.edu" TargetMode="External"/><Relationship Id="rId13" Type="http://schemas.openxmlformats.org/officeDocument/2006/relationships/image" Target="../media/image7.jpeg"/><Relationship Id="rId18" Type="http://schemas.openxmlformats.org/officeDocument/2006/relationships/image" Target="../media/image12.png"/><Relationship Id="rId3" Type="http://schemas.openxmlformats.org/officeDocument/2006/relationships/image" Target="../media/image2.png"/><Relationship Id="rId21" Type="http://schemas.openxmlformats.org/officeDocument/2006/relationships/hyperlink" Target="https://www.google.com.hk/url?sa=i&amp;source=images&amp;cd=&amp;ved=2ahUKEwiWqYT6ttjhAhVRR60KHfKWDVQQjRx6BAgBEAU&amp;url=http://90sheji.com/sucai/14561305.html&amp;psig=AOvVaw0MYcLDD0EEJOQMoe7PymvX&amp;ust=1555635222556535" TargetMode="External"/><Relationship Id="rId7" Type="http://schemas.openxmlformats.org/officeDocument/2006/relationships/image" Target="../media/image5.jpeg"/><Relationship Id="rId12" Type="http://schemas.openxmlformats.org/officeDocument/2006/relationships/image" Target="../media/image6.png"/><Relationship Id="rId17" Type="http://schemas.openxmlformats.org/officeDocument/2006/relationships/image" Target="../media/image11.png"/><Relationship Id="rId2" Type="http://schemas.openxmlformats.org/officeDocument/2006/relationships/notesSlide" Target="../notesSlides/notesSlide1.xml"/><Relationship Id="rId16" Type="http://schemas.openxmlformats.org/officeDocument/2006/relationships/image" Target="../media/image10.png"/><Relationship Id="rId20" Type="http://schemas.openxmlformats.org/officeDocument/2006/relationships/hyperlink" Target="https://www.uwec.edu/academics/explore-opportunities/study-abroad/cie/host-friend-program" TargetMode="External"/><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hyperlink" Target="mailto:xiay6444@uwec.edu" TargetMode="External"/><Relationship Id="rId5" Type="http://schemas.openxmlformats.org/officeDocument/2006/relationships/image" Target="../media/image3.png"/><Relationship Id="rId15" Type="http://schemas.openxmlformats.org/officeDocument/2006/relationships/image" Target="../media/image9.png"/><Relationship Id="rId23" Type="http://schemas.openxmlformats.org/officeDocument/2006/relationships/hyperlink" Target="https://cdn.uwec.edu/athena/images/10861/Copy_of_IMG_8980-homepage.jpg" TargetMode="External"/><Relationship Id="rId10" Type="http://schemas.openxmlformats.org/officeDocument/2006/relationships/hyperlink" Target="mailto:may0489@uwec.edu" TargetMode="External"/><Relationship Id="rId19" Type="http://schemas.openxmlformats.org/officeDocument/2006/relationships/hyperlink" Target="https://cdn.uwec.edu/athena/images/11040/karen_friends_in_tradition_dress_at_landmark-homepage.jpg" TargetMode="External"/><Relationship Id="rId4" Type="http://schemas.openxmlformats.org/officeDocument/2006/relationships/chart" Target="../charts/chart1.xml"/><Relationship Id="rId9" Type="http://schemas.openxmlformats.org/officeDocument/2006/relationships/hyperlink" Target="mailto:yangx4525@uwec.edu" TargetMode="External"/><Relationship Id="rId14" Type="http://schemas.openxmlformats.org/officeDocument/2006/relationships/image" Target="../media/image8.jpeg"/><Relationship Id="rId22" Type="http://schemas.openxmlformats.org/officeDocument/2006/relationships/hyperlink" Target="https://cdn.uwec.edu/athena/images/6426/20150401_cob_tutors_0060-homepage.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a:extLst>
              <a:ext uri="{FF2B5EF4-FFF2-40B4-BE49-F238E27FC236}">
                <a16:creationId xmlns="" xmlns:a16="http://schemas.microsoft.com/office/drawing/2014/main" id="{76B00F50-B794-44E6-96AD-4B6CE0FC30B1}"/>
              </a:ext>
            </a:extLst>
          </p:cNvPr>
          <p:cNvSpPr/>
          <p:nvPr/>
        </p:nvSpPr>
        <p:spPr>
          <a:xfrm>
            <a:off x="991892" y="1115876"/>
            <a:ext cx="24285844" cy="5071961"/>
          </a:xfrm>
          <a:prstGeom prst="roundRect">
            <a:avLst/>
          </a:prstGeom>
          <a:solidFill>
            <a:srgbClr val="88B6E0"/>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592392" y="1332105"/>
            <a:ext cx="32644080" cy="1838909"/>
          </a:xfrm>
        </p:spPr>
        <p:txBody>
          <a:bodyPr>
            <a:noAutofit/>
          </a:bodyPr>
          <a:lstStyle/>
          <a:p>
            <a:pPr algn="l"/>
            <a:r>
              <a:rPr lang="en-US" sz="12800" dirty="0">
                <a:latin typeface="Minion Pro" panose="02040503050306020203" pitchFamily="18" charset="0"/>
              </a:rPr>
              <a:t>S</a:t>
            </a:r>
            <a:r>
              <a:rPr lang="en-US" altLang="zh-CN" sz="12800" dirty="0">
                <a:latin typeface="Minion Pro" panose="02040503050306020203" pitchFamily="18" charset="0"/>
              </a:rPr>
              <a:t>tudents’ Understanding of CIE</a:t>
            </a:r>
            <a:endParaRPr lang="en-US" sz="12800" dirty="0">
              <a:latin typeface="Minion Pro" panose="02040503050306020203" pitchFamily="18" charset="0"/>
            </a:endParaRPr>
          </a:p>
        </p:txBody>
      </p:sp>
      <p:sp>
        <p:nvSpPr>
          <p:cNvPr id="6" name="Title 1"/>
          <p:cNvSpPr txBox="1">
            <a:spLocks/>
          </p:cNvSpPr>
          <p:nvPr/>
        </p:nvSpPr>
        <p:spPr>
          <a:xfrm>
            <a:off x="1517578" y="5285248"/>
            <a:ext cx="32644080" cy="819065"/>
          </a:xfrm>
          <a:prstGeom prst="rect">
            <a:avLst/>
          </a:prstGeom>
        </p:spPr>
        <p:txBody>
          <a:bodyPr lIns="91318" tIns="45668" rIns="91318" bIns="45668"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a:solidFill>
                  <a:schemeClr val="bg2">
                    <a:lumMod val="50000"/>
                  </a:schemeClr>
                </a:solidFill>
                <a:latin typeface="Minion Pro" panose="02040503050306020203" pitchFamily="18" charset="0"/>
              </a:rPr>
              <a:t>Bella (</a:t>
            </a:r>
            <a:r>
              <a:rPr lang="en-US" sz="4000" dirty="0" err="1">
                <a:solidFill>
                  <a:schemeClr val="bg2">
                    <a:lumMod val="50000"/>
                  </a:schemeClr>
                </a:solidFill>
                <a:latin typeface="Minion Pro" panose="02040503050306020203" pitchFamily="18" charset="0"/>
              </a:rPr>
              <a:t>Xinyan</a:t>
            </a:r>
            <a:r>
              <a:rPr lang="en-US" sz="4000" dirty="0">
                <a:solidFill>
                  <a:schemeClr val="bg2">
                    <a:lumMod val="50000"/>
                  </a:schemeClr>
                </a:solidFill>
                <a:latin typeface="Minion Pro" panose="02040503050306020203" pitchFamily="18" charset="0"/>
              </a:rPr>
              <a:t> Yang), Chris (</a:t>
            </a:r>
            <a:r>
              <a:rPr lang="en-US" sz="4000" dirty="0" err="1">
                <a:solidFill>
                  <a:schemeClr val="bg2">
                    <a:lumMod val="50000"/>
                  </a:schemeClr>
                </a:solidFill>
                <a:latin typeface="Minion Pro" panose="02040503050306020203" pitchFamily="18" charset="0"/>
              </a:rPr>
              <a:t>Yuting</a:t>
            </a:r>
            <a:r>
              <a:rPr lang="en-US" sz="4000" dirty="0">
                <a:solidFill>
                  <a:schemeClr val="bg2">
                    <a:lumMod val="50000"/>
                  </a:schemeClr>
                </a:solidFill>
                <a:latin typeface="Minion Pro" panose="02040503050306020203" pitchFamily="18" charset="0"/>
              </a:rPr>
              <a:t> Ma), </a:t>
            </a:r>
            <a:r>
              <a:rPr lang="en-US" sz="4000" dirty="0" err="1">
                <a:solidFill>
                  <a:schemeClr val="bg2">
                    <a:lumMod val="50000"/>
                  </a:schemeClr>
                </a:solidFill>
                <a:latin typeface="Minion Pro" panose="02040503050306020203" pitchFamily="18" charset="0"/>
              </a:rPr>
              <a:t>Shon</a:t>
            </a:r>
            <a:r>
              <a:rPr lang="en-US" sz="4000" dirty="0">
                <a:solidFill>
                  <a:schemeClr val="bg2">
                    <a:lumMod val="50000"/>
                  </a:schemeClr>
                </a:solidFill>
                <a:latin typeface="Minion Pro" panose="02040503050306020203" pitchFamily="18" charset="0"/>
              </a:rPr>
              <a:t> (</a:t>
            </a:r>
            <a:r>
              <a:rPr lang="en-US" sz="4000" dirty="0" err="1">
                <a:solidFill>
                  <a:schemeClr val="bg2">
                    <a:lumMod val="50000"/>
                  </a:schemeClr>
                </a:solidFill>
                <a:latin typeface="Minion Pro" panose="02040503050306020203" pitchFamily="18" charset="0"/>
              </a:rPr>
              <a:t>Xiaochun</a:t>
            </a:r>
            <a:r>
              <a:rPr lang="en-US" sz="4000" dirty="0">
                <a:solidFill>
                  <a:schemeClr val="bg2">
                    <a:lumMod val="50000"/>
                  </a:schemeClr>
                </a:solidFill>
                <a:latin typeface="Minion Pro" panose="02040503050306020203" pitchFamily="18" charset="0"/>
              </a:rPr>
              <a:t> Chen), Max (</a:t>
            </a:r>
            <a:r>
              <a:rPr lang="en-US" sz="4000" dirty="0" err="1">
                <a:solidFill>
                  <a:schemeClr val="bg2">
                    <a:lumMod val="50000"/>
                  </a:schemeClr>
                </a:solidFill>
                <a:latin typeface="Minion Pro" panose="02040503050306020203" pitchFamily="18" charset="0"/>
              </a:rPr>
              <a:t>Yinxing</a:t>
            </a:r>
            <a:r>
              <a:rPr lang="en-US" sz="4000" dirty="0">
                <a:solidFill>
                  <a:schemeClr val="bg2">
                    <a:lumMod val="50000"/>
                  </a:schemeClr>
                </a:solidFill>
                <a:latin typeface="Minion Pro" panose="02040503050306020203" pitchFamily="18" charset="0"/>
              </a:rPr>
              <a:t> Xia)</a:t>
            </a:r>
          </a:p>
          <a:p>
            <a:pPr algn="l"/>
            <a:r>
              <a:rPr lang="en-US" altLang="zh-CN" sz="3500" dirty="0">
                <a:solidFill>
                  <a:schemeClr val="bg2">
                    <a:lumMod val="50000"/>
                  </a:schemeClr>
                </a:solidFill>
                <a:latin typeface="Minion Pro" panose="02040503050306020203"/>
                <a:cs typeface="Arial" panose="020B0604020202020204" pitchFamily="34" charset="0"/>
              </a:rPr>
              <a:t>Department Name: ESL 391   Advisor: Ami Christensen  Mentor: Lucas</a:t>
            </a:r>
            <a:endParaRPr lang="en-US" sz="4000" dirty="0">
              <a:solidFill>
                <a:schemeClr val="bg2">
                  <a:lumMod val="50000"/>
                </a:schemeClr>
              </a:solidFill>
              <a:latin typeface="Minion Pro" panose="02040503050306020203" pitchFamily="18" charset="0"/>
            </a:endParaRPr>
          </a:p>
        </p:txBody>
      </p:sp>
      <p:sp>
        <p:nvSpPr>
          <p:cNvPr id="7" name="Title 1"/>
          <p:cNvSpPr txBox="1">
            <a:spLocks/>
          </p:cNvSpPr>
          <p:nvPr/>
        </p:nvSpPr>
        <p:spPr>
          <a:xfrm>
            <a:off x="1578538" y="3640122"/>
            <a:ext cx="18721143" cy="819065"/>
          </a:xfrm>
          <a:prstGeom prst="rect">
            <a:avLst/>
          </a:prstGeom>
        </p:spPr>
        <p:txBody>
          <a:bodyPr lIns="91318" tIns="45668" rIns="91318" bIns="45668"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altLang="zh-CN" sz="4400" dirty="0">
                <a:solidFill>
                  <a:srgbClr val="2F4D89"/>
                </a:solidFill>
              </a:rPr>
              <a:t>In addition to the multitude of places that </a:t>
            </a:r>
            <a:r>
              <a:rPr lang="en-US" altLang="zh-CN" sz="4400" dirty="0" err="1">
                <a:solidFill>
                  <a:srgbClr val="2F4D89"/>
                </a:solidFill>
              </a:rPr>
              <a:t>Blugolds</a:t>
            </a:r>
            <a:r>
              <a:rPr lang="en-US" altLang="zh-CN" sz="4400" dirty="0">
                <a:solidFill>
                  <a:srgbClr val="2F4D89"/>
                </a:solidFill>
              </a:rPr>
              <a:t> are able to study abroad, </a:t>
            </a:r>
            <a:r>
              <a:rPr lang="en-US" altLang="zh-CN" sz="4400" b="1" dirty="0">
                <a:solidFill>
                  <a:srgbClr val="2F4D89"/>
                </a:solidFill>
              </a:rPr>
              <a:t>CIE</a:t>
            </a:r>
            <a:r>
              <a:rPr lang="en-US" altLang="zh-CN" sz="4400" dirty="0">
                <a:solidFill>
                  <a:srgbClr val="2F4D89"/>
                </a:solidFill>
              </a:rPr>
              <a:t> is the office that oversees the international student experience on campus.</a:t>
            </a:r>
            <a:endParaRPr lang="en-US" sz="4400" cap="small" dirty="0">
              <a:solidFill>
                <a:srgbClr val="2F4D89"/>
              </a:solidFill>
              <a:latin typeface="Minion Pro" panose="02040503050306020203" pitchFamily="18" charset="0"/>
            </a:endParaRPr>
          </a:p>
        </p:txBody>
      </p:sp>
      <p:sp>
        <p:nvSpPr>
          <p:cNvPr id="8" name="Subtitle 2"/>
          <p:cNvSpPr txBox="1">
            <a:spLocks/>
          </p:cNvSpPr>
          <p:nvPr/>
        </p:nvSpPr>
        <p:spPr>
          <a:xfrm>
            <a:off x="1531431" y="8258140"/>
            <a:ext cx="10832846" cy="1262739"/>
          </a:xfrm>
          <a:prstGeom prst="rect">
            <a:avLst/>
          </a:prstGeom>
        </p:spPr>
        <p:txBody>
          <a:bodyPr lIns="91318" tIns="45668" rIns="91318" bIns="45668"/>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r>
              <a:rPr lang="en-US" sz="2600" dirty="0"/>
              <a:t>.</a:t>
            </a:r>
          </a:p>
        </p:txBody>
      </p:sp>
      <p:sp>
        <p:nvSpPr>
          <p:cNvPr id="10" name="Subtitle 2"/>
          <p:cNvSpPr txBox="1">
            <a:spLocks/>
          </p:cNvSpPr>
          <p:nvPr/>
        </p:nvSpPr>
        <p:spPr>
          <a:xfrm>
            <a:off x="1531433" y="24859273"/>
            <a:ext cx="10832842" cy="4597469"/>
          </a:xfrm>
          <a:prstGeom prst="rect">
            <a:avLst/>
          </a:prstGeom>
        </p:spPr>
        <p:txBody>
          <a:bodyPr lIns="91318" tIns="45668" rIns="91318" bIns="45668"/>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spcBef>
                <a:spcPts val="1800"/>
              </a:spcBef>
            </a:pPr>
            <a:endParaRPr lang="en-US" sz="2600" dirty="0"/>
          </a:p>
        </p:txBody>
      </p:sp>
      <p:sp>
        <p:nvSpPr>
          <p:cNvPr id="3" name="TextBox 2"/>
          <p:cNvSpPr txBox="1"/>
          <p:nvPr/>
        </p:nvSpPr>
        <p:spPr>
          <a:xfrm>
            <a:off x="1564383" y="6736709"/>
            <a:ext cx="6482797" cy="1015558"/>
          </a:xfrm>
          <a:prstGeom prst="rect">
            <a:avLst/>
          </a:prstGeom>
          <a:noFill/>
        </p:spPr>
        <p:txBody>
          <a:bodyPr wrap="square" lIns="91318" tIns="45668" rIns="91318" bIns="45668" rtlCol="0">
            <a:spAutoFit/>
          </a:bodyPr>
          <a:lstStyle/>
          <a:p>
            <a:r>
              <a:rPr lang="en-US" sz="6000" b="1" cap="small" dirty="0">
                <a:solidFill>
                  <a:schemeClr val="accent2"/>
                </a:solidFill>
                <a:latin typeface="Minion Pro" panose="02040503050306020203" pitchFamily="18" charset="0"/>
              </a:rPr>
              <a:t>Introduction</a:t>
            </a:r>
          </a:p>
        </p:txBody>
      </p:sp>
      <p:sp>
        <p:nvSpPr>
          <p:cNvPr id="5" name="TextBox 4"/>
          <p:cNvSpPr txBox="1"/>
          <p:nvPr/>
        </p:nvSpPr>
        <p:spPr>
          <a:xfrm>
            <a:off x="13968857" y="16818393"/>
            <a:ext cx="10832846" cy="2631385"/>
          </a:xfrm>
          <a:prstGeom prst="rect">
            <a:avLst/>
          </a:prstGeom>
          <a:noFill/>
        </p:spPr>
        <p:txBody>
          <a:bodyPr wrap="square" lIns="91318" tIns="45668" rIns="91318" bIns="45668" rtlCol="0">
            <a:spAutoFit/>
          </a:bodyPr>
          <a:lstStyle/>
          <a:p>
            <a:r>
              <a:rPr lang="en-US" sz="2800" dirty="0"/>
              <a:t>When it comes to how easy it is for international students to find CIE for help, and the average figure is 62.15%. It turns out that most students think it is easy for them to find CIE to help them. However, almost the half still think it is not easy to find CIE to solve their problems.</a:t>
            </a:r>
            <a:endParaRPr lang="en-US" sz="2800" dirty="0">
              <a:solidFill>
                <a:schemeClr val="accent1">
                  <a:lumMod val="50000"/>
                </a:schemeClr>
              </a:solidFill>
            </a:endParaRPr>
          </a:p>
          <a:p>
            <a:r>
              <a:rPr lang="en-US" sz="5300" dirty="0">
                <a:solidFill>
                  <a:schemeClr val="accent1">
                    <a:lumMod val="50000"/>
                  </a:schemeClr>
                </a:solidFill>
              </a:rPr>
              <a:t>3.</a:t>
            </a:r>
          </a:p>
        </p:txBody>
      </p:sp>
      <p:pic>
        <p:nvPicPr>
          <p:cNvPr id="12" name="图片 11"/>
          <p:cNvPicPr>
            <a:picLocks noChangeAspect="1"/>
          </p:cNvPicPr>
          <p:nvPr/>
        </p:nvPicPr>
        <p:blipFill>
          <a:blip r:embed="rId3" cstate="print"/>
          <a:stretch>
            <a:fillRect/>
          </a:stretch>
        </p:blipFill>
        <p:spPr>
          <a:xfrm>
            <a:off x="14790102" y="15036347"/>
            <a:ext cx="8419426" cy="1725216"/>
          </a:xfrm>
          <a:prstGeom prst="rect">
            <a:avLst/>
          </a:prstGeom>
        </p:spPr>
      </p:pic>
      <p:graphicFrame>
        <p:nvGraphicFramePr>
          <p:cNvPr id="51" name="图表 50"/>
          <p:cNvGraphicFramePr/>
          <p:nvPr>
            <p:extLst>
              <p:ext uri="{D42A27DB-BD31-4B8C-83A1-F6EECF244321}">
                <p14:modId xmlns="" xmlns:p14="http://schemas.microsoft.com/office/powerpoint/2010/main" val="837176056"/>
              </p:ext>
            </p:extLst>
          </p:nvPr>
        </p:nvGraphicFramePr>
        <p:xfrm>
          <a:off x="13238941" y="18425075"/>
          <a:ext cx="11460150" cy="5403404"/>
        </p:xfrm>
        <a:graphic>
          <a:graphicData uri="http://schemas.openxmlformats.org/drawingml/2006/chart">
            <c:chart xmlns:c="http://schemas.openxmlformats.org/drawingml/2006/chart" xmlns:r="http://schemas.openxmlformats.org/officeDocument/2006/relationships" r:id="rId4"/>
          </a:graphicData>
        </a:graphic>
      </p:graphicFrame>
      <p:sp>
        <p:nvSpPr>
          <p:cNvPr id="53" name="文本框 52"/>
          <p:cNvSpPr txBox="1"/>
          <p:nvPr/>
        </p:nvSpPr>
        <p:spPr>
          <a:xfrm>
            <a:off x="13963389" y="23768965"/>
            <a:ext cx="10401300" cy="4301072"/>
          </a:xfrm>
          <a:prstGeom prst="rect">
            <a:avLst/>
          </a:prstGeom>
          <a:noFill/>
        </p:spPr>
        <p:txBody>
          <a:bodyPr wrap="square" lIns="91318" tIns="45668" rIns="91318" bIns="45668" rtlCol="0">
            <a:spAutoFit/>
          </a:bodyPr>
          <a:lstStyle/>
          <a:p>
            <a:r>
              <a:rPr lang="en-US" altLang="zh-CN" sz="2800" dirty="0"/>
              <a:t>In the survey, we ask international students that how was the service of CIE the last time they visited. From this pie chart, we can clearly see that most international students thought the service of CIE was extremely good. But few international students thought the service of CIE was neither good or bad. So, it can been seen that there is still room for CIE to improve their Service.</a:t>
            </a:r>
          </a:p>
          <a:p>
            <a:pPr>
              <a:lnSpc>
                <a:spcPct val="150000"/>
              </a:lnSpc>
            </a:pPr>
            <a:r>
              <a:rPr lang="en-US" altLang="zh-CN" sz="5300" dirty="0">
                <a:solidFill>
                  <a:schemeClr val="accent1">
                    <a:lumMod val="50000"/>
                  </a:schemeClr>
                </a:solidFill>
              </a:rPr>
              <a:t>4.</a:t>
            </a:r>
          </a:p>
          <a:p>
            <a:endParaRPr lang="zh-CN" altLang="en-US" sz="2600" dirty="0"/>
          </a:p>
        </p:txBody>
      </p:sp>
      <p:pic>
        <p:nvPicPr>
          <p:cNvPr id="55" name="图片 54"/>
          <p:cNvPicPr>
            <a:picLocks noChangeAspect="1"/>
          </p:cNvPicPr>
          <p:nvPr/>
        </p:nvPicPr>
        <p:blipFill>
          <a:blip r:embed="rId5" cstate="print"/>
          <a:stretch>
            <a:fillRect/>
          </a:stretch>
        </p:blipFill>
        <p:spPr>
          <a:xfrm>
            <a:off x="14672101" y="27084177"/>
            <a:ext cx="9140788" cy="1029094"/>
          </a:xfrm>
          <a:prstGeom prst="rect">
            <a:avLst/>
          </a:prstGeom>
        </p:spPr>
      </p:pic>
      <p:sp>
        <p:nvSpPr>
          <p:cNvPr id="56" name="文本框 55"/>
          <p:cNvSpPr txBox="1"/>
          <p:nvPr/>
        </p:nvSpPr>
        <p:spPr>
          <a:xfrm>
            <a:off x="13941319" y="27850031"/>
            <a:ext cx="10757772" cy="1384890"/>
          </a:xfrm>
          <a:prstGeom prst="rect">
            <a:avLst/>
          </a:prstGeom>
          <a:noFill/>
        </p:spPr>
        <p:txBody>
          <a:bodyPr wrap="square" lIns="91318" tIns="45668" rIns="91318" bIns="45668" rtlCol="0">
            <a:spAutoFit/>
          </a:bodyPr>
          <a:lstStyle/>
          <a:p>
            <a:r>
              <a:rPr lang="en-US" altLang="zh-CN" sz="2800" dirty="0"/>
              <a:t>In addition, we ended up asking international students a question that what service do they want CIE to provide in the future.  The results show that most students hope CIE can provide some help in part time job.</a:t>
            </a:r>
            <a:endParaRPr lang="zh-CN" altLang="en-US" sz="2800" dirty="0"/>
          </a:p>
        </p:txBody>
      </p:sp>
      <p:sp>
        <p:nvSpPr>
          <p:cNvPr id="38" name="TextBox 37"/>
          <p:cNvSpPr txBox="1"/>
          <p:nvPr/>
        </p:nvSpPr>
        <p:spPr>
          <a:xfrm>
            <a:off x="25495147" y="6783202"/>
            <a:ext cx="11064241" cy="1107891"/>
          </a:xfrm>
          <a:prstGeom prst="rect">
            <a:avLst/>
          </a:prstGeom>
          <a:noFill/>
        </p:spPr>
        <p:txBody>
          <a:bodyPr wrap="square" lIns="91318" tIns="45668" rIns="91318" bIns="45668" rtlCol="0">
            <a:spAutoFit/>
          </a:bodyPr>
          <a:lstStyle/>
          <a:p>
            <a:r>
              <a:rPr lang="en-US" altLang="zh-CN" dirty="0">
                <a:solidFill>
                  <a:schemeClr val="accent2"/>
                </a:solidFill>
                <a:latin typeface="Minion Pro"/>
              </a:rPr>
              <a:t>Solutions and Suggestions</a:t>
            </a:r>
            <a:endParaRPr lang="zh-CN" altLang="en-US" dirty="0">
              <a:solidFill>
                <a:schemeClr val="accent2"/>
              </a:solidFill>
              <a:latin typeface="Minion Pro"/>
            </a:endParaRPr>
          </a:p>
        </p:txBody>
      </p:sp>
      <p:sp>
        <p:nvSpPr>
          <p:cNvPr id="43" name="TextBox 42"/>
          <p:cNvSpPr txBox="1"/>
          <p:nvPr/>
        </p:nvSpPr>
        <p:spPr>
          <a:xfrm>
            <a:off x="25558464" y="8075157"/>
            <a:ext cx="12034973" cy="9664079"/>
          </a:xfrm>
          <a:prstGeom prst="rect">
            <a:avLst/>
          </a:prstGeom>
          <a:noFill/>
        </p:spPr>
        <p:txBody>
          <a:bodyPr wrap="square" lIns="91318" tIns="45668" rIns="91318" bIns="45668" rtlCol="0">
            <a:spAutoFit/>
          </a:bodyPr>
          <a:lstStyle/>
          <a:p>
            <a:r>
              <a:rPr lang="en-US" altLang="zh-CN" sz="2800" dirty="0"/>
              <a:t>According to the result analysis, we learned that there are some problems of CIE.</a:t>
            </a:r>
          </a:p>
          <a:p>
            <a:r>
              <a:rPr lang="en-US" altLang="zh-CN" sz="2800" dirty="0"/>
              <a:t>First, there are still some students think it hard to find CIE, so we have the responsibility to solve the problem. We will send e-mails about the information and details of CIE to every international students in the beginning of the semester. In addition, we will send people to give out leaflets about CIE on campus. All these can make international students. feel </a:t>
            </a:r>
            <a:r>
              <a:rPr lang="en-US" altLang="zh-CN" sz="2600" dirty="0"/>
              <a:t>easier to find CIE.</a:t>
            </a:r>
          </a:p>
          <a:p>
            <a:endParaRPr lang="en-US" altLang="zh-CN" sz="2600" dirty="0"/>
          </a:p>
          <a:p>
            <a:endParaRPr lang="en-US" altLang="zh-CN" sz="2600" dirty="0"/>
          </a:p>
          <a:p>
            <a:endParaRPr lang="en-US" altLang="zh-CN" sz="2600" dirty="0"/>
          </a:p>
          <a:p>
            <a:endParaRPr lang="en-US" altLang="zh-CN" sz="2600" dirty="0"/>
          </a:p>
          <a:p>
            <a:endParaRPr lang="en-US" altLang="zh-CN" sz="2600" dirty="0"/>
          </a:p>
          <a:p>
            <a:endParaRPr lang="en-US" altLang="zh-CN" sz="2600" dirty="0"/>
          </a:p>
          <a:p>
            <a:endParaRPr lang="en-US" altLang="zh-CN" sz="2600" dirty="0"/>
          </a:p>
          <a:p>
            <a:endParaRPr lang="en-US" altLang="zh-CN" sz="2600" dirty="0"/>
          </a:p>
          <a:p>
            <a:endParaRPr lang="en-US" altLang="zh-CN" sz="2600" dirty="0"/>
          </a:p>
          <a:p>
            <a:endParaRPr lang="en-US" altLang="zh-CN" sz="2600" dirty="0"/>
          </a:p>
          <a:p>
            <a:endParaRPr lang="en-US" altLang="zh-CN" sz="2600" dirty="0"/>
          </a:p>
          <a:p>
            <a:r>
              <a:rPr lang="en-US" altLang="zh-CN" sz="2800" dirty="0"/>
              <a:t>Second, the data shows that the service of CIE needs some improvements. Thus, we are going to make a session about how do you feel  about the staff of CIE. That will effectively help us improve the services of CIE.</a:t>
            </a:r>
          </a:p>
          <a:p>
            <a:r>
              <a:rPr lang="en-US" altLang="zh-CN" sz="2800" dirty="0"/>
              <a:t>Third, to satisfy the international students’ needs, we will provide the service of  part  time job. We plan to open the classes  about job and provide some opportunities for international students to work on campus. </a:t>
            </a:r>
            <a:endParaRPr lang="zh-CN" altLang="en-US" sz="2800" dirty="0"/>
          </a:p>
        </p:txBody>
      </p:sp>
      <p:pic>
        <p:nvPicPr>
          <p:cNvPr id="44" name="图片 43" descr="5be014b9b0a2f_610.jpg"/>
          <p:cNvPicPr>
            <a:picLocks noChangeAspect="1"/>
          </p:cNvPicPr>
          <p:nvPr/>
        </p:nvPicPr>
        <p:blipFill>
          <a:blip r:embed="rId6" cstate="print">
            <a:clrChange>
              <a:clrFrom>
                <a:srgbClr val="F6F6F6"/>
              </a:clrFrom>
              <a:clrTo>
                <a:srgbClr val="F6F6F6">
                  <a:alpha val="0"/>
                </a:srgbClr>
              </a:clrTo>
            </a:clrChange>
          </a:blip>
          <a:stretch>
            <a:fillRect/>
          </a:stretch>
        </p:blipFill>
        <p:spPr>
          <a:xfrm>
            <a:off x="26388424" y="11208666"/>
            <a:ext cx="3901439" cy="3901441"/>
          </a:xfrm>
          <a:prstGeom prst="rect">
            <a:avLst/>
          </a:prstGeom>
          <a:noFill/>
          <a:ln>
            <a:noFill/>
          </a:ln>
        </p:spPr>
      </p:pic>
      <p:pic>
        <p:nvPicPr>
          <p:cNvPr id="46" name="图片 45" descr="5415158670254701773.jpg"/>
          <p:cNvPicPr>
            <a:picLocks noChangeAspect="1"/>
          </p:cNvPicPr>
          <p:nvPr/>
        </p:nvPicPr>
        <p:blipFill>
          <a:blip r:embed="rId7" cstate="print"/>
          <a:stretch>
            <a:fillRect/>
          </a:stretch>
        </p:blipFill>
        <p:spPr>
          <a:xfrm>
            <a:off x="31169428" y="10707543"/>
            <a:ext cx="4902217" cy="3987800"/>
          </a:xfrm>
          <a:prstGeom prst="rect">
            <a:avLst/>
          </a:prstGeom>
        </p:spPr>
      </p:pic>
      <p:sp>
        <p:nvSpPr>
          <p:cNvPr id="57" name="矩形 56"/>
          <p:cNvSpPr/>
          <p:nvPr/>
        </p:nvSpPr>
        <p:spPr>
          <a:xfrm>
            <a:off x="32278723" y="11403777"/>
            <a:ext cx="2863266" cy="907836"/>
          </a:xfrm>
          <a:prstGeom prst="rect">
            <a:avLst/>
          </a:prstGeom>
          <a:noFill/>
          <a:effectLst>
            <a:outerShdw blurRad="76200" dir="18900000" sy="23000" kx="-1200000" algn="bl" rotWithShape="0">
              <a:prstClr val="black">
                <a:alpha val="20000"/>
              </a:prstClr>
            </a:outerShdw>
          </a:effectLst>
        </p:spPr>
        <p:txBody>
          <a:bodyPr wrap="square" lIns="91318" tIns="45668" rIns="91318" bIns="45668">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altLang="zh-CN" sz="5300" b="1" spc="48"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CIE</a:t>
            </a:r>
            <a:endParaRPr lang="zh-CN" altLang="en-US" sz="5300" b="1" spc="48"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8" name="TextBox 57"/>
          <p:cNvSpPr txBox="1"/>
          <p:nvPr/>
        </p:nvSpPr>
        <p:spPr>
          <a:xfrm>
            <a:off x="25583121" y="21908504"/>
            <a:ext cx="6797041" cy="1107891"/>
          </a:xfrm>
          <a:prstGeom prst="rect">
            <a:avLst/>
          </a:prstGeom>
          <a:noFill/>
        </p:spPr>
        <p:txBody>
          <a:bodyPr wrap="square" lIns="91318" tIns="45668" rIns="91318" bIns="45668" rtlCol="0">
            <a:spAutoFit/>
          </a:bodyPr>
          <a:lstStyle/>
          <a:p>
            <a:r>
              <a:rPr lang="en-US" altLang="zh-CN" dirty="0">
                <a:solidFill>
                  <a:schemeClr val="accent2"/>
                </a:solidFill>
                <a:latin typeface="Minion Pro"/>
              </a:rPr>
              <a:t>Conclusion</a:t>
            </a:r>
            <a:endParaRPr lang="zh-CN" altLang="en-US" dirty="0">
              <a:solidFill>
                <a:schemeClr val="accent2"/>
              </a:solidFill>
              <a:latin typeface="Minion Pro"/>
            </a:endParaRPr>
          </a:p>
        </p:txBody>
      </p:sp>
      <p:sp>
        <p:nvSpPr>
          <p:cNvPr id="59" name="TextBox 58"/>
          <p:cNvSpPr txBox="1"/>
          <p:nvPr/>
        </p:nvSpPr>
        <p:spPr>
          <a:xfrm>
            <a:off x="25658616" y="22967346"/>
            <a:ext cx="10789922" cy="3539325"/>
          </a:xfrm>
          <a:prstGeom prst="rect">
            <a:avLst/>
          </a:prstGeom>
          <a:noFill/>
        </p:spPr>
        <p:txBody>
          <a:bodyPr wrap="square" lIns="91318" tIns="45668" rIns="91318" bIns="45668" rtlCol="0">
            <a:spAutoFit/>
          </a:bodyPr>
          <a:lstStyle/>
          <a:p>
            <a:r>
              <a:rPr lang="en-US" altLang="zh-CN" sz="2800" dirty="0"/>
              <a:t>By doing this research, we can easily find that the most international students are satisfied with CIE, they consider CIE plays an important role in their college life. When they have difficulty in something, they can easily turn to CIE for help. There are also some aspects that CIE had not been covered, some international students give us some feedbacks. To be more specific, they think CIE can improve the aspects such as part time job. We believe that CIE could be better to provide international students with more convenience after receiving these feedbacks.</a:t>
            </a:r>
            <a:endParaRPr lang="zh-CN" altLang="en-US" sz="2800" dirty="0"/>
          </a:p>
        </p:txBody>
      </p:sp>
      <p:sp>
        <p:nvSpPr>
          <p:cNvPr id="60" name="TextBox 59"/>
          <p:cNvSpPr txBox="1"/>
          <p:nvPr/>
        </p:nvSpPr>
        <p:spPr>
          <a:xfrm>
            <a:off x="31363920" y="27553920"/>
            <a:ext cx="8595359" cy="2954550"/>
          </a:xfrm>
          <a:prstGeom prst="rect">
            <a:avLst/>
          </a:prstGeom>
          <a:noFill/>
        </p:spPr>
        <p:txBody>
          <a:bodyPr wrap="square" lIns="91318" tIns="45668" rIns="91318" bIns="45668" rtlCol="0">
            <a:spAutoFit/>
          </a:bodyPr>
          <a:lstStyle/>
          <a:p>
            <a:r>
              <a:rPr lang="en-US" altLang="zh-CN" sz="3100" b="1" u="sng" dirty="0">
                <a:solidFill>
                  <a:srgbClr val="0070C0"/>
                </a:solidFill>
              </a:rPr>
              <a:t>Contact</a:t>
            </a:r>
            <a:r>
              <a:rPr lang="en-US" altLang="zh-CN" sz="3100" b="1" dirty="0">
                <a:solidFill>
                  <a:srgbClr val="0070C0"/>
                </a:solidFill>
              </a:rPr>
              <a:t>:</a:t>
            </a:r>
            <a:r>
              <a:rPr lang="en-US" altLang="zh-CN" sz="3100" b="1" dirty="0"/>
              <a:t> </a:t>
            </a:r>
            <a:r>
              <a:rPr lang="en-US" altLang="zh-CN" sz="3100" dirty="0">
                <a:hlinkClick r:id="rId8"/>
              </a:rPr>
              <a:t>chenx6378@uwec.edu</a:t>
            </a:r>
            <a:endParaRPr lang="en-US" altLang="zh-CN" sz="3100" dirty="0"/>
          </a:p>
          <a:p>
            <a:r>
              <a:rPr lang="en-US" altLang="zh-CN" sz="3100" dirty="0"/>
              <a:t>                 </a:t>
            </a:r>
            <a:r>
              <a:rPr lang="en-US" altLang="zh-CN" sz="3100" dirty="0">
                <a:hlinkClick r:id="rId9"/>
              </a:rPr>
              <a:t>yangx4525@uwec.edu</a:t>
            </a:r>
            <a:endParaRPr lang="en-US" altLang="zh-CN" sz="3100" dirty="0"/>
          </a:p>
          <a:p>
            <a:r>
              <a:rPr lang="en-US" altLang="zh-CN" sz="3100" dirty="0"/>
              <a:t>                 </a:t>
            </a:r>
            <a:r>
              <a:rPr lang="en-US" altLang="zh-CN" sz="3100" dirty="0">
                <a:hlinkClick r:id="rId10"/>
              </a:rPr>
              <a:t>may0489@uwec.edu</a:t>
            </a:r>
            <a:endParaRPr lang="en-US" altLang="zh-CN" sz="3100" dirty="0"/>
          </a:p>
          <a:p>
            <a:r>
              <a:rPr lang="en-US" altLang="zh-CN" sz="3100" dirty="0"/>
              <a:t>                 </a:t>
            </a:r>
            <a:r>
              <a:rPr lang="en-US" altLang="zh-CN" sz="3100" dirty="0">
                <a:hlinkClick r:id="rId11"/>
              </a:rPr>
              <a:t>xiay6444@uwec.edu</a:t>
            </a:r>
            <a:endParaRPr lang="en-US" altLang="zh-CN" sz="3100" dirty="0"/>
          </a:p>
          <a:p>
            <a:endParaRPr lang="en-US" altLang="zh-CN" sz="3100" dirty="0"/>
          </a:p>
          <a:p>
            <a:r>
              <a:rPr lang="en-US" altLang="zh-CN" sz="3100" b="1" dirty="0"/>
              <a:t>                    </a:t>
            </a:r>
            <a:endParaRPr lang="zh-CN" altLang="en-US" sz="3100" b="1" dirty="0"/>
          </a:p>
        </p:txBody>
      </p:sp>
      <p:sp>
        <p:nvSpPr>
          <p:cNvPr id="39" name="TextBox 38"/>
          <p:cNvSpPr txBox="1"/>
          <p:nvPr/>
        </p:nvSpPr>
        <p:spPr>
          <a:xfrm>
            <a:off x="1512921" y="7930181"/>
            <a:ext cx="10759438" cy="3539325"/>
          </a:xfrm>
          <a:prstGeom prst="rect">
            <a:avLst/>
          </a:prstGeom>
          <a:noFill/>
        </p:spPr>
        <p:txBody>
          <a:bodyPr wrap="square" lIns="91318" tIns="45668" rIns="91318" bIns="45668" rtlCol="0">
            <a:spAutoFit/>
          </a:bodyPr>
          <a:lstStyle/>
          <a:p>
            <a:r>
              <a:rPr lang="en-US" altLang="zh-CN" sz="2800" dirty="0"/>
              <a:t>Center for International Education(CIE) is an place to help international student solve different kinds of problems. For our group project, we want to know about what is the role CIE plays between the international students because more and more international students come into UWEC. Through designing a question quiz and spread it to most international students in UWEC online, we collect data to show international students’ conditions about CIE. After we analyzing data, we make this poster to help more people to know more about CIE.</a:t>
            </a:r>
            <a:endParaRPr lang="zh-CN" altLang="en-US" sz="2800" dirty="0"/>
          </a:p>
        </p:txBody>
      </p:sp>
      <p:pic>
        <p:nvPicPr>
          <p:cNvPr id="40" name="图片 39" descr="QQ图片20190416123407.png"/>
          <p:cNvPicPr>
            <a:picLocks noChangeAspect="1"/>
          </p:cNvPicPr>
          <p:nvPr/>
        </p:nvPicPr>
        <p:blipFill>
          <a:blip r:embed="rId12" cstate="print"/>
          <a:stretch>
            <a:fillRect/>
          </a:stretch>
        </p:blipFill>
        <p:spPr>
          <a:xfrm>
            <a:off x="1575981" y="11838920"/>
            <a:ext cx="11193781" cy="5364478"/>
          </a:xfrm>
          <a:prstGeom prst="rect">
            <a:avLst/>
          </a:prstGeom>
        </p:spPr>
      </p:pic>
      <p:sp>
        <p:nvSpPr>
          <p:cNvPr id="41" name="TextBox 40"/>
          <p:cNvSpPr txBox="1"/>
          <p:nvPr/>
        </p:nvSpPr>
        <p:spPr>
          <a:xfrm>
            <a:off x="1555814" y="18592814"/>
            <a:ext cx="6065518" cy="1107891"/>
          </a:xfrm>
          <a:prstGeom prst="rect">
            <a:avLst/>
          </a:prstGeom>
          <a:noFill/>
        </p:spPr>
        <p:txBody>
          <a:bodyPr wrap="square" lIns="91318" tIns="45668" rIns="91318" bIns="45668" rtlCol="0">
            <a:spAutoFit/>
          </a:bodyPr>
          <a:lstStyle/>
          <a:p>
            <a:r>
              <a:rPr lang="en-US" altLang="zh-CN" dirty="0">
                <a:solidFill>
                  <a:schemeClr val="accent2"/>
                </a:solidFill>
                <a:latin typeface="Minion Pro"/>
              </a:rPr>
              <a:t>Learn More</a:t>
            </a:r>
            <a:endParaRPr lang="zh-CN" altLang="en-US" dirty="0">
              <a:solidFill>
                <a:schemeClr val="accent2"/>
              </a:solidFill>
              <a:latin typeface="Minion Pro"/>
            </a:endParaRPr>
          </a:p>
        </p:txBody>
      </p:sp>
      <p:sp>
        <p:nvSpPr>
          <p:cNvPr id="42" name="TextBox 41"/>
          <p:cNvSpPr txBox="1"/>
          <p:nvPr/>
        </p:nvSpPr>
        <p:spPr>
          <a:xfrm>
            <a:off x="1567749" y="19659598"/>
            <a:ext cx="10485119" cy="492337"/>
          </a:xfrm>
          <a:prstGeom prst="rect">
            <a:avLst/>
          </a:prstGeom>
          <a:noFill/>
        </p:spPr>
        <p:txBody>
          <a:bodyPr wrap="square" lIns="91318" tIns="45668" rIns="91318" bIns="45668" rtlCol="0">
            <a:spAutoFit/>
          </a:bodyPr>
          <a:lstStyle/>
          <a:p>
            <a:r>
              <a:rPr lang="en-US" altLang="zh-CN" sz="2600" dirty="0"/>
              <a:t>To learn more about CIE, we can get to know CIE program. </a:t>
            </a:r>
            <a:endParaRPr lang="zh-CN" altLang="en-US" sz="2600" dirty="0"/>
          </a:p>
        </p:txBody>
      </p:sp>
      <p:pic>
        <p:nvPicPr>
          <p:cNvPr id="45" name="图片 44" descr="20180710_Campus_Beauty_091-small.jpg"/>
          <p:cNvPicPr>
            <a:picLocks noChangeAspect="1"/>
          </p:cNvPicPr>
          <p:nvPr/>
        </p:nvPicPr>
        <p:blipFill>
          <a:blip r:embed="rId13" cstate="print"/>
          <a:stretch>
            <a:fillRect/>
          </a:stretch>
        </p:blipFill>
        <p:spPr>
          <a:xfrm>
            <a:off x="1552528" y="20505205"/>
            <a:ext cx="4846321" cy="3855065"/>
          </a:xfrm>
          <a:prstGeom prst="rect">
            <a:avLst/>
          </a:prstGeom>
        </p:spPr>
      </p:pic>
      <p:sp>
        <p:nvSpPr>
          <p:cNvPr id="49" name="TextBox 48"/>
          <p:cNvSpPr txBox="1"/>
          <p:nvPr/>
        </p:nvSpPr>
        <p:spPr>
          <a:xfrm>
            <a:off x="6420919" y="20697031"/>
            <a:ext cx="6834995" cy="4216434"/>
          </a:xfrm>
          <a:prstGeom prst="rect">
            <a:avLst/>
          </a:prstGeom>
          <a:noFill/>
        </p:spPr>
        <p:txBody>
          <a:bodyPr wrap="square" lIns="91318" tIns="45668" rIns="91318" bIns="45668" rtlCol="0">
            <a:spAutoFit/>
          </a:bodyPr>
          <a:lstStyle/>
          <a:p>
            <a:r>
              <a:rPr lang="en-US" altLang="zh-CN" sz="3100" b="1" dirty="0"/>
              <a:t>International Students and Scholar Services</a:t>
            </a:r>
          </a:p>
          <a:p>
            <a:r>
              <a:rPr lang="en-US" altLang="zh-CN" sz="2800" dirty="0"/>
              <a:t>UWEC offers exciting opportunities for students from around the world. You will have access to a wealth of experiences and opportunities to learn about a new culture while attaining an education</a:t>
            </a:r>
            <a:r>
              <a:rPr lang="en-US" altLang="zh-CN" sz="2600" dirty="0"/>
              <a:t>.</a:t>
            </a:r>
          </a:p>
          <a:p>
            <a:endParaRPr lang="zh-CN" altLang="en-US" dirty="0"/>
          </a:p>
        </p:txBody>
      </p:sp>
      <p:pic>
        <p:nvPicPr>
          <p:cNvPr id="50" name="图片 49" descr="Host-Friend-Handbook-small.jpg"/>
          <p:cNvPicPr>
            <a:picLocks noChangeAspect="1"/>
          </p:cNvPicPr>
          <p:nvPr/>
        </p:nvPicPr>
        <p:blipFill>
          <a:blip r:embed="rId14" cstate="print"/>
          <a:stretch>
            <a:fillRect/>
          </a:stretch>
        </p:blipFill>
        <p:spPr>
          <a:xfrm>
            <a:off x="6495430" y="24882774"/>
            <a:ext cx="6261142" cy="3756662"/>
          </a:xfrm>
          <a:prstGeom prst="rect">
            <a:avLst/>
          </a:prstGeom>
        </p:spPr>
      </p:pic>
      <p:sp>
        <p:nvSpPr>
          <p:cNvPr id="52" name="TextBox 51"/>
          <p:cNvSpPr txBox="1"/>
          <p:nvPr/>
        </p:nvSpPr>
        <p:spPr>
          <a:xfrm>
            <a:off x="1489168" y="25352348"/>
            <a:ext cx="5347060" cy="2723718"/>
          </a:xfrm>
          <a:prstGeom prst="rect">
            <a:avLst/>
          </a:prstGeom>
          <a:noFill/>
        </p:spPr>
        <p:txBody>
          <a:bodyPr wrap="square" lIns="91318" tIns="45668" rIns="91318" bIns="45668" rtlCol="0">
            <a:spAutoFit/>
          </a:bodyPr>
          <a:lstStyle/>
          <a:p>
            <a:r>
              <a:rPr lang="en-US" altLang="zh-CN" sz="3100" b="1" dirty="0"/>
              <a:t>Host an International Student</a:t>
            </a:r>
          </a:p>
          <a:p>
            <a:r>
              <a:rPr lang="en-US" altLang="zh-CN" sz="2800" dirty="0"/>
              <a:t>CIE's Host Friend Program matches international students with kindhearted and compassionate individuals and families from the Chippewa Valley area.</a:t>
            </a:r>
            <a:endParaRPr lang="zh-CN" altLang="en-US" sz="2800" dirty="0"/>
          </a:p>
        </p:txBody>
      </p:sp>
      <p:sp>
        <p:nvSpPr>
          <p:cNvPr id="34" name="TextBox 33"/>
          <p:cNvSpPr txBox="1"/>
          <p:nvPr/>
        </p:nvSpPr>
        <p:spPr>
          <a:xfrm>
            <a:off x="13693157" y="6665355"/>
            <a:ext cx="10839108" cy="2554440"/>
          </a:xfrm>
          <a:prstGeom prst="rect">
            <a:avLst/>
          </a:prstGeom>
          <a:noFill/>
        </p:spPr>
        <p:txBody>
          <a:bodyPr wrap="square" lIns="91318" tIns="45668" rIns="91318" bIns="45668" rtlCol="0">
            <a:spAutoFit/>
          </a:bodyPr>
          <a:lstStyle/>
          <a:p>
            <a:r>
              <a:rPr lang="en-US" altLang="zh-CN" dirty="0">
                <a:solidFill>
                  <a:schemeClr val="accent2"/>
                </a:solidFill>
                <a:latin typeface="Minion Pro"/>
              </a:rPr>
              <a:t>Results Analysis</a:t>
            </a:r>
          </a:p>
          <a:p>
            <a:r>
              <a:rPr lang="en-US" altLang="zh-CN" sz="2800" dirty="0">
                <a:solidFill>
                  <a:schemeClr val="accent2"/>
                </a:solidFill>
              </a:rPr>
              <a:t>We did a survey to learn about students’ understanding of CIE</a:t>
            </a:r>
          </a:p>
          <a:p>
            <a:r>
              <a:rPr lang="en-US" altLang="zh-CN" sz="5300" dirty="0">
                <a:solidFill>
                  <a:schemeClr val="accent1">
                    <a:lumMod val="50000"/>
                  </a:schemeClr>
                </a:solidFill>
              </a:rPr>
              <a:t>1</a:t>
            </a:r>
            <a:r>
              <a:rPr lang="en-US" altLang="zh-CN" dirty="0"/>
              <a:t>.</a:t>
            </a:r>
            <a:endParaRPr lang="zh-CN" altLang="en-US" dirty="0"/>
          </a:p>
        </p:txBody>
      </p:sp>
      <p:pic>
        <p:nvPicPr>
          <p:cNvPr id="35" name="图片 34" descr="QQ图片20190417045137.png"/>
          <p:cNvPicPr>
            <a:picLocks noChangeAspect="1"/>
          </p:cNvPicPr>
          <p:nvPr/>
        </p:nvPicPr>
        <p:blipFill>
          <a:blip r:embed="rId15" cstate="print"/>
          <a:stretch>
            <a:fillRect/>
          </a:stretch>
        </p:blipFill>
        <p:spPr>
          <a:xfrm>
            <a:off x="25739107" y="18034000"/>
            <a:ext cx="5184233" cy="3164090"/>
          </a:xfrm>
          <a:prstGeom prst="rect">
            <a:avLst/>
          </a:prstGeom>
        </p:spPr>
      </p:pic>
      <p:pic>
        <p:nvPicPr>
          <p:cNvPr id="36" name="图片 35" descr="QQ图片20190417044840.png"/>
          <p:cNvPicPr>
            <a:picLocks noChangeAspect="1"/>
          </p:cNvPicPr>
          <p:nvPr/>
        </p:nvPicPr>
        <p:blipFill>
          <a:blip r:embed="rId16" cstate="print"/>
          <a:stretch>
            <a:fillRect/>
          </a:stretch>
        </p:blipFill>
        <p:spPr>
          <a:xfrm>
            <a:off x="31297102" y="18034000"/>
            <a:ext cx="5318654" cy="3156226"/>
          </a:xfrm>
          <a:prstGeom prst="rect">
            <a:avLst/>
          </a:prstGeom>
        </p:spPr>
      </p:pic>
      <p:sp>
        <p:nvSpPr>
          <p:cNvPr id="11" name="文本框 10"/>
          <p:cNvSpPr txBox="1"/>
          <p:nvPr/>
        </p:nvSpPr>
        <p:spPr>
          <a:xfrm>
            <a:off x="14778014" y="26584356"/>
            <a:ext cx="8592315" cy="523220"/>
          </a:xfrm>
          <a:prstGeom prst="rect">
            <a:avLst/>
          </a:prstGeom>
          <a:noFill/>
        </p:spPr>
        <p:txBody>
          <a:bodyPr wrap="square" rtlCol="0">
            <a:spAutoFit/>
          </a:bodyPr>
          <a:lstStyle/>
          <a:p>
            <a:r>
              <a:rPr lang="en-US" altLang="zh-CN" sz="2800" dirty="0"/>
              <a:t>What service to you want CIE to provide?</a:t>
            </a:r>
          </a:p>
        </p:txBody>
      </p:sp>
      <p:pic>
        <p:nvPicPr>
          <p:cNvPr id="13" name="图片 12"/>
          <p:cNvPicPr>
            <a:picLocks noChangeAspect="1"/>
          </p:cNvPicPr>
          <p:nvPr/>
        </p:nvPicPr>
        <p:blipFill>
          <a:blip r:embed="rId17" cstate="print"/>
          <a:stretch>
            <a:fillRect/>
          </a:stretch>
        </p:blipFill>
        <p:spPr>
          <a:xfrm>
            <a:off x="14579915" y="8063079"/>
            <a:ext cx="8526373" cy="4204477"/>
          </a:xfrm>
          <a:prstGeom prst="rect">
            <a:avLst/>
          </a:prstGeom>
        </p:spPr>
      </p:pic>
      <p:sp>
        <p:nvSpPr>
          <p:cNvPr id="14" name="文本框 13"/>
          <p:cNvSpPr txBox="1"/>
          <p:nvPr/>
        </p:nvSpPr>
        <p:spPr>
          <a:xfrm>
            <a:off x="13931589" y="12753276"/>
            <a:ext cx="10517548" cy="3416320"/>
          </a:xfrm>
          <a:prstGeom prst="rect">
            <a:avLst/>
          </a:prstGeom>
          <a:noFill/>
        </p:spPr>
        <p:txBody>
          <a:bodyPr wrap="square" rtlCol="0">
            <a:spAutoFit/>
          </a:bodyPr>
          <a:lstStyle/>
          <a:p>
            <a:r>
              <a:rPr lang="en-US" altLang="zh-CN" sz="2800" dirty="0"/>
              <a:t>First, it is international students’ responses of what kind of questions do they usually  have to turn to CIE for help. It can bees seen from the results that students usually have questions about the passport, study problems, the documents, personal life and job. And some of the students also have questions about inviting host family.</a:t>
            </a:r>
          </a:p>
          <a:p>
            <a:endParaRPr lang="en-US" altLang="zh-CN" sz="2800" dirty="0"/>
          </a:p>
          <a:p>
            <a:r>
              <a:rPr lang="en-US" altLang="zh-CN" sz="4800" dirty="0">
                <a:solidFill>
                  <a:schemeClr val="accent1">
                    <a:lumMod val="50000"/>
                  </a:schemeClr>
                </a:solidFill>
              </a:rPr>
              <a:t>2.</a:t>
            </a:r>
            <a:endParaRPr lang="zh-CN" altLang="en-US" sz="4800" dirty="0">
              <a:solidFill>
                <a:schemeClr val="accent1">
                  <a:lumMod val="50000"/>
                </a:schemeClr>
              </a:solidFill>
            </a:endParaRPr>
          </a:p>
        </p:txBody>
      </p:sp>
      <p:pic>
        <p:nvPicPr>
          <p:cNvPr id="15" name="图片 14"/>
          <p:cNvPicPr>
            <a:picLocks noChangeAspect="1"/>
          </p:cNvPicPr>
          <p:nvPr/>
        </p:nvPicPr>
        <p:blipFill>
          <a:blip r:embed="rId18" cstate="print"/>
          <a:stretch>
            <a:fillRect/>
          </a:stretch>
        </p:blipFill>
        <p:spPr>
          <a:xfrm>
            <a:off x="16002272" y="12258411"/>
            <a:ext cx="2254366" cy="419122"/>
          </a:xfrm>
          <a:prstGeom prst="rect">
            <a:avLst/>
          </a:prstGeom>
        </p:spPr>
      </p:pic>
      <p:sp>
        <p:nvSpPr>
          <p:cNvPr id="16" name="文本框 15"/>
          <p:cNvSpPr txBox="1"/>
          <p:nvPr/>
        </p:nvSpPr>
        <p:spPr>
          <a:xfrm>
            <a:off x="15419675" y="12287124"/>
            <a:ext cx="726481" cy="338554"/>
          </a:xfrm>
          <a:prstGeom prst="rect">
            <a:avLst/>
          </a:prstGeom>
          <a:noFill/>
        </p:spPr>
        <p:txBody>
          <a:bodyPr wrap="none" rtlCol="0">
            <a:spAutoFit/>
          </a:bodyPr>
          <a:lstStyle/>
          <a:p>
            <a:r>
              <a:rPr lang="en-US" altLang="zh-CN" sz="1600" dirty="0"/>
              <a:t>Other:</a:t>
            </a:r>
            <a:endParaRPr lang="zh-CN" altLang="en-US" sz="1600" dirty="0"/>
          </a:p>
        </p:txBody>
      </p:sp>
      <p:sp>
        <p:nvSpPr>
          <p:cNvPr id="48" name="TextBox 47"/>
          <p:cNvSpPr txBox="1"/>
          <p:nvPr/>
        </p:nvSpPr>
        <p:spPr>
          <a:xfrm>
            <a:off x="1785258" y="24209828"/>
            <a:ext cx="5181600" cy="307777"/>
          </a:xfrm>
          <a:prstGeom prst="rect">
            <a:avLst/>
          </a:prstGeom>
          <a:noFill/>
        </p:spPr>
        <p:txBody>
          <a:bodyPr wrap="square" rtlCol="0">
            <a:spAutoFit/>
          </a:bodyPr>
          <a:lstStyle/>
          <a:p>
            <a:r>
              <a:rPr lang="en-US" altLang="zh-CN" sz="1400" dirty="0"/>
              <a:t>/</a:t>
            </a:r>
            <a:endParaRPr lang="zh-CN" altLang="en-US" sz="1400" dirty="0"/>
          </a:p>
        </p:txBody>
      </p:sp>
      <p:sp>
        <p:nvSpPr>
          <p:cNvPr id="54" name="TextBox 53"/>
          <p:cNvSpPr txBox="1"/>
          <p:nvPr/>
        </p:nvSpPr>
        <p:spPr>
          <a:xfrm>
            <a:off x="6836228" y="28629430"/>
            <a:ext cx="4855018" cy="307777"/>
          </a:xfrm>
          <a:prstGeom prst="rect">
            <a:avLst/>
          </a:prstGeom>
          <a:noFill/>
        </p:spPr>
        <p:txBody>
          <a:bodyPr wrap="square" rtlCol="0">
            <a:spAutoFit/>
          </a:bodyPr>
          <a:lstStyle/>
          <a:p>
            <a:r>
              <a:rPr lang="en-US" altLang="zh-CN" sz="1400" dirty="0"/>
              <a:t>/</a:t>
            </a:r>
            <a:endParaRPr lang="zh-CN" altLang="en-US" sz="1400" dirty="0"/>
          </a:p>
        </p:txBody>
      </p:sp>
      <p:sp>
        <p:nvSpPr>
          <p:cNvPr id="66" name="TextBox 65"/>
          <p:cNvSpPr txBox="1"/>
          <p:nvPr/>
        </p:nvSpPr>
        <p:spPr>
          <a:xfrm>
            <a:off x="25702160" y="27584400"/>
            <a:ext cx="5355771" cy="6771084"/>
          </a:xfrm>
          <a:prstGeom prst="rect">
            <a:avLst/>
          </a:prstGeom>
          <a:noFill/>
        </p:spPr>
        <p:txBody>
          <a:bodyPr wrap="square" rtlCol="0">
            <a:spAutoFit/>
          </a:bodyPr>
          <a:lstStyle/>
          <a:p>
            <a:r>
              <a:rPr lang="en-US" altLang="zh-CN" sz="3200" b="1" dirty="0">
                <a:hlinkClick r:id="rId19"/>
              </a:rPr>
              <a:t>Pictures are from:</a:t>
            </a:r>
          </a:p>
          <a:p>
            <a:r>
              <a:rPr lang="en-US" altLang="zh-CN" sz="900" dirty="0">
                <a:hlinkClick r:id="rId19"/>
              </a:rPr>
              <a:t>https://cdn.uwec.edu/athena/images/11040/karen_friends_in_tradition_dress_at_landmark-homepage.jpg</a:t>
            </a:r>
            <a:endParaRPr lang="en-US" altLang="zh-CN" sz="900" dirty="0"/>
          </a:p>
          <a:p>
            <a:r>
              <a:rPr lang="en-US" altLang="zh-CN" sz="900" dirty="0">
                <a:hlinkClick r:id="rId20"/>
              </a:rPr>
              <a:t>https://www.uwec.edu/academics/explore-opportunities/study-abroad/cie/host-friend-program</a:t>
            </a:r>
            <a:endParaRPr lang="en-US" altLang="zh-CN" sz="900" dirty="0"/>
          </a:p>
          <a:p>
            <a:r>
              <a:rPr lang="en-US" altLang="zh-CN" sz="900" dirty="0">
                <a:hlinkClick r:id="rId21"/>
              </a:rPr>
              <a:t>https://www.google.com.hk/url?sa=i&amp;source=images&amp;cd=&amp;ved=2ahUKEwiWqYT6ttjhAhVRR60KHfKWDVQQjRx6BAgBEAU&amp;url=http%3A%2F%2F90sheji.com%2Fsucai%2F14561305.html&amp;psig=AOvVaw0MYcLDD0EEJOQMoe7PymvX&amp;ust=1555635222556535</a:t>
            </a:r>
            <a:endParaRPr lang="en-US" altLang="zh-CN" sz="900" dirty="0"/>
          </a:p>
          <a:p>
            <a:r>
              <a:rPr lang="en-US" altLang="zh-CN" sz="900" dirty="0">
                <a:hlinkClick r:id="rId22"/>
              </a:rPr>
              <a:t>https://cdn.uwec.edu/athena/images/6426/20150401_cob_tutors_0060-homepage.jpg</a:t>
            </a:r>
            <a:endParaRPr lang="en-US" altLang="zh-CN" sz="900" dirty="0"/>
          </a:p>
          <a:p>
            <a:r>
              <a:rPr lang="en-US" altLang="zh-CN" sz="900" dirty="0">
                <a:hlinkClick r:id="rId23"/>
              </a:rPr>
              <a:t>https://cdn.uwec.edu/athena/images/10861/Copy_of_IMG_8980-homepage.jpg</a:t>
            </a:r>
            <a:endParaRPr lang="en-US" altLang="zh-CN" sz="900" dirty="0"/>
          </a:p>
          <a:p>
            <a:endParaRPr lang="zh-CN" altLang="en-US" sz="900" dirty="0"/>
          </a:p>
          <a:p>
            <a:endParaRPr lang="zh-CN" altLang="en-US" dirty="0"/>
          </a:p>
          <a:p>
            <a:endParaRPr lang="zh-CN" altLang="en-US" dirty="0"/>
          </a:p>
          <a:p>
            <a:endParaRPr lang="en-US" altLang="zh-CN" dirty="0"/>
          </a:p>
          <a:p>
            <a:endParaRPr lang="zh-CN" altLang="en-US" dirty="0"/>
          </a:p>
          <a:p>
            <a:endParaRPr lang="zh-CN" altLang="en-US" dirty="0"/>
          </a:p>
        </p:txBody>
      </p:sp>
      <p:sp>
        <p:nvSpPr>
          <p:cNvPr id="9" name="文本框 8"/>
          <p:cNvSpPr txBox="1"/>
          <p:nvPr/>
        </p:nvSpPr>
        <p:spPr>
          <a:xfrm>
            <a:off x="17334272" y="12194123"/>
            <a:ext cx="3017660" cy="523220"/>
          </a:xfrm>
          <a:prstGeom prst="rect">
            <a:avLst/>
          </a:prstGeom>
          <a:noFill/>
        </p:spPr>
        <p:txBody>
          <a:bodyPr wrap="square" rtlCol="0">
            <a:spAutoFit/>
          </a:bodyPr>
          <a:lstStyle/>
          <a:p>
            <a:r>
              <a:rPr lang="en-US" altLang="zh-CN" sz="2800" dirty="0"/>
              <a:t>Total responses:70</a:t>
            </a:r>
            <a:endParaRPr lang="zh-CN" altLang="en-US" sz="2800" dirty="0"/>
          </a:p>
        </p:txBody>
      </p:sp>
      <p:sp>
        <p:nvSpPr>
          <p:cNvPr id="17" name="文本框 16"/>
          <p:cNvSpPr txBox="1"/>
          <p:nvPr/>
        </p:nvSpPr>
        <p:spPr>
          <a:xfrm>
            <a:off x="21516142" y="8246638"/>
            <a:ext cx="1434164" cy="400110"/>
          </a:xfrm>
          <a:prstGeom prst="rect">
            <a:avLst/>
          </a:prstGeom>
          <a:noFill/>
        </p:spPr>
        <p:txBody>
          <a:bodyPr wrap="square" rtlCol="0">
            <a:spAutoFit/>
          </a:bodyPr>
          <a:lstStyle/>
          <a:p>
            <a:r>
              <a:rPr lang="en-US" altLang="zh-CN" sz="2000" dirty="0"/>
              <a:t>21.43%</a:t>
            </a:r>
            <a:endParaRPr lang="zh-CN" altLang="en-US" sz="2000" dirty="0"/>
          </a:p>
        </p:txBody>
      </p:sp>
      <p:sp>
        <p:nvSpPr>
          <p:cNvPr id="19" name="文本框 18"/>
          <p:cNvSpPr txBox="1"/>
          <p:nvPr/>
        </p:nvSpPr>
        <p:spPr>
          <a:xfrm>
            <a:off x="19521686" y="8823252"/>
            <a:ext cx="950901" cy="400110"/>
          </a:xfrm>
          <a:prstGeom prst="rect">
            <a:avLst/>
          </a:prstGeom>
          <a:noFill/>
        </p:spPr>
        <p:txBody>
          <a:bodyPr wrap="none" rtlCol="0">
            <a:spAutoFit/>
          </a:bodyPr>
          <a:lstStyle/>
          <a:p>
            <a:r>
              <a:rPr lang="en-US" altLang="zh-CN" sz="2000" dirty="0"/>
              <a:t>14.29%</a:t>
            </a:r>
            <a:endParaRPr lang="zh-CN" altLang="en-US" sz="2000" dirty="0"/>
          </a:p>
        </p:txBody>
      </p:sp>
      <p:sp>
        <p:nvSpPr>
          <p:cNvPr id="20" name="文本框 19"/>
          <p:cNvSpPr txBox="1"/>
          <p:nvPr/>
        </p:nvSpPr>
        <p:spPr>
          <a:xfrm>
            <a:off x="22283496" y="9512811"/>
            <a:ext cx="2757637" cy="400110"/>
          </a:xfrm>
          <a:prstGeom prst="rect">
            <a:avLst/>
          </a:prstGeom>
          <a:noFill/>
        </p:spPr>
        <p:txBody>
          <a:bodyPr wrap="square" rtlCol="0">
            <a:spAutoFit/>
          </a:bodyPr>
          <a:lstStyle/>
          <a:p>
            <a:r>
              <a:rPr lang="en-US" altLang="zh-CN" sz="2000" dirty="0"/>
              <a:t>24.29%</a:t>
            </a:r>
            <a:endParaRPr lang="zh-CN" altLang="en-US" sz="2000" dirty="0"/>
          </a:p>
        </p:txBody>
      </p:sp>
      <p:sp>
        <p:nvSpPr>
          <p:cNvPr id="22" name="文本框 21"/>
          <p:cNvSpPr txBox="1"/>
          <p:nvPr/>
        </p:nvSpPr>
        <p:spPr>
          <a:xfrm>
            <a:off x="18021453" y="10123425"/>
            <a:ext cx="821059" cy="400110"/>
          </a:xfrm>
          <a:prstGeom prst="rect">
            <a:avLst/>
          </a:prstGeom>
          <a:noFill/>
        </p:spPr>
        <p:txBody>
          <a:bodyPr wrap="square" rtlCol="0">
            <a:spAutoFit/>
          </a:bodyPr>
          <a:lstStyle/>
          <a:p>
            <a:r>
              <a:rPr lang="en-US" altLang="zh-CN" sz="2000" dirty="0"/>
              <a:t>8.57%</a:t>
            </a:r>
            <a:endParaRPr lang="zh-CN" altLang="en-US" sz="2000" dirty="0"/>
          </a:p>
        </p:txBody>
      </p:sp>
      <p:sp>
        <p:nvSpPr>
          <p:cNvPr id="23" name="文本框 22"/>
          <p:cNvSpPr txBox="1"/>
          <p:nvPr/>
        </p:nvSpPr>
        <p:spPr>
          <a:xfrm>
            <a:off x="21229471" y="10781132"/>
            <a:ext cx="950901" cy="400110"/>
          </a:xfrm>
          <a:prstGeom prst="rect">
            <a:avLst/>
          </a:prstGeom>
          <a:noFill/>
        </p:spPr>
        <p:txBody>
          <a:bodyPr wrap="none" rtlCol="0">
            <a:spAutoFit/>
          </a:bodyPr>
          <a:lstStyle/>
          <a:p>
            <a:r>
              <a:rPr lang="en-US" altLang="zh-CN" sz="2000" dirty="0"/>
              <a:t>20.00%</a:t>
            </a:r>
            <a:endParaRPr lang="zh-CN" altLang="en-US" sz="2000" dirty="0"/>
          </a:p>
        </p:txBody>
      </p:sp>
      <p:sp>
        <p:nvSpPr>
          <p:cNvPr id="24" name="文本框 23"/>
          <p:cNvSpPr txBox="1"/>
          <p:nvPr/>
        </p:nvSpPr>
        <p:spPr>
          <a:xfrm>
            <a:off x="18817268" y="11380539"/>
            <a:ext cx="1136024" cy="400110"/>
          </a:xfrm>
          <a:prstGeom prst="rect">
            <a:avLst/>
          </a:prstGeom>
          <a:noFill/>
        </p:spPr>
        <p:txBody>
          <a:bodyPr wrap="square" rtlCol="0">
            <a:spAutoFit/>
          </a:bodyPr>
          <a:lstStyle/>
          <a:p>
            <a:r>
              <a:rPr lang="en-US" altLang="zh-CN" sz="2000" dirty="0"/>
              <a:t>11.43%</a:t>
            </a:r>
            <a:endParaRPr lang="zh-CN" altLang="en-US" sz="2000" dirty="0"/>
          </a:p>
        </p:txBody>
      </p:sp>
      <p:sp>
        <p:nvSpPr>
          <p:cNvPr id="25" name="文本框 24"/>
          <p:cNvSpPr txBox="1"/>
          <p:nvPr/>
        </p:nvSpPr>
        <p:spPr>
          <a:xfrm>
            <a:off x="17560113" y="16405672"/>
            <a:ext cx="45719" cy="1107996"/>
          </a:xfrm>
          <a:prstGeom prst="rect">
            <a:avLst/>
          </a:prstGeom>
          <a:noFill/>
        </p:spPr>
        <p:txBody>
          <a:bodyPr wrap="square" rtlCol="0">
            <a:spAutoFit/>
          </a:bodyPr>
          <a:lstStyle/>
          <a:p>
            <a:endParaRPr lang="zh-CN" altLang="en-US" dirty="0"/>
          </a:p>
        </p:txBody>
      </p:sp>
      <p:sp>
        <p:nvSpPr>
          <p:cNvPr id="26" name="文本框 25"/>
          <p:cNvSpPr txBox="1"/>
          <p:nvPr/>
        </p:nvSpPr>
        <p:spPr>
          <a:xfrm>
            <a:off x="17764661" y="16405672"/>
            <a:ext cx="914400" cy="1107996"/>
          </a:xfrm>
          <a:prstGeom prst="rect">
            <a:avLst/>
          </a:prstGeom>
          <a:noFill/>
        </p:spPr>
        <p:txBody>
          <a:bodyPr wrap="square" rtlCol="0">
            <a:spAutoFit/>
          </a:bodyPr>
          <a:lstStyle/>
          <a:p>
            <a:endParaRPr lang="zh-CN" altLang="en-US" dirty="0"/>
          </a:p>
        </p:txBody>
      </p:sp>
      <p:sp>
        <p:nvSpPr>
          <p:cNvPr id="27" name="文本框 26"/>
          <p:cNvSpPr txBox="1"/>
          <p:nvPr/>
        </p:nvSpPr>
        <p:spPr>
          <a:xfrm>
            <a:off x="17230531" y="16359953"/>
            <a:ext cx="45719" cy="1107996"/>
          </a:xfrm>
          <a:prstGeom prst="rect">
            <a:avLst/>
          </a:prstGeom>
          <a:noFill/>
        </p:spPr>
        <p:txBody>
          <a:bodyPr wrap="square" rtlCol="0">
            <a:spAutoFit/>
          </a:bodyPr>
          <a:lstStyle/>
          <a:p>
            <a:endParaRPr lang="zh-CN" altLang="en-US" dirty="0"/>
          </a:p>
        </p:txBody>
      </p:sp>
      <p:sp>
        <p:nvSpPr>
          <p:cNvPr id="28" name="文本框 27"/>
          <p:cNvSpPr txBox="1"/>
          <p:nvPr/>
        </p:nvSpPr>
        <p:spPr>
          <a:xfrm>
            <a:off x="16776834" y="16405672"/>
            <a:ext cx="45719" cy="1107996"/>
          </a:xfrm>
          <a:prstGeom prst="rect">
            <a:avLst/>
          </a:prstGeom>
          <a:noFill/>
        </p:spPr>
        <p:txBody>
          <a:bodyPr wrap="square" rtlCol="0">
            <a:spAutoFit/>
          </a:bodyPr>
          <a:lstStyle/>
          <a:p>
            <a:endParaRPr lang="zh-CN" altLang="en-US" dirty="0"/>
          </a:p>
        </p:txBody>
      </p:sp>
      <p:sp>
        <p:nvSpPr>
          <p:cNvPr id="18" name="文本框 17"/>
          <p:cNvSpPr txBox="1"/>
          <p:nvPr/>
        </p:nvSpPr>
        <p:spPr>
          <a:xfrm>
            <a:off x="17940090" y="16103567"/>
            <a:ext cx="2563904" cy="400110"/>
          </a:xfrm>
          <a:prstGeom prst="rect">
            <a:avLst/>
          </a:prstGeom>
          <a:noFill/>
        </p:spPr>
        <p:txBody>
          <a:bodyPr wrap="square" rtlCol="0">
            <a:spAutoFit/>
          </a:bodyPr>
          <a:lstStyle/>
          <a:p>
            <a:r>
              <a:rPr lang="en-US" altLang="zh-CN" sz="2000" dirty="0"/>
              <a:t>Total responses: 27</a:t>
            </a:r>
            <a:endParaRPr lang="zh-CN" altLang="en-US" sz="2000" dirty="0"/>
          </a:p>
        </p:txBody>
      </p:sp>
    </p:spTree>
    <p:extLst>
      <p:ext uri="{BB962C8B-B14F-4D97-AF65-F5344CB8AC3E}">
        <p14:creationId xmlns=""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Calligraphy</Template>
  <TotalTime>916</TotalTime>
  <Words>857</Words>
  <Application>Microsoft Office PowerPoint</Application>
  <PresentationFormat>自定义</PresentationFormat>
  <Paragraphs>77</Paragraphs>
  <Slides>1</Slides>
  <Notes>1</Notes>
  <HiddenSlides>0</HiddenSlides>
  <MMClips>0</MMClips>
  <ScaleCrop>false</ScaleCrop>
  <HeadingPairs>
    <vt:vector size="4" baseType="variant">
      <vt:variant>
        <vt:lpstr>主题</vt:lpstr>
      </vt:variant>
      <vt:variant>
        <vt:i4>1</vt:i4>
      </vt:variant>
      <vt:variant>
        <vt:lpstr>幻灯片标题</vt:lpstr>
      </vt:variant>
      <vt:variant>
        <vt:i4>1</vt:i4>
      </vt:variant>
    </vt:vector>
  </HeadingPairs>
  <TitlesOfParts>
    <vt:vector size="2" baseType="lpstr">
      <vt:lpstr>Office Theme</vt:lpstr>
      <vt:lpstr>Students’ Understanding of CIE</vt:lpstr>
    </vt:vector>
  </TitlesOfParts>
  <Company>UW-Eau Claire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DELL</cp:lastModifiedBy>
  <cp:revision>110</cp:revision>
  <dcterms:created xsi:type="dcterms:W3CDTF">2015-01-29T15:27:06Z</dcterms:created>
  <dcterms:modified xsi:type="dcterms:W3CDTF">2019-04-23T20:03:10Z</dcterms:modified>
</cp:coreProperties>
</file>