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9319200" cy="38404800"/>
  <p:notesSz cx="6858000" cy="9144000"/>
  <p:defaultTextStyle>
    <a:defPPr>
      <a:defRPr lang="en-US"/>
    </a:defPPr>
    <a:lvl1pPr marL="0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1pPr>
    <a:lvl2pPr marL="1865376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2pPr>
    <a:lvl3pPr marL="3730752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3pPr>
    <a:lvl4pPr marL="5596128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4pPr>
    <a:lvl5pPr marL="7461504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5pPr>
    <a:lvl6pPr marL="9326880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6pPr>
    <a:lvl7pPr marL="11192256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7pPr>
    <a:lvl8pPr marL="13057632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8pPr>
    <a:lvl9pPr marL="14923008" algn="l" defTabSz="3730752" rtl="0" eaLnBrk="1" latinLnBrk="0" hangingPunct="1">
      <a:defRPr sz="73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23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1358"/>
    <a:srgbClr val="0A1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987" autoAdjust="0"/>
    <p:restoredTop sz="94660"/>
  </p:normalViewPr>
  <p:slideViewPr>
    <p:cSldViewPr snapToGrid="0">
      <p:cViewPr>
        <p:scale>
          <a:sx n="28" d="100"/>
          <a:sy n="28" d="100"/>
        </p:scale>
        <p:origin x="2296" y="-736"/>
      </p:cViewPr>
      <p:guideLst>
        <p:guide orient="horz" pos="12096"/>
        <p:guide pos="123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8940" y="6285233"/>
            <a:ext cx="33421320" cy="13370560"/>
          </a:xfrm>
        </p:spPr>
        <p:txBody>
          <a:bodyPr anchor="b"/>
          <a:lstStyle>
            <a:lvl1pPr algn="ctr">
              <a:defRPr sz="25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14900" y="20171413"/>
            <a:ext cx="29489400" cy="9272267"/>
          </a:xfrm>
        </p:spPr>
        <p:txBody>
          <a:bodyPr/>
          <a:lstStyle>
            <a:lvl1pPr marL="0" indent="0" algn="ctr">
              <a:buNone/>
              <a:defRPr sz="10320"/>
            </a:lvl1pPr>
            <a:lvl2pPr marL="1965960" indent="0" algn="ctr">
              <a:buNone/>
              <a:defRPr sz="8600"/>
            </a:lvl2pPr>
            <a:lvl3pPr marL="3931920" indent="0" algn="ctr">
              <a:buNone/>
              <a:defRPr sz="7740"/>
            </a:lvl3pPr>
            <a:lvl4pPr marL="5897880" indent="0" algn="ctr">
              <a:buNone/>
              <a:defRPr sz="6880"/>
            </a:lvl4pPr>
            <a:lvl5pPr marL="7863840" indent="0" algn="ctr">
              <a:buNone/>
              <a:defRPr sz="6880"/>
            </a:lvl5pPr>
            <a:lvl6pPr marL="9829800" indent="0" algn="ctr">
              <a:buNone/>
              <a:defRPr sz="6880"/>
            </a:lvl6pPr>
            <a:lvl7pPr marL="11795760" indent="0" algn="ctr">
              <a:buNone/>
              <a:defRPr sz="6880"/>
            </a:lvl7pPr>
            <a:lvl8pPr marL="13761720" indent="0" algn="ctr">
              <a:buNone/>
              <a:defRPr sz="6880"/>
            </a:lvl8pPr>
            <a:lvl9pPr marL="15727680" indent="0" algn="ctr">
              <a:buNone/>
              <a:defRPr sz="6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8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5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137804" y="2044700"/>
            <a:ext cx="8478203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03197" y="2044700"/>
            <a:ext cx="24943118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9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0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718" y="9574541"/>
            <a:ext cx="33912810" cy="15975327"/>
          </a:xfrm>
        </p:spPr>
        <p:txBody>
          <a:bodyPr anchor="b"/>
          <a:lstStyle>
            <a:lvl1pPr>
              <a:defRPr sz="25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2718" y="25701001"/>
            <a:ext cx="33912810" cy="8401047"/>
          </a:xfrm>
        </p:spPr>
        <p:txBody>
          <a:bodyPr/>
          <a:lstStyle>
            <a:lvl1pPr marL="0" indent="0">
              <a:buNone/>
              <a:defRPr sz="10320">
                <a:solidFill>
                  <a:schemeClr val="tx1"/>
                </a:solidFill>
              </a:defRPr>
            </a:lvl1pPr>
            <a:lvl2pPr marL="19659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3931920" indent="0">
              <a:buNone/>
              <a:defRPr sz="7740">
                <a:solidFill>
                  <a:schemeClr val="tx1">
                    <a:tint val="75000"/>
                  </a:schemeClr>
                </a:solidFill>
              </a:defRPr>
            </a:lvl3pPr>
            <a:lvl4pPr marL="589788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4pPr>
            <a:lvl5pPr marL="786384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5pPr>
            <a:lvl6pPr marL="982980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6pPr>
            <a:lvl7pPr marL="1179576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7pPr>
            <a:lvl8pPr marL="1376172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8pPr>
            <a:lvl9pPr marL="15727680" indent="0">
              <a:buNone/>
              <a:defRPr sz="6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1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3195" y="10223500"/>
            <a:ext cx="167106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05345" y="10223500"/>
            <a:ext cx="167106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8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316" y="2044708"/>
            <a:ext cx="3391281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8321" y="9414513"/>
            <a:ext cx="16633862" cy="4613907"/>
          </a:xfrm>
        </p:spPr>
        <p:txBody>
          <a:bodyPr anchor="b"/>
          <a:lstStyle>
            <a:lvl1pPr marL="0" indent="0">
              <a:buNone/>
              <a:defRPr sz="10320" b="1"/>
            </a:lvl1pPr>
            <a:lvl2pPr marL="1965960" indent="0">
              <a:buNone/>
              <a:defRPr sz="8600" b="1"/>
            </a:lvl2pPr>
            <a:lvl3pPr marL="3931920" indent="0">
              <a:buNone/>
              <a:defRPr sz="7740" b="1"/>
            </a:lvl3pPr>
            <a:lvl4pPr marL="5897880" indent="0">
              <a:buNone/>
              <a:defRPr sz="6880" b="1"/>
            </a:lvl4pPr>
            <a:lvl5pPr marL="7863840" indent="0">
              <a:buNone/>
              <a:defRPr sz="6880" b="1"/>
            </a:lvl5pPr>
            <a:lvl6pPr marL="9829800" indent="0">
              <a:buNone/>
              <a:defRPr sz="6880" b="1"/>
            </a:lvl6pPr>
            <a:lvl7pPr marL="11795760" indent="0">
              <a:buNone/>
              <a:defRPr sz="6880" b="1"/>
            </a:lvl7pPr>
            <a:lvl8pPr marL="13761720" indent="0">
              <a:buNone/>
              <a:defRPr sz="6880" b="1"/>
            </a:lvl8pPr>
            <a:lvl9pPr marL="15727680" indent="0">
              <a:buNone/>
              <a:defRPr sz="6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8321" y="14028420"/>
            <a:ext cx="16633862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905347" y="9414513"/>
            <a:ext cx="16715781" cy="4613907"/>
          </a:xfrm>
        </p:spPr>
        <p:txBody>
          <a:bodyPr anchor="b"/>
          <a:lstStyle>
            <a:lvl1pPr marL="0" indent="0">
              <a:buNone/>
              <a:defRPr sz="10320" b="1"/>
            </a:lvl1pPr>
            <a:lvl2pPr marL="1965960" indent="0">
              <a:buNone/>
              <a:defRPr sz="8600" b="1"/>
            </a:lvl2pPr>
            <a:lvl3pPr marL="3931920" indent="0">
              <a:buNone/>
              <a:defRPr sz="7740" b="1"/>
            </a:lvl3pPr>
            <a:lvl4pPr marL="5897880" indent="0">
              <a:buNone/>
              <a:defRPr sz="6880" b="1"/>
            </a:lvl4pPr>
            <a:lvl5pPr marL="7863840" indent="0">
              <a:buNone/>
              <a:defRPr sz="6880" b="1"/>
            </a:lvl5pPr>
            <a:lvl6pPr marL="9829800" indent="0">
              <a:buNone/>
              <a:defRPr sz="6880" b="1"/>
            </a:lvl6pPr>
            <a:lvl7pPr marL="11795760" indent="0">
              <a:buNone/>
              <a:defRPr sz="6880" b="1"/>
            </a:lvl7pPr>
            <a:lvl8pPr marL="13761720" indent="0">
              <a:buNone/>
              <a:defRPr sz="6880" b="1"/>
            </a:lvl8pPr>
            <a:lvl9pPr marL="15727680" indent="0">
              <a:buNone/>
              <a:defRPr sz="6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905347" y="14028420"/>
            <a:ext cx="16715781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7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1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317" y="2560320"/>
            <a:ext cx="12681465" cy="8961120"/>
          </a:xfrm>
        </p:spPr>
        <p:txBody>
          <a:bodyPr anchor="b"/>
          <a:lstStyle>
            <a:lvl1pPr>
              <a:defRPr sz="1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15781" y="5529588"/>
            <a:ext cx="19905345" cy="27292300"/>
          </a:xfrm>
        </p:spPr>
        <p:txBody>
          <a:bodyPr/>
          <a:lstStyle>
            <a:lvl1pPr>
              <a:defRPr sz="13760"/>
            </a:lvl1pPr>
            <a:lvl2pPr>
              <a:defRPr sz="12040"/>
            </a:lvl2pPr>
            <a:lvl3pPr>
              <a:defRPr sz="1032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08317" y="11521440"/>
            <a:ext cx="12681465" cy="21344893"/>
          </a:xfrm>
        </p:spPr>
        <p:txBody>
          <a:bodyPr/>
          <a:lstStyle>
            <a:lvl1pPr marL="0" indent="0">
              <a:buNone/>
              <a:defRPr sz="6880"/>
            </a:lvl1pPr>
            <a:lvl2pPr marL="1965960" indent="0">
              <a:buNone/>
              <a:defRPr sz="6020"/>
            </a:lvl2pPr>
            <a:lvl3pPr marL="3931920" indent="0">
              <a:buNone/>
              <a:defRPr sz="5160"/>
            </a:lvl3pPr>
            <a:lvl4pPr marL="5897880" indent="0">
              <a:buNone/>
              <a:defRPr sz="4300"/>
            </a:lvl4pPr>
            <a:lvl5pPr marL="7863840" indent="0">
              <a:buNone/>
              <a:defRPr sz="4300"/>
            </a:lvl5pPr>
            <a:lvl6pPr marL="9829800" indent="0">
              <a:buNone/>
              <a:defRPr sz="4300"/>
            </a:lvl6pPr>
            <a:lvl7pPr marL="11795760" indent="0">
              <a:buNone/>
              <a:defRPr sz="4300"/>
            </a:lvl7pPr>
            <a:lvl8pPr marL="13761720" indent="0">
              <a:buNone/>
              <a:defRPr sz="4300"/>
            </a:lvl8pPr>
            <a:lvl9pPr marL="15727680" indent="0">
              <a:buNone/>
              <a:defRPr sz="4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2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317" y="2560320"/>
            <a:ext cx="12681465" cy="8961120"/>
          </a:xfrm>
        </p:spPr>
        <p:txBody>
          <a:bodyPr anchor="b"/>
          <a:lstStyle>
            <a:lvl1pPr>
              <a:defRPr sz="1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715781" y="5529588"/>
            <a:ext cx="19905345" cy="27292300"/>
          </a:xfrm>
        </p:spPr>
        <p:txBody>
          <a:bodyPr anchor="t"/>
          <a:lstStyle>
            <a:lvl1pPr marL="0" indent="0">
              <a:buNone/>
              <a:defRPr sz="13760"/>
            </a:lvl1pPr>
            <a:lvl2pPr marL="1965960" indent="0">
              <a:buNone/>
              <a:defRPr sz="12040"/>
            </a:lvl2pPr>
            <a:lvl3pPr marL="3931920" indent="0">
              <a:buNone/>
              <a:defRPr sz="10320"/>
            </a:lvl3pPr>
            <a:lvl4pPr marL="5897880" indent="0">
              <a:buNone/>
              <a:defRPr sz="8600"/>
            </a:lvl4pPr>
            <a:lvl5pPr marL="7863840" indent="0">
              <a:buNone/>
              <a:defRPr sz="8600"/>
            </a:lvl5pPr>
            <a:lvl6pPr marL="9829800" indent="0">
              <a:buNone/>
              <a:defRPr sz="8600"/>
            </a:lvl6pPr>
            <a:lvl7pPr marL="11795760" indent="0">
              <a:buNone/>
              <a:defRPr sz="8600"/>
            </a:lvl7pPr>
            <a:lvl8pPr marL="13761720" indent="0">
              <a:buNone/>
              <a:defRPr sz="8600"/>
            </a:lvl8pPr>
            <a:lvl9pPr marL="15727680" indent="0">
              <a:buNone/>
              <a:defRPr sz="8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08317" y="11521440"/>
            <a:ext cx="12681465" cy="21344893"/>
          </a:xfrm>
        </p:spPr>
        <p:txBody>
          <a:bodyPr/>
          <a:lstStyle>
            <a:lvl1pPr marL="0" indent="0">
              <a:buNone/>
              <a:defRPr sz="6880"/>
            </a:lvl1pPr>
            <a:lvl2pPr marL="1965960" indent="0">
              <a:buNone/>
              <a:defRPr sz="6020"/>
            </a:lvl2pPr>
            <a:lvl3pPr marL="3931920" indent="0">
              <a:buNone/>
              <a:defRPr sz="5160"/>
            </a:lvl3pPr>
            <a:lvl4pPr marL="5897880" indent="0">
              <a:buNone/>
              <a:defRPr sz="4300"/>
            </a:lvl4pPr>
            <a:lvl5pPr marL="7863840" indent="0">
              <a:buNone/>
              <a:defRPr sz="4300"/>
            </a:lvl5pPr>
            <a:lvl6pPr marL="9829800" indent="0">
              <a:buNone/>
              <a:defRPr sz="4300"/>
            </a:lvl6pPr>
            <a:lvl7pPr marL="11795760" indent="0">
              <a:buNone/>
              <a:defRPr sz="4300"/>
            </a:lvl7pPr>
            <a:lvl8pPr marL="13761720" indent="0">
              <a:buNone/>
              <a:defRPr sz="4300"/>
            </a:lvl8pPr>
            <a:lvl9pPr marL="15727680" indent="0">
              <a:buNone/>
              <a:defRPr sz="43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03195" y="2044708"/>
            <a:ext cx="3391281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3195" y="10223500"/>
            <a:ext cx="3391281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03195" y="35595568"/>
            <a:ext cx="88468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A6402-E5BA-4FD0-A013-FFBEDBBE2324}" type="datetimeFigureOut">
              <a:rPr lang="en-US" smtClean="0"/>
              <a:pPr/>
              <a:t>4/19/19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24485" y="35595568"/>
            <a:ext cx="1327023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769185" y="35595568"/>
            <a:ext cx="88468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77E15-31C1-4815-8997-27971D7D12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9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931920" rtl="0" eaLnBrk="1" latinLnBrk="0" hangingPunct="1">
        <a:lnSpc>
          <a:spcPct val="90000"/>
        </a:lnSpc>
        <a:spcBef>
          <a:spcPct val="0"/>
        </a:spcBef>
        <a:buNone/>
        <a:defRPr sz="18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2980" indent="-982980" algn="l" defTabSz="3931920" rtl="0" eaLnBrk="1" latinLnBrk="0" hangingPunct="1">
        <a:lnSpc>
          <a:spcPct val="90000"/>
        </a:lnSpc>
        <a:spcBef>
          <a:spcPts val="4300"/>
        </a:spcBef>
        <a:buFont typeface="Arial" panose="020B0604020202020204" pitchFamily="34" charset="0"/>
        <a:buChar char="•"/>
        <a:defRPr sz="12040" kern="1200">
          <a:solidFill>
            <a:schemeClr val="tx1"/>
          </a:solidFill>
          <a:latin typeface="+mn-lt"/>
          <a:ea typeface="+mn-ea"/>
          <a:cs typeface="+mn-cs"/>
        </a:defRPr>
      </a:lvl1pPr>
      <a:lvl2pPr marL="294894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10320" kern="1200">
          <a:solidFill>
            <a:schemeClr val="tx1"/>
          </a:solidFill>
          <a:latin typeface="+mn-lt"/>
          <a:ea typeface="+mn-ea"/>
          <a:cs typeface="+mn-cs"/>
        </a:defRPr>
      </a:lvl2pPr>
      <a:lvl3pPr marL="491490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88086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4pPr>
      <a:lvl5pPr marL="884682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5pPr>
      <a:lvl6pPr marL="1081278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6pPr>
      <a:lvl7pPr marL="1277874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7pPr>
      <a:lvl8pPr marL="1474470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8pPr>
      <a:lvl9pPr marL="16710660" indent="-982980" algn="l" defTabSz="3931920" rtl="0" eaLnBrk="1" latinLnBrk="0" hangingPunct="1">
        <a:lnSpc>
          <a:spcPct val="90000"/>
        </a:lnSpc>
        <a:spcBef>
          <a:spcPts val="2150"/>
        </a:spcBef>
        <a:buFont typeface="Arial" panose="020B0604020202020204" pitchFamily="34" charset="0"/>
        <a:buChar char="•"/>
        <a:defRPr sz="77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1pPr>
      <a:lvl2pPr marL="196596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2pPr>
      <a:lvl3pPr marL="393192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3pPr>
      <a:lvl4pPr marL="589788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4pPr>
      <a:lvl5pPr marL="786384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5pPr>
      <a:lvl6pPr marL="982980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6pPr>
      <a:lvl7pPr marL="1179576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7pPr>
      <a:lvl8pPr marL="1376172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8pPr>
      <a:lvl9pPr marL="15727680" algn="l" defTabSz="3931920" rtl="0" eaLnBrk="1" latinLnBrk="0" hangingPunct="1">
        <a:defRPr sz="7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462831" y="28218447"/>
            <a:ext cx="12220906" cy="1351466"/>
          </a:xfrm>
          <a:prstGeom prst="rect">
            <a:avLst/>
          </a:prstGeom>
          <a:solidFill>
            <a:srgbClr val="080A5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617" tIns="46809" rIns="93617" bIns="46809" numCol="1" rtlCol="0" anchor="t" anchorCtr="0" compatLnSpc="1">
            <a:prstTxWarp prst="textNoShape">
              <a:avLst/>
            </a:prstTxWarp>
          </a:bodyPr>
          <a:lstStyle/>
          <a:p>
            <a:pPr defTabSz="4813691" eaLnBrk="1" hangingPunct="1"/>
            <a:endParaRPr lang="en-US" sz="952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04800" y="89314"/>
            <a:ext cx="38771344" cy="6048408"/>
          </a:xfrm>
          <a:prstGeom prst="rect">
            <a:avLst/>
          </a:prstGeom>
          <a:solidFill>
            <a:srgbClr val="09235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617" tIns="46809" rIns="93617" bIns="46809" numCol="1" rtlCol="0" anchor="t" anchorCtr="0" compatLnSpc="1">
            <a:prstTxWarp prst="textNoShape">
              <a:avLst/>
            </a:prstTxWarp>
          </a:bodyPr>
          <a:lstStyle/>
          <a:p>
            <a:pPr defTabSz="4813691" eaLnBrk="1" hangingPunct="1"/>
            <a:endParaRPr lang="en-US" sz="4095" dirty="0">
              <a:latin typeface="Arial" charset="0"/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1663819" y="457200"/>
            <a:ext cx="35253823" cy="2263256"/>
          </a:xfrm>
          <a:prstGeom prst="rect">
            <a:avLst/>
          </a:prstGeom>
          <a:noFill/>
          <a:ln>
            <a:noFill/>
          </a:ln>
          <a:effectLst>
            <a:outerShdw dist="63500" dir="3187806" algn="ctr" rotWithShape="0">
              <a:schemeClr val="tx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6809" tIns="23404" rIns="46809" bIns="23404">
            <a:spAutoFit/>
          </a:bodyPr>
          <a:lstStyle>
            <a:lvl1pPr defTabSz="2351088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351088">
              <a:spcBef>
                <a:spcPct val="20000"/>
              </a:spcBef>
              <a:buChar char="–"/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351088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351088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351088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3510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3510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3510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3510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7200" dirty="0">
                <a:solidFill>
                  <a:schemeClr val="bg1"/>
                </a:solidFill>
              </a:rPr>
              <a:t>Creation and Characterization of </a:t>
            </a:r>
            <a:r>
              <a:rPr lang="en-US" sz="7200" i="1" dirty="0">
                <a:solidFill>
                  <a:schemeClr val="bg1"/>
                </a:solidFill>
              </a:rPr>
              <a:t>LRB</a:t>
            </a:r>
            <a:r>
              <a:rPr lang="en-US" sz="7200" dirty="0">
                <a:solidFill>
                  <a:schemeClr val="bg1"/>
                </a:solidFill>
              </a:rPr>
              <a:t> (</a:t>
            </a:r>
            <a:r>
              <a:rPr lang="en-US" sz="7200" i="1" dirty="0">
                <a:solidFill>
                  <a:schemeClr val="bg1"/>
                </a:solidFill>
              </a:rPr>
              <a:t>Light-Response BTB</a:t>
            </a:r>
            <a:r>
              <a:rPr lang="en-US" sz="7200" dirty="0">
                <a:solidFill>
                  <a:schemeClr val="bg1"/>
                </a:solidFill>
              </a:rPr>
              <a:t>) /</a:t>
            </a:r>
            <a:r>
              <a:rPr lang="en-US" sz="7200" i="1" dirty="0">
                <a:solidFill>
                  <a:schemeClr val="bg1"/>
                </a:solidFill>
              </a:rPr>
              <a:t>PIF</a:t>
            </a:r>
            <a:r>
              <a:rPr lang="en-US" sz="7200" dirty="0">
                <a:solidFill>
                  <a:schemeClr val="bg1"/>
                </a:solidFill>
              </a:rPr>
              <a:t> (</a:t>
            </a:r>
            <a:r>
              <a:rPr lang="en-US" sz="7200" i="1" dirty="0">
                <a:solidFill>
                  <a:schemeClr val="bg1"/>
                </a:solidFill>
              </a:rPr>
              <a:t>Phytochrome-Interacting Factor</a:t>
            </a:r>
            <a:r>
              <a:rPr lang="en-US" sz="7200" dirty="0">
                <a:solidFill>
                  <a:schemeClr val="bg1"/>
                </a:solidFill>
              </a:rPr>
              <a:t>) Mutant Lines in </a:t>
            </a:r>
            <a:r>
              <a:rPr lang="en-US" sz="7200" i="1" dirty="0">
                <a:solidFill>
                  <a:schemeClr val="bg1"/>
                </a:solidFill>
              </a:rPr>
              <a:t>Arabidopsis thaliana</a:t>
            </a:r>
            <a:endParaRPr lang="en-US" altLang="en-US" sz="72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4" y="2201892"/>
            <a:ext cx="3621053" cy="3642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00126" y="4390594"/>
            <a:ext cx="795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more information contact: Derek Gingerich  email: gingerdj@uwec.edu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77345" y="6400788"/>
            <a:ext cx="12242011" cy="1306354"/>
            <a:chOff x="2552294" y="15313421"/>
            <a:chExt cx="10768171" cy="80108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552294" y="15313421"/>
              <a:ext cx="10768171" cy="710843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>
                <a:latin typeface="Arial" charset="0"/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3932570" y="15450883"/>
              <a:ext cx="8094893" cy="663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881063" indent="-881063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09763" indent="-735013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2938463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4114800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</a:defRPr>
              </a:lvl4pPr>
              <a:lvl5pPr marL="5289550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5pPr>
              <a:lvl6pPr marL="55189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57475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59761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62047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eaLnBrk="1" hangingPunct="1">
                <a:buNone/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Introduction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98450" y="7772400"/>
            <a:ext cx="12373024" cy="1498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      Light is vital to plant survival and thus plants have developed sophisticated pathways to respond properly to their light environments</a:t>
            </a:r>
            <a:r>
              <a:rPr lang="en-US" sz="3200" baseline="30000" dirty="0"/>
              <a:t>1</a:t>
            </a:r>
            <a:r>
              <a:rPr lang="en-US" sz="3200" dirty="0"/>
              <a:t>. Plants sense specific wavelengths of light via photoreceptors, one family of which are the red (R)/far-red (FR)-absorbing phytochromes (</a:t>
            </a:r>
            <a:r>
              <a:rPr lang="en-US" sz="3200" dirty="0" err="1"/>
              <a:t>phys</a:t>
            </a:r>
            <a:r>
              <a:rPr lang="en-US" sz="3200" dirty="0"/>
              <a:t>). Absorption of red light activates the </a:t>
            </a:r>
            <a:r>
              <a:rPr lang="en-US" sz="3200" dirty="0" err="1"/>
              <a:t>phys</a:t>
            </a:r>
            <a:r>
              <a:rPr lang="en-US" sz="3200" dirty="0"/>
              <a:t>, which causes their translocation from the cytosol to the nucleus where they modulate gene expression</a:t>
            </a:r>
            <a:r>
              <a:rPr lang="en-US" sz="3200" baseline="30000" dirty="0"/>
              <a:t>2</a:t>
            </a:r>
            <a:r>
              <a:rPr lang="en-US" sz="3200" dirty="0"/>
              <a:t>. They do so by regulating the activity and levels of a family of transcription factors called Phytochrome-Interacting Factors (PIFs). In response to red light the active </a:t>
            </a:r>
            <a:r>
              <a:rPr lang="en-US" sz="3200" dirty="0" err="1"/>
              <a:t>phys</a:t>
            </a:r>
            <a:r>
              <a:rPr lang="en-US" sz="3200" dirty="0"/>
              <a:t> cause PIFs to be </a:t>
            </a:r>
            <a:r>
              <a:rPr lang="en-US" sz="3200" dirty="0" err="1"/>
              <a:t>ubiquitylated</a:t>
            </a:r>
            <a:r>
              <a:rPr lang="en-US" sz="3200" dirty="0"/>
              <a:t> and degraded, which activates expression of PIF-repressed genes. There is feedback regulation of this pathway as, in response to red light, the PIFs also induce </a:t>
            </a:r>
            <a:r>
              <a:rPr lang="en-US" sz="3200" dirty="0" err="1"/>
              <a:t>ubiquitylation</a:t>
            </a:r>
            <a:r>
              <a:rPr lang="en-US" sz="3200" dirty="0"/>
              <a:t> and degradation of the phys</a:t>
            </a:r>
            <a:r>
              <a:rPr lang="en-US" sz="3200" baseline="30000" dirty="0"/>
              <a:t>3</a:t>
            </a:r>
            <a:r>
              <a:rPr lang="en-US" sz="3200" dirty="0"/>
              <a:t>.</a:t>
            </a:r>
          </a:p>
          <a:p>
            <a:r>
              <a:rPr lang="en-US" sz="3200" i="1" dirty="0"/>
              <a:t>     </a:t>
            </a:r>
            <a:r>
              <a:rPr lang="en-US" sz="3200" dirty="0"/>
              <a:t>The genes</a:t>
            </a:r>
            <a:r>
              <a:rPr lang="en-US" sz="3200" i="1" dirty="0"/>
              <a:t> Light-Response BTB 1 </a:t>
            </a:r>
            <a:r>
              <a:rPr lang="en-US" sz="3200" dirty="0"/>
              <a:t>and </a:t>
            </a:r>
            <a:r>
              <a:rPr lang="en-US" sz="3200" i="1" dirty="0"/>
              <a:t>2</a:t>
            </a:r>
            <a:r>
              <a:rPr lang="en-US" sz="3200" dirty="0"/>
              <a:t> [</a:t>
            </a:r>
            <a:r>
              <a:rPr lang="en-US" sz="3200" i="1" dirty="0"/>
              <a:t>LRB1</a:t>
            </a:r>
            <a:r>
              <a:rPr lang="en-US" sz="3200" dirty="0"/>
              <a:t> and </a:t>
            </a:r>
            <a:r>
              <a:rPr lang="en-US" sz="3200" i="1" dirty="0"/>
              <a:t>LRB2</a:t>
            </a:r>
            <a:r>
              <a:rPr lang="en-US" sz="3200" dirty="0"/>
              <a:t>]) are critical regulators of the </a:t>
            </a:r>
            <a:r>
              <a:rPr lang="en-US" sz="3200" dirty="0" err="1"/>
              <a:t>phy</a:t>
            </a:r>
            <a:r>
              <a:rPr lang="en-US" sz="3200" dirty="0"/>
              <a:t>/PIF light-response pathway</a:t>
            </a:r>
            <a:r>
              <a:rPr lang="en-US" sz="3200" baseline="30000" dirty="0"/>
              <a:t>4,5</a:t>
            </a:r>
            <a:r>
              <a:rPr lang="en-US" sz="3200" dirty="0"/>
              <a:t>. </a:t>
            </a:r>
            <a:r>
              <a:rPr lang="en-US" sz="3200" i="1" dirty="0"/>
              <a:t>LRB1</a:t>
            </a:r>
            <a:r>
              <a:rPr lang="en-US" sz="3200" dirty="0"/>
              <a:t> and </a:t>
            </a:r>
            <a:r>
              <a:rPr lang="en-US" sz="3200" i="1" dirty="0"/>
              <a:t>LRB2</a:t>
            </a:r>
            <a:r>
              <a:rPr lang="en-US" sz="3200" dirty="0"/>
              <a:t> encode BTB (Bric-a-Brac, </a:t>
            </a:r>
            <a:r>
              <a:rPr lang="en-US" sz="3200" dirty="0" err="1"/>
              <a:t>Tramtrack</a:t>
            </a:r>
            <a:r>
              <a:rPr lang="en-US" sz="3200" dirty="0"/>
              <a:t>, Broad Complex) domain-containing proteins that act as target adapters in E3 ubiquitin-ligase complexes (Figure 1)</a:t>
            </a:r>
            <a:r>
              <a:rPr lang="en-US" sz="3200" baseline="30000" dirty="0"/>
              <a:t>4,5</a:t>
            </a:r>
            <a:r>
              <a:rPr lang="en-US" sz="3200" dirty="0"/>
              <a:t>. Plants with disruptions of the </a:t>
            </a:r>
            <a:r>
              <a:rPr lang="en-US" sz="3200" i="1" dirty="0"/>
              <a:t>LRB</a:t>
            </a:r>
            <a:r>
              <a:rPr lang="en-US" sz="3200" dirty="0"/>
              <a:t> genes have reduced light-dependent degradation of </a:t>
            </a:r>
            <a:r>
              <a:rPr lang="en-US" sz="3200" dirty="0" err="1"/>
              <a:t>phys</a:t>
            </a:r>
            <a:r>
              <a:rPr lang="en-US" sz="3200" dirty="0"/>
              <a:t> and, like plants with disruptions of </a:t>
            </a:r>
            <a:r>
              <a:rPr lang="en-US" sz="3200" i="1" dirty="0"/>
              <a:t>PIF</a:t>
            </a:r>
            <a:r>
              <a:rPr lang="en-US" sz="3200" dirty="0"/>
              <a:t> genes, exhibit hypersensitivity to red light </a:t>
            </a:r>
            <a:r>
              <a:rPr lang="en-US" sz="3200" baseline="30000" dirty="0"/>
              <a:t>4,5,6</a:t>
            </a:r>
            <a:r>
              <a:rPr lang="en-US" sz="3200" dirty="0"/>
              <a:t>. The mechanism by which the LRBs modulate </a:t>
            </a:r>
            <a:r>
              <a:rPr lang="en-US" sz="3200" dirty="0" err="1"/>
              <a:t>phy</a:t>
            </a:r>
            <a:r>
              <a:rPr lang="en-US" sz="3200" dirty="0"/>
              <a:t> levels is not entirely clear, however it has been shown that the LRBs can bind to a complex of a PIF protein (PIF3) and a </a:t>
            </a:r>
            <a:r>
              <a:rPr lang="en-US" sz="3200" dirty="0" err="1"/>
              <a:t>phy</a:t>
            </a:r>
            <a:r>
              <a:rPr lang="en-US" sz="3200" dirty="0"/>
              <a:t> (</a:t>
            </a:r>
            <a:r>
              <a:rPr lang="en-US" sz="3200" dirty="0" err="1"/>
              <a:t>phyB</a:t>
            </a:r>
            <a:r>
              <a:rPr lang="en-US" sz="3200" dirty="0"/>
              <a:t>), leading to ubiquitylation and degradation of both (Figure 1)</a:t>
            </a:r>
            <a:r>
              <a:rPr lang="en-US" sz="3200" baseline="30000" dirty="0"/>
              <a:t>5</a:t>
            </a:r>
            <a:r>
              <a:rPr lang="en-US" sz="3200" dirty="0"/>
              <a:t>. </a:t>
            </a:r>
          </a:p>
          <a:p>
            <a:r>
              <a:rPr lang="en-US" sz="3200" dirty="0"/>
              <a:t>    In order to better understand how the </a:t>
            </a:r>
            <a:r>
              <a:rPr lang="en-US" sz="3200" i="1" dirty="0"/>
              <a:t>LRB</a:t>
            </a:r>
            <a:r>
              <a:rPr lang="en-US" sz="3200" dirty="0"/>
              <a:t> and </a:t>
            </a:r>
            <a:r>
              <a:rPr lang="en-US" sz="3200" i="1" dirty="0"/>
              <a:t>PIF</a:t>
            </a:r>
            <a:r>
              <a:rPr lang="en-US" sz="3200" dirty="0"/>
              <a:t> genes interact we are taking a genetic approach, creating plants with T (transfer)-DNA disruptions of both </a:t>
            </a:r>
            <a:r>
              <a:rPr lang="en-US" sz="3200" i="1" dirty="0"/>
              <a:t>LRB </a:t>
            </a:r>
            <a:r>
              <a:rPr lang="en-US" sz="3200" dirty="0"/>
              <a:t>and </a:t>
            </a:r>
            <a:r>
              <a:rPr lang="en-US" sz="3200" i="1" dirty="0"/>
              <a:t>PIF </a:t>
            </a:r>
            <a:r>
              <a:rPr lang="en-US" sz="3200" dirty="0"/>
              <a:t>genes</a:t>
            </a:r>
            <a:r>
              <a:rPr lang="en-US" sz="3200" i="1" dirty="0"/>
              <a:t>. </a:t>
            </a:r>
            <a:r>
              <a:rPr lang="en-US" sz="3200" dirty="0"/>
              <a:t>Study of the phenotypes of these plants may shed light on how these two families of genes work together to regulate light responses or plant growth and development in general. 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sz="2400" dirty="0"/>
          </a:p>
          <a:p>
            <a:r>
              <a:rPr lang="en-US" sz="2400" dirty="0"/>
              <a:t>	</a:t>
            </a:r>
          </a:p>
          <a:p>
            <a:r>
              <a:rPr lang="en-US" sz="2400" dirty="0"/>
              <a:t>	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3654" y="22377286"/>
            <a:ext cx="6293079" cy="5265164"/>
          </a:xfrm>
          <a:prstGeom prst="rect">
            <a:avLst/>
          </a:prstGeom>
          <a:noFill/>
        </p:spPr>
        <p:txBody>
          <a:bodyPr wrap="square" lIns="93606" tIns="46802" rIns="93606" bIns="46802" rtlCol="0">
            <a:spAutoFit/>
          </a:bodyPr>
          <a:lstStyle/>
          <a:p>
            <a:r>
              <a:rPr lang="en-US" sz="2800" dirty="0">
                <a:latin typeface="+mn-lt"/>
                <a:cs typeface="Times New Roman" pitchFamily="18" charset="0"/>
              </a:rPr>
              <a:t>Figure 1. Structure and function of the LRB/CUL3 E3 ubiquitin ligase complex in the red light response pathway in </a:t>
            </a:r>
            <a:r>
              <a:rPr lang="en-US" sz="2800" i="1" dirty="0">
                <a:latin typeface="+mn-lt"/>
                <a:cs typeface="Times New Roman" pitchFamily="18" charset="0"/>
              </a:rPr>
              <a:t>Arabidopsis thaliana</a:t>
            </a:r>
            <a:r>
              <a:rPr lang="en-US" sz="2800" dirty="0">
                <a:cs typeface="Times New Roman" pitchFamily="18" charset="0"/>
              </a:rPr>
              <a:t>. Red light activates </a:t>
            </a:r>
            <a:r>
              <a:rPr lang="en-US" sz="2800" dirty="0" err="1">
                <a:cs typeface="Times New Roman" pitchFamily="18" charset="0"/>
              </a:rPr>
              <a:t>phytochrome</a:t>
            </a:r>
            <a:r>
              <a:rPr lang="en-US" sz="2800" dirty="0">
                <a:cs typeface="Times New Roman" pitchFamily="18" charset="0"/>
              </a:rPr>
              <a:t> B, which then blocks the activity of PIF proteins, which are negative regulators of red light responses. The LRB/CUL3 E3 complex mediates </a:t>
            </a:r>
            <a:r>
              <a:rPr lang="en-US" sz="2800" dirty="0" err="1">
                <a:cs typeface="Times New Roman" pitchFamily="18" charset="0"/>
              </a:rPr>
              <a:t>ubiquitylation</a:t>
            </a:r>
            <a:r>
              <a:rPr lang="en-US" sz="2800" dirty="0">
                <a:cs typeface="Times New Roman" pitchFamily="18" charset="0"/>
              </a:rPr>
              <a:t> and degradation of both PIF3 and </a:t>
            </a:r>
            <a:r>
              <a:rPr lang="en-US" sz="2800" dirty="0" err="1">
                <a:cs typeface="Times New Roman" pitchFamily="18" charset="0"/>
              </a:rPr>
              <a:t>phyB</a:t>
            </a:r>
            <a:r>
              <a:rPr lang="en-US" sz="2800" dirty="0">
                <a:cs typeface="Times New Roman" pitchFamily="18" charset="0"/>
              </a:rPr>
              <a:t>. </a:t>
            </a:r>
            <a:r>
              <a:rPr lang="en-US" sz="2800" dirty="0">
                <a:latin typeface="+mn-lt"/>
                <a:cs typeface="Times New Roman" pitchFamily="18" charset="0"/>
              </a:rPr>
              <a:t>Figure is based partly on model of LRB action presented by Ni </a:t>
            </a:r>
            <a:r>
              <a:rPr lang="en-US" sz="2800" i="1" dirty="0">
                <a:latin typeface="+mn-lt"/>
                <a:cs typeface="Times New Roman" pitchFamily="18" charset="0"/>
              </a:rPr>
              <a:t>et. al.</a:t>
            </a:r>
            <a:r>
              <a:rPr lang="en-US" sz="2800" dirty="0">
                <a:latin typeface="+mn-lt"/>
                <a:cs typeface="Times New Roman" pitchFamily="18" charset="0"/>
              </a:rPr>
              <a:t> (2014).</a:t>
            </a:r>
            <a:endParaRPr lang="en-US" sz="2800" i="1" dirty="0">
              <a:latin typeface="+mn-lt"/>
              <a:cs typeface="Times New Roman" pitchFamily="18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600734" y="32331655"/>
            <a:ext cx="5638800" cy="1507177"/>
            <a:chOff x="14323680" y="9487785"/>
            <a:chExt cx="5638800" cy="1507177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14323680" y="10701885"/>
              <a:ext cx="718868" cy="305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15042548" y="10408808"/>
              <a:ext cx="3881887" cy="58615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Gene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18924435" y="10690162"/>
              <a:ext cx="1038045" cy="1172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lowchart: Merge 54"/>
            <p:cNvSpPr/>
            <p:nvPr/>
          </p:nvSpPr>
          <p:spPr>
            <a:xfrm>
              <a:off x="16048963" y="9940618"/>
              <a:ext cx="575094" cy="439615"/>
            </a:xfrm>
            <a:prstGeom prst="flowChartMerge">
              <a:avLst/>
            </a:prstGeom>
            <a:solidFill>
              <a:srgbClr val="C000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3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15042548" y="10115731"/>
              <a:ext cx="431321" cy="30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10800000" flipH="1">
              <a:off x="16190623" y="9849351"/>
              <a:ext cx="431321" cy="30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10800000">
              <a:off x="18349340" y="10115731"/>
              <a:ext cx="431321" cy="30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14857080" y="9775762"/>
              <a:ext cx="10064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    </a:t>
              </a:r>
              <a:r>
                <a:rPr lang="en-US" sz="2000" b="1" dirty="0"/>
                <a:t>RP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8133680" y="9775762"/>
              <a:ext cx="12939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           </a:t>
              </a:r>
              <a:r>
                <a:rPr lang="en-US" sz="2000" b="1" dirty="0"/>
                <a:t>LP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817343" y="9487785"/>
              <a:ext cx="10239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         </a:t>
              </a:r>
              <a:r>
                <a:rPr lang="en-US" sz="2000" b="1" dirty="0"/>
                <a:t>LBa1</a:t>
              </a:r>
            </a:p>
          </p:txBody>
        </p:sp>
        <p:cxnSp>
          <p:nvCxnSpPr>
            <p:cNvPr id="62" name="Elbow Connector 61"/>
            <p:cNvCxnSpPr/>
            <p:nvPr/>
          </p:nvCxnSpPr>
          <p:spPr>
            <a:xfrm rot="10800000" flipV="1">
              <a:off x="16609680" y="9623362"/>
              <a:ext cx="914398" cy="50409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3812410" y="31797956"/>
            <a:ext cx="3999781" cy="861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/>
          </a:p>
          <a:p>
            <a:endParaRPr lang="en-US" sz="1000" b="1" dirty="0"/>
          </a:p>
          <a:p>
            <a:endParaRPr lang="en-US" sz="1000" b="1" dirty="0"/>
          </a:p>
          <a:p>
            <a:r>
              <a:rPr lang="en-US" sz="2000" b="1" dirty="0"/>
              <a:t>Predicted T-DNA insertion site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7334522" y="30888156"/>
            <a:ext cx="4642977" cy="4684931"/>
            <a:chOff x="2678137" y="30399754"/>
            <a:chExt cx="4256063" cy="4526258"/>
          </a:xfrm>
        </p:grpSpPr>
        <p:sp>
          <p:nvSpPr>
            <p:cNvPr id="65" name="Rectangle 64"/>
            <p:cNvSpPr/>
            <p:nvPr/>
          </p:nvSpPr>
          <p:spPr>
            <a:xfrm>
              <a:off x="2743200" y="31470600"/>
              <a:ext cx="4191000" cy="2419113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 rot="2700000">
              <a:off x="2420168" y="30906193"/>
              <a:ext cx="939131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RP, LP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2700000">
              <a:off x="2883604" y="30798535"/>
              <a:ext cx="1195926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LP, LBa1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 rot="2700000">
              <a:off x="3791345" y="30991257"/>
              <a:ext cx="1116351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RP, LP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 rot="2700000">
              <a:off x="4218784" y="30828507"/>
              <a:ext cx="1280700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LP, LBa1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 rot="2700000">
              <a:off x="5355544" y="30987632"/>
              <a:ext cx="1125240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RP, LP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2700000">
              <a:off x="5736857" y="30853273"/>
              <a:ext cx="1210649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LP, LBa1</a:t>
              </a:r>
            </a:p>
          </p:txBody>
        </p:sp>
        <p:cxnSp>
          <p:nvCxnSpPr>
            <p:cNvPr id="72" name="Straight Connector 71"/>
            <p:cNvCxnSpPr/>
            <p:nvPr/>
          </p:nvCxnSpPr>
          <p:spPr>
            <a:xfrm rot="5400000">
              <a:off x="2737642" y="34156120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813049" y="34227952"/>
              <a:ext cx="1327150" cy="15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 flipH="1" flipV="1">
              <a:off x="4064793" y="34156119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4134642" y="34156120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210049" y="34227952"/>
              <a:ext cx="1327150" cy="15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 flipH="1" flipV="1">
              <a:off x="5461793" y="34156119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>
              <a:off x="5531642" y="34156119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607048" y="34227951"/>
              <a:ext cx="1257300" cy="15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H="1" flipV="1">
              <a:off x="6788942" y="34156118"/>
              <a:ext cx="1524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755800" y="34301570"/>
              <a:ext cx="1314548" cy="356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    Wild-Type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140199" y="34301572"/>
              <a:ext cx="1447800" cy="356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/>
                <a:t>Heterozygous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07048" y="34301571"/>
              <a:ext cx="1295400" cy="624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err="1"/>
                <a:t>HomozygousMutant</a:t>
              </a:r>
              <a:endParaRPr lang="en-US" sz="1800" b="1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895600" y="32004000"/>
              <a:ext cx="4572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267200" y="32004000"/>
              <a:ext cx="4572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305548" y="32534710"/>
              <a:ext cx="4572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876799" y="32534710"/>
              <a:ext cx="457200" cy="15240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52884" y="35655869"/>
            <a:ext cx="12239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Figure 2. Strategy for identifying individuals with T-DNA insertions in a gene of interest. Genomic DNA is isolated from Arabidopsis seedlings and PCR reactions are performed with primer combinations that will produce products depending on whether or not the T-DNA is present in the gene. The PCR products are then visualized on agarose gels.  </a:t>
            </a:r>
          </a:p>
        </p:txBody>
      </p: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316481" y="28477355"/>
            <a:ext cx="10776014" cy="108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881063" indent="-881063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09763" indent="-735013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tx1"/>
                </a:solidFill>
                <a:latin typeface="+mn-lt"/>
              </a:defRPr>
            </a:lvl2pPr>
            <a:lvl3pPr marL="2938463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4114800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5289550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55189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57475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59761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62047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  <a:defRPr/>
            </a:pPr>
            <a:r>
              <a:rPr lang="en-US" sz="5527" b="1" kern="0" dirty="0">
                <a:solidFill>
                  <a:schemeClr val="bg1"/>
                </a:solidFill>
              </a:rPr>
              <a:t>T-DNA Mutant Genotyping Strategy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13881060" y="6442373"/>
            <a:ext cx="12242011" cy="1160744"/>
            <a:chOff x="2552294" y="15313421"/>
            <a:chExt cx="10768171" cy="711793"/>
          </a:xfrm>
        </p:grpSpPr>
        <p:sp>
          <p:nvSpPr>
            <p:cNvPr id="93" name="Rectangle 92"/>
            <p:cNvSpPr/>
            <p:nvPr/>
          </p:nvSpPr>
          <p:spPr bwMode="auto">
            <a:xfrm>
              <a:off x="2552294" y="15313421"/>
              <a:ext cx="10768171" cy="674534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>
                <a:latin typeface="Arial" charset="0"/>
              </a:endParaRPr>
            </a:p>
          </p:txBody>
        </p:sp>
        <p:sp>
          <p:nvSpPr>
            <p:cNvPr id="94" name="Rectangle 3"/>
            <p:cNvSpPr txBox="1">
              <a:spLocks noChangeArrowheads="1"/>
            </p:cNvSpPr>
            <p:nvPr/>
          </p:nvSpPr>
          <p:spPr bwMode="auto">
            <a:xfrm>
              <a:off x="3930081" y="15361591"/>
              <a:ext cx="8094893" cy="663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881063" indent="-881063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09763" indent="-735013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2938463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4114800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</a:defRPr>
              </a:lvl4pPr>
              <a:lvl5pPr marL="5289550" indent="-587375" algn="l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5pPr>
              <a:lvl6pPr marL="55189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57475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59761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6204744" indent="-587375" algn="l" defTabSz="2351088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r" eaLnBrk="1" hangingPunct="1">
                <a:buNone/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Example Genotyping Reactions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 rot="17348260">
            <a:off x="13931259" y="17827638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 Size 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</a:t>
            </a:r>
          </a:p>
        </p:txBody>
      </p:sp>
      <p:sp>
        <p:nvSpPr>
          <p:cNvPr id="97" name="TextBox 96"/>
          <p:cNvSpPr txBox="1"/>
          <p:nvPr/>
        </p:nvSpPr>
        <p:spPr>
          <a:xfrm rot="17348260">
            <a:off x="14705378" y="18054715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G5-55-16</a:t>
            </a:r>
          </a:p>
        </p:txBody>
      </p:sp>
      <p:sp>
        <p:nvSpPr>
          <p:cNvPr id="98" name="TextBox 97"/>
          <p:cNvSpPr txBox="1"/>
          <p:nvPr/>
        </p:nvSpPr>
        <p:spPr>
          <a:xfrm rot="17348260">
            <a:off x="15289061" y="18054715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G5-55-17</a:t>
            </a:r>
          </a:p>
        </p:txBody>
      </p:sp>
      <p:sp>
        <p:nvSpPr>
          <p:cNvPr id="99" name="TextBox 98"/>
          <p:cNvSpPr txBox="1"/>
          <p:nvPr/>
        </p:nvSpPr>
        <p:spPr>
          <a:xfrm rot="17348260">
            <a:off x="15872744" y="18054715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G5-55-18</a:t>
            </a:r>
          </a:p>
        </p:txBody>
      </p:sp>
      <p:sp>
        <p:nvSpPr>
          <p:cNvPr id="100" name="TextBox 99"/>
          <p:cNvSpPr txBox="1"/>
          <p:nvPr/>
        </p:nvSpPr>
        <p:spPr>
          <a:xfrm rot="17348260">
            <a:off x="16456427" y="18054715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G5-55-19</a:t>
            </a:r>
          </a:p>
        </p:txBody>
      </p:sp>
      <p:sp>
        <p:nvSpPr>
          <p:cNvPr id="101" name="TextBox 100"/>
          <p:cNvSpPr txBox="1"/>
          <p:nvPr/>
        </p:nvSpPr>
        <p:spPr>
          <a:xfrm rot="17348260">
            <a:off x="17040108" y="18054715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G5-55-20</a:t>
            </a:r>
          </a:p>
        </p:txBody>
      </p:sp>
      <p:sp>
        <p:nvSpPr>
          <p:cNvPr id="103" name="TextBox 102"/>
          <p:cNvSpPr txBox="1"/>
          <p:nvPr/>
        </p:nvSpPr>
        <p:spPr>
          <a:xfrm rot="17348260">
            <a:off x="20839717" y="15350081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G5-55-16</a:t>
            </a:r>
          </a:p>
        </p:txBody>
      </p:sp>
      <p:sp>
        <p:nvSpPr>
          <p:cNvPr id="104" name="TextBox 103"/>
          <p:cNvSpPr txBox="1"/>
          <p:nvPr/>
        </p:nvSpPr>
        <p:spPr>
          <a:xfrm rot="17348260">
            <a:off x="21347200" y="15350081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G5-55-17</a:t>
            </a:r>
          </a:p>
        </p:txBody>
      </p:sp>
      <p:sp>
        <p:nvSpPr>
          <p:cNvPr id="107" name="TextBox 106"/>
          <p:cNvSpPr txBox="1"/>
          <p:nvPr/>
        </p:nvSpPr>
        <p:spPr>
          <a:xfrm rot="17348260">
            <a:off x="22917272" y="15350081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G5-55-20</a:t>
            </a:r>
          </a:p>
        </p:txBody>
      </p:sp>
      <p:sp>
        <p:nvSpPr>
          <p:cNvPr id="108" name="TextBox 107"/>
          <p:cNvSpPr txBox="1"/>
          <p:nvPr/>
        </p:nvSpPr>
        <p:spPr>
          <a:xfrm rot="17348260">
            <a:off x="17495778" y="17837573"/>
            <a:ext cx="1165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Wild-type 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control</a:t>
            </a:r>
          </a:p>
        </p:txBody>
      </p:sp>
      <p:sp>
        <p:nvSpPr>
          <p:cNvPr id="109" name="TextBox 108"/>
          <p:cNvSpPr txBox="1"/>
          <p:nvPr/>
        </p:nvSpPr>
        <p:spPr>
          <a:xfrm rot="17348260">
            <a:off x="18132599" y="17912263"/>
            <a:ext cx="1007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DNA 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</p:txBody>
      </p:sp>
      <p:sp>
        <p:nvSpPr>
          <p:cNvPr id="110" name="TextBox 109"/>
          <p:cNvSpPr txBox="1"/>
          <p:nvPr/>
        </p:nvSpPr>
        <p:spPr>
          <a:xfrm rot="17348260">
            <a:off x="18453331" y="18025439"/>
            <a:ext cx="1702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Homozygous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Mutant Control</a:t>
            </a:r>
          </a:p>
        </p:txBody>
      </p:sp>
      <p:sp>
        <p:nvSpPr>
          <p:cNvPr id="112" name="TextBox 111"/>
          <p:cNvSpPr txBox="1"/>
          <p:nvPr/>
        </p:nvSpPr>
        <p:spPr>
          <a:xfrm rot="17348260">
            <a:off x="23504719" y="15207629"/>
            <a:ext cx="1007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DNA 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</p:txBody>
      </p:sp>
      <p:sp>
        <p:nvSpPr>
          <p:cNvPr id="113" name="TextBox 112"/>
          <p:cNvSpPr txBox="1"/>
          <p:nvPr/>
        </p:nvSpPr>
        <p:spPr>
          <a:xfrm rot="17348260">
            <a:off x="23797567" y="15260184"/>
            <a:ext cx="1702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Homozygous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Mutant Control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3833637" y="7592577"/>
            <a:ext cx="12902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Example #1: Genotyping the </a:t>
            </a:r>
            <a:r>
              <a:rPr lang="en-US" sz="2800" b="1" i="1" dirty="0">
                <a:solidFill>
                  <a:srgbClr val="C00000"/>
                </a:solidFill>
              </a:rPr>
              <a:t>PIF3 gene </a:t>
            </a:r>
            <a:r>
              <a:rPr lang="en-US" sz="2800" b="1" dirty="0">
                <a:solidFill>
                  <a:srgbClr val="C00000"/>
                </a:solidFill>
              </a:rPr>
              <a:t>in self-cross offspring from an </a:t>
            </a:r>
            <a:r>
              <a:rPr lang="en-US" sz="2800" b="1" i="1" dirty="0">
                <a:solidFill>
                  <a:srgbClr val="C00000"/>
                </a:solidFill>
              </a:rPr>
              <a:t>lrb1-1 </a:t>
            </a:r>
            <a:r>
              <a:rPr lang="en-US" sz="2800" b="1" i="1" dirty="0" err="1">
                <a:solidFill>
                  <a:srgbClr val="C00000"/>
                </a:solidFill>
              </a:rPr>
              <a:t>lrb1-1</a:t>
            </a:r>
            <a:r>
              <a:rPr lang="en-US" sz="2800" b="1" i="1" dirty="0">
                <a:solidFill>
                  <a:srgbClr val="C00000"/>
                </a:solidFill>
              </a:rPr>
              <a:t>; LRB2 lrb2-1; PIF3 pif3-3; pif7-1 </a:t>
            </a:r>
            <a:r>
              <a:rPr lang="en-US" sz="2800" b="1" i="1" dirty="0" err="1">
                <a:solidFill>
                  <a:srgbClr val="C00000"/>
                </a:solidFill>
              </a:rPr>
              <a:t>pif7-1</a:t>
            </a:r>
            <a:r>
              <a:rPr lang="en-US" sz="2800" b="1" dirty="0">
                <a:solidFill>
                  <a:srgbClr val="C00000"/>
                </a:solidFill>
              </a:rPr>
              <a:t> parent</a:t>
            </a:r>
            <a:endParaRPr lang="en-US" sz="2800" b="1" i="1" dirty="0">
              <a:solidFill>
                <a:srgbClr val="C0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4766110" y="12237559"/>
            <a:ext cx="32143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Primer Combination:</a:t>
            </a:r>
          </a:p>
          <a:p>
            <a:r>
              <a:rPr lang="en-US" sz="2800" dirty="0"/>
              <a:t>PIF3-3R3, PIF3-3DelF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4766327" y="8945527"/>
            <a:ext cx="3304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Primer Combination:</a:t>
            </a:r>
          </a:p>
          <a:p>
            <a:r>
              <a:rPr lang="en-US" sz="2800" dirty="0"/>
              <a:t>PIF3-3WTF, PIF3-3R3</a:t>
            </a:r>
          </a:p>
        </p:txBody>
      </p:sp>
      <p:grpSp>
        <p:nvGrpSpPr>
          <p:cNvPr id="139" name="Group 138"/>
          <p:cNvGrpSpPr/>
          <p:nvPr/>
        </p:nvGrpSpPr>
        <p:grpSpPr>
          <a:xfrm>
            <a:off x="20010860" y="14460660"/>
            <a:ext cx="3347088" cy="1132548"/>
            <a:chOff x="17791610" y="23083282"/>
            <a:chExt cx="2758278" cy="1132548"/>
          </a:xfrm>
        </p:grpSpPr>
        <p:sp>
          <p:nvSpPr>
            <p:cNvPr id="120" name="TextBox 119"/>
            <p:cNvSpPr txBox="1"/>
            <p:nvPr/>
          </p:nvSpPr>
          <p:spPr>
            <a:xfrm>
              <a:off x="17791610" y="23692610"/>
              <a:ext cx="1522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8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0397654" y="23083282"/>
              <a:ext cx="1522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800" i="1" u="sng" dirty="0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7269046" y="6437313"/>
            <a:ext cx="11919512" cy="1136992"/>
            <a:chOff x="24765003" y="23221573"/>
            <a:chExt cx="10768171" cy="788194"/>
          </a:xfrm>
        </p:grpSpPr>
        <p:sp>
          <p:nvSpPr>
            <p:cNvPr id="124" name="Rectangle 123"/>
            <p:cNvSpPr/>
            <p:nvPr/>
          </p:nvSpPr>
          <p:spPr bwMode="auto">
            <a:xfrm>
              <a:off x="24765003" y="23221573"/>
              <a:ext cx="10768171" cy="788194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>
                <a:latin typeface="Arial" charset="0"/>
              </a:endParaRPr>
            </a:p>
          </p:txBody>
        </p:sp>
        <p:sp>
          <p:nvSpPr>
            <p:cNvPr id="125" name="Rectangle 3"/>
            <p:cNvSpPr txBox="1">
              <a:spLocks noChangeArrowheads="1"/>
            </p:cNvSpPr>
            <p:nvPr/>
          </p:nvSpPr>
          <p:spPr bwMode="auto">
            <a:xfrm>
              <a:off x="25488320" y="23327225"/>
              <a:ext cx="9321533" cy="67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4572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6858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4pPr>
              <a:lvl5pPr marL="9144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5pPr>
              <a:lvl6pPr marL="11430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3716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6002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8288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eaLnBrk="1" hangingPunct="1"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Conclusions and Future Work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13833637" y="17660459"/>
            <a:ext cx="12942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Example #2: Genotyping the </a:t>
            </a:r>
            <a:r>
              <a:rPr lang="en-US" sz="2800" b="1" i="1" dirty="0">
                <a:solidFill>
                  <a:srgbClr val="C00000"/>
                </a:solidFill>
              </a:rPr>
              <a:t>LRB1</a:t>
            </a:r>
            <a:r>
              <a:rPr lang="en-US" sz="2800" b="1" dirty="0">
                <a:solidFill>
                  <a:srgbClr val="C00000"/>
                </a:solidFill>
              </a:rPr>
              <a:t> gene in self-cross offspring from an </a:t>
            </a:r>
            <a:r>
              <a:rPr lang="en-US" sz="2800" b="1" i="1" dirty="0">
                <a:solidFill>
                  <a:srgbClr val="C00000"/>
                </a:solidFill>
              </a:rPr>
              <a:t>lrb1-1 </a:t>
            </a:r>
            <a:r>
              <a:rPr lang="en-US" sz="2800" b="1" i="1" dirty="0" err="1">
                <a:solidFill>
                  <a:srgbClr val="C00000"/>
                </a:solidFill>
              </a:rPr>
              <a:t>lrb1-1</a:t>
            </a:r>
            <a:r>
              <a:rPr lang="en-US" sz="2800" b="1" i="1" dirty="0">
                <a:solidFill>
                  <a:srgbClr val="C00000"/>
                </a:solidFill>
              </a:rPr>
              <a:t>; LRB2 lrb2-1; PIF3 pif3-3; pif7-1 </a:t>
            </a:r>
            <a:r>
              <a:rPr lang="en-US" sz="2800" b="1" i="1" dirty="0" err="1">
                <a:solidFill>
                  <a:srgbClr val="C00000"/>
                </a:solidFill>
              </a:rPr>
              <a:t>pif7-1</a:t>
            </a:r>
            <a:r>
              <a:rPr lang="en-US" sz="2800" b="1" i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parent</a:t>
            </a:r>
            <a:endParaRPr lang="en-US" sz="2800" b="1" i="1" dirty="0">
              <a:solidFill>
                <a:srgbClr val="C00000"/>
              </a:solidFill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28575610" y="25511929"/>
            <a:ext cx="10539233" cy="1121825"/>
            <a:chOff x="24813392" y="27260054"/>
            <a:chExt cx="10768171" cy="788194"/>
          </a:xfrm>
        </p:grpSpPr>
        <p:sp>
          <p:nvSpPr>
            <p:cNvPr id="129" name="Rectangle 128"/>
            <p:cNvSpPr/>
            <p:nvPr/>
          </p:nvSpPr>
          <p:spPr bwMode="auto">
            <a:xfrm>
              <a:off x="24813392" y="27260054"/>
              <a:ext cx="10768171" cy="788194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 dirty="0">
                <a:latin typeface="Arial" charset="0"/>
              </a:endParaRPr>
            </a:p>
          </p:txBody>
        </p:sp>
        <p:sp>
          <p:nvSpPr>
            <p:cNvPr id="130" name="Rectangle 3"/>
            <p:cNvSpPr txBox="1">
              <a:spLocks noChangeArrowheads="1"/>
            </p:cNvSpPr>
            <p:nvPr/>
          </p:nvSpPr>
          <p:spPr bwMode="auto">
            <a:xfrm>
              <a:off x="25780776" y="27317497"/>
              <a:ext cx="8736620" cy="67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4572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6858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4pPr>
              <a:lvl5pPr marL="9144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5pPr>
              <a:lvl6pPr marL="11430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3716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6002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8288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eaLnBrk="1" hangingPunct="1"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References</a:t>
              </a:r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28468148" y="26710548"/>
            <a:ext cx="10851052" cy="7654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1032" indent="-351032">
              <a:buFont typeface="+mj-lt"/>
              <a:buAutoNum type="arabicPeriod"/>
            </a:pPr>
            <a:r>
              <a:rPr lang="en-US" sz="2457" dirty="0"/>
              <a:t>Mathews, S., </a:t>
            </a:r>
            <a:r>
              <a:rPr lang="en-US" sz="2457" dirty="0" err="1"/>
              <a:t>Phytochrome</a:t>
            </a:r>
            <a:r>
              <a:rPr lang="en-US" sz="2457" dirty="0"/>
              <a:t>-mediated development in land plants: red light sensing evolves to meet the challenges of changing light environments. </a:t>
            </a:r>
            <a:r>
              <a:rPr lang="en-US" sz="2457" i="1" dirty="0"/>
              <a:t>Molecular Ecology</a:t>
            </a:r>
            <a:r>
              <a:rPr lang="en-US" sz="2457" dirty="0"/>
              <a:t>, 2006, 15, p. 3483-3503. </a:t>
            </a:r>
          </a:p>
          <a:p>
            <a:pPr marL="351032" indent="-351032">
              <a:buFont typeface="+mj-lt"/>
              <a:buAutoNum type="arabicPeriod"/>
            </a:pPr>
            <a:r>
              <a:rPr lang="en-US" sz="2457" dirty="0"/>
              <a:t>Jiao, Y.; Lau, O. S.; Deng, X.-W., Light-regulated transcriptional networks in higher plants. </a:t>
            </a:r>
            <a:r>
              <a:rPr lang="en-US" sz="2457" i="1" dirty="0"/>
              <a:t>Nature Reviews Genetics</a:t>
            </a:r>
            <a:r>
              <a:rPr lang="en-US" sz="2457" dirty="0"/>
              <a:t>, 2007, p. 217-230.</a:t>
            </a:r>
          </a:p>
          <a:p>
            <a:r>
              <a:rPr lang="en-US" sz="2457" dirty="0"/>
              <a:t>3. </a:t>
            </a:r>
            <a:r>
              <a:rPr lang="en-US" sz="2457" dirty="0" err="1"/>
              <a:t>Leivar</a:t>
            </a:r>
            <a:r>
              <a:rPr lang="en-US" sz="2457" dirty="0"/>
              <a:t>, P.; Quail, P.H., PIFs: pivotal components in a cellular signaling hub</a:t>
            </a:r>
            <a:r>
              <a:rPr lang="en-US" sz="2457" i="1" dirty="0"/>
              <a:t>.</a:t>
            </a:r>
            <a:endParaRPr lang="en-US" sz="2457" dirty="0"/>
          </a:p>
          <a:p>
            <a:r>
              <a:rPr lang="en-US" sz="2457" i="1" dirty="0"/>
              <a:t>     Trends Plant Science</a:t>
            </a:r>
            <a:r>
              <a:rPr lang="en-US" sz="2457" dirty="0"/>
              <a:t>, 2011, 16(1), p. 19-28.</a:t>
            </a:r>
          </a:p>
          <a:p>
            <a:r>
              <a:rPr lang="en-US" sz="2457" dirty="0"/>
              <a:t>4. Christians, M. J.; Gingerich, D.J.; Hua, Z.; Lauer, T.D; Vierstra, R.D., The light-</a:t>
            </a:r>
          </a:p>
          <a:p>
            <a:r>
              <a:rPr lang="en-US" sz="2457" dirty="0"/>
              <a:t>    response BTB1 and BTB2 proteins assemble nuclear ubiquitin-ligases that </a:t>
            </a:r>
          </a:p>
          <a:p>
            <a:r>
              <a:rPr lang="en-US" sz="2457" dirty="0"/>
              <a:t>     modify </a:t>
            </a:r>
            <a:r>
              <a:rPr lang="en-US" sz="2457" dirty="0" err="1"/>
              <a:t>Phytochrome</a:t>
            </a:r>
            <a:r>
              <a:rPr lang="en-US" sz="2457" dirty="0"/>
              <a:t> B and D signaling in Arabidopsis. </a:t>
            </a:r>
            <a:r>
              <a:rPr lang="en-US" sz="2457" i="1" dirty="0"/>
              <a:t>Plant Physiology,</a:t>
            </a:r>
            <a:r>
              <a:rPr lang="en-US" sz="2457" dirty="0"/>
              <a:t>   </a:t>
            </a:r>
          </a:p>
          <a:p>
            <a:r>
              <a:rPr lang="en-US" sz="2457" dirty="0"/>
              <a:t>     2012, 160, p.118-34.</a:t>
            </a:r>
          </a:p>
          <a:p>
            <a:r>
              <a:rPr lang="en-US" sz="2457" dirty="0"/>
              <a:t>5. Ni, W.; Xu, S.-L.; </a:t>
            </a:r>
            <a:r>
              <a:rPr lang="en-US" sz="2457" dirty="0" err="1"/>
              <a:t>Tepperman</a:t>
            </a:r>
            <a:r>
              <a:rPr lang="en-US" sz="2457" dirty="0"/>
              <a:t>, J.M.; Stanley, D. J.; </a:t>
            </a:r>
            <a:r>
              <a:rPr lang="en-US" sz="2457" dirty="0" err="1"/>
              <a:t>Maltby</a:t>
            </a:r>
            <a:r>
              <a:rPr lang="en-US" sz="2457" dirty="0"/>
              <a:t>, D.A.; Gross, J. D.; </a:t>
            </a:r>
          </a:p>
          <a:p>
            <a:r>
              <a:rPr lang="en-US" sz="2457" dirty="0"/>
              <a:t>    Burlingame, A. L.; Wang, Z.-Y.; Quail, P. H. A mutually assured destruction </a:t>
            </a:r>
          </a:p>
          <a:p>
            <a:r>
              <a:rPr lang="en-US" sz="2457" dirty="0"/>
              <a:t>    mechanism attenuates light signaling in Arabidopsis. </a:t>
            </a:r>
            <a:r>
              <a:rPr lang="en-US" sz="2457" i="1" dirty="0"/>
              <a:t>Science</a:t>
            </a:r>
            <a:r>
              <a:rPr lang="en-US" sz="2457" dirty="0"/>
              <a:t>, 2014,</a:t>
            </a:r>
          </a:p>
          <a:p>
            <a:r>
              <a:rPr lang="en-US" sz="2457" dirty="0"/>
              <a:t>    344(6188). p. 1160-1164</a:t>
            </a:r>
          </a:p>
          <a:p>
            <a:r>
              <a:rPr lang="en-US" sz="2457" dirty="0"/>
              <a:t>6. </a:t>
            </a:r>
            <a:r>
              <a:rPr lang="en-US" sz="2457" dirty="0" err="1"/>
              <a:t>Leivar</a:t>
            </a:r>
            <a:r>
              <a:rPr lang="en-US" sz="2457" dirty="0"/>
              <a:t>, P.; Monte, E.; Al-</a:t>
            </a:r>
            <a:r>
              <a:rPr lang="en-US" sz="2457" dirty="0" err="1"/>
              <a:t>Sady</a:t>
            </a:r>
            <a:r>
              <a:rPr lang="en-US" sz="2457" dirty="0"/>
              <a:t>, B.; Carle, C.; </a:t>
            </a:r>
            <a:r>
              <a:rPr lang="en-US" sz="2457" dirty="0" err="1"/>
              <a:t>Storer</a:t>
            </a:r>
            <a:r>
              <a:rPr lang="en-US" sz="2457" dirty="0"/>
              <a:t>, A.; Alonso, J. M.; Ecker, J. R.; </a:t>
            </a:r>
          </a:p>
          <a:p>
            <a:r>
              <a:rPr lang="en-US" sz="2457" dirty="0"/>
              <a:t>    Quail, P.H., The Arabidopsis </a:t>
            </a:r>
            <a:r>
              <a:rPr lang="en-US" sz="2457" dirty="0" err="1"/>
              <a:t>phytochrome</a:t>
            </a:r>
            <a:r>
              <a:rPr lang="en-US" sz="2457" dirty="0"/>
              <a:t>-interacting factor PIF7, together </a:t>
            </a:r>
          </a:p>
          <a:p>
            <a:r>
              <a:rPr lang="en-US" sz="2457" dirty="0"/>
              <a:t>     with PIF3 and PIF4, regulates responses to prolonged red light by modulating </a:t>
            </a:r>
          </a:p>
          <a:p>
            <a:r>
              <a:rPr lang="en-US" sz="2457" dirty="0"/>
              <a:t>     </a:t>
            </a:r>
            <a:r>
              <a:rPr lang="en-US" sz="2457" dirty="0" err="1"/>
              <a:t>phyB</a:t>
            </a:r>
            <a:r>
              <a:rPr lang="en-US" sz="2457" dirty="0"/>
              <a:t> levels. </a:t>
            </a:r>
            <a:r>
              <a:rPr lang="en-US" sz="2457" i="1" dirty="0"/>
              <a:t>Plant Cell</a:t>
            </a:r>
            <a:r>
              <a:rPr lang="en-US" sz="2457" dirty="0"/>
              <a:t>, 2008, 20(2), p. 337-52.</a:t>
            </a:r>
          </a:p>
          <a:p>
            <a:pPr marL="351032" indent="-351032">
              <a:buFont typeface="+mj-lt"/>
              <a:buAutoNum type="arabicPeriod"/>
            </a:pPr>
            <a:endParaRPr lang="en-US" sz="2457" dirty="0"/>
          </a:p>
        </p:txBody>
      </p:sp>
      <p:grpSp>
        <p:nvGrpSpPr>
          <p:cNvPr id="132" name="Group 131"/>
          <p:cNvGrpSpPr/>
          <p:nvPr/>
        </p:nvGrpSpPr>
        <p:grpSpPr>
          <a:xfrm>
            <a:off x="28608719" y="34669392"/>
            <a:ext cx="10467425" cy="982109"/>
            <a:chOff x="2475990" y="27572257"/>
            <a:chExt cx="10768171" cy="788194"/>
          </a:xfrm>
        </p:grpSpPr>
        <p:sp>
          <p:nvSpPr>
            <p:cNvPr id="133" name="Rectangle 132"/>
            <p:cNvSpPr/>
            <p:nvPr/>
          </p:nvSpPr>
          <p:spPr bwMode="auto">
            <a:xfrm>
              <a:off x="2475990" y="27572257"/>
              <a:ext cx="10768171" cy="788194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 dirty="0">
                <a:latin typeface="Arial" charset="0"/>
              </a:endParaRPr>
            </a:p>
          </p:txBody>
        </p:sp>
        <p:sp>
          <p:nvSpPr>
            <p:cNvPr id="134" name="Rectangle 3"/>
            <p:cNvSpPr txBox="1">
              <a:spLocks noChangeArrowheads="1"/>
            </p:cNvSpPr>
            <p:nvPr/>
          </p:nvSpPr>
          <p:spPr bwMode="auto">
            <a:xfrm>
              <a:off x="3650251" y="27615921"/>
              <a:ext cx="8610600" cy="67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4572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6858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4pPr>
              <a:lvl5pPr marL="9144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5pPr>
              <a:lvl6pPr marL="11430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3716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6002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8288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eaLnBrk="1" hangingPunct="1"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Funding</a:t>
              </a:r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28581764" y="35783194"/>
            <a:ext cx="10533079" cy="2297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66" dirty="0"/>
              <a:t>This work was funded a National Science Foundation-Research in Undergraduate Institutions (RUI) grants (#1354438), and University of Wisconsin Eau Claire Differential Tuition through the UWEC office of Research and Sponsored Programs. We thank the UWEC Learning and Technology Services for printing this poster.</a:t>
            </a:r>
            <a:endParaRPr lang="en-US" sz="2457" dirty="0"/>
          </a:p>
        </p:txBody>
      </p:sp>
      <p:sp>
        <p:nvSpPr>
          <p:cNvPr id="137" name="Rectangle 3"/>
          <p:cNvSpPr txBox="1">
            <a:spLocks noChangeArrowheads="1"/>
          </p:cNvSpPr>
          <p:nvPr/>
        </p:nvSpPr>
        <p:spPr bwMode="auto">
          <a:xfrm>
            <a:off x="5663868" y="2984523"/>
            <a:ext cx="27723207" cy="108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881063" indent="-881063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09763" indent="-735013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tx1"/>
                </a:solidFill>
                <a:latin typeface="+mn-lt"/>
              </a:defRPr>
            </a:lvl2pPr>
            <a:lvl3pPr marL="2938463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4114800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5289550" indent="-587375" algn="l" defTabSz="23510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55189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57475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59761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6204744" indent="-587375" algn="l" defTabSz="2351088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5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Meghan Bauer</a:t>
            </a:r>
          </a:p>
          <a:p>
            <a:pPr marL="0" indent="0" eaLnBrk="1" hangingPunct="1">
              <a:buNone/>
              <a:defRPr/>
            </a:pPr>
            <a:r>
              <a:rPr lang="en-US" sz="5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Faculty Mentors: Derek Gingerich, Jamie Lyman Gingerich</a:t>
            </a:r>
          </a:p>
          <a:p>
            <a:pPr marL="0" indent="0" eaLnBrk="1" hangingPunct="1">
              <a:buNone/>
              <a:defRPr/>
            </a:pPr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Biology, University of Wisconsin-Eau Claire, Eau Claire, WI</a:t>
            </a:r>
            <a:b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400" kern="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191" name="Group 190"/>
          <p:cNvGrpSpPr/>
          <p:nvPr/>
        </p:nvGrpSpPr>
        <p:grpSpPr>
          <a:xfrm>
            <a:off x="14409456" y="14402663"/>
            <a:ext cx="6911168" cy="2835695"/>
            <a:chOff x="16470461" y="23706551"/>
            <a:chExt cx="6911168" cy="2301339"/>
          </a:xfrm>
        </p:grpSpPr>
        <p:sp>
          <p:nvSpPr>
            <p:cNvPr id="192" name="TextBox 191"/>
            <p:cNvSpPr txBox="1"/>
            <p:nvPr/>
          </p:nvSpPr>
          <p:spPr>
            <a:xfrm>
              <a:off x="16470461" y="24184500"/>
              <a:ext cx="6911168" cy="1823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                 1              heterozygous</a:t>
              </a:r>
            </a:p>
            <a:p>
              <a:r>
                <a:rPr lang="en-US" sz="2800" dirty="0"/>
                <a:t>                 2              homozygous mutant</a:t>
              </a:r>
            </a:p>
            <a:p>
              <a:r>
                <a:rPr lang="en-US" sz="2800" dirty="0"/>
                <a:t>                 3              heterozygous</a:t>
              </a:r>
            </a:p>
            <a:p>
              <a:r>
                <a:rPr lang="en-US" sz="2800" dirty="0"/>
                <a:t>                 4              homozygous mutant</a:t>
              </a:r>
            </a:p>
            <a:p>
              <a:r>
                <a:rPr lang="en-US" sz="2800" dirty="0"/>
                <a:t>                 5              heterozygous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7277299" y="23706551"/>
              <a:ext cx="1609736" cy="424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u="sng" dirty="0"/>
                <a:t>Individual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8997073" y="23707850"/>
              <a:ext cx="2818849" cy="424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u="sng" dirty="0"/>
                <a:t>Genotype for </a:t>
              </a:r>
              <a:r>
                <a:rPr lang="en-US" sz="2800" i="1" u="sng" dirty="0"/>
                <a:t>PIF3</a:t>
              </a:r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14064997" y="22894768"/>
            <a:ext cx="7177868" cy="3248814"/>
            <a:chOff x="20898270" y="31505616"/>
            <a:chExt cx="5574306" cy="3093843"/>
          </a:xfrm>
        </p:grpSpPr>
        <p:sp>
          <p:nvSpPr>
            <p:cNvPr id="260" name="TextBox 259"/>
            <p:cNvSpPr txBox="1"/>
            <p:nvPr/>
          </p:nvSpPr>
          <p:spPr>
            <a:xfrm>
              <a:off x="20898270" y="32049530"/>
              <a:ext cx="5574306" cy="2549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                 1              homozygous mutant</a:t>
              </a:r>
            </a:p>
            <a:p>
              <a:r>
                <a:rPr lang="en-US" sz="2800" dirty="0"/>
                <a:t>                 2              homozygous mutant</a:t>
              </a:r>
            </a:p>
            <a:p>
              <a:r>
                <a:rPr lang="en-US" sz="2800" dirty="0"/>
                <a:t>                 3              homozygous mutant</a:t>
              </a:r>
            </a:p>
            <a:p>
              <a:r>
                <a:rPr lang="en-US" sz="2800" dirty="0"/>
                <a:t>                 4              homozygous mutant</a:t>
              </a:r>
            </a:p>
            <a:p>
              <a:r>
                <a:rPr lang="en-US" sz="2800" dirty="0"/>
                <a:t>                 5              homozygous mutant</a:t>
              </a:r>
            </a:p>
            <a:p>
              <a:endParaRPr lang="en-US" sz="2800" dirty="0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1523176" y="31528442"/>
              <a:ext cx="1609736" cy="498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u="sng" dirty="0"/>
                <a:t>Individual</a:t>
              </a: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23067311" y="31505616"/>
              <a:ext cx="2818849" cy="498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u="sng" dirty="0"/>
                <a:t>Genotype for </a:t>
              </a:r>
              <a:r>
                <a:rPr lang="en-US" sz="2800" i="1" u="sng" dirty="0"/>
                <a:t>LRB1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42" y="21158881"/>
            <a:ext cx="6464788" cy="64113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5167FCF-F5BE-CE4C-B6D5-AE98D06AD3B6}"/>
              </a:ext>
            </a:extLst>
          </p:cNvPr>
          <p:cNvSpPr txBox="1"/>
          <p:nvPr/>
        </p:nvSpPr>
        <p:spPr>
          <a:xfrm>
            <a:off x="14924741" y="21190948"/>
            <a:ext cx="3217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Primer Combination:</a:t>
            </a:r>
          </a:p>
          <a:p>
            <a:r>
              <a:rPr lang="en-US" sz="2800" dirty="0"/>
              <a:t> LP145146, LBa1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AC1617-5052-9944-89A4-6B7C79D81549}"/>
              </a:ext>
            </a:extLst>
          </p:cNvPr>
          <p:cNvSpPr txBox="1"/>
          <p:nvPr/>
        </p:nvSpPr>
        <p:spPr>
          <a:xfrm>
            <a:off x="14924741" y="19063021"/>
            <a:ext cx="3319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Primer Combination:</a:t>
            </a:r>
          </a:p>
          <a:p>
            <a:r>
              <a:rPr lang="en-US" sz="2800" dirty="0"/>
              <a:t>RP145146, LP145146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9064C7-5777-2C49-B1A4-48D2541107E1}"/>
              </a:ext>
            </a:extLst>
          </p:cNvPr>
          <p:cNvSpPr txBox="1"/>
          <p:nvPr/>
        </p:nvSpPr>
        <p:spPr>
          <a:xfrm>
            <a:off x="21047950" y="14405081"/>
            <a:ext cx="3189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Individual</a:t>
            </a:r>
            <a:endParaRPr lang="en-US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5973AE-E39C-1745-9C3E-712D36AB19A7}"/>
              </a:ext>
            </a:extLst>
          </p:cNvPr>
          <p:cNvSpPr txBox="1"/>
          <p:nvPr/>
        </p:nvSpPr>
        <p:spPr>
          <a:xfrm>
            <a:off x="23047469" y="14401800"/>
            <a:ext cx="2877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Genotype for </a:t>
            </a:r>
            <a:r>
              <a:rPr lang="en-US" sz="2800" i="1" u="sng" dirty="0"/>
              <a:t>PIF3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C7305E-4CE1-6549-8E86-A1F78C900183}"/>
              </a:ext>
            </a:extLst>
          </p:cNvPr>
          <p:cNvSpPr txBox="1"/>
          <p:nvPr/>
        </p:nvSpPr>
        <p:spPr>
          <a:xfrm>
            <a:off x="20325481" y="15046359"/>
            <a:ext cx="17764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               6</a:t>
            </a:r>
          </a:p>
          <a:p>
            <a:r>
              <a:rPr lang="en-US" sz="2800" dirty="0"/>
              <a:t>                7</a:t>
            </a:r>
          </a:p>
          <a:p>
            <a:r>
              <a:rPr lang="en-US" sz="2800" dirty="0"/>
              <a:t>                8</a:t>
            </a:r>
          </a:p>
          <a:p>
            <a:r>
              <a:rPr lang="en-US" sz="2800" dirty="0"/>
              <a:t>                9</a:t>
            </a:r>
          </a:p>
          <a:p>
            <a:r>
              <a:rPr lang="en-US" sz="2800" dirty="0"/>
              <a:t>               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45EAD0-A4FA-2D4C-AB53-F3B10F3193CC}"/>
              </a:ext>
            </a:extLst>
          </p:cNvPr>
          <p:cNvSpPr txBox="1"/>
          <p:nvPr/>
        </p:nvSpPr>
        <p:spPr>
          <a:xfrm>
            <a:off x="23144848" y="15046359"/>
            <a:ext cx="316612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homozygous mutant</a:t>
            </a:r>
          </a:p>
          <a:p>
            <a:r>
              <a:rPr lang="en-US" sz="2800" dirty="0"/>
              <a:t>wild-type</a:t>
            </a:r>
          </a:p>
          <a:p>
            <a:r>
              <a:rPr lang="en-US" sz="2800" dirty="0"/>
              <a:t>heterozygous</a:t>
            </a:r>
          </a:p>
          <a:p>
            <a:r>
              <a:rPr lang="en-US" sz="2800" dirty="0"/>
              <a:t>heterozygous</a:t>
            </a:r>
          </a:p>
          <a:p>
            <a:r>
              <a:rPr lang="en-US" sz="2800" dirty="0"/>
              <a:t>wild-type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694C10-7735-CB46-AEB5-F5B6AFE0C911}"/>
              </a:ext>
            </a:extLst>
          </p:cNvPr>
          <p:cNvSpPr txBox="1"/>
          <p:nvPr/>
        </p:nvSpPr>
        <p:spPr>
          <a:xfrm>
            <a:off x="21700828" y="22928554"/>
            <a:ext cx="152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err="1"/>
              <a:t>Indvidual</a:t>
            </a:r>
            <a:endParaRPr lang="en-US" sz="2800" u="sng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8D4A13-8A1B-E644-AC28-3B932F94D2FC}"/>
              </a:ext>
            </a:extLst>
          </p:cNvPr>
          <p:cNvSpPr txBox="1"/>
          <p:nvPr/>
        </p:nvSpPr>
        <p:spPr>
          <a:xfrm>
            <a:off x="23811654" y="22893243"/>
            <a:ext cx="2919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Genotype for </a:t>
            </a:r>
            <a:r>
              <a:rPr lang="en-US" sz="2800" i="1" u="sng" dirty="0"/>
              <a:t>LRB1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6F369B-41AF-D24B-A63D-E35092DE6C10}"/>
              </a:ext>
            </a:extLst>
          </p:cNvPr>
          <p:cNvSpPr txBox="1"/>
          <p:nvPr/>
        </p:nvSpPr>
        <p:spPr>
          <a:xfrm>
            <a:off x="21319920" y="23477194"/>
            <a:ext cx="144943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          6</a:t>
            </a:r>
          </a:p>
          <a:p>
            <a:r>
              <a:rPr lang="en-US" sz="2800" dirty="0"/>
              <a:t>           7</a:t>
            </a:r>
          </a:p>
          <a:p>
            <a:r>
              <a:rPr lang="en-US" sz="2800" dirty="0"/>
              <a:t>           8</a:t>
            </a:r>
          </a:p>
          <a:p>
            <a:r>
              <a:rPr lang="en-US" sz="2800" dirty="0"/>
              <a:t>           9</a:t>
            </a:r>
          </a:p>
          <a:p>
            <a:r>
              <a:rPr lang="en-US" sz="2800" dirty="0"/>
              <a:t>           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0A5906-2C25-0F49-B338-E1A6F95F9030}"/>
              </a:ext>
            </a:extLst>
          </p:cNvPr>
          <p:cNvSpPr txBox="1"/>
          <p:nvPr/>
        </p:nvSpPr>
        <p:spPr>
          <a:xfrm>
            <a:off x="23737211" y="23477193"/>
            <a:ext cx="320831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homozygous mutant</a:t>
            </a:r>
          </a:p>
          <a:p>
            <a:r>
              <a:rPr lang="en-US" sz="2800" dirty="0"/>
              <a:t>homozygous mutant</a:t>
            </a:r>
          </a:p>
          <a:p>
            <a:r>
              <a:rPr lang="en-US" sz="2800" dirty="0"/>
              <a:t>homozygous mutant</a:t>
            </a:r>
          </a:p>
          <a:p>
            <a:r>
              <a:rPr lang="en-US" sz="2800" dirty="0"/>
              <a:t>homozygous mutant</a:t>
            </a:r>
          </a:p>
          <a:p>
            <a:r>
              <a:rPr lang="en-US" sz="2800" dirty="0"/>
              <a:t>homozygous mutant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BD3ECBD9-DBCE-6148-8DA0-78B1707D9348}"/>
              </a:ext>
            </a:extLst>
          </p:cNvPr>
          <p:cNvGrpSpPr/>
          <p:nvPr/>
        </p:nvGrpSpPr>
        <p:grpSpPr>
          <a:xfrm>
            <a:off x="27279043" y="6420027"/>
            <a:ext cx="11919512" cy="1136992"/>
            <a:chOff x="24765003" y="23221573"/>
            <a:chExt cx="10768171" cy="788194"/>
          </a:xfrm>
        </p:grpSpPr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FFCE80-E8B3-C049-81A4-99890B28F4F3}"/>
                </a:ext>
              </a:extLst>
            </p:cNvPr>
            <p:cNvSpPr/>
            <p:nvPr/>
          </p:nvSpPr>
          <p:spPr bwMode="auto">
            <a:xfrm>
              <a:off x="24765003" y="23221573"/>
              <a:ext cx="10768171" cy="788194"/>
            </a:xfrm>
            <a:prstGeom prst="rect">
              <a:avLst/>
            </a:prstGeom>
            <a:solidFill>
              <a:srgbClr val="080A5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3617" tIns="46809" rIns="93617" bIns="46809" numCol="1" rtlCol="0" anchor="t" anchorCtr="0" compatLnSpc="1">
              <a:prstTxWarp prst="textNoShape">
                <a:avLst/>
              </a:prstTxWarp>
            </a:bodyPr>
            <a:lstStyle/>
            <a:p>
              <a:pPr defTabSz="4813691" eaLnBrk="1" hangingPunct="1"/>
              <a:endParaRPr lang="en-US" sz="9520">
                <a:latin typeface="Arial" charset="0"/>
              </a:endParaRPr>
            </a:p>
          </p:txBody>
        </p:sp>
        <p:sp>
          <p:nvSpPr>
            <p:cNvPr id="165" name="Rectangle 3">
              <a:extLst>
                <a:ext uri="{FF2B5EF4-FFF2-40B4-BE49-F238E27FC236}">
                  <a16:creationId xmlns:a16="http://schemas.microsoft.com/office/drawing/2014/main" id="{32C73124-6F21-DC41-9325-7B669958A3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88320" y="23327225"/>
              <a:ext cx="9321533" cy="67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3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500">
                  <a:solidFill>
                    <a:schemeClr val="tx1"/>
                  </a:solidFill>
                  <a:latin typeface="+mn-lt"/>
                </a:defRPr>
              </a:lvl2pPr>
              <a:lvl3pPr marL="4572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 sz="2200">
                  <a:solidFill>
                    <a:schemeClr val="tx1"/>
                  </a:solidFill>
                  <a:latin typeface="+mn-lt"/>
                </a:defRPr>
              </a:lvl3pPr>
              <a:lvl4pPr marL="6858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4pPr>
              <a:lvl5pPr marL="914400" indent="0" algn="ctr" defTabSz="2351088" rtl="0" eaLnBrk="0" fontAlgn="base" hangingPunct="0">
                <a:spcBef>
                  <a:spcPct val="20000"/>
                </a:spcBef>
                <a:spcAft>
                  <a:spcPct val="0"/>
                </a:spcAft>
                <a:buNone/>
                <a:defRPr>
                  <a:solidFill>
                    <a:schemeClr val="tx1"/>
                  </a:solidFill>
                  <a:latin typeface="+mn-lt"/>
                </a:defRPr>
              </a:lvl5pPr>
              <a:lvl6pPr marL="11430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13716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16002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1828800" indent="0" algn="ctr" defTabSz="2351088" rtl="0" fontAlgn="base">
                <a:spcBef>
                  <a:spcPct val="20000"/>
                </a:spcBef>
                <a:spcAft>
                  <a:spcPct val="0"/>
                </a:spcAft>
                <a:buNone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eaLnBrk="1" hangingPunct="1">
                <a:defRPr/>
              </a:pPr>
              <a:r>
                <a:rPr lang="en-US" sz="5527" b="1" kern="0" dirty="0">
                  <a:solidFill>
                    <a:schemeClr val="bg1"/>
                  </a:solidFill>
                </a:rPr>
                <a:t>Conclusions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361CF7B8-76D3-9943-A12C-EFA2F62B8FCA}"/>
              </a:ext>
            </a:extLst>
          </p:cNvPr>
          <p:cNvSpPr/>
          <p:nvPr/>
        </p:nvSpPr>
        <p:spPr>
          <a:xfrm>
            <a:off x="14364914" y="26357207"/>
            <a:ext cx="12599085" cy="1785471"/>
          </a:xfrm>
          <a:prstGeom prst="rect">
            <a:avLst/>
          </a:prstGeom>
          <a:solidFill>
            <a:srgbClr val="0A1358"/>
          </a:solidFill>
          <a:ln>
            <a:solidFill>
              <a:srgbClr val="0913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330" b="1" dirty="0"/>
              <a:t>Lack of Certain </a:t>
            </a:r>
            <a:r>
              <a:rPr lang="en-US" sz="5330" b="1" i="1" dirty="0" err="1"/>
              <a:t>pif</a:t>
            </a:r>
            <a:r>
              <a:rPr lang="en-US" sz="5330" b="1" i="1" dirty="0"/>
              <a:t> </a:t>
            </a:r>
            <a:r>
              <a:rPr lang="en-US" sz="5330" b="1" i="1" dirty="0" err="1"/>
              <a:t>lrb</a:t>
            </a:r>
            <a:r>
              <a:rPr lang="en-US" sz="5330" b="1" i="1" dirty="0"/>
              <a:t> </a:t>
            </a:r>
            <a:r>
              <a:rPr lang="en-US" sz="5330" b="1" dirty="0"/>
              <a:t>Genotypes is Unexpected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980416C-6AA9-FA40-8397-66DA6C3433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1765" y="8582022"/>
            <a:ext cx="7229220" cy="280466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2A314EF-422F-4246-B1CD-AF0DEF54FE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2787" y="11534579"/>
            <a:ext cx="7203842" cy="214329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34626B6-B5A3-C646-B9B6-41BEAD0BA1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0297" y="18837096"/>
            <a:ext cx="7354114" cy="180603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7AB9EC8-F099-9A4D-AD55-6F4B7BE091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0296" y="20821650"/>
            <a:ext cx="7354038" cy="180755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1AA3321D-6452-6549-805B-4B78CD813D35}"/>
              </a:ext>
            </a:extLst>
          </p:cNvPr>
          <p:cNvSpPr txBox="1"/>
          <p:nvPr/>
        </p:nvSpPr>
        <p:spPr>
          <a:xfrm flipH="1">
            <a:off x="27226791" y="7772400"/>
            <a:ext cx="11849352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02064" indent="-702064">
              <a:buFont typeface="Arial" panose="020B0604020202020204" pitchFamily="34" charset="0"/>
              <a:buChar char="•"/>
            </a:pPr>
            <a:r>
              <a:rPr lang="en-US" sz="3200" dirty="0"/>
              <a:t>The Gingerich lab has successfully generated a number of </a:t>
            </a:r>
            <a:r>
              <a:rPr lang="en-US" sz="3200" i="1" dirty="0" err="1"/>
              <a:t>pif</a:t>
            </a:r>
            <a:r>
              <a:rPr lang="en-US" sz="3200" i="1" dirty="0"/>
              <a:t> </a:t>
            </a:r>
            <a:r>
              <a:rPr lang="en-US" sz="3200" i="1" dirty="0" err="1"/>
              <a:t>lrb</a:t>
            </a:r>
            <a:r>
              <a:rPr lang="en-US" sz="3200" dirty="0"/>
              <a:t> genotypes, however that are certain genotypic combinations that we have been consistently unable to find in our populations.</a:t>
            </a:r>
            <a:r>
              <a:rPr lang="en-US" sz="3200" i="1" dirty="0"/>
              <a:t>	</a:t>
            </a:r>
            <a:endParaRPr lang="en-US" sz="3200" dirty="0"/>
          </a:p>
          <a:p>
            <a:pPr marL="702064" indent="-702064">
              <a:buFont typeface="Arial" panose="020B0604020202020204" pitchFamily="34" charset="0"/>
              <a:buChar char="•"/>
            </a:pPr>
            <a:r>
              <a:rPr lang="en-US" sz="3200" dirty="0"/>
              <a:t>My analysis of self-cross offspring of an </a:t>
            </a:r>
            <a:r>
              <a:rPr lang="en-US" sz="3200" i="1" dirty="0"/>
              <a:t>lrb1-1 </a:t>
            </a:r>
            <a:r>
              <a:rPr lang="en-US" sz="3200" i="1" dirty="0" err="1"/>
              <a:t>lrb1-1</a:t>
            </a:r>
            <a:r>
              <a:rPr lang="en-US" sz="3200" i="1" dirty="0"/>
              <a:t>; LRB2 lrb2-1; PIF3 pif3-3; pif7-1 </a:t>
            </a:r>
            <a:r>
              <a:rPr lang="en-US" sz="3200" i="1" dirty="0" err="1"/>
              <a:t>pif7-1</a:t>
            </a:r>
            <a:r>
              <a:rPr lang="en-US" sz="3200" i="1" dirty="0"/>
              <a:t> </a:t>
            </a:r>
            <a:r>
              <a:rPr lang="en-US" sz="3200" dirty="0"/>
              <a:t>parent has shown that it may not be possible for a plant to be homozygous mutant for both </a:t>
            </a:r>
            <a:r>
              <a:rPr lang="en-US" sz="3200" i="1" dirty="0"/>
              <a:t>LRB2</a:t>
            </a:r>
            <a:r>
              <a:rPr lang="en-US" sz="3200" dirty="0"/>
              <a:t> and </a:t>
            </a:r>
            <a:r>
              <a:rPr lang="en-US" sz="3200" i="1" dirty="0"/>
              <a:t>PIF3,</a:t>
            </a:r>
            <a:r>
              <a:rPr lang="en-US" sz="3200" dirty="0"/>
              <a:t> or for a plant to be homozygous mutant for one of the genes while heterozygous mutant for the other (at least with the </a:t>
            </a:r>
            <a:r>
              <a:rPr lang="en-US" sz="3200" i="1" dirty="0"/>
              <a:t>lrb1 pif7</a:t>
            </a:r>
            <a:r>
              <a:rPr lang="en-US" sz="3200" dirty="0"/>
              <a:t> background).</a:t>
            </a:r>
          </a:p>
          <a:p>
            <a:pPr marL="702064" indent="-702064">
              <a:buFont typeface="Arial" panose="020B0604020202020204" pitchFamily="34" charset="0"/>
              <a:buChar char="•"/>
            </a:pPr>
            <a:r>
              <a:rPr lang="en-US" sz="3200" dirty="0"/>
              <a:t>The absence of these genotypes may be because they are lethal to a plant during the embryonic development. Preliminary analysis of siliques, however, has failed to detect visual evidence of the aborted seeds expected if this were true.</a:t>
            </a:r>
          </a:p>
          <a:p>
            <a:pPr marL="702064" indent="-702064">
              <a:buFont typeface="Arial" panose="020B0604020202020204" pitchFamily="34" charset="0"/>
              <a:buChar char="•"/>
            </a:pPr>
            <a:r>
              <a:rPr lang="en-US" sz="3200" dirty="0"/>
              <a:t>It may be that certain allele combinations cannot be transmitted through the male or female gametes (Figure 3).</a:t>
            </a:r>
          </a:p>
          <a:p>
            <a:endParaRPr lang="en-US" sz="3600" dirty="0"/>
          </a:p>
          <a:p>
            <a:pPr marL="702064" indent="-702064">
              <a:buFont typeface="Arial" panose="020B0604020202020204" pitchFamily="34" charset="0"/>
              <a:buChar char="•"/>
            </a:pPr>
            <a:endParaRPr lang="en-US" sz="3600" dirty="0"/>
          </a:p>
          <a:p>
            <a:endParaRPr lang="en-US" sz="28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6716CD-4720-0747-B8D9-F2A0DC73E519}"/>
              </a:ext>
            </a:extLst>
          </p:cNvPr>
          <p:cNvSpPr txBox="1"/>
          <p:nvPr/>
        </p:nvSpPr>
        <p:spPr>
          <a:xfrm>
            <a:off x="19094202" y="874305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CF56A6F-1A42-5B4E-B81B-779BB4BC3A9D}"/>
              </a:ext>
            </a:extLst>
          </p:cNvPr>
          <p:cNvSpPr txBox="1"/>
          <p:nvPr/>
        </p:nvSpPr>
        <p:spPr>
          <a:xfrm>
            <a:off x="19568160" y="874305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FCF67E5-F2C6-C54E-A2BF-F4E838610372}"/>
              </a:ext>
            </a:extLst>
          </p:cNvPr>
          <p:cNvSpPr txBox="1"/>
          <p:nvPr/>
        </p:nvSpPr>
        <p:spPr>
          <a:xfrm>
            <a:off x="20076770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532839F-13D5-B74C-B317-06A82473013B}"/>
              </a:ext>
            </a:extLst>
          </p:cNvPr>
          <p:cNvSpPr txBox="1"/>
          <p:nvPr/>
        </p:nvSpPr>
        <p:spPr>
          <a:xfrm>
            <a:off x="20546568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0E6EA96-24A8-374E-B15F-8814D4CAAAA4}"/>
              </a:ext>
            </a:extLst>
          </p:cNvPr>
          <p:cNvSpPr txBox="1"/>
          <p:nvPr/>
        </p:nvSpPr>
        <p:spPr>
          <a:xfrm>
            <a:off x="21076920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52B3EC5-0B56-4446-B88F-C8961D90A871}"/>
              </a:ext>
            </a:extLst>
          </p:cNvPr>
          <p:cNvSpPr txBox="1"/>
          <p:nvPr/>
        </p:nvSpPr>
        <p:spPr>
          <a:xfrm>
            <a:off x="21561552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E3577857-8D19-CD4A-88E7-00C77701E674}"/>
              </a:ext>
            </a:extLst>
          </p:cNvPr>
          <p:cNvSpPr txBox="1"/>
          <p:nvPr/>
        </p:nvSpPr>
        <p:spPr>
          <a:xfrm>
            <a:off x="22037040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85906DF-F77E-3041-A3F1-5F26EAF22714}"/>
              </a:ext>
            </a:extLst>
          </p:cNvPr>
          <p:cNvSpPr txBox="1"/>
          <p:nvPr/>
        </p:nvSpPr>
        <p:spPr>
          <a:xfrm>
            <a:off x="22609228" y="87416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5571403A-BDEA-1440-8818-6F136993EACE}"/>
              </a:ext>
            </a:extLst>
          </p:cNvPr>
          <p:cNvSpPr txBox="1"/>
          <p:nvPr/>
        </p:nvSpPr>
        <p:spPr>
          <a:xfrm>
            <a:off x="23088600" y="874305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9AA2460-EA09-9244-B579-060CAB0C3CC0}"/>
              </a:ext>
            </a:extLst>
          </p:cNvPr>
          <p:cNvSpPr txBox="1"/>
          <p:nvPr/>
        </p:nvSpPr>
        <p:spPr>
          <a:xfrm>
            <a:off x="23497369" y="874166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A4EA87A-3E5D-DD41-927A-9F35A447ADAD}"/>
              </a:ext>
            </a:extLst>
          </p:cNvPr>
          <p:cNvSpPr txBox="1"/>
          <p:nvPr/>
        </p:nvSpPr>
        <p:spPr>
          <a:xfrm rot="5400000" flipV="1">
            <a:off x="23947081" y="8741664"/>
            <a:ext cx="59804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WT</a:t>
            </a:r>
            <a:endParaRPr lang="en-US" sz="1900" b="1" dirty="0">
              <a:solidFill>
                <a:schemeClr val="bg1"/>
              </a:solidFill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3F8C1529-8652-3447-9A53-DC41CD3B07D7}"/>
              </a:ext>
            </a:extLst>
          </p:cNvPr>
          <p:cNvSpPr txBox="1"/>
          <p:nvPr/>
        </p:nvSpPr>
        <p:spPr>
          <a:xfrm>
            <a:off x="26074928" y="10568878"/>
            <a:ext cx="1847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A51A337E-A2A3-6C42-B0BC-699C84319018}"/>
              </a:ext>
            </a:extLst>
          </p:cNvPr>
          <p:cNvSpPr txBox="1"/>
          <p:nvPr/>
        </p:nvSpPr>
        <p:spPr>
          <a:xfrm rot="16200000">
            <a:off x="24323336" y="8741664"/>
            <a:ext cx="77457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pif3-3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461CEF4-131B-0849-8A0B-B71DA5D31CF5}"/>
              </a:ext>
            </a:extLst>
          </p:cNvPr>
          <p:cNvSpPr txBox="1"/>
          <p:nvPr/>
        </p:nvSpPr>
        <p:spPr>
          <a:xfrm rot="16200000">
            <a:off x="24976116" y="8741664"/>
            <a:ext cx="5806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H</a:t>
            </a:r>
            <a:r>
              <a:rPr lang="en-US" sz="1900" b="1" baseline="-25000" dirty="0">
                <a:solidFill>
                  <a:schemeClr val="bg1"/>
                </a:solidFill>
              </a:rPr>
              <a:t>2</a:t>
            </a:r>
            <a:r>
              <a:rPr lang="en-US" sz="19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668D464-0358-F040-99D1-0767AAA33639}"/>
              </a:ext>
            </a:extLst>
          </p:cNvPr>
          <p:cNvSpPr txBox="1"/>
          <p:nvPr/>
        </p:nvSpPr>
        <p:spPr>
          <a:xfrm>
            <a:off x="19020060" y="1182336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193EADB-6703-E644-93DE-58352220FDDE}"/>
              </a:ext>
            </a:extLst>
          </p:cNvPr>
          <p:cNvSpPr txBox="1"/>
          <p:nvPr/>
        </p:nvSpPr>
        <p:spPr>
          <a:xfrm>
            <a:off x="19493356" y="1182014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8C41B09-57E2-B743-99CD-13E91E194504}"/>
              </a:ext>
            </a:extLst>
          </p:cNvPr>
          <p:cNvSpPr txBox="1"/>
          <p:nvPr/>
        </p:nvSpPr>
        <p:spPr>
          <a:xfrm>
            <a:off x="20000732" y="118193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0B63B762-4BC9-D246-BF74-B795F1499ABE}"/>
              </a:ext>
            </a:extLst>
          </p:cNvPr>
          <p:cNvSpPr txBox="1"/>
          <p:nvPr/>
        </p:nvSpPr>
        <p:spPr>
          <a:xfrm>
            <a:off x="20518272" y="118210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AECBBD8-6191-454D-9B0B-98740E43617D}"/>
              </a:ext>
            </a:extLst>
          </p:cNvPr>
          <p:cNvSpPr txBox="1"/>
          <p:nvPr/>
        </p:nvSpPr>
        <p:spPr>
          <a:xfrm>
            <a:off x="20998036" y="118210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B8A5E2E-C819-7C42-BC06-A8A9092DDC99}"/>
              </a:ext>
            </a:extLst>
          </p:cNvPr>
          <p:cNvSpPr txBox="1"/>
          <p:nvPr/>
        </p:nvSpPr>
        <p:spPr>
          <a:xfrm>
            <a:off x="21487410" y="118193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7F872AE0-906E-4B4F-ADB6-94A8700CA05E}"/>
              </a:ext>
            </a:extLst>
          </p:cNvPr>
          <p:cNvSpPr txBox="1"/>
          <p:nvPr/>
        </p:nvSpPr>
        <p:spPr>
          <a:xfrm>
            <a:off x="22032933" y="1182407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0E8FA0C-12B5-C84E-BBBE-68AF68B1298D}"/>
              </a:ext>
            </a:extLst>
          </p:cNvPr>
          <p:cNvSpPr txBox="1"/>
          <p:nvPr/>
        </p:nvSpPr>
        <p:spPr>
          <a:xfrm>
            <a:off x="22485658" y="118193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0B45F378-92D7-1A40-8951-29DAE3BB0D4E}"/>
              </a:ext>
            </a:extLst>
          </p:cNvPr>
          <p:cNvSpPr txBox="1"/>
          <p:nvPr/>
        </p:nvSpPr>
        <p:spPr>
          <a:xfrm>
            <a:off x="23019548" y="1182014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0E144A91-72BA-9145-AA34-636D34FC4377}"/>
              </a:ext>
            </a:extLst>
          </p:cNvPr>
          <p:cNvSpPr txBox="1"/>
          <p:nvPr/>
        </p:nvSpPr>
        <p:spPr>
          <a:xfrm>
            <a:off x="23483224" y="1181933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E55486C2-826E-2746-9FB0-CF453FA23CF2}"/>
              </a:ext>
            </a:extLst>
          </p:cNvPr>
          <p:cNvSpPr txBox="1"/>
          <p:nvPr/>
        </p:nvSpPr>
        <p:spPr>
          <a:xfrm rot="16200000">
            <a:off x="24049388" y="11820144"/>
            <a:ext cx="5261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WT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7FA5B06-A79B-8D4A-AC7E-14EDC2264C3F}"/>
              </a:ext>
            </a:extLst>
          </p:cNvPr>
          <p:cNvSpPr txBox="1"/>
          <p:nvPr/>
        </p:nvSpPr>
        <p:spPr>
          <a:xfrm rot="16200000">
            <a:off x="24307090" y="11820144"/>
            <a:ext cx="77457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pif3-3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7A0BA639-6F43-5242-A692-AE2BBCAAA567}"/>
              </a:ext>
            </a:extLst>
          </p:cNvPr>
          <p:cNvSpPr txBox="1"/>
          <p:nvPr/>
        </p:nvSpPr>
        <p:spPr>
          <a:xfrm rot="16200000">
            <a:off x="24984624" y="11820144"/>
            <a:ext cx="5806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H</a:t>
            </a:r>
            <a:r>
              <a:rPr lang="en-US" sz="1900" b="1" baseline="-25000" dirty="0">
                <a:solidFill>
                  <a:schemeClr val="bg1"/>
                </a:solidFill>
              </a:rPr>
              <a:t>2</a:t>
            </a:r>
            <a:r>
              <a:rPr lang="en-US" sz="19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E261E0B8-C500-A744-AD85-87430C909C79}"/>
              </a:ext>
            </a:extLst>
          </p:cNvPr>
          <p:cNvSpPr txBox="1"/>
          <p:nvPr/>
        </p:nvSpPr>
        <p:spPr>
          <a:xfrm>
            <a:off x="19423394" y="211237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8B4A9B3-3A52-464A-97EE-5FFE5CCABD01}"/>
              </a:ext>
            </a:extLst>
          </p:cNvPr>
          <p:cNvSpPr txBox="1"/>
          <p:nvPr/>
        </p:nvSpPr>
        <p:spPr>
          <a:xfrm>
            <a:off x="19849090" y="211237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AB5B852-5AD2-2B4C-A482-502F23FACDF1}"/>
              </a:ext>
            </a:extLst>
          </p:cNvPr>
          <p:cNvSpPr txBox="1"/>
          <p:nvPr/>
        </p:nvSpPr>
        <p:spPr>
          <a:xfrm>
            <a:off x="20320538" y="211237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5E19683-E9DE-C640-BECE-C99DF1763AF6}"/>
              </a:ext>
            </a:extLst>
          </p:cNvPr>
          <p:cNvSpPr txBox="1"/>
          <p:nvPr/>
        </p:nvSpPr>
        <p:spPr>
          <a:xfrm>
            <a:off x="20762040" y="2112372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C768ABC7-4251-314C-8DE1-282C45150EFC}"/>
              </a:ext>
            </a:extLst>
          </p:cNvPr>
          <p:cNvSpPr txBox="1"/>
          <p:nvPr/>
        </p:nvSpPr>
        <p:spPr>
          <a:xfrm>
            <a:off x="21223143" y="211211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763ECE2-9065-404B-B90E-D85175434B55}"/>
              </a:ext>
            </a:extLst>
          </p:cNvPr>
          <p:cNvSpPr txBox="1"/>
          <p:nvPr/>
        </p:nvSpPr>
        <p:spPr>
          <a:xfrm>
            <a:off x="21694365" y="211211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D2D3BCFA-6229-CF45-9392-E46F84C9C7B3}"/>
              </a:ext>
            </a:extLst>
          </p:cNvPr>
          <p:cNvSpPr txBox="1"/>
          <p:nvPr/>
        </p:nvSpPr>
        <p:spPr>
          <a:xfrm>
            <a:off x="22164915" y="211211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835E1C6B-7DB0-CC49-BDD0-FE7DECB2E8B8}"/>
              </a:ext>
            </a:extLst>
          </p:cNvPr>
          <p:cNvSpPr txBox="1"/>
          <p:nvPr/>
        </p:nvSpPr>
        <p:spPr>
          <a:xfrm>
            <a:off x="22607279" y="211211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09042C85-E726-074D-ACFF-2ED1858B5DAE}"/>
              </a:ext>
            </a:extLst>
          </p:cNvPr>
          <p:cNvSpPr txBox="1"/>
          <p:nvPr/>
        </p:nvSpPr>
        <p:spPr>
          <a:xfrm>
            <a:off x="23077827" y="211211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D2AD4B6-A743-3246-9868-2519463F63DD}"/>
              </a:ext>
            </a:extLst>
          </p:cNvPr>
          <p:cNvSpPr txBox="1"/>
          <p:nvPr/>
        </p:nvSpPr>
        <p:spPr>
          <a:xfrm>
            <a:off x="23421820" y="2112111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E6A3F0B-64FA-954D-B2EF-777FD1DF0FC5}"/>
              </a:ext>
            </a:extLst>
          </p:cNvPr>
          <p:cNvSpPr txBox="1"/>
          <p:nvPr/>
        </p:nvSpPr>
        <p:spPr>
          <a:xfrm rot="16200000">
            <a:off x="23950838" y="21121116"/>
            <a:ext cx="5261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WT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316F9467-E780-D24C-9282-C68C26F5F632}"/>
              </a:ext>
            </a:extLst>
          </p:cNvPr>
          <p:cNvSpPr txBox="1"/>
          <p:nvPr/>
        </p:nvSpPr>
        <p:spPr>
          <a:xfrm rot="16200000">
            <a:off x="24252255" y="21123729"/>
            <a:ext cx="78418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lrb1-1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74689E3-7647-0048-A2B5-59E8CC5A97AE}"/>
              </a:ext>
            </a:extLst>
          </p:cNvPr>
          <p:cNvSpPr txBox="1"/>
          <p:nvPr/>
        </p:nvSpPr>
        <p:spPr>
          <a:xfrm rot="16200000">
            <a:off x="24931144" y="21121116"/>
            <a:ext cx="5806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H</a:t>
            </a:r>
            <a:r>
              <a:rPr lang="en-US" sz="1900" b="1" baseline="-25000" dirty="0">
                <a:solidFill>
                  <a:schemeClr val="bg1"/>
                </a:solidFill>
              </a:rPr>
              <a:t>2</a:t>
            </a:r>
            <a:r>
              <a:rPr lang="en-US" sz="19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598B38F0-088F-AA4D-A307-8A6841A31180}"/>
              </a:ext>
            </a:extLst>
          </p:cNvPr>
          <p:cNvSpPr txBox="1"/>
          <p:nvPr/>
        </p:nvSpPr>
        <p:spPr>
          <a:xfrm>
            <a:off x="19423394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9C09AA1C-C77E-3549-A4FF-007BA0A2DAD5}"/>
              </a:ext>
            </a:extLst>
          </p:cNvPr>
          <p:cNvSpPr txBox="1"/>
          <p:nvPr/>
        </p:nvSpPr>
        <p:spPr>
          <a:xfrm>
            <a:off x="19851624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E8D98EBD-3A63-0A44-8419-96D5DB72706A}"/>
              </a:ext>
            </a:extLst>
          </p:cNvPr>
          <p:cNvSpPr txBox="1"/>
          <p:nvPr/>
        </p:nvSpPr>
        <p:spPr>
          <a:xfrm>
            <a:off x="20317968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18899883-AAF9-8D4B-B4FB-29B5C7C395E2}"/>
              </a:ext>
            </a:extLst>
          </p:cNvPr>
          <p:cNvSpPr txBox="1"/>
          <p:nvPr/>
        </p:nvSpPr>
        <p:spPr>
          <a:xfrm>
            <a:off x="20766024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68F3099-1B2E-7944-A47D-47E1BCD9D4F8}"/>
              </a:ext>
            </a:extLst>
          </p:cNvPr>
          <p:cNvSpPr txBox="1"/>
          <p:nvPr/>
        </p:nvSpPr>
        <p:spPr>
          <a:xfrm>
            <a:off x="21222514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AC774534-98F5-0B47-81A2-8658DBB2EC77}"/>
              </a:ext>
            </a:extLst>
          </p:cNvPr>
          <p:cNvSpPr txBox="1"/>
          <p:nvPr/>
        </p:nvSpPr>
        <p:spPr>
          <a:xfrm>
            <a:off x="21698712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AE30642-0C37-6E4F-8F6A-FDB6B0B55DDA}"/>
              </a:ext>
            </a:extLst>
          </p:cNvPr>
          <p:cNvSpPr txBox="1"/>
          <p:nvPr/>
        </p:nvSpPr>
        <p:spPr>
          <a:xfrm>
            <a:off x="22165056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3BBCD79-73D3-664C-A143-12675F2C0F20}"/>
              </a:ext>
            </a:extLst>
          </p:cNvPr>
          <p:cNvSpPr txBox="1"/>
          <p:nvPr/>
        </p:nvSpPr>
        <p:spPr>
          <a:xfrm>
            <a:off x="22603968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0C2A407-377B-1445-9815-15F4E54125DE}"/>
              </a:ext>
            </a:extLst>
          </p:cNvPr>
          <p:cNvSpPr txBox="1"/>
          <p:nvPr/>
        </p:nvSpPr>
        <p:spPr>
          <a:xfrm>
            <a:off x="23079456" y="189052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74AD3CDF-8E4A-BE47-8A7A-1FC08C1AFFEA}"/>
              </a:ext>
            </a:extLst>
          </p:cNvPr>
          <p:cNvSpPr txBox="1"/>
          <p:nvPr/>
        </p:nvSpPr>
        <p:spPr>
          <a:xfrm>
            <a:off x="23417784" y="1890522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7BBF5CDC-CE11-F64F-B3C6-9BBF9D43D417}"/>
              </a:ext>
            </a:extLst>
          </p:cNvPr>
          <p:cNvSpPr txBox="1"/>
          <p:nvPr/>
        </p:nvSpPr>
        <p:spPr>
          <a:xfrm rot="16200000">
            <a:off x="23861568" y="18944409"/>
            <a:ext cx="52610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WT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18953F9E-32A7-1F42-B055-7F6649832CBB}"/>
              </a:ext>
            </a:extLst>
          </p:cNvPr>
          <p:cNvSpPr txBox="1"/>
          <p:nvPr/>
        </p:nvSpPr>
        <p:spPr>
          <a:xfrm rot="16200000">
            <a:off x="24245881" y="19022787"/>
            <a:ext cx="78418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lrb1-1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B090B635-45E5-0149-8DAA-EBDDACE0D393}"/>
              </a:ext>
            </a:extLst>
          </p:cNvPr>
          <p:cNvSpPr txBox="1"/>
          <p:nvPr/>
        </p:nvSpPr>
        <p:spPr>
          <a:xfrm rot="16200000">
            <a:off x="24935688" y="19035850"/>
            <a:ext cx="5806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solidFill>
                  <a:schemeClr val="bg1"/>
                </a:solidFill>
              </a:rPr>
              <a:t>H</a:t>
            </a:r>
            <a:r>
              <a:rPr lang="en-US" sz="1900" b="1" baseline="-25000" dirty="0">
                <a:solidFill>
                  <a:schemeClr val="bg1"/>
                </a:solidFill>
              </a:rPr>
              <a:t>2</a:t>
            </a:r>
            <a:r>
              <a:rPr lang="en-US" sz="19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D19A97-4647-4F2F-BC24-B44AEFFFCFCB}"/>
              </a:ext>
            </a:extLst>
          </p:cNvPr>
          <p:cNvSpPr txBox="1"/>
          <p:nvPr/>
        </p:nvSpPr>
        <p:spPr>
          <a:xfrm>
            <a:off x="552724" y="29742163"/>
            <a:ext cx="12131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T-DNAs are pieces of foreign DNA that can insert into genes. When they do so, they usually disrupt function of the genes. T-DNAs can be detected by PCR analysis.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7C56A9BB-CF50-48B7-A3DF-266D32F739B4}"/>
              </a:ext>
            </a:extLst>
          </p:cNvPr>
          <p:cNvSpPr txBox="1"/>
          <p:nvPr/>
        </p:nvSpPr>
        <p:spPr>
          <a:xfrm>
            <a:off x="14217928" y="28234793"/>
            <a:ext cx="12721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 have genotyped 47 individuals that are self-cross offspring from an </a:t>
            </a:r>
            <a:r>
              <a:rPr lang="en-US" sz="2800" i="1" dirty="0"/>
              <a:t>lrb1-1 </a:t>
            </a:r>
            <a:r>
              <a:rPr lang="en-US" sz="2800" i="1" dirty="0" err="1"/>
              <a:t>lrb1-1</a:t>
            </a:r>
            <a:r>
              <a:rPr lang="en-US" sz="2800" i="1" dirty="0"/>
              <a:t>; LRB2 lrb2-1; PIF3 pif3-3; pif7-1 pif7-1 </a:t>
            </a:r>
            <a:r>
              <a:rPr lang="en-US" sz="2800" dirty="0"/>
              <a:t>parent. Results are shown below.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30D2712B-0CE9-4DDE-86CE-9C78128A4E0B}"/>
              </a:ext>
            </a:extLst>
          </p:cNvPr>
          <p:cNvSpPr txBox="1"/>
          <p:nvPr/>
        </p:nvSpPr>
        <p:spPr>
          <a:xfrm>
            <a:off x="14548328" y="34510754"/>
            <a:ext cx="120432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We did not find plants with the following genotypes in this population:</a:t>
            </a:r>
          </a:p>
          <a:p>
            <a:pPr lvl="1"/>
            <a:r>
              <a:rPr lang="en-US" sz="3200" i="1" dirty="0"/>
              <a:t>	lrb2-1 lrb2-1; pif3-3 pif3-3</a:t>
            </a:r>
          </a:p>
          <a:p>
            <a:pPr lvl="1"/>
            <a:r>
              <a:rPr lang="en-US" sz="3200" i="1" dirty="0"/>
              <a:t>	LRB2 lrb2-1; pif3-3 pif3-3</a:t>
            </a:r>
          </a:p>
          <a:p>
            <a:pPr lvl="1"/>
            <a:r>
              <a:rPr lang="en-US" sz="3200" i="1" dirty="0"/>
              <a:t>	lrb2-1 lrb2-1; PIF3 pif3-3</a:t>
            </a:r>
          </a:p>
          <a:p>
            <a:pPr lvl="1"/>
            <a:r>
              <a:rPr lang="en-US" sz="3200" i="1" dirty="0"/>
              <a:t>	LRB2 LRB2; PIF3 PIF3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5375D-5707-4A26-B948-B542C3433906}"/>
              </a:ext>
            </a:extLst>
          </p:cNvPr>
          <p:cNvSpPr txBox="1"/>
          <p:nvPr/>
        </p:nvSpPr>
        <p:spPr>
          <a:xfrm>
            <a:off x="14411106" y="37301947"/>
            <a:ext cx="130570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It may be that some/all of these genotypes are embryo lethal, or that certain </a:t>
            </a:r>
          </a:p>
          <a:p>
            <a:r>
              <a:rPr lang="en-US" sz="3200" dirty="0"/>
              <a:t>genotypes cannot be transmitted in the gametes.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AAEC66B-7E75-A54E-9B76-FFA5FC87D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36824"/>
              </p:ext>
            </p:extLst>
          </p:nvPr>
        </p:nvGraphicFramePr>
        <p:xfrm>
          <a:off x="14552234" y="29268368"/>
          <a:ext cx="12381724" cy="516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8126">
                  <a:extLst>
                    <a:ext uri="{9D8B030D-6E8A-4147-A177-3AD203B41FA5}">
                      <a16:colId xmlns:a16="http://schemas.microsoft.com/office/drawing/2014/main" val="2890720577"/>
                    </a:ext>
                  </a:extLst>
                </a:gridCol>
                <a:gridCol w="3074325">
                  <a:extLst>
                    <a:ext uri="{9D8B030D-6E8A-4147-A177-3AD203B41FA5}">
                      <a16:colId xmlns:a16="http://schemas.microsoft.com/office/drawing/2014/main" val="1336791943"/>
                    </a:ext>
                  </a:extLst>
                </a:gridCol>
                <a:gridCol w="4179273">
                  <a:extLst>
                    <a:ext uri="{9D8B030D-6E8A-4147-A177-3AD203B41FA5}">
                      <a16:colId xmlns:a16="http://schemas.microsoft.com/office/drawing/2014/main" val="1724373593"/>
                    </a:ext>
                  </a:extLst>
                </a:gridCol>
              </a:tblGrid>
              <a:tr h="499477">
                <a:tc>
                  <a:txBody>
                    <a:bodyPr/>
                    <a:lstStyle/>
                    <a:p>
                      <a:r>
                        <a:rPr lang="en-US" sz="2000" dirty="0"/>
                        <a:t>Genotype*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Plants With This Genotype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Plants Expected with this Genotype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689658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</a:t>
                      </a:r>
                      <a:r>
                        <a:rPr lang="en-US" sz="2400" i="1" u="none" strike="noStrike" dirty="0" err="1">
                          <a:effectLst/>
                        </a:rPr>
                        <a:t>LRB2</a:t>
                      </a:r>
                      <a:r>
                        <a:rPr lang="en-US" sz="2400" i="1" u="none" strike="noStrike" dirty="0">
                          <a:effectLst/>
                        </a:rPr>
                        <a:t>; PIF3 </a:t>
                      </a:r>
                      <a:r>
                        <a:rPr lang="en-US" sz="2400" i="1" u="none" strike="noStrike" dirty="0" err="1">
                          <a:effectLst/>
                        </a:rPr>
                        <a:t>PIF3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 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5009331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</a:t>
                      </a:r>
                      <a:r>
                        <a:rPr lang="en-US" sz="2400" i="1" u="none" strike="noStrike" dirty="0" err="1">
                          <a:effectLst/>
                        </a:rPr>
                        <a:t>LRB2</a:t>
                      </a:r>
                      <a:r>
                        <a:rPr lang="en-US" sz="2400" i="1" u="none" strike="noStrike" dirty="0">
                          <a:effectLst/>
                        </a:rPr>
                        <a:t>; PIF3 pif3-3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18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4079036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lrb2-1; PIF3 </a:t>
                      </a:r>
                      <a:r>
                        <a:rPr lang="en-US" sz="2400" i="1" u="none" strike="noStrike" dirty="0" err="1">
                          <a:effectLst/>
                        </a:rPr>
                        <a:t>PIF3</a:t>
                      </a:r>
                      <a:r>
                        <a:rPr lang="en-US" sz="2400" i="1" u="none" strike="noStrike" dirty="0">
                          <a:effectLst/>
                        </a:rPr>
                        <a:t> 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4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0850529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lrb2-1; PIF3 pif3-3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27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6262294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</a:t>
                      </a:r>
                      <a:r>
                        <a:rPr lang="en-US" sz="2400" i="1" u="none" strike="noStrike" dirty="0" err="1">
                          <a:effectLst/>
                        </a:rPr>
                        <a:t>LRB2</a:t>
                      </a:r>
                      <a:r>
                        <a:rPr lang="en-US" sz="2400" i="1" u="none" strike="noStrike" dirty="0">
                          <a:effectLst/>
                        </a:rPr>
                        <a:t>; pif3-3 </a:t>
                      </a:r>
                      <a:r>
                        <a:rPr lang="en-US" sz="2400" i="1" u="none" strike="noStrike" dirty="0" err="1">
                          <a:effectLst/>
                        </a:rPr>
                        <a:t>pif3-3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27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2649997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lrb2-1 </a:t>
                      </a:r>
                      <a:r>
                        <a:rPr lang="en-US" sz="2400" i="1" u="none" strike="noStrike" dirty="0" err="1">
                          <a:effectLst/>
                        </a:rPr>
                        <a:t>lrb2-1</a:t>
                      </a:r>
                      <a:r>
                        <a:rPr lang="en-US" sz="2400" i="1" u="none" strike="noStrike" dirty="0">
                          <a:effectLst/>
                        </a:rPr>
                        <a:t>; PIF3 </a:t>
                      </a:r>
                      <a:r>
                        <a:rPr lang="en-US" sz="2400" i="1" u="none" strike="noStrike" dirty="0" err="1">
                          <a:effectLst/>
                        </a:rPr>
                        <a:t>PIF3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21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244256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 lrb2-1; pif3-3 </a:t>
                      </a:r>
                      <a:r>
                        <a:rPr lang="en-US" sz="2400" i="1" u="none" strike="noStrike" dirty="0" err="1">
                          <a:effectLst/>
                        </a:rPr>
                        <a:t>pif3-3</a:t>
                      </a:r>
                      <a:r>
                        <a:rPr lang="en-US" sz="2400" i="1" u="none" strike="noStrike" dirty="0">
                          <a:effectLst/>
                        </a:rPr>
                        <a:t> 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6829209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lrb2-1 </a:t>
                      </a:r>
                      <a:r>
                        <a:rPr lang="en-US" sz="2400" i="1" u="none" strike="noStrike" dirty="0" err="1">
                          <a:effectLst/>
                        </a:rPr>
                        <a:t>lrb2-1</a:t>
                      </a:r>
                      <a:r>
                        <a:rPr lang="en-US" sz="2400" i="1" u="none" strike="noStrike" dirty="0">
                          <a:effectLst/>
                        </a:rPr>
                        <a:t>; PIF3 pif3-3 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aseline="0" dirty="0"/>
                        <a:t>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1091041"/>
                  </a:ext>
                </a:extLst>
              </a:tr>
              <a:tr h="51775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i="1" u="none" strike="noStrike" dirty="0">
                          <a:effectLst/>
                        </a:rPr>
                        <a:t>lrb2-1 </a:t>
                      </a:r>
                      <a:r>
                        <a:rPr lang="en-US" sz="2400" i="1" u="none" strike="noStrike" dirty="0" err="1">
                          <a:effectLst/>
                        </a:rPr>
                        <a:t>lrb2-1</a:t>
                      </a:r>
                      <a:r>
                        <a:rPr lang="en-US" sz="2400" i="1" u="none" strike="noStrike" dirty="0">
                          <a:effectLst/>
                        </a:rPr>
                        <a:t>; pif3-3 </a:t>
                      </a:r>
                      <a:r>
                        <a:rPr lang="en-US" sz="2400" i="1" u="none" strike="noStrike" dirty="0" err="1">
                          <a:effectLst/>
                        </a:rPr>
                        <a:t>pif3-3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/>
                        <a:t>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8062106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27519406-332A-4D48-8288-DD2749EAC942}"/>
              </a:ext>
            </a:extLst>
          </p:cNvPr>
          <p:cNvSpPr/>
          <p:nvPr/>
        </p:nvSpPr>
        <p:spPr>
          <a:xfrm>
            <a:off x="28346401" y="4886578"/>
            <a:ext cx="10703776" cy="12145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" name="Picture 3" descr="POA_horz-Wrdmrk_combo_RGB_MSOffice">
            <a:extLst>
              <a:ext uri="{FF2B5EF4-FFF2-40B4-BE49-F238E27FC236}">
                <a16:creationId xmlns:a16="http://schemas.microsoft.com/office/drawing/2014/main" id="{2476E143-6CB1-4FB1-B4DC-06C0D9074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8148" y="4864829"/>
            <a:ext cx="10541358" cy="125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1D357A-3F3E-4CE5-B63C-021186CD6E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8055" y="15357233"/>
            <a:ext cx="8164331" cy="7353772"/>
          </a:xfrm>
          <a:prstGeom prst="rect">
            <a:avLst/>
          </a:prstGeom>
        </p:spPr>
      </p:pic>
      <p:sp>
        <p:nvSpPr>
          <p:cNvPr id="206" name="TextBox 205">
            <a:extLst>
              <a:ext uri="{FF2B5EF4-FFF2-40B4-BE49-F238E27FC236}">
                <a16:creationId xmlns:a16="http://schemas.microsoft.com/office/drawing/2014/main" id="{AB386969-7685-4ED8-BA18-836C585DFF36}"/>
              </a:ext>
            </a:extLst>
          </p:cNvPr>
          <p:cNvSpPr txBox="1"/>
          <p:nvPr/>
        </p:nvSpPr>
        <p:spPr>
          <a:xfrm>
            <a:off x="28635140" y="22875409"/>
            <a:ext cx="104808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Figure 3. Expected genotypes of offspring from an </a:t>
            </a:r>
            <a:r>
              <a:rPr lang="en-US" sz="2800" i="1" dirty="0"/>
              <a:t>lrb1-1 </a:t>
            </a:r>
            <a:r>
              <a:rPr lang="en-US" sz="2800" i="1" dirty="0" err="1"/>
              <a:t>lrb1-1</a:t>
            </a:r>
            <a:r>
              <a:rPr lang="en-US" sz="2800" i="1" dirty="0"/>
              <a:t>; LRB2 lrb2-1; PIF3 pif3-3; pif7-1 </a:t>
            </a:r>
            <a:r>
              <a:rPr lang="en-US" sz="2800" i="1" dirty="0" err="1"/>
              <a:t>pif7-1</a:t>
            </a:r>
            <a:r>
              <a:rPr lang="en-US" sz="2800" i="1" dirty="0"/>
              <a:t> </a:t>
            </a:r>
            <a:r>
              <a:rPr lang="en-US" sz="2800" dirty="0"/>
              <a:t>parent, if the </a:t>
            </a:r>
            <a:r>
              <a:rPr lang="en-US" sz="2800" i="1" dirty="0"/>
              <a:t>lrb2-1 </a:t>
            </a:r>
            <a:r>
              <a:rPr lang="en-US" sz="2800" dirty="0"/>
              <a:t>and </a:t>
            </a:r>
            <a:r>
              <a:rPr lang="en-US" sz="2800" i="1" dirty="0"/>
              <a:t>pif3-3</a:t>
            </a:r>
            <a:r>
              <a:rPr lang="en-US" sz="2800" dirty="0"/>
              <a:t> alleles cannot be transmitted together through the gametes. Red X’s indicate the absence of plants homozygous mutant for both </a:t>
            </a:r>
            <a:r>
              <a:rPr lang="en-US" sz="2800" i="1" dirty="0"/>
              <a:t>LRB2</a:t>
            </a:r>
            <a:r>
              <a:rPr lang="en-US" sz="2800" dirty="0"/>
              <a:t> and </a:t>
            </a:r>
            <a:r>
              <a:rPr lang="en-US" sz="2800" i="1" dirty="0"/>
              <a:t>PIF3</a:t>
            </a:r>
            <a:r>
              <a:rPr lang="en-US" sz="2800" dirty="0"/>
              <a:t> or homozygous mutant for one while heterozygous for the other. </a:t>
            </a:r>
          </a:p>
        </p:txBody>
      </p:sp>
    </p:spTree>
    <p:extLst>
      <p:ext uri="{BB962C8B-B14F-4D97-AF65-F5344CB8AC3E}">
        <p14:creationId xmlns:p14="http://schemas.microsoft.com/office/powerpoint/2010/main" val="3978271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7623</TotalTime>
  <Words>1484</Words>
  <Application>Microsoft Macintosh PowerPoint</Application>
  <PresentationFormat>Custom</PresentationFormat>
  <Paragraphs>220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UWEC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Gingerich, Derek J.</dc:creator>
  <cp:lastModifiedBy>meghan bauer</cp:lastModifiedBy>
  <cp:revision>106</cp:revision>
  <dcterms:created xsi:type="dcterms:W3CDTF">2016-04-15T15:12:10Z</dcterms:created>
  <dcterms:modified xsi:type="dcterms:W3CDTF">2019-04-19T14:01:34Z</dcterms:modified>
</cp:coreProperties>
</file>