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8" r:id="rId2"/>
  </p:sldIdLst>
  <p:sldSz cx="42062400" cy="38404800"/>
  <p:notesSz cx="9144000" cy="6858000"/>
  <p:defaultTextStyle>
    <a:defPPr>
      <a:defRPr lang="en-US"/>
    </a:defPPr>
    <a:lvl1pPr marL="0" algn="l" defTabSz="4075480" rtl="0" eaLnBrk="1" latinLnBrk="0" hangingPunct="1">
      <a:defRPr sz="8000" kern="1200">
        <a:solidFill>
          <a:schemeClr val="tx1"/>
        </a:solidFill>
        <a:latin typeface="+mn-lt"/>
        <a:ea typeface="+mn-ea"/>
        <a:cs typeface="+mn-cs"/>
      </a:defRPr>
    </a:lvl1pPr>
    <a:lvl2pPr marL="2037740" algn="l" defTabSz="4075480" rtl="0" eaLnBrk="1" latinLnBrk="0" hangingPunct="1">
      <a:defRPr sz="8000" kern="1200">
        <a:solidFill>
          <a:schemeClr val="tx1"/>
        </a:solidFill>
        <a:latin typeface="+mn-lt"/>
        <a:ea typeface="+mn-ea"/>
        <a:cs typeface="+mn-cs"/>
      </a:defRPr>
    </a:lvl2pPr>
    <a:lvl3pPr marL="4075480" algn="l" defTabSz="4075480" rtl="0" eaLnBrk="1" latinLnBrk="0" hangingPunct="1">
      <a:defRPr sz="8000" kern="1200">
        <a:solidFill>
          <a:schemeClr val="tx1"/>
        </a:solidFill>
        <a:latin typeface="+mn-lt"/>
        <a:ea typeface="+mn-ea"/>
        <a:cs typeface="+mn-cs"/>
      </a:defRPr>
    </a:lvl3pPr>
    <a:lvl4pPr marL="6113222" algn="l" defTabSz="4075480" rtl="0" eaLnBrk="1" latinLnBrk="0" hangingPunct="1">
      <a:defRPr sz="8000" kern="1200">
        <a:solidFill>
          <a:schemeClr val="tx1"/>
        </a:solidFill>
        <a:latin typeface="+mn-lt"/>
        <a:ea typeface="+mn-ea"/>
        <a:cs typeface="+mn-cs"/>
      </a:defRPr>
    </a:lvl4pPr>
    <a:lvl5pPr marL="8150962" algn="l" defTabSz="4075480" rtl="0" eaLnBrk="1" latinLnBrk="0" hangingPunct="1">
      <a:defRPr sz="8000" kern="1200">
        <a:solidFill>
          <a:schemeClr val="tx1"/>
        </a:solidFill>
        <a:latin typeface="+mn-lt"/>
        <a:ea typeface="+mn-ea"/>
        <a:cs typeface="+mn-cs"/>
      </a:defRPr>
    </a:lvl5pPr>
    <a:lvl6pPr marL="10188702" algn="l" defTabSz="4075480" rtl="0" eaLnBrk="1" latinLnBrk="0" hangingPunct="1">
      <a:defRPr sz="8000" kern="1200">
        <a:solidFill>
          <a:schemeClr val="tx1"/>
        </a:solidFill>
        <a:latin typeface="+mn-lt"/>
        <a:ea typeface="+mn-ea"/>
        <a:cs typeface="+mn-cs"/>
      </a:defRPr>
    </a:lvl6pPr>
    <a:lvl7pPr marL="12226442" algn="l" defTabSz="4075480" rtl="0" eaLnBrk="1" latinLnBrk="0" hangingPunct="1">
      <a:defRPr sz="8000" kern="1200">
        <a:solidFill>
          <a:schemeClr val="tx1"/>
        </a:solidFill>
        <a:latin typeface="+mn-lt"/>
        <a:ea typeface="+mn-ea"/>
        <a:cs typeface="+mn-cs"/>
      </a:defRPr>
    </a:lvl7pPr>
    <a:lvl8pPr marL="14264182" algn="l" defTabSz="4075480" rtl="0" eaLnBrk="1" latinLnBrk="0" hangingPunct="1">
      <a:defRPr sz="8000" kern="1200">
        <a:solidFill>
          <a:schemeClr val="tx1"/>
        </a:solidFill>
        <a:latin typeface="+mn-lt"/>
        <a:ea typeface="+mn-ea"/>
        <a:cs typeface="+mn-cs"/>
      </a:defRPr>
    </a:lvl8pPr>
    <a:lvl9pPr marL="16301924" algn="l" defTabSz="4075480" rtl="0" eaLnBrk="1" latinLnBrk="0" hangingPunct="1">
      <a:defRPr sz="8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600" userDrawn="1">
          <p15:clr>
            <a:srgbClr val="A4A3A4"/>
          </p15:clr>
        </p15:guide>
        <p15:guide id="2" pos="1156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1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74" autoAdjust="0"/>
  </p:normalViewPr>
  <p:slideViewPr>
    <p:cSldViewPr>
      <p:cViewPr varScale="1">
        <p:scale>
          <a:sx n="20" d="100"/>
          <a:sy n="20" d="100"/>
        </p:scale>
        <p:origin x="2172" y="12"/>
      </p:cViewPr>
      <p:guideLst>
        <p:guide orient="horz" pos="19600"/>
        <p:guide pos="1156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bryantwm\Desktop\CERCA%20densitometr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bryantwm\Desktop\CERCA%20densitometry.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MAPK Expression</a:t>
            </a:r>
          </a:p>
        </c:rich>
      </c:tx>
      <c:layout>
        <c:manualLayout>
          <c:xMode val="edge"/>
          <c:yMode val="edge"/>
          <c:x val="0.40829468559916665"/>
          <c:y val="0.21002666433936795"/>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9464736271334709"/>
          <c:y val="0.31327937465335454"/>
          <c:w val="0.76968254980578277"/>
          <c:h val="0.59323793699803107"/>
        </c:manualLayout>
      </c:layout>
      <c:barChart>
        <c:barDir val="col"/>
        <c:grouping val="clustered"/>
        <c:varyColors val="0"/>
        <c:ser>
          <c:idx val="0"/>
          <c:order val="0"/>
          <c:tx>
            <c:strRef>
              <c:f>Sheet1!$P$3</c:f>
              <c:strCache>
                <c:ptCount val="1"/>
                <c:pt idx="0">
                  <c:v>Mean Density</c:v>
                </c:pt>
              </c:strCache>
            </c:strRef>
          </c:tx>
          <c:spPr>
            <a:solidFill>
              <a:schemeClr val="accent1"/>
            </a:solidFill>
            <a:ln>
              <a:noFill/>
            </a:ln>
            <a:effectLst/>
          </c:spPr>
          <c:invertIfNegative val="0"/>
          <c:cat>
            <c:strRef>
              <c:f>Sheet1!$O$4:$O$8</c:f>
              <c:strCache>
                <c:ptCount val="5"/>
                <c:pt idx="0">
                  <c:v>Vehicle</c:v>
                </c:pt>
                <c:pt idx="1">
                  <c:v>E2 (10 nM)</c:v>
                </c:pt>
                <c:pt idx="2">
                  <c:v>15 min</c:v>
                </c:pt>
                <c:pt idx="3">
                  <c:v>30 min</c:v>
                </c:pt>
                <c:pt idx="4">
                  <c:v>60min</c:v>
                </c:pt>
              </c:strCache>
            </c:strRef>
          </c:cat>
          <c:val>
            <c:numRef>
              <c:f>Sheet1!$P$4:$P$8</c:f>
              <c:numCache>
                <c:formatCode>General</c:formatCode>
                <c:ptCount val="5"/>
                <c:pt idx="0">
                  <c:v>1.91</c:v>
                </c:pt>
                <c:pt idx="1">
                  <c:v>1.93</c:v>
                </c:pt>
                <c:pt idx="2">
                  <c:v>1.9</c:v>
                </c:pt>
                <c:pt idx="3">
                  <c:v>1.99</c:v>
                </c:pt>
                <c:pt idx="4">
                  <c:v>1.97</c:v>
                </c:pt>
              </c:numCache>
            </c:numRef>
          </c:val>
          <c:extLst>
            <c:ext xmlns:c16="http://schemas.microsoft.com/office/drawing/2014/chart" uri="{C3380CC4-5D6E-409C-BE32-E72D297353CC}">
              <c16:uniqueId val="{00000000-E66F-40FA-BFB0-F4279940DF9B}"/>
            </c:ext>
          </c:extLst>
        </c:ser>
        <c:dLbls>
          <c:showLegendKey val="0"/>
          <c:showVal val="0"/>
          <c:showCatName val="0"/>
          <c:showSerName val="0"/>
          <c:showPercent val="0"/>
          <c:showBubbleSize val="0"/>
        </c:dLbls>
        <c:gapWidth val="219"/>
        <c:overlap val="-27"/>
        <c:axId val="118424256"/>
        <c:axId val="118420728"/>
      </c:barChart>
      <c:catAx>
        <c:axId val="1184242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dirty="0"/>
                  <a:t>Treatment</a:t>
                </a:r>
              </a:p>
            </c:rich>
          </c:tx>
          <c:layout>
            <c:manualLayout>
              <c:xMode val="edge"/>
              <c:yMode val="edge"/>
              <c:x val="0.46862751198448815"/>
              <c:y val="0.9487785364505978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420728"/>
        <c:crosses val="autoZero"/>
        <c:auto val="1"/>
        <c:lblAlgn val="ctr"/>
        <c:lblOffset val="100"/>
        <c:noMultiLvlLbl val="0"/>
      </c:catAx>
      <c:valAx>
        <c:axId val="11842072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dirty="0"/>
                  <a:t>Average Density</a:t>
                </a:r>
              </a:p>
            </c:rich>
          </c:tx>
          <c:layout>
            <c:manualLayout>
              <c:xMode val="edge"/>
              <c:yMode val="edge"/>
              <c:x val="8.9491339640946244E-2"/>
              <c:y val="0.5117828530245548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4242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dirty="0"/>
              <a:t>MAPK Expression</a:t>
            </a:r>
          </a:p>
        </c:rich>
      </c:tx>
      <c:layout>
        <c:manualLayout>
          <c:xMode val="edge"/>
          <c:yMode val="edge"/>
          <c:x val="0.4283684339946654"/>
          <c:y val="0.16572161847647288"/>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1156246949330453E-2"/>
          <c:y val="0.16868320733705716"/>
          <c:w val="0.78312849652951488"/>
          <c:h val="0.69032032033646307"/>
        </c:manualLayout>
      </c:layout>
      <c:barChart>
        <c:barDir val="col"/>
        <c:grouping val="clustered"/>
        <c:varyColors val="0"/>
        <c:ser>
          <c:idx val="0"/>
          <c:order val="0"/>
          <c:spPr>
            <a:solidFill>
              <a:schemeClr val="accent1"/>
            </a:solidFill>
            <a:ln>
              <a:noFill/>
            </a:ln>
            <a:effectLst/>
          </c:spPr>
          <c:invertIfNegative val="0"/>
          <c:cat>
            <c:strRef>
              <c:f>Sheet1!$K$4:$K$8</c:f>
              <c:strCache>
                <c:ptCount val="5"/>
                <c:pt idx="0">
                  <c:v>Vehicle</c:v>
                </c:pt>
                <c:pt idx="1">
                  <c:v>E2 (10 nM)</c:v>
                </c:pt>
                <c:pt idx="2">
                  <c:v>15 min</c:v>
                </c:pt>
                <c:pt idx="3">
                  <c:v>30 min</c:v>
                </c:pt>
                <c:pt idx="4">
                  <c:v>60 min</c:v>
                </c:pt>
              </c:strCache>
            </c:strRef>
          </c:cat>
          <c:val>
            <c:numRef>
              <c:f>Sheet1!$L$4:$L$8</c:f>
              <c:numCache>
                <c:formatCode>General</c:formatCode>
                <c:ptCount val="5"/>
                <c:pt idx="0">
                  <c:v>0.73</c:v>
                </c:pt>
                <c:pt idx="1">
                  <c:v>0.78</c:v>
                </c:pt>
                <c:pt idx="2">
                  <c:v>0.77</c:v>
                </c:pt>
                <c:pt idx="3">
                  <c:v>0.79900000000000004</c:v>
                </c:pt>
                <c:pt idx="4">
                  <c:v>0.68</c:v>
                </c:pt>
              </c:numCache>
            </c:numRef>
          </c:val>
          <c:extLst>
            <c:ext xmlns:c16="http://schemas.microsoft.com/office/drawing/2014/chart" uri="{C3380CC4-5D6E-409C-BE32-E72D297353CC}">
              <c16:uniqueId val="{00000000-FD3A-4443-9401-FDD2067510FD}"/>
            </c:ext>
          </c:extLst>
        </c:ser>
        <c:dLbls>
          <c:showLegendKey val="0"/>
          <c:showVal val="0"/>
          <c:showCatName val="0"/>
          <c:showSerName val="0"/>
          <c:showPercent val="0"/>
          <c:showBubbleSize val="0"/>
        </c:dLbls>
        <c:gapWidth val="219"/>
        <c:overlap val="-27"/>
        <c:axId val="109267752"/>
        <c:axId val="109265792"/>
      </c:barChart>
      <c:catAx>
        <c:axId val="10926775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dirty="0"/>
                  <a:t>Treatment</a:t>
                </a:r>
                <a:endParaRPr lang="en-US"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9265792"/>
        <c:crosses val="autoZero"/>
        <c:auto val="1"/>
        <c:lblAlgn val="ctr"/>
        <c:lblOffset val="100"/>
        <c:noMultiLvlLbl val="0"/>
      </c:catAx>
      <c:valAx>
        <c:axId val="109265792"/>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dirty="0"/>
                  <a:t>Average Density</a:t>
                </a:r>
              </a:p>
            </c:rich>
          </c:tx>
          <c:layout>
            <c:manualLayout>
              <c:xMode val="edge"/>
              <c:yMode val="edge"/>
              <c:x val="0"/>
              <c:y val="0.44247946161091328"/>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9267752"/>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8A27B708-2555-834C-97B8-35CDF758D659}" type="datetimeFigureOut">
              <a:rPr lang="en-US" smtClean="0"/>
              <a:t>11/21/2018</a:t>
            </a:fld>
            <a:endParaRPr lang="en-US" dirty="0"/>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C2314C12-B17B-E54E-8510-11A7CCA69E63}" type="slidenum">
              <a:rPr lang="en-US" smtClean="0"/>
              <a:t>‹#›</a:t>
            </a:fld>
            <a:endParaRPr lang="en-US" dirty="0"/>
          </a:p>
        </p:txBody>
      </p:sp>
    </p:spTree>
    <p:extLst>
      <p:ext uri="{BB962C8B-B14F-4D97-AF65-F5344CB8AC3E}">
        <p14:creationId xmlns:p14="http://schemas.microsoft.com/office/powerpoint/2010/main" val="3423355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CA05EA26-405A-492C-B8F3-0ECBB454B37E}" type="datetimeFigureOut">
              <a:rPr lang="en-US" smtClean="0"/>
              <a:t>11/21/2018</a:t>
            </a:fld>
            <a:endParaRPr lang="en-US" dirty="0"/>
          </a:p>
        </p:txBody>
      </p:sp>
      <p:sp>
        <p:nvSpPr>
          <p:cNvPr id="4" name="Slide Image Placeholder 3"/>
          <p:cNvSpPr>
            <a:spLocks noGrp="1" noRot="1" noChangeAspect="1"/>
          </p:cNvSpPr>
          <p:nvPr>
            <p:ph type="sldImg" idx="2"/>
          </p:nvPr>
        </p:nvSpPr>
        <p:spPr>
          <a:xfrm>
            <a:off x="3305175" y="857250"/>
            <a:ext cx="253365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D6055CB-1D4F-4531-B02F-DF86DA4382AC}" type="slidenum">
              <a:rPr lang="en-US" smtClean="0"/>
              <a:t>‹#›</a:t>
            </a:fld>
            <a:endParaRPr lang="en-US" dirty="0"/>
          </a:p>
        </p:txBody>
      </p:sp>
    </p:spTree>
    <p:extLst>
      <p:ext uri="{BB962C8B-B14F-4D97-AF65-F5344CB8AC3E}">
        <p14:creationId xmlns:p14="http://schemas.microsoft.com/office/powerpoint/2010/main" val="1536912388"/>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5175" y="857250"/>
            <a:ext cx="2533650" cy="23145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6055CB-1D4F-4531-B02F-DF86DA4382AC}" type="slidenum">
              <a:rPr lang="en-US" smtClean="0"/>
              <a:t>1</a:t>
            </a:fld>
            <a:endParaRPr lang="en-US" dirty="0"/>
          </a:p>
        </p:txBody>
      </p:sp>
    </p:spTree>
    <p:extLst>
      <p:ext uri="{BB962C8B-B14F-4D97-AF65-F5344CB8AC3E}">
        <p14:creationId xmlns:p14="http://schemas.microsoft.com/office/powerpoint/2010/main" val="8426434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2&quot; x 42&quot; Poster">
    <p:spTree>
      <p:nvGrpSpPr>
        <p:cNvPr id="1" name=""/>
        <p:cNvGrpSpPr/>
        <p:nvPr/>
      </p:nvGrpSpPr>
      <p:grpSpPr>
        <a:xfrm>
          <a:off x="0" y="0"/>
          <a:ext cx="0" cy="0"/>
          <a:chOff x="0" y="0"/>
          <a:chExt cx="0" cy="0"/>
        </a:xfrm>
      </p:grpSpPr>
      <p:sp>
        <p:nvSpPr>
          <p:cNvPr id="20" name="Title 19"/>
          <p:cNvSpPr>
            <a:spLocks noGrp="1"/>
          </p:cNvSpPr>
          <p:nvPr>
            <p:ph type="title" hasCustomPrompt="1"/>
          </p:nvPr>
        </p:nvSpPr>
        <p:spPr>
          <a:xfrm>
            <a:off x="667657" y="711201"/>
            <a:ext cx="40727086" cy="3911600"/>
          </a:xfrm>
          <a:prstGeom prst="rect">
            <a:avLst/>
          </a:prstGeom>
          <a:solidFill>
            <a:srgbClr val="01014B"/>
          </a:solidFill>
          <a:ln>
            <a:solidFill>
              <a:srgbClr val="01014B"/>
            </a:solidFill>
          </a:ln>
        </p:spPr>
        <p:txBody>
          <a:bodyPr vert="horz" anchor="ctr" anchorCtr="1"/>
          <a:lstStyle>
            <a:lvl1pPr>
              <a:defRPr sz="8636" b="1">
                <a:solidFill>
                  <a:schemeClr val="bg1"/>
                </a:solidFill>
                <a:latin typeface="Arial"/>
                <a:cs typeface="Arial"/>
              </a:defRPr>
            </a:lvl1pPr>
          </a:lstStyle>
          <a:p>
            <a:r>
              <a:rPr lang="en-US" dirty="0"/>
              <a:t>Poster Presentation Title</a:t>
            </a:r>
            <a:br>
              <a:rPr lang="en-US" dirty="0"/>
            </a:br>
            <a:r>
              <a:rPr lang="en-US" sz="5757" b="1" dirty="0">
                <a:solidFill>
                  <a:schemeClr val="bg1"/>
                </a:solidFill>
                <a:latin typeface="Arial" pitchFamily="34" charset="0"/>
                <a:cs typeface="Arial" pitchFamily="34" charset="0"/>
              </a:rPr>
              <a:t>List Author Name(s)</a:t>
            </a:r>
            <a:br>
              <a:rPr lang="en-US" sz="5757" b="1" dirty="0">
                <a:solidFill>
                  <a:schemeClr val="bg1"/>
                </a:solidFill>
                <a:latin typeface="Arial" pitchFamily="34" charset="0"/>
                <a:cs typeface="Arial" pitchFamily="34" charset="0"/>
              </a:rPr>
            </a:br>
            <a:r>
              <a:rPr lang="en-US" sz="5757" b="1" dirty="0">
                <a:solidFill>
                  <a:schemeClr val="bg1"/>
                </a:solidFill>
                <a:latin typeface="Arial" pitchFamily="34" charset="0"/>
                <a:cs typeface="Arial" pitchFamily="34" charset="0"/>
              </a:rPr>
              <a:t>List Affiliated Institutions</a:t>
            </a:r>
            <a:endParaRPr lang="en-US" dirty="0"/>
          </a:p>
        </p:txBody>
      </p:sp>
      <p:sp>
        <p:nvSpPr>
          <p:cNvPr id="22" name="Text Placeholder 21"/>
          <p:cNvSpPr>
            <a:spLocks noGrp="1"/>
          </p:cNvSpPr>
          <p:nvPr>
            <p:ph type="body" sz="quarter" idx="10" hasCustomPrompt="1"/>
          </p:nvPr>
        </p:nvSpPr>
        <p:spPr>
          <a:xfrm>
            <a:off x="667657" y="4978401"/>
            <a:ext cx="13019314" cy="1244600"/>
          </a:xfrm>
          <a:prstGeom prst="rect">
            <a:avLst/>
          </a:prstGeom>
          <a:solidFill>
            <a:srgbClr val="01014B"/>
          </a:solidFill>
          <a:ln>
            <a:solidFill>
              <a:srgbClr val="01014B"/>
            </a:solidFill>
          </a:ln>
        </p:spPr>
        <p:txBody>
          <a:bodyPr vert="horz"/>
          <a:lstStyle>
            <a:lvl1pPr marL="0" indent="0">
              <a:buNone/>
              <a:defRPr sz="5757" b="1" baseline="0">
                <a:solidFill>
                  <a:schemeClr val="bg1"/>
                </a:solidFill>
                <a:latin typeface="Arial"/>
                <a:cs typeface="Arial"/>
              </a:defRPr>
            </a:lvl1pPr>
          </a:lstStyle>
          <a:p>
            <a:pPr lvl="0"/>
            <a:r>
              <a:rPr lang="en-US" sz="5757" dirty="0"/>
              <a:t>Abstract or Introduction</a:t>
            </a:r>
            <a:endParaRPr lang="en-US" dirty="0"/>
          </a:p>
        </p:txBody>
      </p:sp>
      <p:sp>
        <p:nvSpPr>
          <p:cNvPr id="24" name="Text Placeholder 23"/>
          <p:cNvSpPr>
            <a:spLocks noGrp="1"/>
          </p:cNvSpPr>
          <p:nvPr>
            <p:ph type="body" sz="quarter" idx="11" hasCustomPrompt="1"/>
          </p:nvPr>
        </p:nvSpPr>
        <p:spPr>
          <a:xfrm>
            <a:off x="667657" y="6578600"/>
            <a:ext cx="13019314" cy="10134600"/>
          </a:xfrm>
          <a:prstGeom prst="rect">
            <a:avLst/>
          </a:prstGeom>
        </p:spPr>
        <p:txBody>
          <a:bodyPr vert="horz"/>
          <a:lstStyle>
            <a:lvl1pPr marL="0" indent="0">
              <a:buNone/>
              <a:defRPr sz="3839" baseline="0"/>
            </a:lvl1pPr>
            <a:lvl2pPr marL="556011" indent="0">
              <a:buNone/>
              <a:defRPr sz="3839" baseline="0"/>
            </a:lvl2pPr>
            <a:lvl3pPr marL="1081556" indent="0">
              <a:buNone/>
              <a:defRPr sz="3839" baseline="0"/>
            </a:lvl3pPr>
            <a:lvl4pPr>
              <a:defRPr sz="3839"/>
            </a:lvl4pPr>
            <a:lvl5pPr>
              <a:defRPr sz="3839"/>
            </a:lvl5pPr>
          </a:lstStyle>
          <a:p>
            <a:pPr lvl="0"/>
            <a:r>
              <a:rPr lang="en-US" dirty="0"/>
              <a:t>Any element of this template (colors, fonts, layouts, etc.) can be edited to suit your needs. To change the color of a title bar: right click the text box, select format shape, edit the “Fill” and “Line” your desired specifications.</a:t>
            </a:r>
          </a:p>
        </p:txBody>
      </p:sp>
      <p:sp>
        <p:nvSpPr>
          <p:cNvPr id="25" name="Text Placeholder 21"/>
          <p:cNvSpPr>
            <a:spLocks noGrp="1"/>
          </p:cNvSpPr>
          <p:nvPr>
            <p:ph type="body" sz="quarter" idx="12" hasCustomPrompt="1"/>
          </p:nvPr>
        </p:nvSpPr>
        <p:spPr>
          <a:xfrm>
            <a:off x="667657" y="17068800"/>
            <a:ext cx="13019314" cy="1244600"/>
          </a:xfrm>
          <a:prstGeom prst="rect">
            <a:avLst/>
          </a:prstGeom>
          <a:solidFill>
            <a:srgbClr val="01014B"/>
          </a:solidFill>
          <a:ln>
            <a:solidFill>
              <a:srgbClr val="01014B"/>
            </a:solidFill>
          </a:ln>
        </p:spPr>
        <p:txBody>
          <a:bodyPr vert="horz"/>
          <a:lstStyle>
            <a:lvl1pPr marL="0" indent="0">
              <a:buNone/>
              <a:defRPr sz="5757" b="1" baseline="0">
                <a:solidFill>
                  <a:schemeClr val="bg1"/>
                </a:solidFill>
                <a:latin typeface="Arial"/>
                <a:cs typeface="Arial"/>
              </a:defRPr>
            </a:lvl1pPr>
          </a:lstStyle>
          <a:p>
            <a:pPr lvl="0"/>
            <a:r>
              <a:rPr lang="en-US" sz="5757" dirty="0"/>
              <a:t>Objectives</a:t>
            </a:r>
            <a:endParaRPr lang="en-US" dirty="0"/>
          </a:p>
        </p:txBody>
      </p:sp>
      <p:sp>
        <p:nvSpPr>
          <p:cNvPr id="26" name="Text Placeholder 23"/>
          <p:cNvSpPr>
            <a:spLocks noGrp="1"/>
          </p:cNvSpPr>
          <p:nvPr>
            <p:ph type="body" sz="quarter" idx="13" hasCustomPrompt="1"/>
          </p:nvPr>
        </p:nvSpPr>
        <p:spPr>
          <a:xfrm>
            <a:off x="667657" y="18669000"/>
            <a:ext cx="13019314" cy="8534400"/>
          </a:xfrm>
          <a:prstGeom prst="rect">
            <a:avLst/>
          </a:prstGeom>
        </p:spPr>
        <p:txBody>
          <a:bodyPr vert="horz"/>
          <a:lstStyle>
            <a:lvl1pPr marL="0" marR="0" indent="0" algn="l" defTabSz="4888388" rtl="0" eaLnBrk="1" fontAlgn="auto" latinLnBrk="0" hangingPunct="1">
              <a:lnSpc>
                <a:spcPct val="100000"/>
              </a:lnSpc>
              <a:spcBef>
                <a:spcPct val="20000"/>
              </a:spcBef>
              <a:spcAft>
                <a:spcPts val="0"/>
              </a:spcAft>
              <a:buClrTx/>
              <a:buSzTx/>
              <a:buFont typeface="Arial" pitchFamily="34" charset="0"/>
              <a:buNone/>
              <a:tabLst/>
              <a:defRPr sz="3839"/>
            </a:lvl1pPr>
            <a:lvl2pPr>
              <a:defRPr sz="3839"/>
            </a:lvl2pPr>
            <a:lvl3pPr>
              <a:defRPr sz="3839"/>
            </a:lvl3pPr>
            <a:lvl4pPr>
              <a:defRPr sz="3839"/>
            </a:lvl4pPr>
            <a:lvl5pPr>
              <a:defRPr sz="3839"/>
            </a:lvl5pPr>
          </a:lstStyle>
          <a:p>
            <a:pPr marL="0" marR="0" lvl="0" indent="0" algn="l" defTabSz="4888388" rtl="0" eaLnBrk="1" fontAlgn="auto" latinLnBrk="0" hangingPunct="1">
              <a:lnSpc>
                <a:spcPct val="100000"/>
              </a:lnSpc>
              <a:spcBef>
                <a:spcPct val="20000"/>
              </a:spcBef>
              <a:spcAft>
                <a:spcPts val="0"/>
              </a:spcAft>
              <a:buClrTx/>
              <a:buSzTx/>
              <a:buFont typeface="Arial" pitchFamily="34" charset="0"/>
              <a:buNone/>
              <a:tabLst/>
              <a:defRPr/>
            </a:pPr>
            <a:r>
              <a:rPr lang="en-US" dirty="0"/>
              <a:t>To change the color of a title bar: right click the text box, select format shape, edit the “Fill” and “Line” your desired specifications.</a:t>
            </a:r>
          </a:p>
        </p:txBody>
      </p:sp>
      <p:sp>
        <p:nvSpPr>
          <p:cNvPr id="27" name="Text Placeholder 21"/>
          <p:cNvSpPr>
            <a:spLocks noGrp="1"/>
          </p:cNvSpPr>
          <p:nvPr>
            <p:ph type="body" sz="quarter" idx="14" hasCustomPrompt="1"/>
          </p:nvPr>
        </p:nvSpPr>
        <p:spPr>
          <a:xfrm>
            <a:off x="667657" y="27559001"/>
            <a:ext cx="13019314" cy="1244600"/>
          </a:xfrm>
          <a:prstGeom prst="rect">
            <a:avLst/>
          </a:prstGeom>
          <a:solidFill>
            <a:srgbClr val="01014B"/>
          </a:solidFill>
          <a:ln>
            <a:solidFill>
              <a:srgbClr val="01014B"/>
            </a:solidFill>
          </a:ln>
        </p:spPr>
        <p:txBody>
          <a:bodyPr vert="horz"/>
          <a:lstStyle>
            <a:lvl1pPr marL="0" indent="0">
              <a:buNone/>
              <a:defRPr sz="5757" b="1" baseline="0">
                <a:solidFill>
                  <a:schemeClr val="bg1"/>
                </a:solidFill>
                <a:latin typeface="Arial"/>
                <a:cs typeface="Arial"/>
              </a:defRPr>
            </a:lvl1pPr>
          </a:lstStyle>
          <a:p>
            <a:pPr lvl="0"/>
            <a:r>
              <a:rPr lang="en-US" sz="5757" dirty="0"/>
              <a:t>Methods</a:t>
            </a:r>
            <a:endParaRPr lang="en-US" dirty="0"/>
          </a:p>
        </p:txBody>
      </p:sp>
      <p:sp>
        <p:nvSpPr>
          <p:cNvPr id="28" name="Text Placeholder 23"/>
          <p:cNvSpPr>
            <a:spLocks noGrp="1"/>
          </p:cNvSpPr>
          <p:nvPr>
            <p:ph type="body" sz="quarter" idx="15" hasCustomPrompt="1"/>
          </p:nvPr>
        </p:nvSpPr>
        <p:spPr>
          <a:xfrm>
            <a:off x="667657" y="29159200"/>
            <a:ext cx="13019314" cy="8534400"/>
          </a:xfrm>
          <a:prstGeom prst="rect">
            <a:avLst/>
          </a:prstGeom>
        </p:spPr>
        <p:txBody>
          <a:bodyPr vert="horz"/>
          <a:lstStyle>
            <a:lvl1pPr marL="0" marR="0" indent="0" algn="l" defTabSz="4888388" rtl="0" eaLnBrk="1" fontAlgn="auto" latinLnBrk="0" hangingPunct="1">
              <a:lnSpc>
                <a:spcPct val="100000"/>
              </a:lnSpc>
              <a:spcBef>
                <a:spcPct val="20000"/>
              </a:spcBef>
              <a:spcAft>
                <a:spcPts val="0"/>
              </a:spcAft>
              <a:buClrTx/>
              <a:buSzTx/>
              <a:buFont typeface="Arial" pitchFamily="34" charset="0"/>
              <a:buNone/>
              <a:tabLst/>
              <a:defRPr sz="3839"/>
            </a:lvl1pPr>
            <a:lvl2pPr>
              <a:defRPr sz="3839"/>
            </a:lvl2pPr>
            <a:lvl3pPr>
              <a:defRPr sz="3839"/>
            </a:lvl3pPr>
            <a:lvl4pPr>
              <a:defRPr sz="3839"/>
            </a:lvl4pPr>
            <a:lvl5pPr>
              <a:defRPr sz="3839"/>
            </a:lvl5pPr>
          </a:lstStyle>
          <a:p>
            <a:pPr marL="0" marR="0" lvl="0" indent="0" algn="l" defTabSz="4888388" rtl="0" eaLnBrk="1" fontAlgn="auto" latinLnBrk="0" hangingPunct="1">
              <a:lnSpc>
                <a:spcPct val="100000"/>
              </a:lnSpc>
              <a:spcBef>
                <a:spcPct val="20000"/>
              </a:spcBef>
              <a:spcAft>
                <a:spcPts val="0"/>
              </a:spcAft>
              <a:buClrTx/>
              <a:buSzTx/>
              <a:buFont typeface="Arial" pitchFamily="34" charset="0"/>
              <a:buNone/>
              <a:tabLst/>
              <a:defRPr/>
            </a:pPr>
            <a:r>
              <a:rPr lang="en-US" dirty="0"/>
              <a:t>Copy and paste title bars and text boxes to create additional sections.</a:t>
            </a:r>
          </a:p>
        </p:txBody>
      </p:sp>
      <p:sp>
        <p:nvSpPr>
          <p:cNvPr id="29" name="Text Placeholder 21"/>
          <p:cNvSpPr>
            <a:spLocks noGrp="1"/>
          </p:cNvSpPr>
          <p:nvPr>
            <p:ph type="body" sz="quarter" idx="16" hasCustomPrompt="1"/>
          </p:nvPr>
        </p:nvSpPr>
        <p:spPr>
          <a:xfrm>
            <a:off x="14521543" y="4978401"/>
            <a:ext cx="13019314" cy="1244600"/>
          </a:xfrm>
          <a:prstGeom prst="rect">
            <a:avLst/>
          </a:prstGeom>
          <a:solidFill>
            <a:srgbClr val="01014B"/>
          </a:solidFill>
          <a:ln>
            <a:solidFill>
              <a:srgbClr val="01014B"/>
            </a:solidFill>
          </a:ln>
        </p:spPr>
        <p:txBody>
          <a:bodyPr vert="horz"/>
          <a:lstStyle>
            <a:lvl1pPr marL="0" indent="0">
              <a:buNone/>
              <a:defRPr sz="5757" b="1" baseline="0">
                <a:solidFill>
                  <a:schemeClr val="bg1"/>
                </a:solidFill>
                <a:latin typeface="Arial"/>
                <a:cs typeface="Arial"/>
              </a:defRPr>
            </a:lvl1pPr>
          </a:lstStyle>
          <a:p>
            <a:pPr lvl="0"/>
            <a:r>
              <a:rPr lang="en-US" sz="5757" dirty="0"/>
              <a:t>Results</a:t>
            </a:r>
            <a:endParaRPr lang="en-US" dirty="0"/>
          </a:p>
        </p:txBody>
      </p:sp>
      <p:sp>
        <p:nvSpPr>
          <p:cNvPr id="30" name="Text Placeholder 23"/>
          <p:cNvSpPr>
            <a:spLocks noGrp="1"/>
          </p:cNvSpPr>
          <p:nvPr>
            <p:ph type="body" sz="quarter" idx="17"/>
          </p:nvPr>
        </p:nvSpPr>
        <p:spPr>
          <a:xfrm>
            <a:off x="28375429" y="29159200"/>
            <a:ext cx="13019314" cy="8534400"/>
          </a:xfrm>
          <a:prstGeom prst="rect">
            <a:avLst/>
          </a:prstGeom>
        </p:spPr>
        <p:txBody>
          <a:bodyPr vert="horz"/>
          <a:lstStyle>
            <a:lvl1pPr>
              <a:defRPr sz="3839"/>
            </a:lvl1pPr>
            <a:lvl2pPr>
              <a:defRPr sz="3839"/>
            </a:lvl2pPr>
            <a:lvl3pPr>
              <a:defRPr sz="3839"/>
            </a:lvl3pPr>
            <a:lvl4pPr>
              <a:defRPr sz="3839"/>
            </a:lvl4pPr>
            <a:lvl5pPr>
              <a:defRPr sz="3839"/>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Text Placeholder 21"/>
          <p:cNvSpPr>
            <a:spLocks noGrp="1"/>
          </p:cNvSpPr>
          <p:nvPr>
            <p:ph type="body" sz="quarter" idx="18" hasCustomPrompt="1"/>
          </p:nvPr>
        </p:nvSpPr>
        <p:spPr>
          <a:xfrm>
            <a:off x="28375429" y="4978401"/>
            <a:ext cx="13019314" cy="1244600"/>
          </a:xfrm>
          <a:prstGeom prst="rect">
            <a:avLst/>
          </a:prstGeom>
          <a:solidFill>
            <a:srgbClr val="01014B"/>
          </a:solidFill>
          <a:ln>
            <a:solidFill>
              <a:srgbClr val="01014B"/>
            </a:solidFill>
          </a:ln>
        </p:spPr>
        <p:txBody>
          <a:bodyPr vert="horz"/>
          <a:lstStyle>
            <a:lvl1pPr marL="0" indent="0">
              <a:buNone/>
              <a:defRPr sz="5757" b="1" baseline="0">
                <a:solidFill>
                  <a:schemeClr val="bg1"/>
                </a:solidFill>
                <a:latin typeface="Arial"/>
                <a:cs typeface="Arial"/>
              </a:defRPr>
            </a:lvl1pPr>
          </a:lstStyle>
          <a:p>
            <a:pPr lvl="0"/>
            <a:r>
              <a:rPr lang="en-US" sz="5757" dirty="0"/>
              <a:t>Conclusion</a:t>
            </a:r>
            <a:endParaRPr lang="en-US" dirty="0"/>
          </a:p>
        </p:txBody>
      </p:sp>
      <p:sp>
        <p:nvSpPr>
          <p:cNvPr id="32" name="Text Placeholder 23"/>
          <p:cNvSpPr>
            <a:spLocks noGrp="1"/>
          </p:cNvSpPr>
          <p:nvPr>
            <p:ph type="body" sz="quarter" idx="19"/>
          </p:nvPr>
        </p:nvSpPr>
        <p:spPr>
          <a:xfrm>
            <a:off x="28375429" y="6578600"/>
            <a:ext cx="13019314" cy="20624800"/>
          </a:xfrm>
          <a:prstGeom prst="rect">
            <a:avLst/>
          </a:prstGeom>
        </p:spPr>
        <p:txBody>
          <a:bodyPr vert="horz"/>
          <a:lstStyle>
            <a:lvl1pPr>
              <a:defRPr sz="3839"/>
            </a:lvl1pPr>
            <a:lvl2pPr>
              <a:defRPr sz="3839"/>
            </a:lvl2pPr>
            <a:lvl3pPr>
              <a:defRPr sz="3839"/>
            </a:lvl3pPr>
            <a:lvl4pPr>
              <a:defRPr sz="3839"/>
            </a:lvl4pPr>
            <a:lvl5pPr>
              <a:defRPr sz="3839"/>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21"/>
          <p:cNvSpPr>
            <a:spLocks noGrp="1"/>
          </p:cNvSpPr>
          <p:nvPr>
            <p:ph type="body" sz="quarter" idx="20" hasCustomPrompt="1"/>
          </p:nvPr>
        </p:nvSpPr>
        <p:spPr>
          <a:xfrm>
            <a:off x="28375429" y="27559001"/>
            <a:ext cx="13019314" cy="1244600"/>
          </a:xfrm>
          <a:prstGeom prst="rect">
            <a:avLst/>
          </a:prstGeom>
          <a:solidFill>
            <a:srgbClr val="01014B"/>
          </a:solidFill>
          <a:ln>
            <a:solidFill>
              <a:srgbClr val="01014B"/>
            </a:solidFill>
          </a:ln>
        </p:spPr>
        <p:txBody>
          <a:bodyPr vert="horz"/>
          <a:lstStyle>
            <a:lvl1pPr marL="0" indent="0">
              <a:buNone/>
              <a:defRPr sz="5757" b="1" baseline="0">
                <a:solidFill>
                  <a:schemeClr val="bg1"/>
                </a:solidFill>
                <a:latin typeface="Arial"/>
                <a:cs typeface="Arial"/>
              </a:defRPr>
            </a:lvl1pPr>
          </a:lstStyle>
          <a:p>
            <a:pPr lvl="0"/>
            <a:r>
              <a:rPr lang="en-US" sz="5757" dirty="0"/>
              <a:t>References</a:t>
            </a:r>
            <a:endParaRPr lang="en-US" dirty="0"/>
          </a:p>
        </p:txBody>
      </p:sp>
      <p:sp>
        <p:nvSpPr>
          <p:cNvPr id="34" name="Text Placeholder 23"/>
          <p:cNvSpPr>
            <a:spLocks noGrp="1"/>
          </p:cNvSpPr>
          <p:nvPr>
            <p:ph type="body" sz="quarter" idx="21" hasCustomPrompt="1"/>
          </p:nvPr>
        </p:nvSpPr>
        <p:spPr>
          <a:xfrm>
            <a:off x="14521543" y="6578600"/>
            <a:ext cx="13019314" cy="31115000"/>
          </a:xfrm>
          <a:prstGeom prst="rect">
            <a:avLst/>
          </a:prstGeom>
        </p:spPr>
        <p:txBody>
          <a:bodyPr vert="horz"/>
          <a:lstStyle>
            <a:lvl1pPr marL="0" indent="0">
              <a:buNone/>
              <a:defRPr sz="3839" baseline="0"/>
            </a:lvl1pPr>
            <a:lvl2pPr marL="556011" indent="0">
              <a:buNone/>
              <a:defRPr sz="3839"/>
            </a:lvl2pPr>
            <a:lvl3pPr>
              <a:defRPr sz="3839"/>
            </a:lvl3pPr>
            <a:lvl4pPr>
              <a:defRPr sz="3839"/>
            </a:lvl4pPr>
            <a:lvl5pPr>
              <a:defRPr sz="3839"/>
            </a:lvl5pPr>
          </a:lstStyle>
          <a:p>
            <a:pPr lvl="0"/>
            <a:r>
              <a:rPr lang="en-US" dirty="0"/>
              <a:t>Remember to save all charts, graphs, and tables as 300DPI images prior to inserting them into your posters. Doing so will ensure the best results when printing your posters.</a:t>
            </a:r>
          </a:p>
        </p:txBody>
      </p:sp>
      <p:sp>
        <p:nvSpPr>
          <p:cNvPr id="36" name="Picture Placeholder 35"/>
          <p:cNvSpPr>
            <a:spLocks noGrp="1"/>
          </p:cNvSpPr>
          <p:nvPr>
            <p:ph type="pic" sz="quarter" idx="22" hasCustomPrompt="1"/>
          </p:nvPr>
        </p:nvSpPr>
        <p:spPr>
          <a:xfrm>
            <a:off x="1168400" y="1066800"/>
            <a:ext cx="3004457" cy="3200400"/>
          </a:xfrm>
          <a:prstGeom prst="rect">
            <a:avLst/>
          </a:prstGeom>
          <a:solidFill>
            <a:schemeClr val="bg1"/>
          </a:solidFill>
        </p:spPr>
        <p:txBody>
          <a:bodyPr vert="horz"/>
          <a:lstStyle>
            <a:lvl1pPr marL="0" indent="0">
              <a:buNone/>
              <a:defRPr sz="2878"/>
            </a:lvl1pPr>
          </a:lstStyle>
          <a:p>
            <a:r>
              <a:rPr lang="en-US" dirty="0"/>
              <a:t>LOGO</a:t>
            </a:r>
          </a:p>
        </p:txBody>
      </p:sp>
      <p:sp>
        <p:nvSpPr>
          <p:cNvPr id="37" name="Picture Placeholder 35"/>
          <p:cNvSpPr>
            <a:spLocks noGrp="1"/>
          </p:cNvSpPr>
          <p:nvPr>
            <p:ph type="pic" sz="quarter" idx="23" hasCustomPrompt="1"/>
          </p:nvPr>
        </p:nvSpPr>
        <p:spPr>
          <a:xfrm>
            <a:off x="38056457" y="1066800"/>
            <a:ext cx="3004457" cy="3200400"/>
          </a:xfrm>
          <a:prstGeom prst="rect">
            <a:avLst/>
          </a:prstGeom>
          <a:solidFill>
            <a:schemeClr val="bg1"/>
          </a:solidFill>
        </p:spPr>
        <p:txBody>
          <a:bodyPr vert="horz"/>
          <a:lstStyle>
            <a:lvl1pPr marL="0" indent="0">
              <a:buNone/>
              <a:defRPr sz="2878"/>
            </a:lvl1pPr>
          </a:lstStyle>
          <a:p>
            <a:r>
              <a:rPr lang="en-US" dirty="0"/>
              <a:t>LOGO</a:t>
            </a:r>
          </a:p>
        </p:txBody>
      </p:sp>
      <p:sp>
        <p:nvSpPr>
          <p:cNvPr id="39" name="Chart Placeholder 38"/>
          <p:cNvSpPr>
            <a:spLocks noGrp="1"/>
          </p:cNvSpPr>
          <p:nvPr>
            <p:ph type="chart" sz="quarter" idx="24"/>
          </p:nvPr>
        </p:nvSpPr>
        <p:spPr>
          <a:xfrm>
            <a:off x="15523029" y="18846800"/>
            <a:ext cx="11016343" cy="7823200"/>
          </a:xfrm>
          <a:prstGeom prst="rect">
            <a:avLst/>
          </a:prstGeom>
        </p:spPr>
        <p:txBody>
          <a:bodyPr vert="horz"/>
          <a:lstStyle>
            <a:lvl1pPr marL="0" indent="0">
              <a:buNone/>
              <a:defRPr sz="3839"/>
            </a:lvl1pPr>
          </a:lstStyle>
          <a:p>
            <a:endParaRPr lang="en-US" dirty="0"/>
          </a:p>
        </p:txBody>
      </p:sp>
      <p:sp>
        <p:nvSpPr>
          <p:cNvPr id="40" name="Chart Placeholder 38"/>
          <p:cNvSpPr>
            <a:spLocks noGrp="1"/>
          </p:cNvSpPr>
          <p:nvPr>
            <p:ph type="chart" sz="quarter" idx="25"/>
          </p:nvPr>
        </p:nvSpPr>
        <p:spPr>
          <a:xfrm>
            <a:off x="15523029" y="28625801"/>
            <a:ext cx="11016343" cy="7823200"/>
          </a:xfrm>
          <a:prstGeom prst="rect">
            <a:avLst/>
          </a:prstGeom>
        </p:spPr>
        <p:txBody>
          <a:bodyPr vert="horz"/>
          <a:lstStyle>
            <a:lvl1pPr marL="0" indent="0">
              <a:buNone/>
              <a:defRPr sz="3839"/>
            </a:lvl1pPr>
          </a:lstStyle>
          <a:p>
            <a:endParaRPr lang="en-US" dirty="0"/>
          </a:p>
        </p:txBody>
      </p:sp>
      <p:pic>
        <p:nvPicPr>
          <p:cNvPr id="3" name="Picture 2" descr="Log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390286" y="37795201"/>
            <a:ext cx="3004457" cy="4389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888388" rtl="0" eaLnBrk="1" latinLnBrk="0" hangingPunct="1">
        <a:spcBef>
          <a:spcPct val="0"/>
        </a:spcBef>
        <a:buNone/>
        <a:defRPr sz="23510" kern="1200">
          <a:solidFill>
            <a:schemeClr val="tx1"/>
          </a:solidFill>
          <a:latin typeface="+mj-lt"/>
          <a:ea typeface="+mj-ea"/>
          <a:cs typeface="+mj-cs"/>
        </a:defRPr>
      </a:lvl1pPr>
    </p:titleStyle>
    <p:bodyStyle>
      <a:lvl1pPr marL="1833147" indent="-1833147" algn="l" defTabSz="4888388" rtl="0" eaLnBrk="1" latinLnBrk="0" hangingPunct="1">
        <a:spcBef>
          <a:spcPct val="20000"/>
        </a:spcBef>
        <a:buFont typeface="Arial" pitchFamily="34" charset="0"/>
        <a:buChar char="•"/>
        <a:defRPr sz="17033" kern="1200">
          <a:solidFill>
            <a:schemeClr val="tx1"/>
          </a:solidFill>
          <a:latin typeface="+mn-lt"/>
          <a:ea typeface="+mn-ea"/>
          <a:cs typeface="+mn-cs"/>
        </a:defRPr>
      </a:lvl1pPr>
      <a:lvl2pPr marL="3971815" indent="-1527622" algn="l" defTabSz="4888388" rtl="0" eaLnBrk="1" latinLnBrk="0" hangingPunct="1">
        <a:spcBef>
          <a:spcPct val="20000"/>
        </a:spcBef>
        <a:buFont typeface="Arial" pitchFamily="34" charset="0"/>
        <a:buChar char="–"/>
        <a:defRPr sz="14873" kern="1200">
          <a:solidFill>
            <a:schemeClr val="tx1"/>
          </a:solidFill>
          <a:latin typeface="+mn-lt"/>
          <a:ea typeface="+mn-ea"/>
          <a:cs typeface="+mn-cs"/>
        </a:defRPr>
      </a:lvl2pPr>
      <a:lvl3pPr marL="6110487" indent="-1222096" algn="l" defTabSz="4888388" rtl="0" eaLnBrk="1" latinLnBrk="0" hangingPunct="1">
        <a:spcBef>
          <a:spcPct val="20000"/>
        </a:spcBef>
        <a:buFont typeface="Arial" pitchFamily="34" charset="0"/>
        <a:buChar char="•"/>
        <a:defRPr sz="12714" kern="1200">
          <a:solidFill>
            <a:schemeClr val="tx1"/>
          </a:solidFill>
          <a:latin typeface="+mn-lt"/>
          <a:ea typeface="+mn-ea"/>
          <a:cs typeface="+mn-cs"/>
        </a:defRPr>
      </a:lvl3pPr>
      <a:lvl4pPr marL="8554681" indent="-1222096" algn="l" defTabSz="4888388" rtl="0" eaLnBrk="1" latinLnBrk="0" hangingPunct="1">
        <a:spcBef>
          <a:spcPct val="20000"/>
        </a:spcBef>
        <a:buFont typeface="Arial" pitchFamily="34" charset="0"/>
        <a:buChar char="–"/>
        <a:defRPr sz="10795" kern="1200">
          <a:solidFill>
            <a:schemeClr val="tx1"/>
          </a:solidFill>
          <a:latin typeface="+mn-lt"/>
          <a:ea typeface="+mn-ea"/>
          <a:cs typeface="+mn-cs"/>
        </a:defRPr>
      </a:lvl4pPr>
      <a:lvl5pPr marL="10998875" indent="-1222096" algn="l" defTabSz="4888388" rtl="0" eaLnBrk="1" latinLnBrk="0" hangingPunct="1">
        <a:spcBef>
          <a:spcPct val="20000"/>
        </a:spcBef>
        <a:buFont typeface="Arial" pitchFamily="34" charset="0"/>
        <a:buChar char="»"/>
        <a:defRPr sz="10795" kern="1200">
          <a:solidFill>
            <a:schemeClr val="tx1"/>
          </a:solidFill>
          <a:latin typeface="+mn-lt"/>
          <a:ea typeface="+mn-ea"/>
          <a:cs typeface="+mn-cs"/>
        </a:defRPr>
      </a:lvl5pPr>
      <a:lvl6pPr marL="13443069" indent="-1222096" algn="l" defTabSz="4888388" rtl="0" eaLnBrk="1" latinLnBrk="0" hangingPunct="1">
        <a:spcBef>
          <a:spcPct val="20000"/>
        </a:spcBef>
        <a:buFont typeface="Arial" pitchFamily="34" charset="0"/>
        <a:buChar char="•"/>
        <a:defRPr sz="10795" kern="1200">
          <a:solidFill>
            <a:schemeClr val="tx1"/>
          </a:solidFill>
          <a:latin typeface="+mn-lt"/>
          <a:ea typeface="+mn-ea"/>
          <a:cs typeface="+mn-cs"/>
        </a:defRPr>
      </a:lvl6pPr>
      <a:lvl7pPr marL="15887263" indent="-1222096" algn="l" defTabSz="4888388" rtl="0" eaLnBrk="1" latinLnBrk="0" hangingPunct="1">
        <a:spcBef>
          <a:spcPct val="20000"/>
        </a:spcBef>
        <a:buFont typeface="Arial" pitchFamily="34" charset="0"/>
        <a:buChar char="•"/>
        <a:defRPr sz="10795" kern="1200">
          <a:solidFill>
            <a:schemeClr val="tx1"/>
          </a:solidFill>
          <a:latin typeface="+mn-lt"/>
          <a:ea typeface="+mn-ea"/>
          <a:cs typeface="+mn-cs"/>
        </a:defRPr>
      </a:lvl7pPr>
      <a:lvl8pPr marL="18331459" indent="-1222096" algn="l" defTabSz="4888388" rtl="0" eaLnBrk="1" latinLnBrk="0" hangingPunct="1">
        <a:spcBef>
          <a:spcPct val="20000"/>
        </a:spcBef>
        <a:buFont typeface="Arial" pitchFamily="34" charset="0"/>
        <a:buChar char="•"/>
        <a:defRPr sz="10795" kern="1200">
          <a:solidFill>
            <a:schemeClr val="tx1"/>
          </a:solidFill>
          <a:latin typeface="+mn-lt"/>
          <a:ea typeface="+mn-ea"/>
          <a:cs typeface="+mn-cs"/>
        </a:defRPr>
      </a:lvl8pPr>
      <a:lvl9pPr marL="20775653" indent="-1222096" algn="l" defTabSz="4888388" rtl="0" eaLnBrk="1" latinLnBrk="0" hangingPunct="1">
        <a:spcBef>
          <a:spcPct val="20000"/>
        </a:spcBef>
        <a:buFont typeface="Arial" pitchFamily="34" charset="0"/>
        <a:buChar char="•"/>
        <a:defRPr sz="10795" kern="1200">
          <a:solidFill>
            <a:schemeClr val="tx1"/>
          </a:solidFill>
          <a:latin typeface="+mn-lt"/>
          <a:ea typeface="+mn-ea"/>
          <a:cs typeface="+mn-cs"/>
        </a:defRPr>
      </a:lvl9pPr>
    </p:bodyStyle>
    <p:otherStyle>
      <a:defPPr>
        <a:defRPr lang="en-US"/>
      </a:defPPr>
      <a:lvl1pPr marL="0" algn="l" defTabSz="4888388" rtl="0" eaLnBrk="1" latinLnBrk="0" hangingPunct="1">
        <a:defRPr sz="9596" kern="1200">
          <a:solidFill>
            <a:schemeClr val="tx1"/>
          </a:solidFill>
          <a:latin typeface="+mn-lt"/>
          <a:ea typeface="+mn-ea"/>
          <a:cs typeface="+mn-cs"/>
        </a:defRPr>
      </a:lvl1pPr>
      <a:lvl2pPr marL="2444194" algn="l" defTabSz="4888388" rtl="0" eaLnBrk="1" latinLnBrk="0" hangingPunct="1">
        <a:defRPr sz="9596" kern="1200">
          <a:solidFill>
            <a:schemeClr val="tx1"/>
          </a:solidFill>
          <a:latin typeface="+mn-lt"/>
          <a:ea typeface="+mn-ea"/>
          <a:cs typeface="+mn-cs"/>
        </a:defRPr>
      </a:lvl2pPr>
      <a:lvl3pPr marL="4888388" algn="l" defTabSz="4888388" rtl="0" eaLnBrk="1" latinLnBrk="0" hangingPunct="1">
        <a:defRPr sz="9596" kern="1200">
          <a:solidFill>
            <a:schemeClr val="tx1"/>
          </a:solidFill>
          <a:latin typeface="+mn-lt"/>
          <a:ea typeface="+mn-ea"/>
          <a:cs typeface="+mn-cs"/>
        </a:defRPr>
      </a:lvl3pPr>
      <a:lvl4pPr marL="7332584" algn="l" defTabSz="4888388" rtl="0" eaLnBrk="1" latinLnBrk="0" hangingPunct="1">
        <a:defRPr sz="9596" kern="1200">
          <a:solidFill>
            <a:schemeClr val="tx1"/>
          </a:solidFill>
          <a:latin typeface="+mn-lt"/>
          <a:ea typeface="+mn-ea"/>
          <a:cs typeface="+mn-cs"/>
        </a:defRPr>
      </a:lvl4pPr>
      <a:lvl5pPr marL="9776778" algn="l" defTabSz="4888388" rtl="0" eaLnBrk="1" latinLnBrk="0" hangingPunct="1">
        <a:defRPr sz="9596" kern="1200">
          <a:solidFill>
            <a:schemeClr val="tx1"/>
          </a:solidFill>
          <a:latin typeface="+mn-lt"/>
          <a:ea typeface="+mn-ea"/>
          <a:cs typeface="+mn-cs"/>
        </a:defRPr>
      </a:lvl5pPr>
      <a:lvl6pPr marL="12220971" algn="l" defTabSz="4888388" rtl="0" eaLnBrk="1" latinLnBrk="0" hangingPunct="1">
        <a:defRPr sz="9596" kern="1200">
          <a:solidFill>
            <a:schemeClr val="tx1"/>
          </a:solidFill>
          <a:latin typeface="+mn-lt"/>
          <a:ea typeface="+mn-ea"/>
          <a:cs typeface="+mn-cs"/>
        </a:defRPr>
      </a:lvl6pPr>
      <a:lvl7pPr marL="14665165" algn="l" defTabSz="4888388" rtl="0" eaLnBrk="1" latinLnBrk="0" hangingPunct="1">
        <a:defRPr sz="9596" kern="1200">
          <a:solidFill>
            <a:schemeClr val="tx1"/>
          </a:solidFill>
          <a:latin typeface="+mn-lt"/>
          <a:ea typeface="+mn-ea"/>
          <a:cs typeface="+mn-cs"/>
        </a:defRPr>
      </a:lvl7pPr>
      <a:lvl8pPr marL="17109359" algn="l" defTabSz="4888388" rtl="0" eaLnBrk="1" latinLnBrk="0" hangingPunct="1">
        <a:defRPr sz="9596" kern="1200">
          <a:solidFill>
            <a:schemeClr val="tx1"/>
          </a:solidFill>
          <a:latin typeface="+mn-lt"/>
          <a:ea typeface="+mn-ea"/>
          <a:cs typeface="+mn-cs"/>
        </a:defRPr>
      </a:lvl8pPr>
      <a:lvl9pPr marL="19553555" algn="l" defTabSz="4888388" rtl="0" eaLnBrk="1" latinLnBrk="0" hangingPunct="1">
        <a:defRPr sz="959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2.png"/><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sz="7676" dirty="0">
                <a:solidFill>
                  <a:srgbClr val="01014B"/>
                </a:solidFill>
              </a:rPr>
              <a:t>Protein Expression in Breast Tissue Challenged with Environmental Estrogens</a:t>
            </a:r>
            <a:br>
              <a:rPr lang="en-US" sz="4798" dirty="0">
                <a:solidFill>
                  <a:srgbClr val="01014B"/>
                </a:solidFill>
              </a:rPr>
            </a:br>
            <a:r>
              <a:rPr lang="en-US" sz="4798" b="0" dirty="0">
                <a:solidFill>
                  <a:srgbClr val="01014B"/>
                </a:solidFill>
              </a:rPr>
              <a:t>Katelyn Rypka and Winnifred Bryant</a:t>
            </a:r>
            <a:br>
              <a:rPr lang="en-US" sz="4798" b="0" dirty="0">
                <a:solidFill>
                  <a:srgbClr val="01014B"/>
                </a:solidFill>
              </a:rPr>
            </a:br>
            <a:r>
              <a:rPr lang="en-US" sz="4798" b="0" dirty="0">
                <a:solidFill>
                  <a:srgbClr val="01014B"/>
                </a:solidFill>
              </a:rPr>
              <a:t>Department of Biology </a:t>
            </a:r>
            <a:br>
              <a:rPr lang="en-US" sz="4798" b="0" dirty="0">
                <a:solidFill>
                  <a:srgbClr val="01014B"/>
                </a:solidFill>
              </a:rPr>
            </a:br>
            <a:r>
              <a:rPr lang="en-US" sz="4798" b="0" dirty="0">
                <a:solidFill>
                  <a:srgbClr val="01014B"/>
                </a:solidFill>
              </a:rPr>
              <a:t>University of Wisconsin - Eau Claire</a:t>
            </a:r>
            <a:endParaRPr lang="en-US" sz="4798" dirty="0">
              <a:solidFill>
                <a:srgbClr val="01014B"/>
              </a:solidFill>
            </a:endParaRPr>
          </a:p>
        </p:txBody>
      </p:sp>
      <p:sp>
        <p:nvSpPr>
          <p:cNvPr id="3" name="Text Placeholder 2"/>
          <p:cNvSpPr>
            <a:spLocks noGrp="1"/>
          </p:cNvSpPr>
          <p:nvPr>
            <p:ph type="body" sz="quarter" idx="10"/>
          </p:nvPr>
        </p:nvSpPr>
        <p:spPr>
          <a:xfrm>
            <a:off x="671788" y="4958055"/>
            <a:ext cx="13538437" cy="1164899"/>
          </a:xfrm>
        </p:spPr>
        <p:txBody>
          <a:bodyPr/>
          <a:lstStyle/>
          <a:p>
            <a:r>
              <a:rPr lang="en-US" dirty="0"/>
              <a:t>Abstract</a:t>
            </a:r>
          </a:p>
        </p:txBody>
      </p:sp>
      <p:sp>
        <p:nvSpPr>
          <p:cNvPr id="4" name="Text Placeholder 3"/>
          <p:cNvSpPr>
            <a:spLocks noGrp="1"/>
          </p:cNvSpPr>
          <p:nvPr>
            <p:ph type="body" sz="quarter" idx="11"/>
          </p:nvPr>
        </p:nvSpPr>
        <p:spPr>
          <a:xfrm>
            <a:off x="706284" y="6440165"/>
            <a:ext cx="13000198" cy="6974672"/>
          </a:xfrm>
        </p:spPr>
        <p:txBody>
          <a:bodyPr/>
          <a:lstStyle/>
          <a:p>
            <a:pPr>
              <a:spcBef>
                <a:spcPts val="0"/>
              </a:spcBef>
            </a:pPr>
            <a:r>
              <a:rPr lang="en-US" sz="3500" dirty="0">
                <a:cs typeface="Calibri" panose="020F0502020204030204" pitchFamily="34" charset="0"/>
              </a:rPr>
              <a:t>Estrogen (</a:t>
            </a:r>
            <a:r>
              <a:rPr lang="en-US" sz="3500" dirty="0"/>
              <a:t>E</a:t>
            </a:r>
            <a:r>
              <a:rPr lang="en-US" sz="3500" baseline="-25000" dirty="0"/>
              <a:t>2</a:t>
            </a:r>
            <a:r>
              <a:rPr lang="en-US" sz="3500" dirty="0">
                <a:cs typeface="Calibri" panose="020F0502020204030204" pitchFamily="34" charset="0"/>
              </a:rPr>
              <a:t>) has many beneficial effects but paradoxically estrogen exposure increases cancer risk in the breast and in the uterus. Bisphenol A (BPA) and methylparaben (MP) are environmental estrogens that are known to influence the expression of estrogen sensitive genes. To further elucidate the mechanism of action of environmental estrogens in breast cancer cells, we treated T47D  and MCF-7 cells with MP and BPA, respectively, and measured the expression of proteins in the E</a:t>
            </a:r>
            <a:r>
              <a:rPr lang="en-US" sz="3500" baseline="-25000" dirty="0">
                <a:cs typeface="Calibri" panose="020F0502020204030204" pitchFamily="34" charset="0"/>
              </a:rPr>
              <a:t>2</a:t>
            </a:r>
            <a:r>
              <a:rPr lang="en-US" sz="3500" dirty="0">
                <a:cs typeface="Calibri" panose="020F0502020204030204" pitchFamily="34" charset="0"/>
              </a:rPr>
              <a:t> signaling pathway utilizing Coomassie blue staining and Western Blotting. </a:t>
            </a:r>
          </a:p>
          <a:p>
            <a:pPr>
              <a:spcBef>
                <a:spcPts val="0"/>
              </a:spcBef>
            </a:pPr>
            <a:endParaRPr lang="en-US" sz="3500" dirty="0">
              <a:cs typeface="Calibri" panose="020F0502020204030204" pitchFamily="34" charset="0"/>
            </a:endParaRPr>
          </a:p>
        </p:txBody>
      </p:sp>
      <p:sp>
        <p:nvSpPr>
          <p:cNvPr id="7" name="Text Placeholder 6"/>
          <p:cNvSpPr>
            <a:spLocks noGrp="1"/>
          </p:cNvSpPr>
          <p:nvPr>
            <p:ph type="body" sz="quarter" idx="14"/>
          </p:nvPr>
        </p:nvSpPr>
        <p:spPr>
          <a:xfrm>
            <a:off x="822100" y="25079614"/>
            <a:ext cx="13388125" cy="1264731"/>
          </a:xfrm>
        </p:spPr>
        <p:txBody>
          <a:bodyPr/>
          <a:lstStyle/>
          <a:p>
            <a:r>
              <a:rPr lang="en-US" dirty="0"/>
              <a:t>Methods &amp; Materials</a:t>
            </a:r>
          </a:p>
        </p:txBody>
      </p:sp>
      <p:sp>
        <p:nvSpPr>
          <p:cNvPr id="8" name="Text Placeholder 7"/>
          <p:cNvSpPr>
            <a:spLocks noGrp="1"/>
          </p:cNvSpPr>
          <p:nvPr>
            <p:ph type="body" sz="quarter" idx="15"/>
          </p:nvPr>
        </p:nvSpPr>
        <p:spPr>
          <a:xfrm>
            <a:off x="822100" y="26530788"/>
            <a:ext cx="13388125" cy="13162384"/>
          </a:xfrm>
        </p:spPr>
        <p:txBody>
          <a:bodyPr/>
          <a:lstStyle/>
          <a:p>
            <a:pPr>
              <a:spcBef>
                <a:spcPts val="0"/>
              </a:spcBef>
            </a:pPr>
            <a:r>
              <a:rPr lang="en-US" sz="3500" b="1" dirty="0">
                <a:cs typeface="Calibri" panose="020F0502020204030204" pitchFamily="34" charset="0"/>
              </a:rPr>
              <a:t>Cell Culture: </a:t>
            </a:r>
          </a:p>
          <a:p>
            <a:pPr>
              <a:spcBef>
                <a:spcPts val="0"/>
              </a:spcBef>
            </a:pPr>
            <a:r>
              <a:rPr lang="en-US" sz="3500" dirty="0">
                <a:cs typeface="Calibri" panose="020F0502020204030204" pitchFamily="34" charset="0"/>
              </a:rPr>
              <a:t>MCF-7 and T47D cells, are breast cancer cells that express endogenous estrogen receptors. They were obtained from Sigma Aldrich and cultured in T75 culture flasks with RPMI media supplemented with FBS at 37ºC in 95% O2 and 5% CO2.</a:t>
            </a:r>
          </a:p>
          <a:p>
            <a:pPr>
              <a:spcBef>
                <a:spcPts val="0"/>
              </a:spcBef>
            </a:pPr>
            <a:endParaRPr lang="en-US" sz="3500" dirty="0">
              <a:cs typeface="Calibri" panose="020F0502020204030204" pitchFamily="34" charset="0"/>
            </a:endParaRPr>
          </a:p>
          <a:p>
            <a:pPr>
              <a:spcBef>
                <a:spcPts val="0"/>
              </a:spcBef>
            </a:pPr>
            <a:r>
              <a:rPr lang="en-US" sz="3500" b="1" dirty="0">
                <a:cs typeface="Calibri" panose="020F0502020204030204" pitchFamily="34" charset="0"/>
              </a:rPr>
              <a:t>Exposure Time Trial:</a:t>
            </a:r>
          </a:p>
          <a:p>
            <a:pPr>
              <a:spcBef>
                <a:spcPts val="0"/>
              </a:spcBef>
            </a:pPr>
            <a:r>
              <a:rPr lang="en-US" sz="3500" dirty="0">
                <a:cs typeface="Calibri" panose="020F0502020204030204" pitchFamily="34" charset="0"/>
              </a:rPr>
              <a:t>Cells were plated at 2 million cells per well in 6 well plates with </a:t>
            </a:r>
            <a:r>
              <a:rPr lang="en-US" sz="3500" dirty="0"/>
              <a:t>E</a:t>
            </a:r>
            <a:r>
              <a:rPr lang="en-US" sz="3500" baseline="-25000" dirty="0"/>
              <a:t>2</a:t>
            </a:r>
            <a:r>
              <a:rPr lang="en-US" sz="3500" dirty="0">
                <a:cs typeface="Calibri" panose="020F0502020204030204" pitchFamily="34" charset="0"/>
              </a:rPr>
              <a:t> free RPMI culture media. There were treated with MP (1</a:t>
            </a:r>
            <a:r>
              <a:rPr lang="el-GR" sz="3500" dirty="0">
                <a:cs typeface="Calibri" panose="020F0502020204030204" pitchFamily="34" charset="0"/>
              </a:rPr>
              <a:t>μ</a:t>
            </a:r>
            <a:r>
              <a:rPr lang="en-US" sz="3500" dirty="0">
                <a:cs typeface="Calibri" panose="020F0502020204030204" pitchFamily="34" charset="0"/>
              </a:rPr>
              <a:t>M) for indicated periods of time. Controls included ethanol vehicle, and </a:t>
            </a:r>
            <a:r>
              <a:rPr lang="en-US" sz="3500" dirty="0"/>
              <a:t>E</a:t>
            </a:r>
            <a:r>
              <a:rPr lang="en-US" sz="3500" baseline="-25000" dirty="0"/>
              <a:t>2</a:t>
            </a:r>
            <a:r>
              <a:rPr lang="en-US" sz="3500" dirty="0">
                <a:cs typeface="Calibri" panose="020F0502020204030204" pitchFamily="34" charset="0"/>
              </a:rPr>
              <a:t> (10</a:t>
            </a:r>
            <a:r>
              <a:rPr lang="en-US" sz="3500" baseline="30000" dirty="0">
                <a:cs typeface="Calibri" panose="020F0502020204030204" pitchFamily="34" charset="0"/>
              </a:rPr>
              <a:t>-8</a:t>
            </a:r>
            <a:r>
              <a:rPr lang="en-US" sz="3500" dirty="0">
                <a:cs typeface="Calibri" panose="020F0502020204030204" pitchFamily="34" charset="0"/>
              </a:rPr>
              <a:t>M). After treatments cells were collected using RIPA Lysis Buffer Protein concentration in cell lysates was quantified by a BCA assay. </a:t>
            </a:r>
          </a:p>
          <a:p>
            <a:pPr>
              <a:spcBef>
                <a:spcPts val="0"/>
              </a:spcBef>
            </a:pPr>
            <a:endParaRPr lang="en-US" sz="3500" dirty="0">
              <a:cs typeface="Calibri" panose="020F0502020204030204" pitchFamily="34" charset="0"/>
            </a:endParaRPr>
          </a:p>
          <a:p>
            <a:pPr>
              <a:spcBef>
                <a:spcPts val="0"/>
              </a:spcBef>
            </a:pPr>
            <a:r>
              <a:rPr lang="en-US" sz="3500" b="1" dirty="0">
                <a:cs typeface="Calibri" panose="020F0502020204030204" pitchFamily="34" charset="0"/>
              </a:rPr>
              <a:t>Electrophoresis:</a:t>
            </a:r>
          </a:p>
          <a:p>
            <a:pPr>
              <a:spcBef>
                <a:spcPts val="0"/>
              </a:spcBef>
            </a:pPr>
            <a:r>
              <a:rPr lang="en-US" sz="3500" dirty="0">
                <a:cs typeface="Calibri" panose="020F0502020204030204" pitchFamily="34" charset="0"/>
              </a:rPr>
              <a:t>60</a:t>
            </a:r>
            <a:r>
              <a:rPr lang="el-GR" sz="3500" dirty="0">
                <a:cs typeface="Calibri" panose="020F0502020204030204" pitchFamily="34" charset="0"/>
              </a:rPr>
              <a:t>μ</a:t>
            </a:r>
            <a:r>
              <a:rPr lang="en-US" sz="3500" dirty="0">
                <a:cs typeface="Calibri" panose="020F0502020204030204" pitchFamily="34" charset="0"/>
              </a:rPr>
              <a:t>g of lysate was electrophoresed on 4-12% Bis-Tris gel at 200V. </a:t>
            </a:r>
          </a:p>
          <a:p>
            <a:pPr>
              <a:spcBef>
                <a:spcPts val="0"/>
              </a:spcBef>
            </a:pPr>
            <a:endParaRPr lang="en-US" sz="3500" b="1" dirty="0">
              <a:cs typeface="Calibri" panose="020F0502020204030204" pitchFamily="34" charset="0"/>
            </a:endParaRPr>
          </a:p>
          <a:p>
            <a:pPr>
              <a:spcBef>
                <a:spcPts val="0"/>
              </a:spcBef>
            </a:pPr>
            <a:r>
              <a:rPr lang="en-US" sz="3500" b="1" dirty="0">
                <a:cs typeface="Calibri" panose="020F0502020204030204" pitchFamily="34" charset="0"/>
              </a:rPr>
              <a:t>Visualization: </a:t>
            </a:r>
          </a:p>
          <a:p>
            <a:pPr>
              <a:spcBef>
                <a:spcPts val="0"/>
              </a:spcBef>
            </a:pPr>
            <a:r>
              <a:rPr lang="en-US" sz="3500" dirty="0">
                <a:cs typeface="Calibri" panose="020F0502020204030204" pitchFamily="34" charset="0"/>
              </a:rPr>
              <a:t>The gels were stained with Coomassie Blue. ER</a:t>
            </a:r>
            <a:r>
              <a:rPr lang="el-GR" sz="3500" dirty="0">
                <a:cs typeface="Calibri" panose="020F0502020204030204" pitchFamily="34" charset="0"/>
              </a:rPr>
              <a:t>α</a:t>
            </a:r>
            <a:r>
              <a:rPr lang="en-US" sz="3500" dirty="0">
                <a:cs typeface="Calibri" panose="020F0502020204030204" pitchFamily="34" charset="0"/>
              </a:rPr>
              <a:t> (66 KDa), ER</a:t>
            </a:r>
            <a:r>
              <a:rPr lang="el-GR" sz="3500" dirty="0">
                <a:cs typeface="Calibri" panose="020F0502020204030204" pitchFamily="34" charset="0"/>
              </a:rPr>
              <a:t>β</a:t>
            </a:r>
            <a:r>
              <a:rPr lang="en-US" sz="3500" dirty="0">
                <a:cs typeface="Calibri" panose="020F0502020204030204" pitchFamily="34" charset="0"/>
              </a:rPr>
              <a:t> (59 KDa), and MAPK (42 KDa, 44 KDa) were identified by size relative to the protein marker (Magic Mark).</a:t>
            </a:r>
          </a:p>
          <a:p>
            <a:pPr>
              <a:spcBef>
                <a:spcPts val="0"/>
              </a:spcBef>
            </a:pPr>
            <a:r>
              <a:rPr lang="en-US" sz="3500" dirty="0">
                <a:cs typeface="Calibri" panose="020F0502020204030204" pitchFamily="34" charset="0"/>
              </a:rPr>
              <a:t>Densitometry was utilized to quantify expression of proteins.</a:t>
            </a:r>
          </a:p>
        </p:txBody>
      </p:sp>
      <p:sp>
        <p:nvSpPr>
          <p:cNvPr id="10" name="Text Placeholder 9"/>
          <p:cNvSpPr>
            <a:spLocks noGrp="1"/>
          </p:cNvSpPr>
          <p:nvPr>
            <p:ph type="body" sz="quarter" idx="17"/>
          </p:nvPr>
        </p:nvSpPr>
        <p:spPr>
          <a:xfrm>
            <a:off x="28704492" y="36667838"/>
            <a:ext cx="12298456" cy="1607548"/>
          </a:xfrm>
        </p:spPr>
        <p:txBody>
          <a:bodyPr/>
          <a:lstStyle/>
          <a:p>
            <a:pPr marL="0" indent="0">
              <a:buNone/>
            </a:pPr>
            <a:r>
              <a:rPr lang="en-US" sz="2800" dirty="0"/>
              <a:t>We would like to thank the UWEC Office of Research and Sponsored Programs for the finding for this project. </a:t>
            </a:r>
          </a:p>
        </p:txBody>
      </p:sp>
      <p:sp>
        <p:nvSpPr>
          <p:cNvPr id="12" name="Text Placeholder 11"/>
          <p:cNvSpPr>
            <a:spLocks noGrp="1"/>
          </p:cNvSpPr>
          <p:nvPr>
            <p:ph type="body" sz="quarter" idx="19"/>
          </p:nvPr>
        </p:nvSpPr>
        <p:spPr>
          <a:xfrm>
            <a:off x="15471735" y="27992309"/>
            <a:ext cx="24928133" cy="7746676"/>
          </a:xfrm>
        </p:spPr>
        <p:txBody>
          <a:bodyPr/>
          <a:lstStyle/>
          <a:p>
            <a:pPr marL="0" indent="0">
              <a:buNone/>
            </a:pPr>
            <a:r>
              <a:rPr lang="en-US" sz="3500" dirty="0"/>
              <a:t>1)   There was no change in ER</a:t>
            </a:r>
            <a:r>
              <a:rPr lang="el-GR" sz="3500" dirty="0"/>
              <a:t>α </a:t>
            </a:r>
            <a:r>
              <a:rPr lang="en-US" sz="3500" dirty="0"/>
              <a:t>expression in either cell line over the time course with either the MP or the BPA treatment. </a:t>
            </a:r>
          </a:p>
          <a:p>
            <a:pPr marL="0" indent="0">
              <a:buNone/>
            </a:pPr>
            <a:r>
              <a:rPr lang="en-US" sz="3500" dirty="0"/>
              <a:t>2)   In the case of the T47D breast cancer cells there was no change in ER</a:t>
            </a:r>
            <a:r>
              <a:rPr lang="el-GR" sz="3500" dirty="0"/>
              <a:t>β</a:t>
            </a:r>
            <a:r>
              <a:rPr lang="en-US" sz="3500" dirty="0"/>
              <a:t> expression and no change in ER</a:t>
            </a:r>
            <a:r>
              <a:rPr lang="el-GR" sz="3500" dirty="0"/>
              <a:t>α</a:t>
            </a:r>
            <a:r>
              <a:rPr lang="en-US" sz="3500" dirty="0"/>
              <a:t>/ER</a:t>
            </a:r>
            <a:r>
              <a:rPr lang="el-GR" sz="3500" dirty="0"/>
              <a:t>β</a:t>
            </a:r>
            <a:r>
              <a:rPr lang="en-US" sz="3500" dirty="0"/>
              <a:t> ratio over time with the MP treatment (data is not shown).  </a:t>
            </a:r>
          </a:p>
          <a:p>
            <a:pPr marL="0" indent="0">
              <a:buNone/>
            </a:pPr>
            <a:r>
              <a:rPr lang="en-US" sz="3500" dirty="0"/>
              <a:t>3)   MAPK expression changes when breast cancer cells are challenged with MP and BPA. MAPK expression is increased with E</a:t>
            </a:r>
            <a:r>
              <a:rPr lang="en-US" sz="3500" baseline="-25000" dirty="0"/>
              <a:t>2</a:t>
            </a:r>
            <a:r>
              <a:rPr lang="en-US" sz="3500" dirty="0"/>
              <a:t> treatment (as compared to vehicle). MAPK expression decreased initially with EE (BPA and MP) treatment (as compared to E</a:t>
            </a:r>
            <a:r>
              <a:rPr lang="en-US" sz="3500" baseline="-25000" dirty="0"/>
              <a:t>2</a:t>
            </a:r>
            <a:r>
              <a:rPr lang="en-US" sz="3500" dirty="0"/>
              <a:t>). MAPK increased after 30 minutes and then decreased at 60 minutes. </a:t>
            </a:r>
            <a:r>
              <a:rPr lang="en-US" sz="3500" i="1" dirty="0"/>
              <a:t>The time trials for the MCF-7 and T47D cells were different, but the patterns of expression at 15, 30, and 60 minutes is the same. </a:t>
            </a:r>
          </a:p>
          <a:p>
            <a:pPr marL="0" indent="0">
              <a:buNone/>
            </a:pPr>
            <a:r>
              <a:rPr lang="en-US" sz="3500" dirty="0"/>
              <a:t>4)   The lack of effect on ER expression makes it unlikely that MP and BPA affect breast cancer cells via a genomic mechanism.</a:t>
            </a:r>
          </a:p>
          <a:p>
            <a:pPr marL="822592" indent="-822592">
              <a:buAutoNum type="arabicParenR" startAt="5"/>
            </a:pPr>
            <a:r>
              <a:rPr lang="en-US" sz="3500" dirty="0"/>
              <a:t>The activation and cycling of MAPK in both cases suggests that effects of environmental estrogens are </a:t>
            </a:r>
            <a:r>
              <a:rPr lang="en-US" sz="3500" dirty="0" err="1"/>
              <a:t>nongenomic</a:t>
            </a:r>
            <a:r>
              <a:rPr lang="en-US" sz="3500" dirty="0"/>
              <a:t>.</a:t>
            </a:r>
          </a:p>
          <a:p>
            <a:pPr marL="822592" indent="-822592">
              <a:buAutoNum type="arabicParenR" startAt="5"/>
            </a:pPr>
            <a:r>
              <a:rPr lang="en-US" sz="3500" dirty="0"/>
              <a:t>We continue to examine this phenomenon and want to observe precise effects environmental estrogens are having on the MCF-7 and T47D breast cancer cell lines. Future studies will determine if MAPK expression is correlated with proliferation of these cell lines. </a:t>
            </a:r>
          </a:p>
          <a:p>
            <a:pPr marL="0" indent="0">
              <a:buNone/>
            </a:pPr>
            <a:endParaRPr lang="en-US" sz="3500" dirty="0"/>
          </a:p>
        </p:txBody>
      </p:sp>
      <p:sp>
        <p:nvSpPr>
          <p:cNvPr id="37" name="Text Placeholder 6"/>
          <p:cNvSpPr>
            <a:spLocks noGrp="1"/>
          </p:cNvSpPr>
          <p:nvPr>
            <p:ph type="body" sz="quarter" idx="14"/>
          </p:nvPr>
        </p:nvSpPr>
        <p:spPr>
          <a:xfrm>
            <a:off x="822100" y="11576045"/>
            <a:ext cx="13388125" cy="1227799"/>
          </a:xfrm>
        </p:spPr>
        <p:txBody>
          <a:bodyPr/>
          <a:lstStyle/>
          <a:p>
            <a:r>
              <a:rPr lang="en-US" dirty="0"/>
              <a:t>Introduction</a:t>
            </a:r>
          </a:p>
        </p:txBody>
      </p:sp>
      <p:sp>
        <p:nvSpPr>
          <p:cNvPr id="42" name="Text Placeholder 9"/>
          <p:cNvSpPr>
            <a:spLocks noGrp="1"/>
          </p:cNvSpPr>
          <p:nvPr>
            <p:ph type="body" sz="quarter" idx="17"/>
          </p:nvPr>
        </p:nvSpPr>
        <p:spPr>
          <a:xfrm>
            <a:off x="15364060" y="36667838"/>
            <a:ext cx="14259249" cy="1370566"/>
          </a:xfrm>
        </p:spPr>
        <p:txBody>
          <a:bodyPr/>
          <a:lstStyle/>
          <a:p>
            <a:pPr marL="0" indent="0">
              <a:buNone/>
            </a:pPr>
            <a:r>
              <a:rPr lang="en-US" sz="2800" dirty="0">
                <a:latin typeface="Calibri" panose="020F0502020204030204" pitchFamily="34" charset="0"/>
                <a:cs typeface="Calibri" panose="020F0502020204030204" pitchFamily="34" charset="0"/>
              </a:rPr>
              <a:t>Lillio MA et al. Hom Cancer. 2017 Apr;8(2):90-99.</a:t>
            </a:r>
          </a:p>
          <a:p>
            <a:pPr marL="0" indent="0">
              <a:buNone/>
            </a:pPr>
            <a:r>
              <a:rPr lang="en-US" sz="2800" dirty="0">
                <a:latin typeface="Calibri" panose="020F0502020204030204" pitchFamily="34" charset="0"/>
                <a:cs typeface="Calibri" panose="020F0502020204030204" pitchFamily="34" charset="0"/>
              </a:rPr>
              <a:t>Lillio et al. Jour of  App Toxi. 2016;37(4), 417-425.</a:t>
            </a:r>
          </a:p>
        </p:txBody>
      </p:sp>
      <p:sp>
        <p:nvSpPr>
          <p:cNvPr id="43" name="Text Placeholder 9"/>
          <p:cNvSpPr>
            <a:spLocks noGrp="1"/>
          </p:cNvSpPr>
          <p:nvPr>
            <p:ph type="body" sz="quarter" idx="17"/>
          </p:nvPr>
        </p:nvSpPr>
        <p:spPr>
          <a:xfrm>
            <a:off x="706285" y="13041983"/>
            <a:ext cx="13538304" cy="11835971"/>
          </a:xfrm>
        </p:spPr>
        <p:txBody>
          <a:bodyPr/>
          <a:lstStyle/>
          <a:p>
            <a:pPr marL="0" indent="0">
              <a:spcBef>
                <a:spcPts val="0"/>
              </a:spcBef>
              <a:buNone/>
            </a:pPr>
            <a:r>
              <a:rPr lang="en-US" sz="3500" dirty="0"/>
              <a:t>Estrogen (E</a:t>
            </a:r>
            <a:r>
              <a:rPr lang="en-US" sz="3500" baseline="-25000" dirty="0"/>
              <a:t>2</a:t>
            </a:r>
            <a:r>
              <a:rPr lang="en-US" sz="3500" dirty="0"/>
              <a:t>) is an ovarian steroid that modulates reproductive function and governs a number of other physiological events. The genomic effects of E</a:t>
            </a:r>
            <a:r>
              <a:rPr lang="en-US" sz="3500" baseline="-25000" dirty="0"/>
              <a:t>2</a:t>
            </a:r>
            <a:r>
              <a:rPr lang="en-US" sz="3500" dirty="0"/>
              <a:t> are mediated though interactions with estrogen receptors a and b, ligand inducible transcription factors. Non-genomic effects of estrogen are mediated through membrane associated receptors coupled to second messenger systems or phosphorylation cascades.</a:t>
            </a:r>
          </a:p>
          <a:p>
            <a:pPr marL="0" indent="0">
              <a:spcBef>
                <a:spcPts val="0"/>
              </a:spcBef>
              <a:buNone/>
            </a:pPr>
            <a:r>
              <a:rPr lang="en-US" sz="3500" dirty="0"/>
              <a:t>E</a:t>
            </a:r>
            <a:r>
              <a:rPr lang="en-US" sz="3500" baseline="-25000" dirty="0"/>
              <a:t>2</a:t>
            </a:r>
            <a:r>
              <a:rPr lang="en-US" sz="3500" dirty="0"/>
              <a:t>’s effects are beneficial, but paradoxically, excessive estrogen exposure increases risk of developing cancer in breast and uterine tissue. Moreover, E</a:t>
            </a:r>
            <a:r>
              <a:rPr lang="en-US" sz="3500" baseline="-25000" dirty="0"/>
              <a:t>2</a:t>
            </a:r>
            <a:r>
              <a:rPr lang="en-US" sz="3500" dirty="0"/>
              <a:t> signaling is often dysregulated in estrogen dependent breast and uterine cancers. </a:t>
            </a:r>
          </a:p>
          <a:p>
            <a:pPr marL="0" indent="0">
              <a:spcBef>
                <a:spcPts val="0"/>
              </a:spcBef>
              <a:buNone/>
            </a:pPr>
            <a:r>
              <a:rPr lang="en-US" sz="3500" dirty="0"/>
              <a:t>Environmental estrogens (EEs) mimic the effects of ovarian estrogen and interact with the estrogen receptors. The precise effects of EEs depend on cell and promotor context. These compounds are ubiquitous. BPA is an EE found in many plastics and resins.</a:t>
            </a:r>
          </a:p>
          <a:p>
            <a:pPr marL="0" indent="0">
              <a:spcBef>
                <a:spcPts val="0"/>
              </a:spcBef>
              <a:buNone/>
            </a:pPr>
            <a:r>
              <a:rPr lang="en-US" sz="3500" dirty="0"/>
              <a:t>When treated with 10 nM BPA, mammospheres derived from MCF-7 cells exhibit increased size (Lillio et al.). </a:t>
            </a:r>
          </a:p>
          <a:p>
            <a:pPr marL="0" indent="0">
              <a:spcBef>
                <a:spcPts val="0"/>
              </a:spcBef>
              <a:buNone/>
            </a:pPr>
            <a:r>
              <a:rPr lang="en-US" sz="3500" dirty="0"/>
              <a:t> MP is commonly used in personal care products, food, and pharmaceutical and has been shown to increased tumor size of MCF-7 breast cancer cells (Lillio et al.). </a:t>
            </a:r>
          </a:p>
          <a:p>
            <a:pPr marL="0" indent="0">
              <a:spcBef>
                <a:spcPts val="0"/>
              </a:spcBef>
              <a:buNone/>
            </a:pPr>
            <a:r>
              <a:rPr lang="en-US" sz="3500" dirty="0"/>
              <a:t>We have measured the expression of ERa (involved in classic, genomic pathways) and MAPK (involved in rapid, non-genomic pathways) to generate a mechanistic model of EE action.</a:t>
            </a:r>
          </a:p>
          <a:p>
            <a:pPr marL="0" indent="0">
              <a:spcBef>
                <a:spcPts val="0"/>
              </a:spcBef>
              <a:buNone/>
            </a:pPr>
            <a:r>
              <a:rPr lang="en-US" sz="3500" dirty="0"/>
              <a:t> </a:t>
            </a:r>
          </a:p>
          <a:p>
            <a:pPr marL="0" indent="0">
              <a:spcBef>
                <a:spcPts val="0"/>
              </a:spcBef>
              <a:buNone/>
            </a:pPr>
            <a:endParaRPr lang="en-US" sz="3500" dirty="0"/>
          </a:p>
        </p:txBody>
      </p:sp>
      <p:pic>
        <p:nvPicPr>
          <p:cNvPr id="23" name="Picture 22"/>
          <p:cNvPicPr>
            <a:picLocks noChangeAspect="1"/>
          </p:cNvPicPr>
          <p:nvPr/>
        </p:nvPicPr>
        <p:blipFill rotWithShape="1">
          <a:blip r:embed="rId3"/>
          <a:srcRect l="17598" r="15363"/>
          <a:stretch/>
        </p:blipFill>
        <p:spPr>
          <a:xfrm>
            <a:off x="822100" y="2075392"/>
            <a:ext cx="2759308" cy="2502138"/>
          </a:xfrm>
          <a:prstGeom prst="rect">
            <a:avLst/>
          </a:prstGeom>
        </p:spPr>
      </p:pic>
      <p:grpSp>
        <p:nvGrpSpPr>
          <p:cNvPr id="26" name="Group 25"/>
          <p:cNvGrpSpPr/>
          <p:nvPr/>
        </p:nvGrpSpPr>
        <p:grpSpPr>
          <a:xfrm>
            <a:off x="16021516" y="6459751"/>
            <a:ext cx="11124584" cy="9255099"/>
            <a:chOff x="1860377" y="364609"/>
            <a:chExt cx="4077157" cy="3342605"/>
          </a:xfrm>
        </p:grpSpPr>
        <p:sp>
          <p:nvSpPr>
            <p:cNvPr id="27" name="TextBox 26"/>
            <p:cNvSpPr txBox="1"/>
            <p:nvPr/>
          </p:nvSpPr>
          <p:spPr>
            <a:xfrm>
              <a:off x="3631013" y="364609"/>
              <a:ext cx="1958255" cy="477978"/>
            </a:xfrm>
            <a:prstGeom prst="rect">
              <a:avLst/>
            </a:prstGeom>
            <a:noFill/>
          </p:spPr>
          <p:txBody>
            <a:bodyPr wrap="none" rtlCol="0">
              <a:spAutoFit/>
            </a:bodyPr>
            <a:lstStyle/>
            <a:p>
              <a:r>
                <a:rPr lang="en-US" dirty="0"/>
                <a:t>MCF-7 cells</a:t>
              </a:r>
            </a:p>
          </p:txBody>
        </p:sp>
        <p:grpSp>
          <p:nvGrpSpPr>
            <p:cNvPr id="29" name="Group 28"/>
            <p:cNvGrpSpPr/>
            <p:nvPr/>
          </p:nvGrpSpPr>
          <p:grpSpPr>
            <a:xfrm>
              <a:off x="2361023" y="1077551"/>
              <a:ext cx="2879731" cy="2629663"/>
              <a:chOff x="2361023" y="2061340"/>
              <a:chExt cx="2879731" cy="2629663"/>
            </a:xfrm>
          </p:grpSpPr>
          <p:pic>
            <p:nvPicPr>
              <p:cNvPr id="45" name="Picture 44"/>
              <p:cNvPicPr>
                <a:picLocks noChangeAspect="1"/>
              </p:cNvPicPr>
              <p:nvPr/>
            </p:nvPicPr>
            <p:blipFill rotWithShape="1">
              <a:blip r:embed="rId4" cstate="print">
                <a:extLst>
                  <a:ext uri="{28A0092B-C50C-407E-A947-70E740481C1C}">
                    <a14:useLocalDpi xmlns:a14="http://schemas.microsoft.com/office/drawing/2010/main" val="0"/>
                  </a:ext>
                </a:extLst>
              </a:blip>
              <a:srcRect l="27737" t="13647" r="49839" b="64549"/>
              <a:stretch/>
            </p:blipFill>
            <p:spPr>
              <a:xfrm>
                <a:off x="2404055" y="2559646"/>
                <a:ext cx="2836699" cy="2131357"/>
              </a:xfrm>
              <a:prstGeom prst="rect">
                <a:avLst/>
              </a:prstGeom>
            </p:spPr>
          </p:pic>
          <p:sp>
            <p:nvSpPr>
              <p:cNvPr id="46" name="TextBox 45"/>
              <p:cNvSpPr txBox="1"/>
              <p:nvPr/>
            </p:nvSpPr>
            <p:spPr>
              <a:xfrm>
                <a:off x="2361023" y="2061340"/>
                <a:ext cx="628155" cy="433168"/>
              </a:xfrm>
              <a:prstGeom prst="rect">
                <a:avLst/>
              </a:prstGeom>
              <a:noFill/>
            </p:spPr>
            <p:txBody>
              <a:bodyPr wrap="none" rtlCol="0">
                <a:spAutoFit/>
              </a:bodyPr>
              <a:lstStyle/>
              <a:p>
                <a:r>
                  <a:rPr lang="en-US" sz="2398" dirty="0"/>
                  <a:t>MagicMark </a:t>
                </a:r>
              </a:p>
              <a:p>
                <a:r>
                  <a:rPr lang="en-US" sz="2398" dirty="0"/>
                  <a:t>Protein </a:t>
                </a:r>
              </a:p>
              <a:p>
                <a:r>
                  <a:rPr lang="en-US" sz="2398" dirty="0"/>
                  <a:t>Standard</a:t>
                </a:r>
              </a:p>
            </p:txBody>
          </p:sp>
          <p:sp>
            <p:nvSpPr>
              <p:cNvPr id="47" name="TextBox 46"/>
              <p:cNvSpPr txBox="1"/>
              <p:nvPr/>
            </p:nvSpPr>
            <p:spPr>
              <a:xfrm>
                <a:off x="3440992" y="2313425"/>
                <a:ext cx="174018" cy="166621"/>
              </a:xfrm>
              <a:prstGeom prst="rect">
                <a:avLst/>
              </a:prstGeom>
              <a:noFill/>
            </p:spPr>
            <p:txBody>
              <a:bodyPr wrap="none" rtlCol="0">
                <a:spAutoFit/>
              </a:bodyPr>
              <a:lstStyle/>
              <a:p>
                <a:r>
                  <a:rPr lang="en-US" sz="2398" dirty="0"/>
                  <a:t>E</a:t>
                </a:r>
                <a:r>
                  <a:rPr lang="en-US" sz="2398" baseline="-25000" dirty="0"/>
                  <a:t>2</a:t>
                </a:r>
              </a:p>
            </p:txBody>
          </p:sp>
          <p:sp>
            <p:nvSpPr>
              <p:cNvPr id="48" name="TextBox 47"/>
              <p:cNvSpPr txBox="1"/>
              <p:nvPr/>
            </p:nvSpPr>
            <p:spPr>
              <a:xfrm>
                <a:off x="3140821" y="2324088"/>
                <a:ext cx="149343" cy="166621"/>
              </a:xfrm>
              <a:prstGeom prst="rect">
                <a:avLst/>
              </a:prstGeom>
              <a:noFill/>
            </p:spPr>
            <p:txBody>
              <a:bodyPr wrap="none" rtlCol="0">
                <a:spAutoFit/>
              </a:bodyPr>
              <a:lstStyle/>
              <a:p>
                <a:r>
                  <a:rPr lang="en-US" sz="2398" dirty="0"/>
                  <a:t>V</a:t>
                </a:r>
              </a:p>
            </p:txBody>
          </p:sp>
          <p:sp>
            <p:nvSpPr>
              <p:cNvPr id="49" name="TextBox 48"/>
              <p:cNvSpPr txBox="1"/>
              <p:nvPr/>
            </p:nvSpPr>
            <p:spPr>
              <a:xfrm>
                <a:off x="4803225" y="2313425"/>
                <a:ext cx="236880" cy="166621"/>
              </a:xfrm>
              <a:prstGeom prst="rect">
                <a:avLst/>
              </a:prstGeom>
              <a:noFill/>
            </p:spPr>
            <p:txBody>
              <a:bodyPr wrap="none" rtlCol="0">
                <a:spAutoFit/>
              </a:bodyPr>
              <a:lstStyle/>
              <a:p>
                <a:r>
                  <a:rPr lang="en-US" sz="2398" dirty="0"/>
                  <a:t>120</a:t>
                </a:r>
              </a:p>
            </p:txBody>
          </p:sp>
          <p:sp>
            <p:nvSpPr>
              <p:cNvPr id="50" name="TextBox 49"/>
              <p:cNvSpPr txBox="1"/>
              <p:nvPr/>
            </p:nvSpPr>
            <p:spPr>
              <a:xfrm>
                <a:off x="4544727" y="2313425"/>
                <a:ext cx="180480" cy="166621"/>
              </a:xfrm>
              <a:prstGeom prst="rect">
                <a:avLst/>
              </a:prstGeom>
              <a:noFill/>
            </p:spPr>
            <p:txBody>
              <a:bodyPr wrap="none" rtlCol="0">
                <a:spAutoFit/>
              </a:bodyPr>
              <a:lstStyle/>
              <a:p>
                <a:r>
                  <a:rPr lang="en-US" sz="2398" dirty="0"/>
                  <a:t>90</a:t>
                </a:r>
              </a:p>
            </p:txBody>
          </p:sp>
          <p:sp>
            <p:nvSpPr>
              <p:cNvPr id="51" name="TextBox 50"/>
              <p:cNvSpPr txBox="1"/>
              <p:nvPr/>
            </p:nvSpPr>
            <p:spPr>
              <a:xfrm>
                <a:off x="4228615" y="2313425"/>
                <a:ext cx="180480" cy="166621"/>
              </a:xfrm>
              <a:prstGeom prst="rect">
                <a:avLst/>
              </a:prstGeom>
              <a:noFill/>
            </p:spPr>
            <p:txBody>
              <a:bodyPr wrap="none" rtlCol="0">
                <a:spAutoFit/>
              </a:bodyPr>
              <a:lstStyle/>
              <a:p>
                <a:r>
                  <a:rPr lang="en-US" sz="2398" dirty="0"/>
                  <a:t>60</a:t>
                </a:r>
              </a:p>
            </p:txBody>
          </p:sp>
          <p:sp>
            <p:nvSpPr>
              <p:cNvPr id="52" name="TextBox 51"/>
              <p:cNvSpPr txBox="1"/>
              <p:nvPr/>
            </p:nvSpPr>
            <p:spPr>
              <a:xfrm>
                <a:off x="3970117" y="2308260"/>
                <a:ext cx="180480" cy="166621"/>
              </a:xfrm>
              <a:prstGeom prst="rect">
                <a:avLst/>
              </a:prstGeom>
              <a:noFill/>
            </p:spPr>
            <p:txBody>
              <a:bodyPr wrap="none" rtlCol="0">
                <a:spAutoFit/>
              </a:bodyPr>
              <a:lstStyle/>
              <a:p>
                <a:r>
                  <a:rPr lang="en-US" sz="2398" dirty="0"/>
                  <a:t>30</a:t>
                </a:r>
              </a:p>
            </p:txBody>
          </p:sp>
          <p:sp>
            <p:nvSpPr>
              <p:cNvPr id="53" name="TextBox 52"/>
              <p:cNvSpPr txBox="1"/>
              <p:nvPr/>
            </p:nvSpPr>
            <p:spPr>
              <a:xfrm>
                <a:off x="3683870" y="2310165"/>
                <a:ext cx="180480" cy="166621"/>
              </a:xfrm>
              <a:prstGeom prst="rect">
                <a:avLst/>
              </a:prstGeom>
              <a:noFill/>
            </p:spPr>
            <p:txBody>
              <a:bodyPr wrap="none" rtlCol="0">
                <a:spAutoFit/>
              </a:bodyPr>
              <a:lstStyle/>
              <a:p>
                <a:r>
                  <a:rPr lang="en-US" sz="2398" dirty="0"/>
                  <a:t>15</a:t>
                </a:r>
              </a:p>
            </p:txBody>
          </p:sp>
        </p:grpSp>
        <p:sp>
          <p:nvSpPr>
            <p:cNvPr id="30" name="Right Arrow 29"/>
            <p:cNvSpPr/>
            <p:nvPr/>
          </p:nvSpPr>
          <p:spPr>
            <a:xfrm>
              <a:off x="2404055" y="2018374"/>
              <a:ext cx="134751" cy="8606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31" name="Right Arrow 30"/>
            <p:cNvSpPr/>
            <p:nvPr/>
          </p:nvSpPr>
          <p:spPr>
            <a:xfrm>
              <a:off x="2404055" y="2179636"/>
              <a:ext cx="134751" cy="8606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32" name="Right Arrow 31"/>
            <p:cNvSpPr/>
            <p:nvPr/>
          </p:nvSpPr>
          <p:spPr>
            <a:xfrm>
              <a:off x="2404055" y="2412659"/>
              <a:ext cx="134751" cy="8606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35" name="TextBox 34"/>
            <p:cNvSpPr txBox="1"/>
            <p:nvPr/>
          </p:nvSpPr>
          <p:spPr>
            <a:xfrm>
              <a:off x="1867077" y="1930832"/>
              <a:ext cx="421943" cy="166621"/>
            </a:xfrm>
            <a:prstGeom prst="rect">
              <a:avLst/>
            </a:prstGeom>
            <a:noFill/>
          </p:spPr>
          <p:txBody>
            <a:bodyPr wrap="none" rtlCol="0">
              <a:spAutoFit/>
            </a:bodyPr>
            <a:lstStyle/>
            <a:p>
              <a:r>
                <a:rPr lang="en-US" sz="2398" dirty="0"/>
                <a:t>60 KDa</a:t>
              </a:r>
            </a:p>
          </p:txBody>
        </p:sp>
        <p:sp>
          <p:nvSpPr>
            <p:cNvPr id="36" name="TextBox 35"/>
            <p:cNvSpPr txBox="1"/>
            <p:nvPr/>
          </p:nvSpPr>
          <p:spPr>
            <a:xfrm>
              <a:off x="1860377" y="2122382"/>
              <a:ext cx="421943" cy="166621"/>
            </a:xfrm>
            <a:prstGeom prst="rect">
              <a:avLst/>
            </a:prstGeom>
            <a:noFill/>
          </p:spPr>
          <p:txBody>
            <a:bodyPr wrap="none" rtlCol="0">
              <a:spAutoFit/>
            </a:bodyPr>
            <a:lstStyle/>
            <a:p>
              <a:r>
                <a:rPr lang="en-US" sz="2398" dirty="0"/>
                <a:t>50 KDa</a:t>
              </a:r>
            </a:p>
          </p:txBody>
        </p:sp>
        <p:sp>
          <p:nvSpPr>
            <p:cNvPr id="38" name="TextBox 37"/>
            <p:cNvSpPr txBox="1"/>
            <p:nvPr/>
          </p:nvSpPr>
          <p:spPr>
            <a:xfrm>
              <a:off x="1872592" y="2328114"/>
              <a:ext cx="421943" cy="166621"/>
            </a:xfrm>
            <a:prstGeom prst="rect">
              <a:avLst/>
            </a:prstGeom>
            <a:noFill/>
          </p:spPr>
          <p:txBody>
            <a:bodyPr wrap="none" rtlCol="0">
              <a:spAutoFit/>
            </a:bodyPr>
            <a:lstStyle/>
            <a:p>
              <a:r>
                <a:rPr lang="en-US" sz="2398" dirty="0"/>
                <a:t>40 KDa</a:t>
              </a:r>
            </a:p>
          </p:txBody>
        </p:sp>
        <p:sp>
          <p:nvSpPr>
            <p:cNvPr id="39" name="Right Arrow 38"/>
            <p:cNvSpPr/>
            <p:nvPr/>
          </p:nvSpPr>
          <p:spPr>
            <a:xfrm flipH="1">
              <a:off x="5227542" y="1928294"/>
              <a:ext cx="134751" cy="8606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40" name="Right Arrow 39"/>
            <p:cNvSpPr/>
            <p:nvPr/>
          </p:nvSpPr>
          <p:spPr>
            <a:xfrm flipH="1">
              <a:off x="5227542" y="2277002"/>
              <a:ext cx="134751" cy="8606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41" name="TextBox 40"/>
            <p:cNvSpPr txBox="1"/>
            <p:nvPr/>
          </p:nvSpPr>
          <p:spPr>
            <a:xfrm>
              <a:off x="5371654" y="1801893"/>
              <a:ext cx="421943" cy="299894"/>
            </a:xfrm>
            <a:prstGeom prst="rect">
              <a:avLst/>
            </a:prstGeom>
            <a:noFill/>
          </p:spPr>
          <p:txBody>
            <a:bodyPr wrap="none" rtlCol="0">
              <a:spAutoFit/>
            </a:bodyPr>
            <a:lstStyle/>
            <a:p>
              <a:r>
                <a:rPr lang="en-US" sz="2398" dirty="0"/>
                <a:t>ER</a:t>
              </a:r>
              <a:r>
                <a:rPr lang="en-US" sz="2398" dirty="0">
                  <a:latin typeface="Symbol" panose="05050102010706020507" pitchFamily="18" charset="2"/>
                </a:rPr>
                <a:t>a</a:t>
              </a:r>
            </a:p>
            <a:p>
              <a:r>
                <a:rPr lang="en-US" sz="2398" dirty="0"/>
                <a:t>66 KDa</a:t>
              </a:r>
            </a:p>
          </p:txBody>
        </p:sp>
        <p:sp>
          <p:nvSpPr>
            <p:cNvPr id="44" name="TextBox 43"/>
            <p:cNvSpPr txBox="1"/>
            <p:nvPr/>
          </p:nvSpPr>
          <p:spPr>
            <a:xfrm>
              <a:off x="5371654" y="2156897"/>
              <a:ext cx="565880" cy="299894"/>
            </a:xfrm>
            <a:prstGeom prst="rect">
              <a:avLst/>
            </a:prstGeom>
            <a:noFill/>
          </p:spPr>
          <p:txBody>
            <a:bodyPr wrap="none" rtlCol="0">
              <a:spAutoFit/>
            </a:bodyPr>
            <a:lstStyle/>
            <a:p>
              <a:r>
                <a:rPr lang="en-US" sz="2398" dirty="0"/>
                <a:t>MAPK</a:t>
              </a:r>
              <a:endParaRPr lang="en-US" sz="2398" dirty="0">
                <a:latin typeface="Symbol" panose="05050102010706020507" pitchFamily="18" charset="2"/>
              </a:endParaRPr>
            </a:p>
            <a:p>
              <a:r>
                <a:rPr lang="en-US" sz="2398" dirty="0"/>
                <a:t>42/44 KDa</a:t>
              </a:r>
            </a:p>
          </p:txBody>
        </p:sp>
      </p:grpSp>
      <p:grpSp>
        <p:nvGrpSpPr>
          <p:cNvPr id="56" name="Group 55"/>
          <p:cNvGrpSpPr/>
          <p:nvPr/>
        </p:nvGrpSpPr>
        <p:grpSpPr>
          <a:xfrm>
            <a:off x="29418632" y="6242771"/>
            <a:ext cx="11866173" cy="8292662"/>
            <a:chOff x="6471004" y="782906"/>
            <a:chExt cx="3996355" cy="2981598"/>
          </a:xfrm>
        </p:grpSpPr>
        <p:sp>
          <p:nvSpPr>
            <p:cNvPr id="57" name="TextBox 56"/>
            <p:cNvSpPr txBox="1"/>
            <p:nvPr/>
          </p:nvSpPr>
          <p:spPr>
            <a:xfrm>
              <a:off x="8082108" y="782906"/>
              <a:ext cx="1587860" cy="475838"/>
            </a:xfrm>
            <a:prstGeom prst="rect">
              <a:avLst/>
            </a:prstGeom>
            <a:noFill/>
          </p:spPr>
          <p:txBody>
            <a:bodyPr wrap="none" rtlCol="0">
              <a:spAutoFit/>
            </a:bodyPr>
            <a:lstStyle/>
            <a:p>
              <a:r>
                <a:rPr lang="en-US" dirty="0"/>
                <a:t>T47D cells</a:t>
              </a:r>
            </a:p>
          </p:txBody>
        </p:sp>
        <p:grpSp>
          <p:nvGrpSpPr>
            <p:cNvPr id="58" name="Group 57"/>
            <p:cNvGrpSpPr/>
            <p:nvPr/>
          </p:nvGrpSpPr>
          <p:grpSpPr>
            <a:xfrm>
              <a:off x="6924050" y="1084184"/>
              <a:ext cx="2955932" cy="2680320"/>
              <a:chOff x="6924050" y="2073888"/>
              <a:chExt cx="2955932" cy="2680320"/>
            </a:xfrm>
          </p:grpSpPr>
          <p:pic>
            <p:nvPicPr>
              <p:cNvPr id="69" name="Picture 2" descr="Image"/>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sharpenSoften amount="50000"/>
                        </a14:imgEffect>
                        <a14:imgEffect>
                          <a14:colorTemperature colorTemp="11200"/>
                        </a14:imgEffect>
                        <a14:imgEffect>
                          <a14:saturation sat="0"/>
                        </a14:imgEffect>
                      </a14:imgLayer>
                    </a14:imgProps>
                  </a:ext>
                  <a:ext uri="{28A0092B-C50C-407E-A947-70E740481C1C}">
                    <a14:useLocalDpi xmlns:a14="http://schemas.microsoft.com/office/drawing/2010/main" val="0"/>
                  </a:ext>
                </a:extLst>
              </a:blip>
              <a:srcRect l="35384" t="18773" r="37056" b="31943"/>
              <a:stretch/>
            </p:blipFill>
            <p:spPr bwMode="auto">
              <a:xfrm rot="5400000">
                <a:off x="7362693" y="2236918"/>
                <a:ext cx="2194560" cy="2840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TextBox 69"/>
              <p:cNvSpPr txBox="1"/>
              <p:nvPr/>
            </p:nvSpPr>
            <p:spPr>
              <a:xfrm>
                <a:off x="6924050" y="2073888"/>
                <a:ext cx="577227" cy="431228"/>
              </a:xfrm>
              <a:prstGeom prst="rect">
                <a:avLst/>
              </a:prstGeom>
              <a:noFill/>
            </p:spPr>
            <p:txBody>
              <a:bodyPr wrap="none" rtlCol="0">
                <a:spAutoFit/>
              </a:bodyPr>
              <a:lstStyle/>
              <a:p>
                <a:r>
                  <a:rPr lang="en-US" sz="2398" dirty="0"/>
                  <a:t>MagicMark </a:t>
                </a:r>
              </a:p>
              <a:p>
                <a:r>
                  <a:rPr lang="en-US" sz="2398" dirty="0"/>
                  <a:t>Protein </a:t>
                </a:r>
              </a:p>
              <a:p>
                <a:r>
                  <a:rPr lang="en-US" sz="2398" dirty="0"/>
                  <a:t>Standard</a:t>
                </a:r>
              </a:p>
            </p:txBody>
          </p:sp>
          <p:sp>
            <p:nvSpPr>
              <p:cNvPr id="71" name="TextBox 70"/>
              <p:cNvSpPr txBox="1"/>
              <p:nvPr/>
            </p:nvSpPr>
            <p:spPr>
              <a:xfrm>
                <a:off x="7741626" y="2353593"/>
                <a:ext cx="159909" cy="165875"/>
              </a:xfrm>
              <a:prstGeom prst="rect">
                <a:avLst/>
              </a:prstGeom>
              <a:noFill/>
            </p:spPr>
            <p:txBody>
              <a:bodyPr wrap="none" rtlCol="0">
                <a:spAutoFit/>
              </a:bodyPr>
              <a:lstStyle/>
              <a:p>
                <a:r>
                  <a:rPr lang="en-US" sz="2398" dirty="0"/>
                  <a:t>E</a:t>
                </a:r>
                <a:r>
                  <a:rPr lang="en-US" sz="2398" baseline="-25000" dirty="0"/>
                  <a:t>2</a:t>
                </a:r>
              </a:p>
            </p:txBody>
          </p:sp>
          <p:sp>
            <p:nvSpPr>
              <p:cNvPr id="72" name="TextBox 71"/>
              <p:cNvSpPr txBox="1"/>
              <p:nvPr/>
            </p:nvSpPr>
            <p:spPr>
              <a:xfrm>
                <a:off x="7517286" y="2367628"/>
                <a:ext cx="137235" cy="165875"/>
              </a:xfrm>
              <a:prstGeom prst="rect">
                <a:avLst/>
              </a:prstGeom>
              <a:noFill/>
            </p:spPr>
            <p:txBody>
              <a:bodyPr wrap="none" rtlCol="0">
                <a:spAutoFit/>
              </a:bodyPr>
              <a:lstStyle/>
              <a:p>
                <a:r>
                  <a:rPr lang="en-US" sz="2398" dirty="0"/>
                  <a:t>V</a:t>
                </a:r>
              </a:p>
            </p:txBody>
          </p:sp>
          <p:sp>
            <p:nvSpPr>
              <p:cNvPr id="73" name="TextBox 72"/>
              <p:cNvSpPr txBox="1"/>
              <p:nvPr/>
            </p:nvSpPr>
            <p:spPr>
              <a:xfrm>
                <a:off x="8876038" y="2350887"/>
                <a:ext cx="165848" cy="165875"/>
              </a:xfrm>
              <a:prstGeom prst="rect">
                <a:avLst/>
              </a:prstGeom>
              <a:noFill/>
            </p:spPr>
            <p:txBody>
              <a:bodyPr wrap="none" rtlCol="0">
                <a:spAutoFit/>
              </a:bodyPr>
              <a:lstStyle/>
              <a:p>
                <a:r>
                  <a:rPr lang="en-US" sz="2398" dirty="0"/>
                  <a:t>20</a:t>
                </a:r>
              </a:p>
            </p:txBody>
          </p:sp>
          <p:sp>
            <p:nvSpPr>
              <p:cNvPr id="74" name="TextBox 73"/>
              <p:cNvSpPr txBox="1"/>
              <p:nvPr/>
            </p:nvSpPr>
            <p:spPr>
              <a:xfrm>
                <a:off x="8565203" y="2367627"/>
                <a:ext cx="165848" cy="165875"/>
              </a:xfrm>
              <a:prstGeom prst="rect">
                <a:avLst/>
              </a:prstGeom>
              <a:noFill/>
            </p:spPr>
            <p:txBody>
              <a:bodyPr wrap="none" rtlCol="0">
                <a:spAutoFit/>
              </a:bodyPr>
              <a:lstStyle/>
              <a:p>
                <a:r>
                  <a:rPr lang="en-US" sz="2398" dirty="0"/>
                  <a:t>15</a:t>
                </a:r>
              </a:p>
            </p:txBody>
          </p:sp>
          <p:sp>
            <p:nvSpPr>
              <p:cNvPr id="75" name="TextBox 74"/>
              <p:cNvSpPr txBox="1"/>
              <p:nvPr/>
            </p:nvSpPr>
            <p:spPr>
              <a:xfrm>
                <a:off x="8301463" y="2367628"/>
                <a:ext cx="165848" cy="165875"/>
              </a:xfrm>
              <a:prstGeom prst="rect">
                <a:avLst/>
              </a:prstGeom>
              <a:noFill/>
            </p:spPr>
            <p:txBody>
              <a:bodyPr wrap="none" rtlCol="0">
                <a:spAutoFit/>
              </a:bodyPr>
              <a:lstStyle/>
              <a:p>
                <a:r>
                  <a:rPr lang="en-US" sz="2398" dirty="0"/>
                  <a:t>10</a:t>
                </a:r>
              </a:p>
            </p:txBody>
          </p:sp>
          <p:sp>
            <p:nvSpPr>
              <p:cNvPr id="76" name="TextBox 75"/>
              <p:cNvSpPr txBox="1"/>
              <p:nvPr/>
            </p:nvSpPr>
            <p:spPr>
              <a:xfrm>
                <a:off x="8056876" y="2360712"/>
                <a:ext cx="114020" cy="165875"/>
              </a:xfrm>
              <a:prstGeom prst="rect">
                <a:avLst/>
              </a:prstGeom>
              <a:noFill/>
            </p:spPr>
            <p:txBody>
              <a:bodyPr wrap="none" rtlCol="0">
                <a:spAutoFit/>
              </a:bodyPr>
              <a:lstStyle/>
              <a:p>
                <a:r>
                  <a:rPr lang="en-US" sz="2398" dirty="0"/>
                  <a:t>5</a:t>
                </a:r>
              </a:p>
            </p:txBody>
          </p:sp>
          <p:sp>
            <p:nvSpPr>
              <p:cNvPr id="77" name="TextBox 76"/>
              <p:cNvSpPr txBox="1"/>
              <p:nvPr/>
            </p:nvSpPr>
            <p:spPr>
              <a:xfrm>
                <a:off x="9124814" y="2353080"/>
                <a:ext cx="165848" cy="165875"/>
              </a:xfrm>
              <a:prstGeom prst="rect">
                <a:avLst/>
              </a:prstGeom>
              <a:noFill/>
            </p:spPr>
            <p:txBody>
              <a:bodyPr wrap="none" rtlCol="0">
                <a:spAutoFit/>
              </a:bodyPr>
              <a:lstStyle/>
              <a:p>
                <a:r>
                  <a:rPr lang="en-US" sz="2398" dirty="0"/>
                  <a:t>30</a:t>
                </a:r>
              </a:p>
            </p:txBody>
          </p:sp>
          <p:sp>
            <p:nvSpPr>
              <p:cNvPr id="78" name="TextBox 77"/>
              <p:cNvSpPr txBox="1"/>
              <p:nvPr/>
            </p:nvSpPr>
            <p:spPr>
              <a:xfrm>
                <a:off x="9383311" y="2358245"/>
                <a:ext cx="165848" cy="165875"/>
              </a:xfrm>
              <a:prstGeom prst="rect">
                <a:avLst/>
              </a:prstGeom>
              <a:noFill/>
            </p:spPr>
            <p:txBody>
              <a:bodyPr wrap="none" rtlCol="0">
                <a:spAutoFit/>
              </a:bodyPr>
              <a:lstStyle/>
              <a:p>
                <a:r>
                  <a:rPr lang="en-US" sz="2398" dirty="0"/>
                  <a:t>60</a:t>
                </a:r>
              </a:p>
            </p:txBody>
          </p:sp>
        </p:grpSp>
        <p:sp>
          <p:nvSpPr>
            <p:cNvPr id="59" name="Right Arrow 58"/>
            <p:cNvSpPr/>
            <p:nvPr/>
          </p:nvSpPr>
          <p:spPr>
            <a:xfrm>
              <a:off x="6969136" y="2766993"/>
              <a:ext cx="134751" cy="8606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60" name="Right Arrow 59"/>
            <p:cNvSpPr/>
            <p:nvPr/>
          </p:nvSpPr>
          <p:spPr>
            <a:xfrm>
              <a:off x="6974546" y="3052536"/>
              <a:ext cx="134751" cy="8606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61" name="Right Arrow 60"/>
            <p:cNvSpPr/>
            <p:nvPr/>
          </p:nvSpPr>
          <p:spPr>
            <a:xfrm>
              <a:off x="6974546" y="3380703"/>
              <a:ext cx="134751" cy="8606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62" name="TextBox 61"/>
            <p:cNvSpPr txBox="1"/>
            <p:nvPr/>
          </p:nvSpPr>
          <p:spPr>
            <a:xfrm>
              <a:off x="6471004" y="2701935"/>
              <a:ext cx="387733" cy="165875"/>
            </a:xfrm>
            <a:prstGeom prst="rect">
              <a:avLst/>
            </a:prstGeom>
            <a:noFill/>
          </p:spPr>
          <p:txBody>
            <a:bodyPr wrap="none" rtlCol="0">
              <a:spAutoFit/>
            </a:bodyPr>
            <a:lstStyle/>
            <a:p>
              <a:r>
                <a:rPr lang="en-US" sz="2398" dirty="0"/>
                <a:t>60 KDa</a:t>
              </a:r>
            </a:p>
          </p:txBody>
        </p:sp>
        <p:sp>
          <p:nvSpPr>
            <p:cNvPr id="63" name="TextBox 62"/>
            <p:cNvSpPr txBox="1"/>
            <p:nvPr/>
          </p:nvSpPr>
          <p:spPr>
            <a:xfrm>
              <a:off x="6482054" y="2983492"/>
              <a:ext cx="387733" cy="165875"/>
            </a:xfrm>
            <a:prstGeom prst="rect">
              <a:avLst/>
            </a:prstGeom>
            <a:noFill/>
          </p:spPr>
          <p:txBody>
            <a:bodyPr wrap="none" rtlCol="0">
              <a:spAutoFit/>
            </a:bodyPr>
            <a:lstStyle/>
            <a:p>
              <a:r>
                <a:rPr lang="en-US" sz="2398" dirty="0"/>
                <a:t>50 KDa</a:t>
              </a:r>
            </a:p>
          </p:txBody>
        </p:sp>
        <p:sp>
          <p:nvSpPr>
            <p:cNvPr id="64" name="TextBox 63"/>
            <p:cNvSpPr txBox="1"/>
            <p:nvPr/>
          </p:nvSpPr>
          <p:spPr>
            <a:xfrm>
              <a:off x="6479417" y="3285323"/>
              <a:ext cx="387733" cy="165875"/>
            </a:xfrm>
            <a:prstGeom prst="rect">
              <a:avLst/>
            </a:prstGeom>
            <a:noFill/>
          </p:spPr>
          <p:txBody>
            <a:bodyPr wrap="none" rtlCol="0">
              <a:spAutoFit/>
            </a:bodyPr>
            <a:lstStyle/>
            <a:p>
              <a:r>
                <a:rPr lang="en-US" sz="2398" dirty="0"/>
                <a:t>40 KDa</a:t>
              </a:r>
            </a:p>
          </p:txBody>
        </p:sp>
        <p:sp>
          <p:nvSpPr>
            <p:cNvPr id="65" name="Right Arrow 64"/>
            <p:cNvSpPr/>
            <p:nvPr/>
          </p:nvSpPr>
          <p:spPr>
            <a:xfrm flipH="1">
              <a:off x="9804063" y="2570504"/>
              <a:ext cx="134751" cy="8606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66" name="Right Arrow 65"/>
            <p:cNvSpPr/>
            <p:nvPr/>
          </p:nvSpPr>
          <p:spPr>
            <a:xfrm flipH="1">
              <a:off x="9812607" y="3333625"/>
              <a:ext cx="134751" cy="8606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91" dirty="0"/>
            </a:p>
          </p:txBody>
        </p:sp>
        <p:sp>
          <p:nvSpPr>
            <p:cNvPr id="67" name="TextBox 66"/>
            <p:cNvSpPr txBox="1"/>
            <p:nvPr/>
          </p:nvSpPr>
          <p:spPr>
            <a:xfrm>
              <a:off x="9956758" y="2449665"/>
              <a:ext cx="387733" cy="298552"/>
            </a:xfrm>
            <a:prstGeom prst="rect">
              <a:avLst/>
            </a:prstGeom>
            <a:noFill/>
          </p:spPr>
          <p:txBody>
            <a:bodyPr wrap="none" rtlCol="0">
              <a:spAutoFit/>
            </a:bodyPr>
            <a:lstStyle/>
            <a:p>
              <a:r>
                <a:rPr lang="en-US" sz="2398" dirty="0"/>
                <a:t>ER</a:t>
              </a:r>
              <a:r>
                <a:rPr lang="en-US" sz="2398" dirty="0">
                  <a:latin typeface="Symbol" panose="05050102010706020507" pitchFamily="18" charset="2"/>
                </a:rPr>
                <a:t>a</a:t>
              </a:r>
            </a:p>
            <a:p>
              <a:r>
                <a:rPr lang="en-US" sz="2398" dirty="0"/>
                <a:t>66 KDa</a:t>
              </a:r>
            </a:p>
          </p:txBody>
        </p:sp>
        <p:sp>
          <p:nvSpPr>
            <p:cNvPr id="68" name="TextBox 67"/>
            <p:cNvSpPr txBox="1"/>
            <p:nvPr/>
          </p:nvSpPr>
          <p:spPr>
            <a:xfrm>
              <a:off x="9947358" y="3224971"/>
              <a:ext cx="520001" cy="298552"/>
            </a:xfrm>
            <a:prstGeom prst="rect">
              <a:avLst/>
            </a:prstGeom>
            <a:noFill/>
          </p:spPr>
          <p:txBody>
            <a:bodyPr wrap="none" rtlCol="0">
              <a:spAutoFit/>
            </a:bodyPr>
            <a:lstStyle/>
            <a:p>
              <a:r>
                <a:rPr lang="en-US" sz="2398" dirty="0"/>
                <a:t>MAPK</a:t>
              </a:r>
              <a:endParaRPr lang="en-US" sz="2398" dirty="0">
                <a:latin typeface="Symbol" panose="05050102010706020507" pitchFamily="18" charset="2"/>
              </a:endParaRPr>
            </a:p>
            <a:p>
              <a:r>
                <a:rPr lang="en-US" sz="2398" dirty="0"/>
                <a:t>42/44 KDa</a:t>
              </a:r>
            </a:p>
          </p:txBody>
        </p:sp>
      </p:grpSp>
      <p:sp>
        <p:nvSpPr>
          <p:cNvPr id="17" name="Rectangle 16"/>
          <p:cNvSpPr/>
          <p:nvPr/>
        </p:nvSpPr>
        <p:spPr>
          <a:xfrm>
            <a:off x="29334489" y="15570132"/>
            <a:ext cx="11948048" cy="4037003"/>
          </a:xfrm>
          <a:prstGeom prst="rect">
            <a:avLst/>
          </a:prstGeom>
        </p:spPr>
        <p:txBody>
          <a:bodyPr wrap="square">
            <a:spAutoFit/>
          </a:bodyPr>
          <a:lstStyle/>
          <a:p>
            <a:pPr>
              <a:lnSpc>
                <a:spcPct val="107000"/>
              </a:lnSpc>
              <a:spcAft>
                <a:spcPts val="1919"/>
              </a:spcAft>
            </a:pPr>
            <a:r>
              <a:rPr lang="en-US" sz="2800" dirty="0"/>
              <a:t>Figure 3. Bis-Tris gel containing proteins from the T47D breast cancer cell line treated with MP was visualized via a Coomassie Blue stain. T47D cells are a breast cancer cell line that expresses endogenous estrogen receptors. A MagicMark dye ladder was utilized to indicate the approximate protein length of the bands. ER</a:t>
            </a:r>
            <a:r>
              <a:rPr lang="el-GR" sz="2800" dirty="0"/>
              <a:t>α</a:t>
            </a:r>
            <a:r>
              <a:rPr lang="en-US" sz="2800" dirty="0"/>
              <a:t> was observed at approximately 66 KDa for each of the time trails (5, 10, 15, 20, 30, and 60 minutes). MAPK was visualized as a doublet at 42 KDa and 44 KDa at each of the time trails. </a:t>
            </a:r>
          </a:p>
          <a:p>
            <a:pPr>
              <a:lnSpc>
                <a:spcPct val="107000"/>
              </a:lnSpc>
              <a:spcAft>
                <a:spcPts val="1919"/>
              </a:spcAft>
            </a:pPr>
            <a:r>
              <a:rPr lang="en-US" sz="2878" dirty="0">
                <a:ea typeface="Calibri" panose="020F0502020204030204" pitchFamily="34" charset="0"/>
                <a:cs typeface="Times New Roman" panose="02020603050405020304" pitchFamily="18" charset="0"/>
              </a:rPr>
              <a:t> </a:t>
            </a:r>
          </a:p>
        </p:txBody>
      </p:sp>
      <p:grpSp>
        <p:nvGrpSpPr>
          <p:cNvPr id="5" name="Group 4">
            <a:extLst>
              <a:ext uri="{FF2B5EF4-FFF2-40B4-BE49-F238E27FC236}">
                <a16:creationId xmlns:a16="http://schemas.microsoft.com/office/drawing/2014/main" id="{7D75186E-725F-4988-B230-3109375C7304}"/>
              </a:ext>
            </a:extLst>
          </p:cNvPr>
          <p:cNvGrpSpPr/>
          <p:nvPr/>
        </p:nvGrpSpPr>
        <p:grpSpPr>
          <a:xfrm>
            <a:off x="16165933" y="18685872"/>
            <a:ext cx="11931772" cy="8893927"/>
            <a:chOff x="7573238" y="8095050"/>
            <a:chExt cx="4973451" cy="3707204"/>
          </a:xfrm>
        </p:grpSpPr>
        <p:graphicFrame>
          <p:nvGraphicFramePr>
            <p:cNvPr id="55" name="Chart 54"/>
            <p:cNvGraphicFramePr>
              <a:graphicFrameLocks/>
            </p:cNvGraphicFramePr>
            <p:nvPr>
              <p:extLst>
                <p:ext uri="{D42A27DB-BD31-4B8C-83A1-F6EECF244321}">
                  <p14:modId xmlns:p14="http://schemas.microsoft.com/office/powerpoint/2010/main" val="3802141557"/>
                </p:ext>
              </p:extLst>
            </p:nvPr>
          </p:nvGraphicFramePr>
          <p:xfrm>
            <a:off x="7642951" y="8095050"/>
            <a:ext cx="4113032" cy="2999364"/>
          </p:xfrm>
          <a:graphic>
            <a:graphicData uri="http://schemas.openxmlformats.org/drawingml/2006/chart">
              <c:chart xmlns:c="http://schemas.openxmlformats.org/drawingml/2006/chart" xmlns:r="http://schemas.openxmlformats.org/officeDocument/2006/relationships" r:id="rId7"/>
            </a:graphicData>
          </a:graphic>
        </p:graphicFrame>
        <p:sp>
          <p:nvSpPr>
            <p:cNvPr id="83" name="Rectangle 82"/>
            <p:cNvSpPr/>
            <p:nvPr/>
          </p:nvSpPr>
          <p:spPr>
            <a:xfrm>
              <a:off x="7573238" y="11085708"/>
              <a:ext cx="4973451" cy="716546"/>
            </a:xfrm>
            <a:prstGeom prst="rect">
              <a:avLst/>
            </a:prstGeom>
          </p:spPr>
          <p:txBody>
            <a:bodyPr wrap="square">
              <a:spAutoFit/>
            </a:bodyPr>
            <a:lstStyle/>
            <a:p>
              <a:pPr>
                <a:lnSpc>
                  <a:spcPct val="107000"/>
                </a:lnSpc>
                <a:spcAft>
                  <a:spcPts val="1919"/>
                </a:spcAft>
              </a:pPr>
              <a:r>
                <a:rPr lang="en-US" sz="2800" dirty="0"/>
                <a:t>Figure 2. Average density of MAPK expression in MCF-7 cells treated with BPA for the vehicle, E</a:t>
              </a:r>
              <a:r>
                <a:rPr lang="en-US" sz="2800" baseline="-25000" dirty="0"/>
                <a:t>2,</a:t>
              </a:r>
              <a:r>
                <a:rPr lang="en-US" sz="2800" dirty="0"/>
                <a:t> 5, 30, and 60 minute increments.</a:t>
              </a:r>
            </a:p>
            <a:p>
              <a:pPr>
                <a:lnSpc>
                  <a:spcPct val="107000"/>
                </a:lnSpc>
                <a:spcAft>
                  <a:spcPts val="1919"/>
                </a:spcAft>
              </a:pPr>
              <a:endParaRPr lang="en-US" sz="2800" dirty="0">
                <a:latin typeface="Calibri" panose="020F0502020204030204" pitchFamily="34" charset="0"/>
                <a:ea typeface="Calibri" panose="020F0502020204030204" pitchFamily="34" charset="0"/>
                <a:cs typeface="Times New Roman" panose="02020603050405020304" pitchFamily="18" charset="0"/>
              </a:endParaRPr>
            </a:p>
          </p:txBody>
        </p:sp>
      </p:grpSp>
      <p:sp>
        <p:nvSpPr>
          <p:cNvPr id="84" name="Rectangle 83"/>
          <p:cNvSpPr/>
          <p:nvPr/>
        </p:nvSpPr>
        <p:spPr>
          <a:xfrm>
            <a:off x="15665839" y="15632265"/>
            <a:ext cx="12247400" cy="3319498"/>
          </a:xfrm>
          <a:prstGeom prst="rect">
            <a:avLst/>
          </a:prstGeom>
        </p:spPr>
        <p:txBody>
          <a:bodyPr wrap="square">
            <a:spAutoFit/>
          </a:bodyPr>
          <a:lstStyle/>
          <a:p>
            <a:pPr>
              <a:lnSpc>
                <a:spcPct val="107000"/>
              </a:lnSpc>
              <a:spcAft>
                <a:spcPts val="1919"/>
              </a:spcAft>
            </a:pPr>
            <a:r>
              <a:rPr lang="en-US" sz="2800" dirty="0"/>
              <a:t>Figure 1. Bis-Tris gel containing proteins from the MCF-7 breast cancer cell line treated with BPA was visualized via a Western Blot. MCF-7 cells are a breast cancer cell line that expresses endogenous estrogen receptors. A MagicMark dye ladder was utilized to indicate the approximate protein length of the bands. ER</a:t>
            </a:r>
            <a:r>
              <a:rPr lang="el-GR" sz="2800" dirty="0"/>
              <a:t>α</a:t>
            </a:r>
            <a:r>
              <a:rPr lang="en-US" sz="2800" dirty="0"/>
              <a:t> was observed at approximately 66 KDa for each of the time trails (15, 30, 60, 90, and 120 minutes). MAPK was visualized as a doublet at 42 KDa and 44 KDa at each of the time trails.</a:t>
            </a:r>
          </a:p>
        </p:txBody>
      </p:sp>
      <p:grpSp>
        <p:nvGrpSpPr>
          <p:cNvPr id="6" name="Group 5">
            <a:extLst>
              <a:ext uri="{FF2B5EF4-FFF2-40B4-BE49-F238E27FC236}">
                <a16:creationId xmlns:a16="http://schemas.microsoft.com/office/drawing/2014/main" id="{A99F638D-2C82-48FC-AF38-9C41290AE6C6}"/>
              </a:ext>
            </a:extLst>
          </p:cNvPr>
          <p:cNvGrpSpPr/>
          <p:nvPr/>
        </p:nvGrpSpPr>
        <p:grpSpPr>
          <a:xfrm>
            <a:off x="29226139" y="18714344"/>
            <a:ext cx="11923612" cy="9013299"/>
            <a:chOff x="13454654" y="9249157"/>
            <a:chExt cx="4970050" cy="3756961"/>
          </a:xfrm>
        </p:grpSpPr>
        <p:sp>
          <p:nvSpPr>
            <p:cNvPr id="85" name="Rectangle 84"/>
            <p:cNvSpPr/>
            <p:nvPr/>
          </p:nvSpPr>
          <p:spPr>
            <a:xfrm>
              <a:off x="13454654" y="12236653"/>
              <a:ext cx="4858956" cy="769465"/>
            </a:xfrm>
            <a:prstGeom prst="rect">
              <a:avLst/>
            </a:prstGeom>
          </p:spPr>
          <p:txBody>
            <a:bodyPr wrap="square">
              <a:spAutoFit/>
            </a:bodyPr>
            <a:lstStyle/>
            <a:p>
              <a:r>
                <a:rPr lang="en-US" sz="2800" dirty="0"/>
                <a:t>Figure 4. Average density of MAPK expression in T47D cells treated with MP for the vehicle, E</a:t>
              </a:r>
              <a:r>
                <a:rPr lang="en-US" sz="2800" baseline="-25000" dirty="0"/>
                <a:t>2</a:t>
              </a:r>
              <a:r>
                <a:rPr lang="en-US" sz="2800" dirty="0"/>
                <a:t>, 5, 30, and 60 minute increments (.85 to .77 to .84 to .79 and .68). </a:t>
              </a:r>
            </a:p>
            <a:p>
              <a:pPr>
                <a:lnSpc>
                  <a:spcPct val="107000"/>
                </a:lnSpc>
                <a:spcAft>
                  <a:spcPts val="1919"/>
                </a:spcAft>
              </a:pPr>
              <a:r>
                <a:rPr lang="en-US" sz="2800" dirty="0">
                  <a:ea typeface="Calibri" panose="020F0502020204030204" pitchFamily="34" charset="0"/>
                  <a:cs typeface="Times New Roman" panose="02020603050405020304" pitchFamily="18" charset="0"/>
                </a:rPr>
                <a:t> </a:t>
              </a:r>
            </a:p>
          </p:txBody>
        </p:sp>
        <p:graphicFrame>
          <p:nvGraphicFramePr>
            <p:cNvPr id="80" name="Chart 79"/>
            <p:cNvGraphicFramePr>
              <a:graphicFrameLocks/>
            </p:cNvGraphicFramePr>
            <p:nvPr>
              <p:extLst>
                <p:ext uri="{D42A27DB-BD31-4B8C-83A1-F6EECF244321}">
                  <p14:modId xmlns:p14="http://schemas.microsoft.com/office/powerpoint/2010/main" val="3846325484"/>
                </p:ext>
              </p:extLst>
            </p:nvPr>
          </p:nvGraphicFramePr>
          <p:xfrm>
            <a:off x="13454654" y="9249157"/>
            <a:ext cx="4970050" cy="3194313"/>
          </p:xfrm>
          <a:graphic>
            <a:graphicData uri="http://schemas.openxmlformats.org/drawingml/2006/chart">
              <c:chart xmlns:c="http://schemas.openxmlformats.org/drawingml/2006/chart" xmlns:r="http://schemas.openxmlformats.org/officeDocument/2006/relationships" r:id="rId8"/>
            </a:graphicData>
          </a:graphic>
        </p:graphicFrame>
      </p:grpSp>
      <p:pic>
        <p:nvPicPr>
          <p:cNvPr id="79" name="Picture 78"/>
          <p:cNvPicPr>
            <a:picLocks noChangeAspect="1"/>
          </p:cNvPicPr>
          <p:nvPr/>
        </p:nvPicPr>
        <p:blipFill rotWithShape="1">
          <a:blip r:embed="rId3"/>
          <a:srcRect l="17598" r="15363"/>
          <a:stretch/>
        </p:blipFill>
        <p:spPr>
          <a:xfrm>
            <a:off x="38635435" y="2114543"/>
            <a:ext cx="2759308" cy="2502138"/>
          </a:xfrm>
          <a:prstGeom prst="rect">
            <a:avLst/>
          </a:prstGeom>
        </p:spPr>
      </p:pic>
      <p:sp>
        <p:nvSpPr>
          <p:cNvPr id="86" name="Text Placeholder 6"/>
          <p:cNvSpPr>
            <a:spLocks noGrp="1"/>
          </p:cNvSpPr>
          <p:nvPr>
            <p:ph type="body" sz="quarter" idx="14"/>
          </p:nvPr>
        </p:nvSpPr>
        <p:spPr>
          <a:xfrm>
            <a:off x="28790262" y="35271861"/>
            <a:ext cx="12566337" cy="1264732"/>
          </a:xfrm>
        </p:spPr>
        <p:txBody>
          <a:bodyPr/>
          <a:lstStyle/>
          <a:p>
            <a:r>
              <a:rPr lang="en-US" dirty="0"/>
              <a:t>Acknowledgements </a:t>
            </a:r>
          </a:p>
        </p:txBody>
      </p:sp>
      <p:sp>
        <p:nvSpPr>
          <p:cNvPr id="87" name="Text Placeholder 6"/>
          <p:cNvSpPr>
            <a:spLocks noGrp="1"/>
          </p:cNvSpPr>
          <p:nvPr>
            <p:ph type="body" sz="quarter" idx="14"/>
          </p:nvPr>
        </p:nvSpPr>
        <p:spPr>
          <a:xfrm>
            <a:off x="15361914" y="35271861"/>
            <a:ext cx="12713525" cy="1264730"/>
          </a:xfrm>
        </p:spPr>
        <p:txBody>
          <a:bodyPr/>
          <a:lstStyle/>
          <a:p>
            <a:r>
              <a:rPr lang="en-US" dirty="0"/>
              <a:t>References</a:t>
            </a:r>
          </a:p>
        </p:txBody>
      </p:sp>
      <p:sp>
        <p:nvSpPr>
          <p:cNvPr id="88" name="Text Placeholder 2"/>
          <p:cNvSpPr>
            <a:spLocks noGrp="1"/>
          </p:cNvSpPr>
          <p:nvPr>
            <p:ph type="body" sz="quarter" idx="10"/>
          </p:nvPr>
        </p:nvSpPr>
        <p:spPr>
          <a:xfrm>
            <a:off x="15234909" y="4966899"/>
            <a:ext cx="26312012" cy="1153879"/>
          </a:xfrm>
        </p:spPr>
        <p:txBody>
          <a:bodyPr/>
          <a:lstStyle/>
          <a:p>
            <a:r>
              <a:rPr lang="en-US" dirty="0"/>
              <a:t>Results and Conclusions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7547</TotalTime>
  <Words>1158</Words>
  <Application>Microsoft Office PowerPoint</Application>
  <PresentationFormat>Custom</PresentationFormat>
  <Paragraphs>86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Symbol</vt:lpstr>
      <vt:lpstr>Times New Roman</vt:lpstr>
      <vt:lpstr>Office Theme</vt:lpstr>
      <vt:lpstr>Protein Expression in Breast Tissue Challenged with Environmental Estrogens Katelyn Rypka and Winnifred Bryant Department of Biology  University of Wisconsin - Eau Claire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Viens</dc:creator>
  <cp:lastModifiedBy>Sargent, Kieran Gregory</cp:lastModifiedBy>
  <cp:revision>88</cp:revision>
  <dcterms:created xsi:type="dcterms:W3CDTF">2013-01-28T22:40:39Z</dcterms:created>
  <dcterms:modified xsi:type="dcterms:W3CDTF">2018-11-21T19:17:38Z</dcterms:modified>
</cp:coreProperties>
</file>