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66" autoAdjust="0"/>
    <p:restoredTop sz="95062" autoAdjust="0"/>
  </p:normalViewPr>
  <p:slideViewPr>
    <p:cSldViewPr snapToGrid="0">
      <p:cViewPr>
        <p:scale>
          <a:sx n="33" d="100"/>
          <a:sy n="33" d="100"/>
        </p:scale>
        <p:origin x="984" y="-264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8567F3-CD98-4C2E-81D7-14A99A78F69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B5537AC3-4AB7-439E-8F48-6C808B31152B}">
      <dgm:prSet phldrT="[Text]"/>
      <dgm:spPr/>
      <dgm:t>
        <a:bodyPr/>
        <a:lstStyle/>
        <a:p>
          <a:r>
            <a:rPr lang="en-US" dirty="0">
              <a:latin typeface="Arial" charset="0"/>
              <a:ea typeface="Arial" charset="0"/>
              <a:cs typeface="Arial" charset="0"/>
            </a:rPr>
            <a:t>PROCEDURE</a:t>
          </a:r>
        </a:p>
      </dgm:t>
    </dgm:pt>
    <dgm:pt modelId="{D784D71D-4E1F-452D-A67F-E735DDF5C1F9}" type="parTrans" cxnId="{A8CE41BC-F489-4FB4-B8A1-571453F84A19}">
      <dgm:prSet/>
      <dgm:spPr/>
      <dgm:t>
        <a:bodyPr/>
        <a:lstStyle/>
        <a:p>
          <a:endParaRPr lang="en-US"/>
        </a:p>
      </dgm:t>
    </dgm:pt>
    <dgm:pt modelId="{9A6D0BA9-DCFD-4212-B04C-D0CC597E3A47}" type="sibTrans" cxnId="{A8CE41BC-F489-4FB4-B8A1-571453F84A19}">
      <dgm:prSet/>
      <dgm:spPr/>
      <dgm:t>
        <a:bodyPr/>
        <a:lstStyle/>
        <a:p>
          <a:endParaRPr lang="en-US"/>
        </a:p>
      </dgm:t>
    </dgm:pt>
    <dgm:pt modelId="{AB7E6B9A-BBB8-4F95-8EB6-C435C7AB7224}">
      <dgm:prSet phldrT="[Text]"/>
      <dgm:spPr/>
      <dgm:t>
        <a:bodyPr/>
        <a:lstStyle/>
        <a:p>
          <a:r>
            <a:rPr lang="en-US" dirty="0">
              <a:latin typeface="Arial" charset="0"/>
              <a:ea typeface="Arial" charset="0"/>
              <a:cs typeface="Arial" charset="0"/>
            </a:rPr>
            <a:t>INSTRUMENTATION</a:t>
          </a:r>
        </a:p>
      </dgm:t>
    </dgm:pt>
    <dgm:pt modelId="{F99BE8B6-C8A9-4C75-9C71-CAB128708680}" type="parTrans" cxnId="{CB4DCA91-E3D4-4173-AE1D-D119B2906060}">
      <dgm:prSet/>
      <dgm:spPr/>
      <dgm:t>
        <a:bodyPr/>
        <a:lstStyle/>
        <a:p>
          <a:endParaRPr lang="en-US"/>
        </a:p>
      </dgm:t>
    </dgm:pt>
    <dgm:pt modelId="{22EF722C-6693-49AC-BB69-AF5FA96B6BED}" type="sibTrans" cxnId="{CB4DCA91-E3D4-4173-AE1D-D119B2906060}">
      <dgm:prSet/>
      <dgm:spPr/>
      <dgm:t>
        <a:bodyPr/>
        <a:lstStyle/>
        <a:p>
          <a:endParaRPr lang="en-US"/>
        </a:p>
      </dgm:t>
    </dgm:pt>
    <dgm:pt modelId="{B6ED1872-0CA9-4C78-98F8-0A3883AD8D93}">
      <dgm:prSet/>
      <dgm:spPr/>
      <dgm:t>
        <a:bodyPr/>
        <a:lstStyle/>
        <a:p>
          <a:r>
            <a:rPr lang="en-US" dirty="0">
              <a:latin typeface="Arial" charset="0"/>
              <a:ea typeface="Arial" charset="0"/>
              <a:cs typeface="Arial" charset="0"/>
            </a:rPr>
            <a:t>14 Preservice Health Education teachers </a:t>
          </a:r>
          <a:br>
            <a:rPr lang="en-US" dirty="0">
              <a:latin typeface="Arial" charset="0"/>
              <a:ea typeface="Arial" charset="0"/>
              <a:cs typeface="Arial" charset="0"/>
            </a:rPr>
          </a:br>
          <a:r>
            <a:rPr lang="en-US" dirty="0">
              <a:latin typeface="Arial" charset="0"/>
              <a:ea typeface="Arial" charset="0"/>
              <a:cs typeface="Arial" charset="0"/>
            </a:rPr>
            <a:t>(10 Male, 4 Female)</a:t>
          </a:r>
        </a:p>
      </dgm:t>
    </dgm:pt>
    <dgm:pt modelId="{3ED1C474-A29F-4CB7-96CB-23626EAB8A3B}" type="parTrans" cxnId="{196209A7-9D13-4448-A3C8-8A1C1C6388BD}">
      <dgm:prSet/>
      <dgm:spPr/>
      <dgm:t>
        <a:bodyPr/>
        <a:lstStyle/>
        <a:p>
          <a:endParaRPr lang="en-US"/>
        </a:p>
      </dgm:t>
    </dgm:pt>
    <dgm:pt modelId="{EE11F93F-2D69-42D9-AADC-F468D36C5F03}" type="sibTrans" cxnId="{196209A7-9D13-4448-A3C8-8A1C1C6388BD}">
      <dgm:prSet/>
      <dgm:spPr/>
      <dgm:t>
        <a:bodyPr/>
        <a:lstStyle/>
        <a:p>
          <a:endParaRPr lang="en-US"/>
        </a:p>
      </dgm:t>
    </dgm:pt>
    <dgm:pt modelId="{C7363E3B-52D6-4D31-8063-BC5B3E550217}">
      <dgm:prSet/>
      <dgm:spPr/>
      <dgm:t>
        <a:bodyPr/>
        <a:lstStyle/>
        <a:p>
          <a:r>
            <a:rPr lang="en-US" dirty="0">
              <a:latin typeface="Arial" charset="0"/>
              <a:ea typeface="Arial" charset="0"/>
              <a:cs typeface="Arial" charset="0"/>
            </a:rPr>
            <a:t>Kinesiology majors with emphasis in Physical Education Teacher Education (Health Education Certificate)</a:t>
          </a:r>
        </a:p>
      </dgm:t>
    </dgm:pt>
    <dgm:pt modelId="{7A6C2DF8-2498-4ED3-AE39-A9B818E71DAB}" type="parTrans" cxnId="{2C988FB4-6605-4AD2-908E-7C35CC8E9317}">
      <dgm:prSet/>
      <dgm:spPr/>
      <dgm:t>
        <a:bodyPr/>
        <a:lstStyle/>
        <a:p>
          <a:endParaRPr lang="en-US"/>
        </a:p>
      </dgm:t>
    </dgm:pt>
    <dgm:pt modelId="{3E29CF5F-0729-40ED-8FAD-2DA31BF02A55}" type="sibTrans" cxnId="{2C988FB4-6605-4AD2-908E-7C35CC8E9317}">
      <dgm:prSet/>
      <dgm:spPr/>
      <dgm:t>
        <a:bodyPr/>
        <a:lstStyle/>
        <a:p>
          <a:endParaRPr lang="en-US"/>
        </a:p>
      </dgm:t>
    </dgm:pt>
    <dgm:pt modelId="{6CE3DE29-A4C6-4B98-A16A-1911678DC43E}">
      <dgm:prSet/>
      <dgm:spPr/>
      <dgm:t>
        <a:bodyPr/>
        <a:lstStyle/>
        <a:p>
          <a:r>
            <a:rPr lang="en-US" dirty="0">
              <a:latin typeface="Arial" charset="0"/>
              <a:ea typeface="Arial" charset="0"/>
              <a:cs typeface="Arial" charset="0"/>
            </a:rPr>
            <a:t>Before JDC Experiences Survey</a:t>
          </a:r>
        </a:p>
      </dgm:t>
    </dgm:pt>
    <dgm:pt modelId="{CEA4E0D6-F010-4EDA-A9DA-2482ADA60570}" type="parTrans" cxnId="{2BFBC4B7-5AAB-4B63-81DB-9F10E16FF7CA}">
      <dgm:prSet/>
      <dgm:spPr/>
      <dgm:t>
        <a:bodyPr/>
        <a:lstStyle/>
        <a:p>
          <a:endParaRPr lang="en-US"/>
        </a:p>
      </dgm:t>
    </dgm:pt>
    <dgm:pt modelId="{495DD112-3FC3-4916-B27E-5DCC4054247C}" type="sibTrans" cxnId="{2BFBC4B7-5AAB-4B63-81DB-9F10E16FF7CA}">
      <dgm:prSet/>
      <dgm:spPr/>
      <dgm:t>
        <a:bodyPr/>
        <a:lstStyle/>
        <a:p>
          <a:endParaRPr lang="en-US"/>
        </a:p>
      </dgm:t>
    </dgm:pt>
    <dgm:pt modelId="{5DDE4DA4-BE12-4064-A3BB-1ECC0376546E}">
      <dgm:prSet/>
      <dgm:spPr/>
      <dgm:t>
        <a:bodyPr/>
        <a:lstStyle/>
        <a:p>
          <a:r>
            <a:rPr lang="en-US" dirty="0">
              <a:latin typeface="Arial" charset="0"/>
              <a:ea typeface="Arial" charset="0"/>
              <a:cs typeface="Arial" charset="0"/>
            </a:rPr>
            <a:t>After JDC Experiences Survey</a:t>
          </a:r>
        </a:p>
      </dgm:t>
    </dgm:pt>
    <dgm:pt modelId="{ADD12FB1-7E37-40A4-8CAE-269F9BE446B3}" type="parTrans" cxnId="{8E703DB8-1D4E-47DC-A277-345C87226ABF}">
      <dgm:prSet/>
      <dgm:spPr/>
      <dgm:t>
        <a:bodyPr/>
        <a:lstStyle/>
        <a:p>
          <a:endParaRPr lang="en-US"/>
        </a:p>
      </dgm:t>
    </dgm:pt>
    <dgm:pt modelId="{E3CF92CD-3228-4311-A509-9B6FD6374190}" type="sibTrans" cxnId="{8E703DB8-1D4E-47DC-A277-345C87226ABF}">
      <dgm:prSet/>
      <dgm:spPr/>
      <dgm:t>
        <a:bodyPr/>
        <a:lstStyle/>
        <a:p>
          <a:endParaRPr lang="en-US"/>
        </a:p>
      </dgm:t>
    </dgm:pt>
    <dgm:pt modelId="{BE4B56D0-227D-498E-BA92-8D9CC9F8DAE1}">
      <dgm:prSet/>
      <dgm:spPr/>
      <dgm:t>
        <a:bodyPr/>
        <a:lstStyle/>
        <a:p>
          <a:r>
            <a:rPr lang="en-US" dirty="0">
              <a:latin typeface="Arial" charset="0"/>
              <a:ea typeface="Arial" charset="0"/>
              <a:cs typeface="Arial" charset="0"/>
            </a:rPr>
            <a:t>Before JDC Experiences Group Interview</a:t>
          </a:r>
        </a:p>
      </dgm:t>
    </dgm:pt>
    <dgm:pt modelId="{22795490-804D-4DFD-9ED5-76179820E3AC}" type="parTrans" cxnId="{97EE63FE-1CA9-483C-910F-AE083F9896F6}">
      <dgm:prSet/>
      <dgm:spPr/>
      <dgm:t>
        <a:bodyPr/>
        <a:lstStyle/>
        <a:p>
          <a:endParaRPr lang="en-US"/>
        </a:p>
      </dgm:t>
    </dgm:pt>
    <dgm:pt modelId="{200CCD9C-AC21-4D4F-A634-245D115FABC9}" type="sibTrans" cxnId="{97EE63FE-1CA9-483C-910F-AE083F9896F6}">
      <dgm:prSet/>
      <dgm:spPr/>
      <dgm:t>
        <a:bodyPr/>
        <a:lstStyle/>
        <a:p>
          <a:endParaRPr lang="en-US"/>
        </a:p>
      </dgm:t>
    </dgm:pt>
    <dgm:pt modelId="{7A093114-5D82-4A6B-B144-0A2D4A5FD5A4}">
      <dgm:prSet/>
      <dgm:spPr/>
      <dgm:t>
        <a:bodyPr/>
        <a:lstStyle/>
        <a:p>
          <a:r>
            <a:rPr lang="en-US" dirty="0">
              <a:latin typeface="Arial" charset="0"/>
              <a:ea typeface="Arial" charset="0"/>
              <a:cs typeface="Arial" charset="0"/>
            </a:rPr>
            <a:t>After JDC Experiences Group Interview</a:t>
          </a:r>
        </a:p>
      </dgm:t>
    </dgm:pt>
    <dgm:pt modelId="{816D35C8-D96D-4191-969C-F3A90BC6291E}" type="parTrans" cxnId="{3F85FB21-3C70-41A6-BBC0-B634A06B5925}">
      <dgm:prSet/>
      <dgm:spPr/>
      <dgm:t>
        <a:bodyPr/>
        <a:lstStyle/>
        <a:p>
          <a:endParaRPr lang="en-US"/>
        </a:p>
      </dgm:t>
    </dgm:pt>
    <dgm:pt modelId="{6D7B4112-170F-4266-8366-B7AA35A0671A}" type="sibTrans" cxnId="{3F85FB21-3C70-41A6-BBC0-B634A06B5925}">
      <dgm:prSet/>
      <dgm:spPr/>
      <dgm:t>
        <a:bodyPr/>
        <a:lstStyle/>
        <a:p>
          <a:endParaRPr lang="en-US"/>
        </a:p>
      </dgm:t>
    </dgm:pt>
    <dgm:pt modelId="{D479AA9B-1A9F-4E22-A166-0BA0E449F8E5}">
      <dgm:prSet/>
      <dgm:spPr/>
      <dgm:t>
        <a:bodyPr/>
        <a:lstStyle/>
        <a:p>
          <a:r>
            <a:rPr lang="en-US" dirty="0">
              <a:latin typeface="Arial" charset="0"/>
              <a:ea typeface="Arial" charset="0"/>
              <a:cs typeface="Arial" charset="0"/>
            </a:rPr>
            <a:t>During JDC Experiences Survey</a:t>
          </a:r>
        </a:p>
      </dgm:t>
    </dgm:pt>
    <dgm:pt modelId="{5AF192A5-E72D-4DF4-B7AD-CD70F4675D08}" type="parTrans" cxnId="{2E0FE125-3F3F-4842-A409-B12CB0EB9510}">
      <dgm:prSet/>
      <dgm:spPr/>
      <dgm:t>
        <a:bodyPr/>
        <a:lstStyle/>
        <a:p>
          <a:endParaRPr lang="en-US"/>
        </a:p>
      </dgm:t>
    </dgm:pt>
    <dgm:pt modelId="{17695CA4-60EA-4E5C-9FD7-CD1DB3D8C159}" type="sibTrans" cxnId="{2E0FE125-3F3F-4842-A409-B12CB0EB9510}">
      <dgm:prSet/>
      <dgm:spPr/>
      <dgm:t>
        <a:bodyPr/>
        <a:lstStyle/>
        <a:p>
          <a:endParaRPr lang="en-US"/>
        </a:p>
      </dgm:t>
    </dgm:pt>
    <dgm:pt modelId="{D3DBD3FA-606D-48B7-9A45-3C5696352914}">
      <dgm:prSet phldrT="[Text]"/>
      <dgm:spPr/>
      <dgm:t>
        <a:bodyPr/>
        <a:lstStyle/>
        <a:p>
          <a:r>
            <a:rPr lang="en-US" dirty="0"/>
            <a:t>PA</a:t>
          </a:r>
          <a:r>
            <a:rPr lang="en-US" dirty="0">
              <a:latin typeface="Arial" charset="0"/>
              <a:ea typeface="Arial" charset="0"/>
              <a:cs typeface="Arial" charset="0"/>
            </a:rPr>
            <a:t>RTICIPANTS</a:t>
          </a:r>
        </a:p>
      </dgm:t>
    </dgm:pt>
    <dgm:pt modelId="{FEE9BAE0-FEA5-4856-A10F-0D10CADFC553}" type="sibTrans" cxnId="{2285E98E-4A75-403F-A741-6598B9CEB6A1}">
      <dgm:prSet/>
      <dgm:spPr/>
      <dgm:t>
        <a:bodyPr/>
        <a:lstStyle/>
        <a:p>
          <a:endParaRPr lang="en-US"/>
        </a:p>
      </dgm:t>
    </dgm:pt>
    <dgm:pt modelId="{7C0A73C2-37C2-48EB-A2FB-69CBF1A074FA}" type="parTrans" cxnId="{2285E98E-4A75-403F-A741-6598B9CEB6A1}">
      <dgm:prSet/>
      <dgm:spPr/>
      <dgm:t>
        <a:bodyPr/>
        <a:lstStyle/>
        <a:p>
          <a:endParaRPr lang="en-US"/>
        </a:p>
      </dgm:t>
    </dgm:pt>
    <dgm:pt modelId="{7FE1E1A8-09F4-46D4-91F4-6C0AB1C4D9DC}">
      <dgm:prSet/>
      <dgm:spPr/>
      <dgm:t>
        <a:bodyPr/>
        <a:lstStyle/>
        <a:p>
          <a:r>
            <a:rPr lang="en-US" dirty="0">
              <a:latin typeface="Arial" charset="0"/>
              <a:ea typeface="Arial" charset="0"/>
              <a:cs typeface="Arial" charset="0"/>
            </a:rPr>
            <a:t>Comfort and anxiety</a:t>
          </a:r>
          <a:r>
            <a:rPr lang="en-US" baseline="0" dirty="0">
              <a:latin typeface="Arial" charset="0"/>
              <a:ea typeface="Arial" charset="0"/>
              <a:cs typeface="Arial" charset="0"/>
            </a:rPr>
            <a:t> level of teaching health education in L</a:t>
          </a:r>
          <a:r>
            <a:rPr lang="en-US" dirty="0">
              <a:latin typeface="Arial" charset="0"/>
              <a:ea typeface="Arial" charset="0"/>
              <a:cs typeface="Arial" charset="0"/>
            </a:rPr>
            <a:t>ikert Scales</a:t>
          </a:r>
        </a:p>
      </dgm:t>
    </dgm:pt>
    <dgm:pt modelId="{D830B91F-A957-4803-897F-92B0DE0AD19A}" type="parTrans" cxnId="{EFAF87C1-613D-4410-A50C-F114BF86B424}">
      <dgm:prSet/>
      <dgm:spPr/>
      <dgm:t>
        <a:bodyPr/>
        <a:lstStyle/>
        <a:p>
          <a:endParaRPr lang="en-US"/>
        </a:p>
      </dgm:t>
    </dgm:pt>
    <dgm:pt modelId="{5F48C730-22F5-4FCE-8DC7-D575AEDF85A3}" type="sibTrans" cxnId="{EFAF87C1-613D-4410-A50C-F114BF86B424}">
      <dgm:prSet/>
      <dgm:spPr/>
      <dgm:t>
        <a:bodyPr/>
        <a:lstStyle/>
        <a:p>
          <a:endParaRPr lang="en-US"/>
        </a:p>
      </dgm:t>
    </dgm:pt>
    <dgm:pt modelId="{20D6BC59-B3E4-40CA-8093-2FFF264F77AE}">
      <dgm:prSet/>
      <dgm:spPr/>
      <dgm:t>
        <a:bodyPr/>
        <a:lstStyle/>
        <a:p>
          <a:r>
            <a:rPr lang="en-US" dirty="0">
              <a:latin typeface="Arial" charset="0"/>
              <a:ea typeface="Arial" charset="0"/>
              <a:cs typeface="Arial" charset="0"/>
            </a:rPr>
            <a:t>Audio Reco</a:t>
          </a:r>
          <a:r>
            <a:rPr lang="en-US" dirty="0"/>
            <a:t>rder/Microphone</a:t>
          </a:r>
        </a:p>
      </dgm:t>
    </dgm:pt>
    <dgm:pt modelId="{50FB9AEE-D349-4A70-9AE6-7300B6C4C77D}" type="parTrans" cxnId="{16F8A31F-9174-4B55-943F-FAFCFE8945E3}">
      <dgm:prSet/>
      <dgm:spPr/>
      <dgm:t>
        <a:bodyPr/>
        <a:lstStyle/>
        <a:p>
          <a:endParaRPr lang="en-US"/>
        </a:p>
      </dgm:t>
    </dgm:pt>
    <dgm:pt modelId="{3C5EA5CF-E47F-49D5-9268-66EE5C5320E2}" type="sibTrans" cxnId="{16F8A31F-9174-4B55-943F-FAFCFE8945E3}">
      <dgm:prSet/>
      <dgm:spPr/>
      <dgm:t>
        <a:bodyPr/>
        <a:lstStyle/>
        <a:p>
          <a:endParaRPr lang="en-US"/>
        </a:p>
      </dgm:t>
    </dgm:pt>
    <dgm:pt modelId="{E94C5C93-395C-4BBA-A150-A75A4D901E38}" type="pres">
      <dgm:prSet presAssocID="{5B8567F3-CD98-4C2E-81D7-14A99A78F698}" presName="linear" presStyleCnt="0">
        <dgm:presLayoutVars>
          <dgm:dir/>
          <dgm:animLvl val="lvl"/>
          <dgm:resizeHandles val="exact"/>
        </dgm:presLayoutVars>
      </dgm:prSet>
      <dgm:spPr/>
    </dgm:pt>
    <dgm:pt modelId="{6E6B42B6-E8AC-41F1-ACBC-0F497EECA608}" type="pres">
      <dgm:prSet presAssocID="{D3DBD3FA-606D-48B7-9A45-3C5696352914}" presName="parentLin" presStyleCnt="0"/>
      <dgm:spPr/>
    </dgm:pt>
    <dgm:pt modelId="{9077DAA0-ABAF-4111-96C5-40F2FDBDD58F}" type="pres">
      <dgm:prSet presAssocID="{D3DBD3FA-606D-48B7-9A45-3C5696352914}" presName="parentLeftMargin" presStyleLbl="node1" presStyleIdx="0" presStyleCnt="3"/>
      <dgm:spPr/>
    </dgm:pt>
    <dgm:pt modelId="{19AD67EF-9B81-4F97-B7A3-185218456DEE}" type="pres">
      <dgm:prSet presAssocID="{D3DBD3FA-606D-48B7-9A45-3C5696352914}" presName="parentText" presStyleLbl="node1" presStyleIdx="0" presStyleCnt="3">
        <dgm:presLayoutVars>
          <dgm:chMax val="0"/>
          <dgm:bulletEnabled val="1"/>
        </dgm:presLayoutVars>
      </dgm:prSet>
      <dgm:spPr/>
    </dgm:pt>
    <dgm:pt modelId="{AD5AFE26-9389-4AC8-BE84-4B0033F885BC}" type="pres">
      <dgm:prSet presAssocID="{D3DBD3FA-606D-48B7-9A45-3C5696352914}" presName="negativeSpace" presStyleCnt="0"/>
      <dgm:spPr/>
    </dgm:pt>
    <dgm:pt modelId="{DE5A2182-97BB-4CE4-8FB4-89C7A6EC82E7}" type="pres">
      <dgm:prSet presAssocID="{D3DBD3FA-606D-48B7-9A45-3C5696352914}" presName="childText" presStyleLbl="conFgAcc1" presStyleIdx="0" presStyleCnt="3" custLinFactNeighborX="466" custLinFactNeighborY="19582">
        <dgm:presLayoutVars>
          <dgm:bulletEnabled val="1"/>
        </dgm:presLayoutVars>
      </dgm:prSet>
      <dgm:spPr/>
    </dgm:pt>
    <dgm:pt modelId="{B61FE6D0-D250-4B2A-851E-8F7FD4B324E5}" type="pres">
      <dgm:prSet presAssocID="{FEE9BAE0-FEA5-4856-A10F-0D10CADFC553}" presName="spaceBetweenRectangles" presStyleCnt="0"/>
      <dgm:spPr/>
    </dgm:pt>
    <dgm:pt modelId="{B258ACF8-6352-4E48-8B7F-37E8BE2DAEDD}" type="pres">
      <dgm:prSet presAssocID="{B5537AC3-4AB7-439E-8F48-6C808B31152B}" presName="parentLin" presStyleCnt="0"/>
      <dgm:spPr/>
    </dgm:pt>
    <dgm:pt modelId="{49C9ECBB-F9C5-4A23-9458-0583956F5D9D}" type="pres">
      <dgm:prSet presAssocID="{B5537AC3-4AB7-439E-8F48-6C808B31152B}" presName="parentLeftMargin" presStyleLbl="node1" presStyleIdx="0" presStyleCnt="3"/>
      <dgm:spPr/>
    </dgm:pt>
    <dgm:pt modelId="{03D984AE-2289-4439-844B-39159CA525DD}" type="pres">
      <dgm:prSet presAssocID="{B5537AC3-4AB7-439E-8F48-6C808B31152B}" presName="parentText" presStyleLbl="node1" presStyleIdx="1" presStyleCnt="3">
        <dgm:presLayoutVars>
          <dgm:chMax val="0"/>
          <dgm:bulletEnabled val="1"/>
        </dgm:presLayoutVars>
      </dgm:prSet>
      <dgm:spPr/>
    </dgm:pt>
    <dgm:pt modelId="{BD2564FB-859A-4C7B-8AE4-4FFC562061E9}" type="pres">
      <dgm:prSet presAssocID="{B5537AC3-4AB7-439E-8F48-6C808B31152B}" presName="negativeSpace" presStyleCnt="0"/>
      <dgm:spPr/>
    </dgm:pt>
    <dgm:pt modelId="{0AA46DF8-24E5-446C-A7E1-3B439AD89838}" type="pres">
      <dgm:prSet presAssocID="{B5537AC3-4AB7-439E-8F48-6C808B31152B}" presName="childText" presStyleLbl="conFgAcc1" presStyleIdx="1" presStyleCnt="3">
        <dgm:presLayoutVars>
          <dgm:bulletEnabled val="1"/>
        </dgm:presLayoutVars>
      </dgm:prSet>
      <dgm:spPr/>
    </dgm:pt>
    <dgm:pt modelId="{9762B3EF-93E4-4ABB-81AA-35C5564547DE}" type="pres">
      <dgm:prSet presAssocID="{9A6D0BA9-DCFD-4212-B04C-D0CC597E3A47}" presName="spaceBetweenRectangles" presStyleCnt="0"/>
      <dgm:spPr/>
    </dgm:pt>
    <dgm:pt modelId="{06AB21C9-BEE3-4914-AAAF-926F375B3A95}" type="pres">
      <dgm:prSet presAssocID="{AB7E6B9A-BBB8-4F95-8EB6-C435C7AB7224}" presName="parentLin" presStyleCnt="0"/>
      <dgm:spPr/>
    </dgm:pt>
    <dgm:pt modelId="{1618650F-DF0D-4EED-9086-907D66A97F7E}" type="pres">
      <dgm:prSet presAssocID="{AB7E6B9A-BBB8-4F95-8EB6-C435C7AB7224}" presName="parentLeftMargin" presStyleLbl="node1" presStyleIdx="1" presStyleCnt="3"/>
      <dgm:spPr/>
    </dgm:pt>
    <dgm:pt modelId="{9388E23F-F05C-44C2-BAF4-047EBA5901AC}" type="pres">
      <dgm:prSet presAssocID="{AB7E6B9A-BBB8-4F95-8EB6-C435C7AB7224}" presName="parentText" presStyleLbl="node1" presStyleIdx="2" presStyleCnt="3">
        <dgm:presLayoutVars>
          <dgm:chMax val="0"/>
          <dgm:bulletEnabled val="1"/>
        </dgm:presLayoutVars>
      </dgm:prSet>
      <dgm:spPr/>
    </dgm:pt>
    <dgm:pt modelId="{165D17CC-8E52-4ADF-A7BC-2E1F1F2F94BB}" type="pres">
      <dgm:prSet presAssocID="{AB7E6B9A-BBB8-4F95-8EB6-C435C7AB7224}" presName="negativeSpace" presStyleCnt="0"/>
      <dgm:spPr/>
    </dgm:pt>
    <dgm:pt modelId="{D4022775-5497-4218-B11A-F1D1AE168EC3}" type="pres">
      <dgm:prSet presAssocID="{AB7E6B9A-BBB8-4F95-8EB6-C435C7AB7224}" presName="childText" presStyleLbl="conFgAcc1" presStyleIdx="2" presStyleCnt="3">
        <dgm:presLayoutVars>
          <dgm:bulletEnabled val="1"/>
        </dgm:presLayoutVars>
      </dgm:prSet>
      <dgm:spPr/>
    </dgm:pt>
  </dgm:ptLst>
  <dgm:cxnLst>
    <dgm:cxn modelId="{169FC303-1B77-4A7D-B240-544B037F962C}" type="presOf" srcId="{AB7E6B9A-BBB8-4F95-8EB6-C435C7AB7224}" destId="{1618650F-DF0D-4EED-9086-907D66A97F7E}" srcOrd="0" destOrd="0" presId="urn:microsoft.com/office/officeart/2005/8/layout/list1"/>
    <dgm:cxn modelId="{16F8A31F-9174-4B55-943F-FAFCFE8945E3}" srcId="{AB7E6B9A-BBB8-4F95-8EB6-C435C7AB7224}" destId="{20D6BC59-B3E4-40CA-8093-2FFF264F77AE}" srcOrd="1" destOrd="0" parTransId="{50FB9AEE-D349-4A70-9AE6-7300B6C4C77D}" sibTransId="{3C5EA5CF-E47F-49D5-9268-66EE5C5320E2}"/>
    <dgm:cxn modelId="{C8D1C01F-B010-4532-85A9-4DDA20324887}" type="presOf" srcId="{D479AA9B-1A9F-4E22-A166-0BA0E449F8E5}" destId="{0AA46DF8-24E5-446C-A7E1-3B439AD89838}" srcOrd="0" destOrd="4" presId="urn:microsoft.com/office/officeart/2005/8/layout/list1"/>
    <dgm:cxn modelId="{3F85FB21-3C70-41A6-BBC0-B634A06B5925}" srcId="{B5537AC3-4AB7-439E-8F48-6C808B31152B}" destId="{7A093114-5D82-4A6B-B144-0A2D4A5FD5A4}" srcOrd="3" destOrd="0" parTransId="{816D35C8-D96D-4191-969C-F3A90BC6291E}" sibTransId="{6D7B4112-170F-4266-8366-B7AA35A0671A}"/>
    <dgm:cxn modelId="{2E0FE125-3F3F-4842-A409-B12CB0EB9510}" srcId="{B5537AC3-4AB7-439E-8F48-6C808B31152B}" destId="{D479AA9B-1A9F-4E22-A166-0BA0E449F8E5}" srcOrd="4" destOrd="0" parTransId="{5AF192A5-E72D-4DF4-B7AD-CD70F4675D08}" sibTransId="{17695CA4-60EA-4E5C-9FD7-CD1DB3D8C159}"/>
    <dgm:cxn modelId="{58FDCE39-CD93-41C4-8246-FB8E89EBAAC5}" type="presOf" srcId="{AB7E6B9A-BBB8-4F95-8EB6-C435C7AB7224}" destId="{9388E23F-F05C-44C2-BAF4-047EBA5901AC}" srcOrd="1" destOrd="0" presId="urn:microsoft.com/office/officeart/2005/8/layout/list1"/>
    <dgm:cxn modelId="{B3DDA74F-6A79-4C4A-BFCF-999E1D3EBC83}" type="presOf" srcId="{C7363E3B-52D6-4D31-8063-BC5B3E550217}" destId="{DE5A2182-97BB-4CE4-8FB4-89C7A6EC82E7}" srcOrd="0" destOrd="1" presId="urn:microsoft.com/office/officeart/2005/8/layout/list1"/>
    <dgm:cxn modelId="{410C1A55-6B02-40B4-979C-9B38A6FA3993}" type="presOf" srcId="{6CE3DE29-A4C6-4B98-A16A-1911678DC43E}" destId="{0AA46DF8-24E5-446C-A7E1-3B439AD89838}" srcOrd="0" destOrd="0" presId="urn:microsoft.com/office/officeart/2005/8/layout/list1"/>
    <dgm:cxn modelId="{C7A02068-9F46-40E8-8EAB-6B92B7D2C980}" type="presOf" srcId="{B6ED1872-0CA9-4C78-98F8-0A3883AD8D93}" destId="{DE5A2182-97BB-4CE4-8FB4-89C7A6EC82E7}" srcOrd="0" destOrd="0" presId="urn:microsoft.com/office/officeart/2005/8/layout/list1"/>
    <dgm:cxn modelId="{383D8882-3098-4861-9071-ABD60443BE01}" type="presOf" srcId="{7FE1E1A8-09F4-46D4-91F4-6C0AB1C4D9DC}" destId="{D4022775-5497-4218-B11A-F1D1AE168EC3}" srcOrd="0" destOrd="0" presId="urn:microsoft.com/office/officeart/2005/8/layout/list1"/>
    <dgm:cxn modelId="{598DDA87-E2D6-4B84-9D69-8F2FF505DDFA}" type="presOf" srcId="{7A093114-5D82-4A6B-B144-0A2D4A5FD5A4}" destId="{0AA46DF8-24E5-446C-A7E1-3B439AD89838}" srcOrd="0" destOrd="3" presId="urn:microsoft.com/office/officeart/2005/8/layout/list1"/>
    <dgm:cxn modelId="{2285E98E-4A75-403F-A741-6598B9CEB6A1}" srcId="{5B8567F3-CD98-4C2E-81D7-14A99A78F698}" destId="{D3DBD3FA-606D-48B7-9A45-3C5696352914}" srcOrd="0" destOrd="0" parTransId="{7C0A73C2-37C2-48EB-A2FB-69CBF1A074FA}" sibTransId="{FEE9BAE0-FEA5-4856-A10F-0D10CADFC553}"/>
    <dgm:cxn modelId="{CB4DCA91-E3D4-4173-AE1D-D119B2906060}" srcId="{5B8567F3-CD98-4C2E-81D7-14A99A78F698}" destId="{AB7E6B9A-BBB8-4F95-8EB6-C435C7AB7224}" srcOrd="2" destOrd="0" parTransId="{F99BE8B6-C8A9-4C75-9C71-CAB128708680}" sibTransId="{22EF722C-6693-49AC-BB69-AF5FA96B6BED}"/>
    <dgm:cxn modelId="{62D5E693-8C67-44B7-A21D-7DB1380BF699}" type="presOf" srcId="{D3DBD3FA-606D-48B7-9A45-3C5696352914}" destId="{19AD67EF-9B81-4F97-B7A3-185218456DEE}" srcOrd="1" destOrd="0" presId="urn:microsoft.com/office/officeart/2005/8/layout/list1"/>
    <dgm:cxn modelId="{09211CA4-2BB1-4F3F-A139-60CF919FD20C}" type="presOf" srcId="{5B8567F3-CD98-4C2E-81D7-14A99A78F698}" destId="{E94C5C93-395C-4BBA-A150-A75A4D901E38}" srcOrd="0" destOrd="0" presId="urn:microsoft.com/office/officeart/2005/8/layout/list1"/>
    <dgm:cxn modelId="{196209A7-9D13-4448-A3C8-8A1C1C6388BD}" srcId="{D3DBD3FA-606D-48B7-9A45-3C5696352914}" destId="{B6ED1872-0CA9-4C78-98F8-0A3883AD8D93}" srcOrd="0" destOrd="0" parTransId="{3ED1C474-A29F-4CB7-96CB-23626EAB8A3B}" sibTransId="{EE11F93F-2D69-42D9-AADC-F468D36C5F03}"/>
    <dgm:cxn modelId="{5B41B1A8-0596-4265-8EE2-94827D50321A}" type="presOf" srcId="{B5537AC3-4AB7-439E-8F48-6C808B31152B}" destId="{03D984AE-2289-4439-844B-39159CA525DD}" srcOrd="1" destOrd="0" presId="urn:microsoft.com/office/officeart/2005/8/layout/list1"/>
    <dgm:cxn modelId="{4559BEAA-5DB3-42C5-8C36-3AA0D4BCCD2B}" type="presOf" srcId="{B5537AC3-4AB7-439E-8F48-6C808B31152B}" destId="{49C9ECBB-F9C5-4A23-9458-0583956F5D9D}" srcOrd="0" destOrd="0" presId="urn:microsoft.com/office/officeart/2005/8/layout/list1"/>
    <dgm:cxn modelId="{2C988FB4-6605-4AD2-908E-7C35CC8E9317}" srcId="{D3DBD3FA-606D-48B7-9A45-3C5696352914}" destId="{C7363E3B-52D6-4D31-8063-BC5B3E550217}" srcOrd="1" destOrd="0" parTransId="{7A6C2DF8-2498-4ED3-AE39-A9B818E71DAB}" sibTransId="{3E29CF5F-0729-40ED-8FAD-2DA31BF02A55}"/>
    <dgm:cxn modelId="{2BFBC4B7-5AAB-4B63-81DB-9F10E16FF7CA}" srcId="{B5537AC3-4AB7-439E-8F48-6C808B31152B}" destId="{6CE3DE29-A4C6-4B98-A16A-1911678DC43E}" srcOrd="0" destOrd="0" parTransId="{CEA4E0D6-F010-4EDA-A9DA-2482ADA60570}" sibTransId="{495DD112-3FC3-4916-B27E-5DCC4054247C}"/>
    <dgm:cxn modelId="{8E703DB8-1D4E-47DC-A277-345C87226ABF}" srcId="{B5537AC3-4AB7-439E-8F48-6C808B31152B}" destId="{5DDE4DA4-BE12-4064-A3BB-1ECC0376546E}" srcOrd="1" destOrd="0" parTransId="{ADD12FB1-7E37-40A4-8CAE-269F9BE446B3}" sibTransId="{E3CF92CD-3228-4311-A509-9B6FD6374190}"/>
    <dgm:cxn modelId="{A8CE41BC-F489-4FB4-B8A1-571453F84A19}" srcId="{5B8567F3-CD98-4C2E-81D7-14A99A78F698}" destId="{B5537AC3-4AB7-439E-8F48-6C808B31152B}" srcOrd="1" destOrd="0" parTransId="{D784D71D-4E1F-452D-A67F-E735DDF5C1F9}" sibTransId="{9A6D0BA9-DCFD-4212-B04C-D0CC597E3A47}"/>
    <dgm:cxn modelId="{943854BC-4A1A-4A5F-A198-DB7E36CAB124}" type="presOf" srcId="{BE4B56D0-227D-498E-BA92-8D9CC9F8DAE1}" destId="{0AA46DF8-24E5-446C-A7E1-3B439AD89838}" srcOrd="0" destOrd="2" presId="urn:microsoft.com/office/officeart/2005/8/layout/list1"/>
    <dgm:cxn modelId="{EFAF87C1-613D-4410-A50C-F114BF86B424}" srcId="{AB7E6B9A-BBB8-4F95-8EB6-C435C7AB7224}" destId="{7FE1E1A8-09F4-46D4-91F4-6C0AB1C4D9DC}" srcOrd="0" destOrd="0" parTransId="{D830B91F-A957-4803-897F-92B0DE0AD19A}" sibTransId="{5F48C730-22F5-4FCE-8DC7-D575AEDF85A3}"/>
    <dgm:cxn modelId="{81B966D1-FB25-41B6-99F1-B19AF313B06D}" type="presOf" srcId="{D3DBD3FA-606D-48B7-9A45-3C5696352914}" destId="{9077DAA0-ABAF-4111-96C5-40F2FDBDD58F}" srcOrd="0" destOrd="0" presId="urn:microsoft.com/office/officeart/2005/8/layout/list1"/>
    <dgm:cxn modelId="{7FBAD4DC-C7FF-4B65-8C33-D69B179DD181}" type="presOf" srcId="{5DDE4DA4-BE12-4064-A3BB-1ECC0376546E}" destId="{0AA46DF8-24E5-446C-A7E1-3B439AD89838}" srcOrd="0" destOrd="1" presId="urn:microsoft.com/office/officeart/2005/8/layout/list1"/>
    <dgm:cxn modelId="{1D632DE9-7E66-4AFC-B6D9-7D8B899E3812}" type="presOf" srcId="{20D6BC59-B3E4-40CA-8093-2FFF264F77AE}" destId="{D4022775-5497-4218-B11A-F1D1AE168EC3}" srcOrd="0" destOrd="1" presId="urn:microsoft.com/office/officeart/2005/8/layout/list1"/>
    <dgm:cxn modelId="{97EE63FE-1CA9-483C-910F-AE083F9896F6}" srcId="{B5537AC3-4AB7-439E-8F48-6C808B31152B}" destId="{BE4B56D0-227D-498E-BA92-8D9CC9F8DAE1}" srcOrd="2" destOrd="0" parTransId="{22795490-804D-4DFD-9ED5-76179820E3AC}" sibTransId="{200CCD9C-AC21-4D4F-A634-245D115FABC9}"/>
    <dgm:cxn modelId="{DAB76838-0C33-4156-8085-4B3C32B7B01D}" type="presParOf" srcId="{E94C5C93-395C-4BBA-A150-A75A4D901E38}" destId="{6E6B42B6-E8AC-41F1-ACBC-0F497EECA608}" srcOrd="0" destOrd="0" presId="urn:microsoft.com/office/officeart/2005/8/layout/list1"/>
    <dgm:cxn modelId="{A2092E30-A372-48A4-AD9A-C2C7FC43F44D}" type="presParOf" srcId="{6E6B42B6-E8AC-41F1-ACBC-0F497EECA608}" destId="{9077DAA0-ABAF-4111-96C5-40F2FDBDD58F}" srcOrd="0" destOrd="0" presId="urn:microsoft.com/office/officeart/2005/8/layout/list1"/>
    <dgm:cxn modelId="{094B6211-DE60-4344-A0FB-8FEAE26697DA}" type="presParOf" srcId="{6E6B42B6-E8AC-41F1-ACBC-0F497EECA608}" destId="{19AD67EF-9B81-4F97-B7A3-185218456DEE}" srcOrd="1" destOrd="0" presId="urn:microsoft.com/office/officeart/2005/8/layout/list1"/>
    <dgm:cxn modelId="{2886BA08-4919-49B5-B0A4-1E2E59C589D7}" type="presParOf" srcId="{E94C5C93-395C-4BBA-A150-A75A4D901E38}" destId="{AD5AFE26-9389-4AC8-BE84-4B0033F885BC}" srcOrd="1" destOrd="0" presId="urn:microsoft.com/office/officeart/2005/8/layout/list1"/>
    <dgm:cxn modelId="{088BF63B-8802-48D9-BE4E-A4FC5ED15ED1}" type="presParOf" srcId="{E94C5C93-395C-4BBA-A150-A75A4D901E38}" destId="{DE5A2182-97BB-4CE4-8FB4-89C7A6EC82E7}" srcOrd="2" destOrd="0" presId="urn:microsoft.com/office/officeart/2005/8/layout/list1"/>
    <dgm:cxn modelId="{CDAF8C63-A704-453E-828B-24E91FF26CDE}" type="presParOf" srcId="{E94C5C93-395C-4BBA-A150-A75A4D901E38}" destId="{B61FE6D0-D250-4B2A-851E-8F7FD4B324E5}" srcOrd="3" destOrd="0" presId="urn:microsoft.com/office/officeart/2005/8/layout/list1"/>
    <dgm:cxn modelId="{63AC726A-5A64-4262-819F-583CCB2CAE6A}" type="presParOf" srcId="{E94C5C93-395C-4BBA-A150-A75A4D901E38}" destId="{B258ACF8-6352-4E48-8B7F-37E8BE2DAEDD}" srcOrd="4" destOrd="0" presId="urn:microsoft.com/office/officeart/2005/8/layout/list1"/>
    <dgm:cxn modelId="{E2573E56-522B-4826-94FF-B0FB234AA6C5}" type="presParOf" srcId="{B258ACF8-6352-4E48-8B7F-37E8BE2DAEDD}" destId="{49C9ECBB-F9C5-4A23-9458-0583956F5D9D}" srcOrd="0" destOrd="0" presId="urn:microsoft.com/office/officeart/2005/8/layout/list1"/>
    <dgm:cxn modelId="{AAA7742E-DEDC-4E45-8885-F717BB8DC905}" type="presParOf" srcId="{B258ACF8-6352-4E48-8B7F-37E8BE2DAEDD}" destId="{03D984AE-2289-4439-844B-39159CA525DD}" srcOrd="1" destOrd="0" presId="urn:microsoft.com/office/officeart/2005/8/layout/list1"/>
    <dgm:cxn modelId="{CC4B77F5-B723-4B3C-949A-1F6ECA996F77}" type="presParOf" srcId="{E94C5C93-395C-4BBA-A150-A75A4D901E38}" destId="{BD2564FB-859A-4C7B-8AE4-4FFC562061E9}" srcOrd="5" destOrd="0" presId="urn:microsoft.com/office/officeart/2005/8/layout/list1"/>
    <dgm:cxn modelId="{E02B2613-DD94-418A-AC48-06CADC05E897}" type="presParOf" srcId="{E94C5C93-395C-4BBA-A150-A75A4D901E38}" destId="{0AA46DF8-24E5-446C-A7E1-3B439AD89838}" srcOrd="6" destOrd="0" presId="urn:microsoft.com/office/officeart/2005/8/layout/list1"/>
    <dgm:cxn modelId="{63773BE3-05B8-4356-ABEC-E39D5A44FF24}" type="presParOf" srcId="{E94C5C93-395C-4BBA-A150-A75A4D901E38}" destId="{9762B3EF-93E4-4ABB-81AA-35C5564547DE}" srcOrd="7" destOrd="0" presId="urn:microsoft.com/office/officeart/2005/8/layout/list1"/>
    <dgm:cxn modelId="{F569D253-FACC-4786-BA02-285654FEE71C}" type="presParOf" srcId="{E94C5C93-395C-4BBA-A150-A75A4D901E38}" destId="{06AB21C9-BEE3-4914-AAAF-926F375B3A95}" srcOrd="8" destOrd="0" presId="urn:microsoft.com/office/officeart/2005/8/layout/list1"/>
    <dgm:cxn modelId="{52DFE089-D2A8-4EB3-8E7B-5BED9AC4EE6E}" type="presParOf" srcId="{06AB21C9-BEE3-4914-AAAF-926F375B3A95}" destId="{1618650F-DF0D-4EED-9086-907D66A97F7E}" srcOrd="0" destOrd="0" presId="urn:microsoft.com/office/officeart/2005/8/layout/list1"/>
    <dgm:cxn modelId="{88931C66-053F-4E01-8D16-BFF389AD3AA6}" type="presParOf" srcId="{06AB21C9-BEE3-4914-AAAF-926F375B3A95}" destId="{9388E23F-F05C-44C2-BAF4-047EBA5901AC}" srcOrd="1" destOrd="0" presId="urn:microsoft.com/office/officeart/2005/8/layout/list1"/>
    <dgm:cxn modelId="{DD86EB28-74F6-49CB-B327-4B826E64C497}" type="presParOf" srcId="{E94C5C93-395C-4BBA-A150-A75A4D901E38}" destId="{165D17CC-8E52-4ADF-A7BC-2E1F1F2F94BB}" srcOrd="9" destOrd="0" presId="urn:microsoft.com/office/officeart/2005/8/layout/list1"/>
    <dgm:cxn modelId="{84209928-F201-4477-95EB-691BA1C07DCF}" type="presParOf" srcId="{E94C5C93-395C-4BBA-A150-A75A4D901E38}" destId="{D4022775-5497-4218-B11A-F1D1AE168EC3}"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5A2182-97BB-4CE4-8FB4-89C7A6EC82E7}">
      <dsp:nvSpPr>
        <dsp:cNvPr id="0" name=""/>
        <dsp:cNvSpPr/>
      </dsp:nvSpPr>
      <dsp:spPr>
        <a:xfrm>
          <a:off x="0" y="574600"/>
          <a:ext cx="12346075" cy="2671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8193" tIns="666496" rIns="958193" bIns="227584" numCol="1" spcCol="1270" anchor="t" anchorCtr="0">
          <a:noAutofit/>
        </a:bodyPr>
        <a:lstStyle/>
        <a:p>
          <a:pPr marL="285750" lvl="1" indent="-285750" algn="l" defTabSz="1422400">
            <a:lnSpc>
              <a:spcPct val="90000"/>
            </a:lnSpc>
            <a:spcBef>
              <a:spcPct val="0"/>
            </a:spcBef>
            <a:spcAft>
              <a:spcPct val="15000"/>
            </a:spcAft>
            <a:buChar char="•"/>
          </a:pPr>
          <a:r>
            <a:rPr lang="en-US" sz="3200" kern="1200" dirty="0">
              <a:latin typeface="Arial" charset="0"/>
              <a:ea typeface="Arial" charset="0"/>
              <a:cs typeface="Arial" charset="0"/>
            </a:rPr>
            <a:t>14 Preservice Health Education teachers </a:t>
          </a:r>
          <a:br>
            <a:rPr lang="en-US" sz="3200" kern="1200" dirty="0">
              <a:latin typeface="Arial" charset="0"/>
              <a:ea typeface="Arial" charset="0"/>
              <a:cs typeface="Arial" charset="0"/>
            </a:rPr>
          </a:br>
          <a:r>
            <a:rPr lang="en-US" sz="3200" kern="1200" dirty="0">
              <a:latin typeface="Arial" charset="0"/>
              <a:ea typeface="Arial" charset="0"/>
              <a:cs typeface="Arial" charset="0"/>
            </a:rPr>
            <a:t>(10 Male, 4 Female)</a:t>
          </a:r>
        </a:p>
        <a:p>
          <a:pPr marL="285750" lvl="1" indent="-285750" algn="l" defTabSz="1422400">
            <a:lnSpc>
              <a:spcPct val="90000"/>
            </a:lnSpc>
            <a:spcBef>
              <a:spcPct val="0"/>
            </a:spcBef>
            <a:spcAft>
              <a:spcPct val="15000"/>
            </a:spcAft>
            <a:buChar char="•"/>
          </a:pPr>
          <a:r>
            <a:rPr lang="en-US" sz="3200" kern="1200" dirty="0">
              <a:latin typeface="Arial" charset="0"/>
              <a:ea typeface="Arial" charset="0"/>
              <a:cs typeface="Arial" charset="0"/>
            </a:rPr>
            <a:t>Kinesiology majors with emphasis in Physical Education Teacher Education (Health Education Certificate)</a:t>
          </a:r>
        </a:p>
      </dsp:txBody>
      <dsp:txXfrm>
        <a:off x="0" y="574600"/>
        <a:ext cx="12346075" cy="2671200"/>
      </dsp:txXfrm>
    </dsp:sp>
    <dsp:sp modelId="{19AD67EF-9B81-4F97-B7A3-185218456DEE}">
      <dsp:nvSpPr>
        <dsp:cNvPr id="0" name=""/>
        <dsp:cNvSpPr/>
      </dsp:nvSpPr>
      <dsp:spPr>
        <a:xfrm>
          <a:off x="617303" y="68442"/>
          <a:ext cx="8642252" cy="9446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6657" tIns="0" rIns="326657" bIns="0" numCol="1" spcCol="1270" anchor="ctr" anchorCtr="0">
          <a:noAutofit/>
        </a:bodyPr>
        <a:lstStyle/>
        <a:p>
          <a:pPr marL="0" lvl="0" indent="0" algn="l" defTabSz="1422400">
            <a:lnSpc>
              <a:spcPct val="90000"/>
            </a:lnSpc>
            <a:spcBef>
              <a:spcPct val="0"/>
            </a:spcBef>
            <a:spcAft>
              <a:spcPct val="35000"/>
            </a:spcAft>
            <a:buNone/>
          </a:pPr>
          <a:r>
            <a:rPr lang="en-US" sz="3200" kern="1200" dirty="0"/>
            <a:t>PA</a:t>
          </a:r>
          <a:r>
            <a:rPr lang="en-US" sz="3200" kern="1200" dirty="0">
              <a:latin typeface="Arial" charset="0"/>
              <a:ea typeface="Arial" charset="0"/>
              <a:cs typeface="Arial" charset="0"/>
            </a:rPr>
            <a:t>RTICIPANTS</a:t>
          </a:r>
        </a:p>
      </dsp:txBody>
      <dsp:txXfrm>
        <a:off x="663417" y="114556"/>
        <a:ext cx="8550024" cy="852412"/>
      </dsp:txXfrm>
    </dsp:sp>
    <dsp:sp modelId="{0AA46DF8-24E5-446C-A7E1-3B439AD89838}">
      <dsp:nvSpPr>
        <dsp:cNvPr id="0" name=""/>
        <dsp:cNvSpPr/>
      </dsp:nvSpPr>
      <dsp:spPr>
        <a:xfrm>
          <a:off x="0" y="3857082"/>
          <a:ext cx="12346075" cy="3326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8193" tIns="666496" rIns="958193" bIns="227584" numCol="1" spcCol="1270" anchor="t" anchorCtr="0">
          <a:noAutofit/>
        </a:bodyPr>
        <a:lstStyle/>
        <a:p>
          <a:pPr marL="285750" lvl="1" indent="-285750" algn="l" defTabSz="1422400">
            <a:lnSpc>
              <a:spcPct val="90000"/>
            </a:lnSpc>
            <a:spcBef>
              <a:spcPct val="0"/>
            </a:spcBef>
            <a:spcAft>
              <a:spcPct val="15000"/>
            </a:spcAft>
            <a:buChar char="•"/>
          </a:pPr>
          <a:r>
            <a:rPr lang="en-US" sz="3200" kern="1200" dirty="0">
              <a:latin typeface="Arial" charset="0"/>
              <a:ea typeface="Arial" charset="0"/>
              <a:cs typeface="Arial" charset="0"/>
            </a:rPr>
            <a:t>Before JDC Experiences Survey</a:t>
          </a:r>
        </a:p>
        <a:p>
          <a:pPr marL="285750" lvl="1" indent="-285750" algn="l" defTabSz="1422400">
            <a:lnSpc>
              <a:spcPct val="90000"/>
            </a:lnSpc>
            <a:spcBef>
              <a:spcPct val="0"/>
            </a:spcBef>
            <a:spcAft>
              <a:spcPct val="15000"/>
            </a:spcAft>
            <a:buChar char="•"/>
          </a:pPr>
          <a:r>
            <a:rPr lang="en-US" sz="3200" kern="1200" dirty="0">
              <a:latin typeface="Arial" charset="0"/>
              <a:ea typeface="Arial" charset="0"/>
              <a:cs typeface="Arial" charset="0"/>
            </a:rPr>
            <a:t>After JDC Experiences Survey</a:t>
          </a:r>
        </a:p>
        <a:p>
          <a:pPr marL="285750" lvl="1" indent="-285750" algn="l" defTabSz="1422400">
            <a:lnSpc>
              <a:spcPct val="90000"/>
            </a:lnSpc>
            <a:spcBef>
              <a:spcPct val="0"/>
            </a:spcBef>
            <a:spcAft>
              <a:spcPct val="15000"/>
            </a:spcAft>
            <a:buChar char="•"/>
          </a:pPr>
          <a:r>
            <a:rPr lang="en-US" sz="3200" kern="1200" dirty="0">
              <a:latin typeface="Arial" charset="0"/>
              <a:ea typeface="Arial" charset="0"/>
              <a:cs typeface="Arial" charset="0"/>
            </a:rPr>
            <a:t>Before JDC Experiences Group Interview</a:t>
          </a:r>
        </a:p>
        <a:p>
          <a:pPr marL="285750" lvl="1" indent="-285750" algn="l" defTabSz="1422400">
            <a:lnSpc>
              <a:spcPct val="90000"/>
            </a:lnSpc>
            <a:spcBef>
              <a:spcPct val="0"/>
            </a:spcBef>
            <a:spcAft>
              <a:spcPct val="15000"/>
            </a:spcAft>
            <a:buChar char="•"/>
          </a:pPr>
          <a:r>
            <a:rPr lang="en-US" sz="3200" kern="1200" dirty="0">
              <a:latin typeface="Arial" charset="0"/>
              <a:ea typeface="Arial" charset="0"/>
              <a:cs typeface="Arial" charset="0"/>
            </a:rPr>
            <a:t>After JDC Experiences Group Interview</a:t>
          </a:r>
        </a:p>
        <a:p>
          <a:pPr marL="285750" lvl="1" indent="-285750" algn="l" defTabSz="1422400">
            <a:lnSpc>
              <a:spcPct val="90000"/>
            </a:lnSpc>
            <a:spcBef>
              <a:spcPct val="0"/>
            </a:spcBef>
            <a:spcAft>
              <a:spcPct val="15000"/>
            </a:spcAft>
            <a:buChar char="•"/>
          </a:pPr>
          <a:r>
            <a:rPr lang="en-US" sz="3200" kern="1200" dirty="0">
              <a:latin typeface="Arial" charset="0"/>
              <a:ea typeface="Arial" charset="0"/>
              <a:cs typeface="Arial" charset="0"/>
            </a:rPr>
            <a:t>During JDC Experiences Survey</a:t>
          </a:r>
        </a:p>
      </dsp:txBody>
      <dsp:txXfrm>
        <a:off x="0" y="3857082"/>
        <a:ext cx="12346075" cy="3326400"/>
      </dsp:txXfrm>
    </dsp:sp>
    <dsp:sp modelId="{03D984AE-2289-4439-844B-39159CA525DD}">
      <dsp:nvSpPr>
        <dsp:cNvPr id="0" name=""/>
        <dsp:cNvSpPr/>
      </dsp:nvSpPr>
      <dsp:spPr>
        <a:xfrm>
          <a:off x="617303" y="3384762"/>
          <a:ext cx="8642252" cy="9446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6657" tIns="0" rIns="326657" bIns="0" numCol="1" spcCol="1270" anchor="ctr" anchorCtr="0">
          <a:noAutofit/>
        </a:bodyPr>
        <a:lstStyle/>
        <a:p>
          <a:pPr marL="0" lvl="0" indent="0" algn="l" defTabSz="1422400">
            <a:lnSpc>
              <a:spcPct val="90000"/>
            </a:lnSpc>
            <a:spcBef>
              <a:spcPct val="0"/>
            </a:spcBef>
            <a:spcAft>
              <a:spcPct val="35000"/>
            </a:spcAft>
            <a:buNone/>
          </a:pPr>
          <a:r>
            <a:rPr lang="en-US" sz="3200" kern="1200" dirty="0">
              <a:latin typeface="Arial" charset="0"/>
              <a:ea typeface="Arial" charset="0"/>
              <a:cs typeface="Arial" charset="0"/>
            </a:rPr>
            <a:t>PROCEDURE</a:t>
          </a:r>
        </a:p>
      </dsp:txBody>
      <dsp:txXfrm>
        <a:off x="663417" y="3430876"/>
        <a:ext cx="8550024" cy="852412"/>
      </dsp:txXfrm>
    </dsp:sp>
    <dsp:sp modelId="{D4022775-5497-4218-B11A-F1D1AE168EC3}">
      <dsp:nvSpPr>
        <dsp:cNvPr id="0" name=""/>
        <dsp:cNvSpPr/>
      </dsp:nvSpPr>
      <dsp:spPr>
        <a:xfrm>
          <a:off x="0" y="7828602"/>
          <a:ext cx="12346075" cy="2268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8193" tIns="666496" rIns="958193" bIns="227584" numCol="1" spcCol="1270" anchor="t" anchorCtr="0">
          <a:noAutofit/>
        </a:bodyPr>
        <a:lstStyle/>
        <a:p>
          <a:pPr marL="285750" lvl="1" indent="-285750" algn="l" defTabSz="1422400">
            <a:lnSpc>
              <a:spcPct val="90000"/>
            </a:lnSpc>
            <a:spcBef>
              <a:spcPct val="0"/>
            </a:spcBef>
            <a:spcAft>
              <a:spcPct val="15000"/>
            </a:spcAft>
            <a:buChar char="•"/>
          </a:pPr>
          <a:r>
            <a:rPr lang="en-US" sz="3200" kern="1200" dirty="0">
              <a:latin typeface="Arial" charset="0"/>
              <a:ea typeface="Arial" charset="0"/>
              <a:cs typeface="Arial" charset="0"/>
            </a:rPr>
            <a:t>Comfort and anxiety</a:t>
          </a:r>
          <a:r>
            <a:rPr lang="en-US" sz="3200" kern="1200" baseline="0" dirty="0">
              <a:latin typeface="Arial" charset="0"/>
              <a:ea typeface="Arial" charset="0"/>
              <a:cs typeface="Arial" charset="0"/>
            </a:rPr>
            <a:t> level of teaching health education in L</a:t>
          </a:r>
          <a:r>
            <a:rPr lang="en-US" sz="3200" kern="1200" dirty="0">
              <a:latin typeface="Arial" charset="0"/>
              <a:ea typeface="Arial" charset="0"/>
              <a:cs typeface="Arial" charset="0"/>
            </a:rPr>
            <a:t>ikert Scales</a:t>
          </a:r>
        </a:p>
        <a:p>
          <a:pPr marL="285750" lvl="1" indent="-285750" algn="l" defTabSz="1422400">
            <a:lnSpc>
              <a:spcPct val="90000"/>
            </a:lnSpc>
            <a:spcBef>
              <a:spcPct val="0"/>
            </a:spcBef>
            <a:spcAft>
              <a:spcPct val="15000"/>
            </a:spcAft>
            <a:buChar char="•"/>
          </a:pPr>
          <a:r>
            <a:rPr lang="en-US" sz="3200" kern="1200" dirty="0">
              <a:latin typeface="Arial" charset="0"/>
              <a:ea typeface="Arial" charset="0"/>
              <a:cs typeface="Arial" charset="0"/>
            </a:rPr>
            <a:t>Audio Reco</a:t>
          </a:r>
          <a:r>
            <a:rPr lang="en-US" sz="3200" kern="1200" dirty="0"/>
            <a:t>rder/Microphone</a:t>
          </a:r>
        </a:p>
      </dsp:txBody>
      <dsp:txXfrm>
        <a:off x="0" y="7828602"/>
        <a:ext cx="12346075" cy="2268000"/>
      </dsp:txXfrm>
    </dsp:sp>
    <dsp:sp modelId="{9388E23F-F05C-44C2-BAF4-047EBA5901AC}">
      <dsp:nvSpPr>
        <dsp:cNvPr id="0" name=""/>
        <dsp:cNvSpPr/>
      </dsp:nvSpPr>
      <dsp:spPr>
        <a:xfrm>
          <a:off x="617303" y="7356282"/>
          <a:ext cx="8642252" cy="9446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6657" tIns="0" rIns="326657" bIns="0" numCol="1" spcCol="1270" anchor="ctr" anchorCtr="0">
          <a:noAutofit/>
        </a:bodyPr>
        <a:lstStyle/>
        <a:p>
          <a:pPr marL="0" lvl="0" indent="0" algn="l" defTabSz="1422400">
            <a:lnSpc>
              <a:spcPct val="90000"/>
            </a:lnSpc>
            <a:spcBef>
              <a:spcPct val="0"/>
            </a:spcBef>
            <a:spcAft>
              <a:spcPct val="35000"/>
            </a:spcAft>
            <a:buNone/>
          </a:pPr>
          <a:r>
            <a:rPr lang="en-US" sz="3200" kern="1200" dirty="0">
              <a:latin typeface="Arial" charset="0"/>
              <a:ea typeface="Arial" charset="0"/>
              <a:cs typeface="Arial" charset="0"/>
            </a:rPr>
            <a:t>INSTRUMENTATION</a:t>
          </a:r>
        </a:p>
      </dsp:txBody>
      <dsp:txXfrm>
        <a:off x="663417" y="7402396"/>
        <a:ext cx="8550024" cy="85241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9A5FD3-BA1D-4EC0-B7C7-619814D586F8}" type="datetimeFigureOut">
              <a:rPr lang="en-US" smtClean="0"/>
              <a:t>4/23/18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474066-A28E-4BC8-9FBD-DDDC11C234F7}" type="slidenum">
              <a:rPr lang="en-US" smtClean="0"/>
              <a:t>‹#›</a:t>
            </a:fld>
            <a:endParaRPr lang="en-US"/>
          </a:p>
        </p:txBody>
      </p:sp>
    </p:spTree>
    <p:extLst>
      <p:ext uri="{BB962C8B-B14F-4D97-AF65-F5344CB8AC3E}">
        <p14:creationId xmlns:p14="http://schemas.microsoft.com/office/powerpoint/2010/main" val="3272593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74066-A28E-4BC8-9FBD-DDDC11C234F7}" type="slidenum">
              <a:rPr lang="en-US" smtClean="0"/>
              <a:t>1</a:t>
            </a:fld>
            <a:endParaRPr lang="en-US"/>
          </a:p>
        </p:txBody>
      </p:sp>
    </p:spTree>
    <p:extLst>
      <p:ext uri="{BB962C8B-B14F-4D97-AF65-F5344CB8AC3E}">
        <p14:creationId xmlns:p14="http://schemas.microsoft.com/office/powerpoint/2010/main" val="1593561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4/23/18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4/23/18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4/23/18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normAutofit fontScale="90000"/>
          </a:bodyPr>
          <a:lstStyle/>
          <a:p>
            <a:pPr algn="l"/>
            <a:r>
              <a:rPr lang="en-US" sz="12800" dirty="0">
                <a:latin typeface="Minion Pro" panose="02040503050306020203" pitchFamily="18" charset="0"/>
              </a:rPr>
              <a:t>Preservice Health Teachers Perceptions of Teaching Health at a Juvenile Detention Center</a:t>
            </a:r>
          </a:p>
        </p:txBody>
      </p:sp>
      <p:sp>
        <p:nvSpPr>
          <p:cNvPr id="6" name="Title 1"/>
          <p:cNvSpPr txBox="1">
            <a:spLocks/>
          </p:cNvSpPr>
          <p:nvPr/>
        </p:nvSpPr>
        <p:spPr>
          <a:xfrm>
            <a:off x="2077601" y="5745528"/>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Jordan </a:t>
            </a:r>
            <a:r>
              <a:rPr lang="en-US" sz="4000" dirty="0" err="1">
                <a:solidFill>
                  <a:schemeClr val="bg1">
                    <a:lumMod val="50000"/>
                  </a:schemeClr>
                </a:solidFill>
                <a:latin typeface="Minion Pro" panose="02040503050306020203" pitchFamily="18" charset="0"/>
              </a:rPr>
              <a:t>Ellenbecker</a:t>
            </a:r>
            <a:r>
              <a:rPr lang="en-US" sz="4000" dirty="0">
                <a:solidFill>
                  <a:schemeClr val="bg1">
                    <a:lumMod val="50000"/>
                  </a:schemeClr>
                </a:solidFill>
                <a:latin typeface="Minion Pro" panose="02040503050306020203" pitchFamily="18" charset="0"/>
              </a:rPr>
              <a:t>, Riley </a:t>
            </a:r>
            <a:r>
              <a:rPr lang="en-US" sz="4000" dirty="0" err="1">
                <a:solidFill>
                  <a:schemeClr val="bg1">
                    <a:lumMod val="50000"/>
                  </a:schemeClr>
                </a:solidFill>
                <a:latin typeface="Minion Pro" panose="02040503050306020203" pitchFamily="18" charset="0"/>
              </a:rPr>
              <a:t>Gebelein</a:t>
            </a:r>
            <a:r>
              <a:rPr lang="en-US" sz="4000" dirty="0">
                <a:solidFill>
                  <a:schemeClr val="bg1">
                    <a:lumMod val="50000"/>
                  </a:schemeClr>
                </a:solidFill>
                <a:latin typeface="Minion Pro" panose="02040503050306020203" pitchFamily="18" charset="0"/>
              </a:rPr>
              <a:t>, Daniel Gengenbach, Mark McMillan, and Eric Zake  |   Department of Kinesiology</a:t>
            </a:r>
          </a:p>
          <a:p>
            <a:pPr algn="l"/>
            <a:r>
              <a:rPr lang="en-US" sz="4000" dirty="0">
                <a:solidFill>
                  <a:schemeClr val="bg1">
                    <a:lumMod val="50000"/>
                  </a:schemeClr>
                </a:solidFill>
                <a:latin typeface="Minion Pro" panose="02040503050306020203" pitchFamily="18" charset="0"/>
              </a:rPr>
              <a:t>Faculty Mentors: Yoonsin Oh, Ph.D. and </a:t>
            </a:r>
            <a:r>
              <a:rPr lang="en-US" sz="4000" dirty="0" err="1">
                <a:solidFill>
                  <a:schemeClr val="bg1">
                    <a:lumMod val="50000"/>
                  </a:schemeClr>
                </a:solidFill>
                <a:latin typeface="Minion Pro" panose="02040503050306020203" pitchFamily="18" charset="0"/>
              </a:rPr>
              <a:t>Marquell</a:t>
            </a:r>
            <a:r>
              <a:rPr lang="en-US" sz="4000" dirty="0">
                <a:solidFill>
                  <a:schemeClr val="bg1">
                    <a:lumMod val="50000"/>
                  </a:schemeClr>
                </a:solidFill>
                <a:latin typeface="Minion Pro" panose="02040503050306020203" pitchFamily="18" charset="0"/>
              </a:rPr>
              <a:t> Johnson, Ph.D. </a:t>
            </a:r>
          </a:p>
        </p:txBody>
      </p:sp>
      <p:sp>
        <p:nvSpPr>
          <p:cNvPr id="8" name="Subtitle 2"/>
          <p:cNvSpPr txBox="1">
            <a:spLocks/>
          </p:cNvSpPr>
          <p:nvPr/>
        </p:nvSpPr>
        <p:spPr>
          <a:xfrm>
            <a:off x="1771371" y="9047297"/>
            <a:ext cx="11821285" cy="831824"/>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000" dirty="0">
                <a:latin typeface="Arial" charset="0"/>
                <a:ea typeface="Arial" charset="0"/>
                <a:cs typeface="Arial" charset="0"/>
              </a:rPr>
              <a:t>The main purpose of this study is to explore how the perceptions of preservice health education teachers’ change over the course of teaching health lessons to at-risk youth at a Juvenile Detention Center (JDC). Undergraduate preservice student teachers enrolled in a Health Education course during the time of this study were invited to take part in group interviews as well as complete surveys before, during, and after their experiences teaching and observing Health lessons at a JDC. Through coding and thematic analysis, themes were developed from participants' responses to the interview questions and surveys. The results showed that majority of them had negative perceptions of teaching students at a JDC prior to their experience. Throughout the experience, preservice teachers' perceptions were positively changed. This study found that preservice teachers had a negative perception of at-risk youth before they had ever had any experience working with that type of youth. After going through experiences with at-risk youth we found that preservice teachers had gained enthusiasm and a positive outlook towards them. Undergraduate courses for preservice Health education teachers should consider providing opportunities to teach at-risk or incarcerated youth as a field experience.</a:t>
            </a:r>
          </a:p>
        </p:txBody>
      </p:sp>
      <p:sp>
        <p:nvSpPr>
          <p:cNvPr id="10" name="Subtitle 2"/>
          <p:cNvSpPr txBox="1">
            <a:spLocks/>
          </p:cNvSpPr>
          <p:nvPr/>
        </p:nvSpPr>
        <p:spPr>
          <a:xfrm>
            <a:off x="15623817" y="9256748"/>
            <a:ext cx="10827763" cy="233256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3" name="TextBox 2"/>
          <p:cNvSpPr txBox="1"/>
          <p:nvPr/>
        </p:nvSpPr>
        <p:spPr>
          <a:xfrm>
            <a:off x="1796494" y="7898656"/>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Abstract</a:t>
            </a:r>
          </a:p>
        </p:txBody>
      </p:sp>
      <p:sp>
        <p:nvSpPr>
          <p:cNvPr id="17" name="TextBox 16"/>
          <p:cNvSpPr txBox="1"/>
          <p:nvPr/>
        </p:nvSpPr>
        <p:spPr>
          <a:xfrm>
            <a:off x="14889960" y="25644616"/>
            <a:ext cx="11561619" cy="1938992"/>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a:p>
            <a:endParaRPr lang="en-US" sz="6000" cap="small" dirty="0">
              <a:solidFill>
                <a:srgbClr val="DD9E11"/>
              </a:solidFill>
              <a:latin typeface="Minion Pro" panose="02040503050306020203" pitchFamily="18" charset="0"/>
            </a:endParaRPr>
          </a:p>
        </p:txBody>
      </p:sp>
      <p:sp>
        <p:nvSpPr>
          <p:cNvPr id="18" name="TextBox 17"/>
          <p:cNvSpPr txBox="1"/>
          <p:nvPr/>
        </p:nvSpPr>
        <p:spPr>
          <a:xfrm>
            <a:off x="1796495" y="18645283"/>
            <a:ext cx="11821285" cy="2751522"/>
          </a:xfrm>
          <a:prstGeom prst="rect">
            <a:avLst/>
          </a:prstGeom>
          <a:noFill/>
        </p:spPr>
        <p:txBody>
          <a:bodyPr wrap="square" rtlCol="0">
            <a:spAutoFit/>
          </a:bodyPr>
          <a:lstStyle/>
          <a:p>
            <a:pPr defTabSz="4023360">
              <a:lnSpc>
                <a:spcPct val="90000"/>
              </a:lnSpc>
              <a:spcBef>
                <a:spcPts val="4400"/>
              </a:spcBef>
            </a:pPr>
            <a:r>
              <a:rPr lang="en-US" sz="3200" dirty="0">
                <a:latin typeface="Arial" charset="0"/>
                <a:ea typeface="Arial" charset="0"/>
                <a:cs typeface="Arial" charset="0"/>
              </a:rPr>
              <a:t>This study's hypothesis is that the preservice Health teachers will have negative perceptions towards at-risk youth in the JDC prior to going through this experience. Teaching at-risk youth a health lesson will provide preservice Health teachers the opportunity change their perceptions of at-risk youth to a more positive outlook on this population of students. </a:t>
            </a:r>
          </a:p>
        </p:txBody>
      </p:sp>
      <p:sp>
        <p:nvSpPr>
          <p:cNvPr id="21" name="TextBox 20"/>
          <p:cNvSpPr txBox="1"/>
          <p:nvPr/>
        </p:nvSpPr>
        <p:spPr>
          <a:xfrm>
            <a:off x="1796495" y="17638269"/>
            <a:ext cx="6791499" cy="923330"/>
          </a:xfrm>
          <a:prstGeom prst="rect">
            <a:avLst/>
          </a:prstGeom>
          <a:noFill/>
        </p:spPr>
        <p:txBody>
          <a:bodyPr wrap="square" rtlCol="0">
            <a:spAutoFit/>
          </a:bodyPr>
          <a:lstStyle/>
          <a:p>
            <a:pPr defTabSz="4023360">
              <a:lnSpc>
                <a:spcPct val="90000"/>
              </a:lnSpc>
              <a:spcBef>
                <a:spcPts val="4400"/>
              </a:spcBef>
            </a:pPr>
            <a:r>
              <a:rPr lang="en-US" sz="6000" cap="small" dirty="0">
                <a:solidFill>
                  <a:srgbClr val="DD9E11"/>
                </a:solidFill>
                <a:latin typeface="Minion Pro" panose="02040503050306020203" pitchFamily="18" charset="0"/>
              </a:rPr>
              <a:t>Introduction</a:t>
            </a:r>
          </a:p>
        </p:txBody>
      </p:sp>
      <p:sp>
        <p:nvSpPr>
          <p:cNvPr id="27" name="Subtitle 2"/>
          <p:cNvSpPr txBox="1">
            <a:spLocks/>
          </p:cNvSpPr>
          <p:nvPr/>
        </p:nvSpPr>
        <p:spPr>
          <a:xfrm>
            <a:off x="15623814" y="12757169"/>
            <a:ext cx="10827765" cy="203459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37" name="TextBox 36"/>
          <p:cNvSpPr txBox="1"/>
          <p:nvPr/>
        </p:nvSpPr>
        <p:spPr>
          <a:xfrm>
            <a:off x="1796495" y="21487307"/>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Materials and Methods</a:t>
            </a:r>
          </a:p>
        </p:txBody>
      </p:sp>
      <p:sp>
        <p:nvSpPr>
          <p:cNvPr id="40" name="TextBox 39"/>
          <p:cNvSpPr txBox="1"/>
          <p:nvPr/>
        </p:nvSpPr>
        <p:spPr>
          <a:xfrm>
            <a:off x="28355327" y="27954835"/>
            <a:ext cx="7264338"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REFERENCES</a:t>
            </a:r>
          </a:p>
        </p:txBody>
      </p:sp>
      <p:pic>
        <p:nvPicPr>
          <p:cNvPr id="1027" name="Picture 3" descr="https://lh5.googleusercontent.com/e9d-glnCAUX0n9yNRyysCJBxgxycAJqWlC8hd6YVTqMCecYQK2CHAWJcHyGZpyzpm6W2wq1SSxjqh--VbSGiKLhhNZbd54w4b3eTzx7jJH7d0xrID3coLL1wip6dPtgq8wsgFUw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70616" y="7639607"/>
            <a:ext cx="13200347" cy="816607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5" name="Table 24"/>
          <p:cNvGraphicFramePr>
            <a:graphicFrameLocks noGrp="1"/>
          </p:cNvGraphicFramePr>
          <p:nvPr>
            <p:extLst>
              <p:ext uri="{D42A27DB-BD31-4B8C-83A1-F6EECF244321}">
                <p14:modId xmlns:p14="http://schemas.microsoft.com/office/powerpoint/2010/main" val="38002038"/>
              </p:ext>
            </p:extLst>
          </p:nvPr>
        </p:nvGraphicFramePr>
        <p:xfrm>
          <a:off x="14713796" y="19874983"/>
          <a:ext cx="12464204" cy="5697172"/>
        </p:xfrm>
        <a:graphic>
          <a:graphicData uri="http://schemas.openxmlformats.org/drawingml/2006/table">
            <a:tbl>
              <a:tblPr/>
              <a:tblGrid>
                <a:gridCol w="2524866">
                  <a:extLst>
                    <a:ext uri="{9D8B030D-6E8A-4147-A177-3AD203B41FA5}">
                      <a16:colId xmlns:a16="http://schemas.microsoft.com/office/drawing/2014/main" val="71977629"/>
                    </a:ext>
                  </a:extLst>
                </a:gridCol>
                <a:gridCol w="5519738">
                  <a:extLst>
                    <a:ext uri="{9D8B030D-6E8A-4147-A177-3AD203B41FA5}">
                      <a16:colId xmlns:a16="http://schemas.microsoft.com/office/drawing/2014/main" val="725273952"/>
                    </a:ext>
                  </a:extLst>
                </a:gridCol>
                <a:gridCol w="4419600">
                  <a:extLst>
                    <a:ext uri="{9D8B030D-6E8A-4147-A177-3AD203B41FA5}">
                      <a16:colId xmlns:a16="http://schemas.microsoft.com/office/drawing/2014/main" val="359024023"/>
                    </a:ext>
                  </a:extLst>
                </a:gridCol>
              </a:tblGrid>
              <a:tr h="876252">
                <a:tc>
                  <a:txBody>
                    <a:bodyPr/>
                    <a:lstStyle/>
                    <a:p>
                      <a:pPr indent="457200" rtl="0" fontAlgn="base">
                        <a:spcBef>
                          <a:spcPts val="0"/>
                        </a:spcBef>
                        <a:spcAft>
                          <a:spcPts val="0"/>
                        </a:spcAft>
                      </a:pPr>
                      <a:endParaRPr lang="en-US" sz="1000" b="0" i="0" u="none" strike="noStrike">
                        <a:solidFill>
                          <a:srgbClr val="000000"/>
                        </a:solidFill>
                        <a:effectLst/>
                        <a:latin typeface="Arial" panose="020B0604020202020204" pitchFamily="34" charset="0"/>
                      </a:endParaRPr>
                    </a:p>
                  </a:txBody>
                  <a:tcPr marL="63500" marR="63500" marT="63500" marB="63500">
                    <a:lnL>
                      <a:noFill/>
                    </a:lnL>
                    <a:lnR>
                      <a:noFill/>
                    </a:lnR>
                    <a:lnT w="12649" cap="flat" cmpd="sng" algn="ctr">
                      <a:solidFill>
                        <a:srgbClr val="000000"/>
                      </a:solidFill>
                      <a:prstDash val="solid"/>
                      <a:round/>
                      <a:headEnd type="none" w="med" len="med"/>
                      <a:tailEnd type="none" w="med" len="med"/>
                    </a:lnT>
                    <a:lnB w="12649" cap="flat" cmpd="sng" algn="ctr">
                      <a:solidFill>
                        <a:srgbClr val="000000"/>
                      </a:solidFill>
                      <a:prstDash val="solid"/>
                      <a:round/>
                      <a:headEnd type="none" w="med" len="med"/>
                      <a:tailEnd type="none" w="med" len="med"/>
                    </a:lnB>
                  </a:tcPr>
                </a:tc>
                <a:tc>
                  <a:txBody>
                    <a:bodyPr/>
                    <a:lstStyle/>
                    <a:p>
                      <a:pPr indent="457200" algn="ctr" rtl="0" fontAlgn="t">
                        <a:spcBef>
                          <a:spcPts val="0"/>
                        </a:spcBef>
                        <a:spcAft>
                          <a:spcPts val="0"/>
                        </a:spcAft>
                      </a:pPr>
                      <a:r>
                        <a:rPr lang="en-US" sz="2800" b="0" i="0" u="none" strike="noStrike" dirty="0">
                          <a:solidFill>
                            <a:srgbClr val="000000"/>
                          </a:solidFill>
                          <a:effectLst/>
                          <a:latin typeface="Arial" panose="020B0604020202020204" pitchFamily="34" charset="0"/>
                        </a:rPr>
                        <a:t>Experience Description</a:t>
                      </a:r>
                      <a:endParaRPr lang="en-US" sz="34400" dirty="0">
                        <a:effectLst/>
                      </a:endParaRPr>
                    </a:p>
                  </a:txBody>
                  <a:tcPr marL="63500" marR="63500" marT="63500" marB="63500">
                    <a:lnL>
                      <a:noFill/>
                    </a:lnL>
                    <a:lnR>
                      <a:noFill/>
                    </a:lnR>
                    <a:lnT w="12649" cap="flat" cmpd="sng" algn="ctr">
                      <a:solidFill>
                        <a:srgbClr val="000000"/>
                      </a:solidFill>
                      <a:prstDash val="solid"/>
                      <a:round/>
                      <a:headEnd type="none" w="med" len="med"/>
                      <a:tailEnd type="none" w="med" len="med"/>
                    </a:lnT>
                    <a:lnB w="12649" cap="flat" cmpd="sng" algn="ctr">
                      <a:solidFill>
                        <a:srgbClr val="000000"/>
                      </a:solidFill>
                      <a:prstDash val="solid"/>
                      <a:round/>
                      <a:headEnd type="none" w="med" len="med"/>
                      <a:tailEnd type="none" w="med" len="med"/>
                    </a:lnB>
                  </a:tcPr>
                </a:tc>
                <a:tc>
                  <a:txBody>
                    <a:bodyPr/>
                    <a:lstStyle/>
                    <a:p>
                      <a:pPr indent="457200" algn="ctr" rtl="0" fontAlgn="t">
                        <a:spcBef>
                          <a:spcPts val="0"/>
                        </a:spcBef>
                        <a:spcAft>
                          <a:spcPts val="0"/>
                        </a:spcAft>
                      </a:pPr>
                      <a:r>
                        <a:rPr lang="en-US" sz="2800" b="0" i="0" u="none" strike="noStrike" dirty="0">
                          <a:solidFill>
                            <a:srgbClr val="000000"/>
                          </a:solidFill>
                          <a:effectLst/>
                          <a:latin typeface="Arial" panose="020B0604020202020204" pitchFamily="34" charset="0"/>
                        </a:rPr>
                        <a:t>Comfort Level</a:t>
                      </a:r>
                      <a:endParaRPr lang="en-US" sz="34400" dirty="0">
                        <a:effectLst/>
                      </a:endParaRPr>
                    </a:p>
                  </a:txBody>
                  <a:tcPr marL="63500" marR="63500" marT="63500" marB="63500">
                    <a:lnL>
                      <a:noFill/>
                    </a:lnL>
                    <a:lnR>
                      <a:noFill/>
                    </a:lnR>
                    <a:lnT w="12649" cap="flat" cmpd="sng" algn="ctr">
                      <a:solidFill>
                        <a:srgbClr val="000000"/>
                      </a:solidFill>
                      <a:prstDash val="solid"/>
                      <a:round/>
                      <a:headEnd type="none" w="med" len="med"/>
                      <a:tailEnd type="none" w="med" len="med"/>
                    </a:lnT>
                    <a:lnB w="12649"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0440378"/>
                  </a:ext>
                </a:extLst>
              </a:tr>
              <a:tr h="4425075">
                <a:tc>
                  <a:txBody>
                    <a:bodyPr/>
                    <a:lstStyle/>
                    <a:p>
                      <a:pPr indent="457200" rtl="0" fontAlgn="t">
                        <a:spcBef>
                          <a:spcPts val="0"/>
                        </a:spcBef>
                        <a:spcAft>
                          <a:spcPts val="0"/>
                        </a:spcAft>
                      </a:pPr>
                      <a:r>
                        <a:rPr lang="en-US" sz="2800" b="0" i="0" u="none" strike="noStrike" dirty="0">
                          <a:solidFill>
                            <a:srgbClr val="000000"/>
                          </a:solidFill>
                          <a:effectLst/>
                          <a:latin typeface="Arial" panose="020B0604020202020204" pitchFamily="34" charset="0"/>
                        </a:rPr>
                        <a:t>Question</a:t>
                      </a:r>
                      <a:endParaRPr lang="en-US" sz="34400" dirty="0">
                        <a:effectLst/>
                      </a:endParaRPr>
                    </a:p>
                  </a:txBody>
                  <a:tcPr marL="63500" marR="63500" marT="63500" marB="63500">
                    <a:lnL>
                      <a:noFill/>
                    </a:lnL>
                    <a:lnR>
                      <a:noFill/>
                    </a:lnR>
                    <a:lnT w="12649" cap="flat" cmpd="sng" algn="ctr">
                      <a:solidFill>
                        <a:srgbClr val="000000"/>
                      </a:solidFill>
                      <a:prstDash val="solid"/>
                      <a:round/>
                      <a:headEnd type="none" w="med" len="med"/>
                      <a:tailEnd type="none" w="med" len="med"/>
                    </a:lnT>
                    <a:lnB w="12649"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800" b="0" i="0" u="none" strike="noStrike" dirty="0">
                          <a:solidFill>
                            <a:srgbClr val="000000"/>
                          </a:solidFill>
                          <a:effectLst/>
                          <a:latin typeface="Arial" panose="020B0604020202020204" pitchFamily="34" charset="0"/>
                        </a:rPr>
                        <a:t>Please indicate whether you were a teacher or observer for today’s JDC health lesson. Teacher/Observer (Circle one). In a </a:t>
                      </a:r>
                      <a:r>
                        <a:rPr lang="en-US" sz="2800" b="0" i="0" u="sng" dirty="0">
                          <a:solidFill>
                            <a:srgbClr val="000000"/>
                          </a:solidFill>
                          <a:effectLst/>
                          <a:latin typeface="Arial" panose="020B0604020202020204" pitchFamily="34" charset="0"/>
                        </a:rPr>
                        <a:t>short paragraph</a:t>
                      </a:r>
                      <a:r>
                        <a:rPr lang="en-US" sz="2800" b="0" i="0" u="none" strike="noStrike" dirty="0">
                          <a:solidFill>
                            <a:srgbClr val="000000"/>
                          </a:solidFill>
                          <a:effectLst/>
                          <a:latin typeface="Arial" panose="020B0604020202020204" pitchFamily="34" charset="0"/>
                        </a:rPr>
                        <a:t> (3-5 sentences) please explain what your thoughts on today’s lesson were. How were the at-risk youth students behaviors? Were their behaviors any different than what you expected?</a:t>
                      </a:r>
                      <a:endParaRPr lang="en-US" sz="34400" dirty="0">
                        <a:effectLst/>
                      </a:endParaRPr>
                    </a:p>
                  </a:txBody>
                  <a:tcPr marL="63500" marR="63500" marT="63500" marB="63500">
                    <a:lnL>
                      <a:noFill/>
                    </a:lnL>
                    <a:lnR>
                      <a:noFill/>
                    </a:lnR>
                    <a:lnT w="12649" cap="flat" cmpd="sng" algn="ctr">
                      <a:solidFill>
                        <a:srgbClr val="000000"/>
                      </a:solidFill>
                      <a:prstDash val="solid"/>
                      <a:round/>
                      <a:headEnd type="none" w="med" len="med"/>
                      <a:tailEnd type="none" w="med" len="med"/>
                    </a:lnT>
                    <a:lnB w="12649"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800" b="0" i="0" u="none" strike="noStrike" dirty="0">
                          <a:solidFill>
                            <a:srgbClr val="000000"/>
                          </a:solidFill>
                          <a:effectLst/>
                          <a:latin typeface="Arial" panose="020B0604020202020204" pitchFamily="34" charset="0"/>
                        </a:rPr>
                        <a:t>On a scale of 1-10, 10 being the most comfortable, rate how comfortable you feel now working with at-risk youth. Circle the number, and</a:t>
                      </a:r>
                      <a:r>
                        <a:rPr lang="en-US" sz="2800" b="0" i="0" u="sng" dirty="0">
                          <a:solidFill>
                            <a:srgbClr val="000000"/>
                          </a:solidFill>
                          <a:effectLst/>
                          <a:latin typeface="Arial" panose="020B0604020202020204" pitchFamily="34" charset="0"/>
                        </a:rPr>
                        <a:t> write a sentence to explain</a:t>
                      </a:r>
                      <a:r>
                        <a:rPr lang="en-US" sz="2800" b="0" i="0" u="none" strike="noStrike" dirty="0">
                          <a:solidFill>
                            <a:srgbClr val="000000"/>
                          </a:solidFill>
                          <a:effectLst/>
                          <a:latin typeface="Arial" panose="020B0604020202020204" pitchFamily="34" charset="0"/>
                        </a:rPr>
                        <a:t>.</a:t>
                      </a:r>
                      <a:endParaRPr lang="en-US" sz="34400" dirty="0">
                        <a:effectLst/>
                      </a:endParaRPr>
                    </a:p>
                  </a:txBody>
                  <a:tcPr marL="63500" marR="63500" marT="63500" marB="63500">
                    <a:lnL>
                      <a:noFill/>
                    </a:lnL>
                    <a:lnR>
                      <a:noFill/>
                    </a:lnR>
                    <a:lnT w="12649" cap="flat" cmpd="sng" algn="ctr">
                      <a:solidFill>
                        <a:srgbClr val="000000"/>
                      </a:solidFill>
                      <a:prstDash val="solid"/>
                      <a:round/>
                      <a:headEnd type="none" w="med" len="med"/>
                      <a:tailEnd type="none" w="med" len="med"/>
                    </a:lnT>
                    <a:lnB w="12649"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1076666"/>
                  </a:ext>
                </a:extLst>
              </a:tr>
            </a:tbl>
          </a:graphicData>
        </a:graphic>
      </p:graphicFrame>
      <p:sp>
        <p:nvSpPr>
          <p:cNvPr id="26" name="Rectangle 4"/>
          <p:cNvSpPr>
            <a:spLocks noChangeArrowheads="1"/>
          </p:cNvSpPr>
          <p:nvPr/>
        </p:nvSpPr>
        <p:spPr bwMode="auto">
          <a:xfrm>
            <a:off x="14579322" y="19199595"/>
            <a:ext cx="517962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JDC During Experience Survey</a:t>
            </a:r>
            <a:endParaRPr kumimoji="0" lang="en-US" altLang="en-US" sz="6000" b="0" i="0" u="none" strike="noStrike" cap="none" normalizeH="0" baseline="0" dirty="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8" name="Table 27"/>
          <p:cNvGraphicFramePr>
            <a:graphicFrameLocks noGrp="1"/>
          </p:cNvGraphicFramePr>
          <p:nvPr>
            <p:extLst>
              <p:ext uri="{D42A27DB-BD31-4B8C-83A1-F6EECF244321}">
                <p14:modId xmlns:p14="http://schemas.microsoft.com/office/powerpoint/2010/main" val="1258865619"/>
              </p:ext>
            </p:extLst>
          </p:nvPr>
        </p:nvGraphicFramePr>
        <p:xfrm>
          <a:off x="15134309" y="8510892"/>
          <a:ext cx="11806773" cy="10524558"/>
        </p:xfrm>
        <a:graphic>
          <a:graphicData uri="http://schemas.openxmlformats.org/drawingml/2006/table">
            <a:tbl>
              <a:tblPr/>
              <a:tblGrid>
                <a:gridCol w="2798091">
                  <a:extLst>
                    <a:ext uri="{9D8B030D-6E8A-4147-A177-3AD203B41FA5}">
                      <a16:colId xmlns:a16="http://schemas.microsoft.com/office/drawing/2014/main" val="125693857"/>
                    </a:ext>
                  </a:extLst>
                </a:gridCol>
                <a:gridCol w="4699000">
                  <a:extLst>
                    <a:ext uri="{9D8B030D-6E8A-4147-A177-3AD203B41FA5}">
                      <a16:colId xmlns:a16="http://schemas.microsoft.com/office/drawing/2014/main" val="319592260"/>
                    </a:ext>
                  </a:extLst>
                </a:gridCol>
                <a:gridCol w="4309682">
                  <a:extLst>
                    <a:ext uri="{9D8B030D-6E8A-4147-A177-3AD203B41FA5}">
                      <a16:colId xmlns:a16="http://schemas.microsoft.com/office/drawing/2014/main" val="1242514000"/>
                    </a:ext>
                  </a:extLst>
                </a:gridCol>
              </a:tblGrid>
              <a:tr h="539055">
                <a:tc>
                  <a:txBody>
                    <a:bodyPr/>
                    <a:lstStyle/>
                    <a:p>
                      <a:pPr rtl="0" fontAlgn="base">
                        <a:spcBef>
                          <a:spcPts val="0"/>
                        </a:spcBef>
                        <a:spcAft>
                          <a:spcPts val="0"/>
                        </a:spcAft>
                      </a:pPr>
                      <a:endParaRPr lang="en-US" sz="1000" b="0" i="0" u="none" strike="noStrike">
                        <a:solidFill>
                          <a:srgbClr val="000000"/>
                        </a:solidFill>
                        <a:effectLst/>
                        <a:latin typeface="Arial" panose="020B0604020202020204" pitchFamily="34" charset="0"/>
                      </a:endParaRPr>
                    </a:p>
                  </a:txBody>
                  <a:tcPr marL="63500" marR="63500" marT="63500" marB="63500">
                    <a:lnL>
                      <a:noFill/>
                    </a:lnL>
                    <a:lnR>
                      <a:noFill/>
                    </a:lnR>
                    <a:lnT w="12649" cap="flat" cmpd="sng" algn="ctr">
                      <a:solidFill>
                        <a:srgbClr val="000000"/>
                      </a:solidFill>
                      <a:prstDash val="solid"/>
                      <a:round/>
                      <a:headEnd type="none" w="med" len="med"/>
                      <a:tailEnd type="none" w="med" len="med"/>
                    </a:lnT>
                    <a:lnB w="12649"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Before Survey</a:t>
                      </a:r>
                      <a:endParaRPr lang="en-US" sz="2800" dirty="0">
                        <a:effectLst/>
                      </a:endParaRPr>
                    </a:p>
                  </a:txBody>
                  <a:tcPr marL="63500" marR="63500" marT="63500" marB="63500">
                    <a:lnL>
                      <a:noFill/>
                    </a:lnL>
                    <a:lnR>
                      <a:noFill/>
                    </a:lnR>
                    <a:lnT w="12649" cap="flat" cmpd="sng" algn="ctr">
                      <a:solidFill>
                        <a:srgbClr val="000000"/>
                      </a:solidFill>
                      <a:prstDash val="solid"/>
                      <a:round/>
                      <a:headEnd type="none" w="med" len="med"/>
                      <a:tailEnd type="none" w="med" len="med"/>
                    </a:lnT>
                    <a:lnB w="12649"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After Survey</a:t>
                      </a:r>
                      <a:endParaRPr lang="en-US" sz="2800" dirty="0">
                        <a:effectLst/>
                      </a:endParaRPr>
                    </a:p>
                  </a:txBody>
                  <a:tcPr marL="63500" marR="63500" marT="63500" marB="63500">
                    <a:lnL>
                      <a:noFill/>
                    </a:lnL>
                    <a:lnR>
                      <a:noFill/>
                    </a:lnR>
                    <a:lnT w="12649" cap="flat" cmpd="sng" algn="ctr">
                      <a:solidFill>
                        <a:srgbClr val="000000"/>
                      </a:solidFill>
                      <a:prstDash val="solid"/>
                      <a:round/>
                      <a:headEnd type="none" w="med" len="med"/>
                      <a:tailEnd type="none" w="med" len="med"/>
                    </a:lnT>
                    <a:lnB w="12649"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0970406"/>
                  </a:ext>
                </a:extLst>
              </a:tr>
              <a:tr h="1382343">
                <a:tc>
                  <a:txBody>
                    <a:bodyPr/>
                    <a:lstStyle/>
                    <a:p>
                      <a:pPr rtl="0" fontAlgn="t">
                        <a:spcBef>
                          <a:spcPts val="0"/>
                        </a:spcBef>
                        <a:spcAft>
                          <a:spcPts val="0"/>
                        </a:spcAft>
                      </a:pPr>
                      <a:r>
                        <a:rPr lang="en-US" sz="3200" b="0" i="0" u="none" strike="noStrike" dirty="0">
                          <a:solidFill>
                            <a:srgbClr val="000000"/>
                          </a:solidFill>
                          <a:effectLst/>
                          <a:latin typeface="Arial" panose="020B0604020202020204" pitchFamily="34" charset="0"/>
                        </a:rPr>
                        <a:t>Question 1</a:t>
                      </a:r>
                      <a:endParaRPr lang="en-US" sz="41300" dirty="0">
                        <a:effectLst/>
                      </a:endParaRPr>
                    </a:p>
                  </a:txBody>
                  <a:tcPr marL="63500" marR="63500" marT="63500" marB="63500">
                    <a:lnL>
                      <a:noFill/>
                    </a:lnL>
                    <a:lnR>
                      <a:noFill/>
                    </a:lnR>
                    <a:lnT w="12649" cap="flat" cmpd="sng" algn="ctr">
                      <a:solidFill>
                        <a:srgbClr val="000000"/>
                      </a:solidFill>
                      <a:prstDash val="solid"/>
                      <a:round/>
                      <a:headEnd type="none" w="med" len="med"/>
                      <a:tailEnd type="none" w="med" len="med"/>
                    </a:lnT>
                    <a:lnB>
                      <a:noFill/>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Rate your comfort level of teaching health education.</a:t>
                      </a:r>
                      <a:endParaRPr lang="en-US" sz="34400" dirty="0">
                        <a:effectLst/>
                      </a:endParaRPr>
                    </a:p>
                  </a:txBody>
                  <a:tcPr marL="63500" marR="63500" marT="63500" marB="63500">
                    <a:lnL>
                      <a:noFill/>
                    </a:lnL>
                    <a:lnR>
                      <a:noFill/>
                    </a:lnR>
                    <a:lnT w="12649" cap="flat" cmpd="sng" algn="ctr">
                      <a:solidFill>
                        <a:srgbClr val="000000"/>
                      </a:solidFill>
                      <a:prstDash val="solid"/>
                      <a:round/>
                      <a:headEnd type="none" w="med" len="med"/>
                      <a:tailEnd type="none" w="med" len="med"/>
                    </a:lnT>
                    <a:lnB>
                      <a:noFill/>
                    </a:lnB>
                  </a:tcPr>
                </a:tc>
                <a:tc>
                  <a:txBody>
                    <a:bodyPr/>
                    <a:lstStyle/>
                    <a:p>
                      <a:pPr algn="ctr" rtl="0" fontAlgn="t">
                        <a:spcBef>
                          <a:spcPts val="0"/>
                        </a:spcBef>
                        <a:spcAft>
                          <a:spcPts val="0"/>
                        </a:spcAft>
                      </a:pPr>
                      <a:r>
                        <a:rPr lang="en-US" sz="2800" b="0" i="0" u="none" strike="noStrike">
                          <a:solidFill>
                            <a:srgbClr val="000000"/>
                          </a:solidFill>
                          <a:effectLst/>
                          <a:latin typeface="Arial" panose="020B0604020202020204" pitchFamily="34" charset="0"/>
                        </a:rPr>
                        <a:t>Rate your comfort level of teaching health education.</a:t>
                      </a:r>
                      <a:endParaRPr lang="en-US" sz="34400">
                        <a:effectLst/>
                      </a:endParaRPr>
                    </a:p>
                  </a:txBody>
                  <a:tcPr marL="63500" marR="63500" marT="63500" marB="63500">
                    <a:lnL>
                      <a:noFill/>
                    </a:lnL>
                    <a:lnR>
                      <a:noFill/>
                    </a:lnR>
                    <a:lnT w="12649"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513934941"/>
                  </a:ext>
                </a:extLst>
              </a:tr>
              <a:tr h="1382343">
                <a:tc>
                  <a:txBody>
                    <a:bodyPr/>
                    <a:lstStyle/>
                    <a:p>
                      <a:pPr rtl="0" fontAlgn="t">
                        <a:spcBef>
                          <a:spcPts val="0"/>
                        </a:spcBef>
                        <a:spcAft>
                          <a:spcPts val="0"/>
                        </a:spcAft>
                      </a:pPr>
                      <a:r>
                        <a:rPr lang="en-US" sz="3200" b="0" i="0" u="none" strike="noStrike" dirty="0">
                          <a:solidFill>
                            <a:srgbClr val="000000"/>
                          </a:solidFill>
                          <a:effectLst/>
                          <a:latin typeface="Arial" panose="020B0604020202020204" pitchFamily="34" charset="0"/>
                        </a:rPr>
                        <a:t>Question 2</a:t>
                      </a:r>
                      <a:endParaRPr lang="en-US" sz="41300" dirty="0">
                        <a:effectLst/>
                      </a:endParaRPr>
                    </a:p>
                  </a:txBody>
                  <a:tcPr marL="63500" marR="63500" marT="63500" marB="63500">
                    <a:lnL>
                      <a:noFill/>
                    </a:lnL>
                    <a:lnR>
                      <a:noFill/>
                    </a:lnR>
                    <a:lnT>
                      <a:noFill/>
                    </a:lnT>
                    <a:lnB>
                      <a:noFill/>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Rate your comfort level of teaching at risk youths.</a:t>
                      </a:r>
                      <a:endParaRPr lang="en-US" sz="34400" dirty="0">
                        <a:effectLst/>
                      </a:endParaRPr>
                    </a:p>
                  </a:txBody>
                  <a:tcPr marL="63500" marR="63500" marT="63500" marB="63500">
                    <a:lnL>
                      <a:noFill/>
                    </a:lnL>
                    <a:lnR>
                      <a:noFill/>
                    </a:lnR>
                    <a:lnT>
                      <a:noFill/>
                    </a:lnT>
                    <a:lnB>
                      <a:noFill/>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Rate your comfort level of teaching at risk youths.</a:t>
                      </a:r>
                      <a:endParaRPr lang="en-US" sz="34400" dirty="0">
                        <a:effectLst/>
                      </a:endParaRPr>
                    </a:p>
                  </a:txBody>
                  <a:tcPr marL="63500" marR="63500" marT="63500" marB="63500">
                    <a:lnL>
                      <a:noFill/>
                    </a:lnL>
                    <a:lnR>
                      <a:noFill/>
                    </a:lnR>
                    <a:lnT>
                      <a:noFill/>
                    </a:lnT>
                    <a:lnB>
                      <a:noFill/>
                    </a:lnB>
                  </a:tcPr>
                </a:tc>
                <a:extLst>
                  <a:ext uri="{0D108BD9-81ED-4DB2-BD59-A6C34878D82A}">
                    <a16:rowId xmlns:a16="http://schemas.microsoft.com/office/drawing/2014/main" val="3569733573"/>
                  </a:ext>
                </a:extLst>
              </a:tr>
              <a:tr h="1801538">
                <a:tc>
                  <a:txBody>
                    <a:bodyPr/>
                    <a:lstStyle/>
                    <a:p>
                      <a:pPr rtl="0" fontAlgn="t">
                        <a:spcBef>
                          <a:spcPts val="0"/>
                        </a:spcBef>
                        <a:spcAft>
                          <a:spcPts val="0"/>
                        </a:spcAft>
                      </a:pPr>
                      <a:r>
                        <a:rPr lang="en-US" sz="3200" b="0" i="0" u="none" strike="noStrike" dirty="0">
                          <a:solidFill>
                            <a:srgbClr val="000000"/>
                          </a:solidFill>
                          <a:effectLst/>
                          <a:latin typeface="Arial" panose="020B0604020202020204" pitchFamily="34" charset="0"/>
                        </a:rPr>
                        <a:t>Question 3</a:t>
                      </a:r>
                      <a:endParaRPr lang="en-US" sz="41300" dirty="0">
                        <a:effectLst/>
                      </a:endParaRPr>
                    </a:p>
                  </a:txBody>
                  <a:tcPr marL="63500" marR="63500" marT="63500" marB="63500">
                    <a:lnL>
                      <a:noFill/>
                    </a:lnL>
                    <a:lnR>
                      <a:noFill/>
                    </a:lnR>
                    <a:lnT>
                      <a:noFill/>
                    </a:lnT>
                    <a:lnB>
                      <a:noFill/>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Rate your level of anxiety about teaching health at a public school.</a:t>
                      </a:r>
                      <a:endParaRPr lang="en-US" sz="34400" dirty="0">
                        <a:effectLst/>
                      </a:endParaRPr>
                    </a:p>
                  </a:txBody>
                  <a:tcPr marL="63500" marR="63500" marT="63500" marB="63500">
                    <a:lnL>
                      <a:noFill/>
                    </a:lnL>
                    <a:lnR>
                      <a:noFill/>
                    </a:lnR>
                    <a:lnT>
                      <a:noFill/>
                    </a:lnT>
                    <a:lnB>
                      <a:noFill/>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Rate your level of anxiety about teaching health at a public school.</a:t>
                      </a:r>
                      <a:endParaRPr lang="en-US" sz="34400" dirty="0">
                        <a:effectLst/>
                      </a:endParaRPr>
                    </a:p>
                  </a:txBody>
                  <a:tcPr marL="63500" marR="63500" marT="63500" marB="63500">
                    <a:lnL>
                      <a:noFill/>
                    </a:lnL>
                    <a:lnR>
                      <a:noFill/>
                    </a:lnR>
                    <a:lnT>
                      <a:noFill/>
                    </a:lnT>
                    <a:lnB>
                      <a:noFill/>
                    </a:lnB>
                  </a:tcPr>
                </a:tc>
                <a:extLst>
                  <a:ext uri="{0D108BD9-81ED-4DB2-BD59-A6C34878D82A}">
                    <a16:rowId xmlns:a16="http://schemas.microsoft.com/office/drawing/2014/main" val="2388048420"/>
                  </a:ext>
                </a:extLst>
              </a:tr>
              <a:tr h="1801538">
                <a:tc>
                  <a:txBody>
                    <a:bodyPr/>
                    <a:lstStyle/>
                    <a:p>
                      <a:pPr rtl="0" fontAlgn="t">
                        <a:spcBef>
                          <a:spcPts val="0"/>
                        </a:spcBef>
                        <a:spcAft>
                          <a:spcPts val="0"/>
                        </a:spcAft>
                      </a:pPr>
                      <a:r>
                        <a:rPr lang="en-US" sz="3200" b="0" i="0" u="none" strike="noStrike" dirty="0">
                          <a:solidFill>
                            <a:srgbClr val="000000"/>
                          </a:solidFill>
                          <a:effectLst/>
                          <a:latin typeface="Arial" panose="020B0604020202020204" pitchFamily="34" charset="0"/>
                        </a:rPr>
                        <a:t>Question 4</a:t>
                      </a:r>
                      <a:endParaRPr lang="en-US" sz="41300" dirty="0">
                        <a:effectLst/>
                      </a:endParaRPr>
                    </a:p>
                  </a:txBody>
                  <a:tcPr marL="63500" marR="63500" marT="63500" marB="63500">
                    <a:lnL>
                      <a:noFill/>
                    </a:lnL>
                    <a:lnR>
                      <a:noFill/>
                    </a:lnR>
                    <a:lnT>
                      <a:noFill/>
                    </a:lnT>
                    <a:lnB>
                      <a:noFill/>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Rate your level of anxiety about teaching health at the JDC.</a:t>
                      </a:r>
                      <a:endParaRPr lang="en-US" sz="34400" dirty="0">
                        <a:effectLst/>
                      </a:endParaRPr>
                    </a:p>
                  </a:txBody>
                  <a:tcPr marL="63500" marR="63500" marT="63500" marB="63500">
                    <a:lnL>
                      <a:noFill/>
                    </a:lnL>
                    <a:lnR>
                      <a:noFill/>
                    </a:lnR>
                    <a:lnT>
                      <a:noFill/>
                    </a:lnT>
                    <a:lnB>
                      <a:noFill/>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Rate your level of anxiety about teaching health at the JDC.</a:t>
                      </a:r>
                      <a:endParaRPr lang="en-US" sz="34400" dirty="0">
                        <a:effectLst/>
                      </a:endParaRPr>
                    </a:p>
                  </a:txBody>
                  <a:tcPr marL="63500" marR="63500" marT="63500" marB="63500">
                    <a:lnL>
                      <a:noFill/>
                    </a:lnL>
                    <a:lnR>
                      <a:noFill/>
                    </a:lnR>
                    <a:lnT>
                      <a:noFill/>
                    </a:lnT>
                    <a:lnB>
                      <a:noFill/>
                    </a:lnB>
                  </a:tcPr>
                </a:tc>
                <a:extLst>
                  <a:ext uri="{0D108BD9-81ED-4DB2-BD59-A6C34878D82A}">
                    <a16:rowId xmlns:a16="http://schemas.microsoft.com/office/drawing/2014/main" val="1598352"/>
                  </a:ext>
                </a:extLst>
              </a:tr>
              <a:tr h="1801538">
                <a:tc>
                  <a:txBody>
                    <a:bodyPr/>
                    <a:lstStyle/>
                    <a:p>
                      <a:pPr rtl="0" fontAlgn="t">
                        <a:spcBef>
                          <a:spcPts val="0"/>
                        </a:spcBef>
                        <a:spcAft>
                          <a:spcPts val="0"/>
                        </a:spcAft>
                      </a:pPr>
                      <a:r>
                        <a:rPr lang="en-US" sz="3200" b="0" i="0" u="none" strike="noStrike" dirty="0">
                          <a:solidFill>
                            <a:srgbClr val="000000"/>
                          </a:solidFill>
                          <a:effectLst/>
                          <a:latin typeface="Arial" panose="020B0604020202020204" pitchFamily="34" charset="0"/>
                        </a:rPr>
                        <a:t>Question 5</a:t>
                      </a:r>
                      <a:endParaRPr lang="en-US" sz="41300" dirty="0">
                        <a:effectLst/>
                      </a:endParaRPr>
                    </a:p>
                  </a:txBody>
                  <a:tcPr marL="63500" marR="63500" marT="63500" marB="63500">
                    <a:lnL>
                      <a:noFill/>
                    </a:lnL>
                    <a:lnR>
                      <a:noFill/>
                    </a:lnR>
                    <a:lnT>
                      <a:noFill/>
                    </a:lnT>
                    <a:lnB>
                      <a:noFill/>
                    </a:lnB>
                  </a:tcPr>
                </a:tc>
                <a:tc>
                  <a:txBody>
                    <a:bodyPr/>
                    <a:lstStyle/>
                    <a:p>
                      <a:pPr algn="ctr" rtl="0" fontAlgn="t">
                        <a:spcBef>
                          <a:spcPts val="0"/>
                        </a:spcBef>
                        <a:spcAft>
                          <a:spcPts val="0"/>
                        </a:spcAft>
                      </a:pPr>
                      <a:r>
                        <a:rPr lang="en-US" sz="2800" b="0" i="0" u="none" strike="noStrike">
                          <a:solidFill>
                            <a:srgbClr val="000000"/>
                          </a:solidFill>
                          <a:effectLst/>
                          <a:latin typeface="Arial" panose="020B0604020202020204" pitchFamily="34" charset="0"/>
                        </a:rPr>
                        <a:t>How much experience do you have working with adolescents?</a:t>
                      </a:r>
                      <a:endParaRPr lang="en-US" sz="34400">
                        <a:effectLst/>
                      </a:endParaRPr>
                    </a:p>
                  </a:txBody>
                  <a:tcPr marL="63500" marR="63500" marT="63500" marB="63500">
                    <a:lnL>
                      <a:noFill/>
                    </a:lnL>
                    <a:lnR>
                      <a:noFill/>
                    </a:lnR>
                    <a:lnT>
                      <a:noFill/>
                    </a:lnT>
                    <a:lnB>
                      <a:noFill/>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N/A</a:t>
                      </a:r>
                      <a:endParaRPr lang="en-US" sz="34400" dirty="0">
                        <a:effectLst/>
                      </a:endParaRPr>
                    </a:p>
                  </a:txBody>
                  <a:tcPr marL="63500" marR="63500" marT="63500" marB="63500">
                    <a:lnL>
                      <a:noFill/>
                    </a:lnL>
                    <a:lnR>
                      <a:noFill/>
                    </a:lnR>
                    <a:lnT>
                      <a:noFill/>
                    </a:lnT>
                    <a:lnB>
                      <a:noFill/>
                    </a:lnB>
                  </a:tcPr>
                </a:tc>
                <a:extLst>
                  <a:ext uri="{0D108BD9-81ED-4DB2-BD59-A6C34878D82A}">
                    <a16:rowId xmlns:a16="http://schemas.microsoft.com/office/drawing/2014/main" val="2091606088"/>
                  </a:ext>
                </a:extLst>
              </a:tr>
              <a:tr h="1801538">
                <a:tc>
                  <a:txBody>
                    <a:bodyPr/>
                    <a:lstStyle/>
                    <a:p>
                      <a:pPr rtl="0" fontAlgn="t">
                        <a:spcBef>
                          <a:spcPts val="0"/>
                        </a:spcBef>
                        <a:spcAft>
                          <a:spcPts val="0"/>
                        </a:spcAft>
                      </a:pPr>
                      <a:r>
                        <a:rPr lang="en-US" sz="3200" b="0" i="0" u="none" strike="noStrike" dirty="0">
                          <a:solidFill>
                            <a:srgbClr val="000000"/>
                          </a:solidFill>
                          <a:effectLst/>
                          <a:latin typeface="Arial" panose="020B0604020202020204" pitchFamily="34" charset="0"/>
                        </a:rPr>
                        <a:t>Question 6</a:t>
                      </a:r>
                      <a:endParaRPr lang="en-US" sz="41300" dirty="0">
                        <a:effectLst/>
                      </a:endParaRPr>
                    </a:p>
                  </a:txBody>
                  <a:tcPr marL="63500" marR="63500" marT="63500" marB="63500">
                    <a:lnL>
                      <a:noFill/>
                    </a:lnL>
                    <a:lnR>
                      <a:noFill/>
                    </a:lnR>
                    <a:lnT>
                      <a:noFill/>
                    </a:lnT>
                    <a:lnB w="12649"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How much experience do you have working with at risk youths?</a:t>
                      </a:r>
                      <a:endParaRPr lang="en-US" sz="34400" dirty="0">
                        <a:effectLst/>
                      </a:endParaRPr>
                    </a:p>
                  </a:txBody>
                  <a:tcPr marL="63500" marR="63500" marT="63500" marB="63500">
                    <a:lnL>
                      <a:noFill/>
                    </a:lnL>
                    <a:lnR>
                      <a:noFill/>
                    </a:lnR>
                    <a:lnT>
                      <a:noFill/>
                    </a:lnT>
                    <a:lnB w="12649"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dirty="0">
                          <a:solidFill>
                            <a:srgbClr val="000000"/>
                          </a:solidFill>
                          <a:effectLst/>
                          <a:latin typeface="Arial" panose="020B0604020202020204" pitchFamily="34" charset="0"/>
                        </a:rPr>
                        <a:t>N/A</a:t>
                      </a:r>
                      <a:endParaRPr lang="en-US" sz="34400" dirty="0">
                        <a:effectLst/>
                      </a:endParaRPr>
                    </a:p>
                  </a:txBody>
                  <a:tcPr marL="63500" marR="63500" marT="63500" marB="63500">
                    <a:lnL>
                      <a:noFill/>
                    </a:lnL>
                    <a:lnR>
                      <a:noFill/>
                    </a:lnR>
                    <a:lnT>
                      <a:noFill/>
                    </a:lnT>
                    <a:lnB w="12649"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9878619"/>
                  </a:ext>
                </a:extLst>
              </a:tr>
            </a:tbl>
          </a:graphicData>
        </a:graphic>
      </p:graphicFrame>
      <p:sp>
        <p:nvSpPr>
          <p:cNvPr id="29" name="Rectangle 5"/>
          <p:cNvSpPr>
            <a:spLocks noChangeArrowheads="1"/>
          </p:cNvSpPr>
          <p:nvPr/>
        </p:nvSpPr>
        <p:spPr bwMode="auto">
          <a:xfrm>
            <a:off x="15108790" y="7885082"/>
            <a:ext cx="13391795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Before and After JDC Survey  </a:t>
            </a:r>
            <a:endParaRPr kumimoji="0" lang="en-US" altLang="en-US" sz="6000" b="0" i="0" u="none" strike="noStrike" cap="none" normalizeH="0" baseline="0" dirty="0">
              <a:ln>
                <a:noFill/>
              </a:ln>
              <a:solidFill>
                <a:schemeClr val="tx1"/>
              </a:solidFill>
              <a:effectLst/>
            </a:endParaRPr>
          </a:p>
        </p:txBody>
      </p:sp>
      <p:sp>
        <p:nvSpPr>
          <p:cNvPr id="42" name="TextBox 41"/>
          <p:cNvSpPr txBox="1"/>
          <p:nvPr/>
        </p:nvSpPr>
        <p:spPr>
          <a:xfrm>
            <a:off x="28294911" y="15297847"/>
            <a:ext cx="5192486" cy="1015663"/>
          </a:xfrm>
          <a:prstGeom prst="rect">
            <a:avLst/>
          </a:prstGeom>
          <a:noFill/>
        </p:spPr>
        <p:txBody>
          <a:bodyPr wrap="square" rtlCol="0">
            <a:spAutoFit/>
          </a:bodyPr>
          <a:lstStyle/>
          <a:p>
            <a:r>
              <a:rPr lang="en-US" sz="6000" dirty="0">
                <a:solidFill>
                  <a:srgbClr val="DD9E11"/>
                </a:solidFill>
                <a:latin typeface="Minion Pro" panose="02040503050306020203"/>
              </a:rPr>
              <a:t>DISCUSSION</a:t>
            </a:r>
          </a:p>
        </p:txBody>
      </p:sp>
      <p:sp>
        <p:nvSpPr>
          <p:cNvPr id="16" name="TextBox 15"/>
          <p:cNvSpPr txBox="1"/>
          <p:nvPr/>
        </p:nvSpPr>
        <p:spPr>
          <a:xfrm>
            <a:off x="28355327" y="28942908"/>
            <a:ext cx="11332029" cy="7273786"/>
          </a:xfrm>
          <a:prstGeom prst="rect">
            <a:avLst/>
          </a:prstGeom>
          <a:noFill/>
        </p:spPr>
        <p:txBody>
          <a:bodyPr wrap="square" rtlCol="0">
            <a:spAutoFit/>
          </a:bodyPr>
          <a:lstStyle/>
          <a:p>
            <a:pPr>
              <a:spcAft>
                <a:spcPts val="800"/>
              </a:spcAft>
            </a:pPr>
            <a:r>
              <a:rPr lang="en-US" sz="2000" dirty="0" err="1">
                <a:solidFill>
                  <a:srgbClr val="000000"/>
                </a:solidFill>
              </a:rPr>
              <a:t>Auerbach</a:t>
            </a:r>
            <a:r>
              <a:rPr lang="en-US" sz="2000" dirty="0">
                <a:solidFill>
                  <a:srgbClr val="000000"/>
                </a:solidFill>
              </a:rPr>
              <a:t>, C., &amp; Silverstein, L. B. (2003). </a:t>
            </a:r>
            <a:r>
              <a:rPr lang="en-US" sz="2000" i="1" dirty="0">
                <a:solidFill>
                  <a:srgbClr val="000000"/>
                </a:solidFill>
              </a:rPr>
              <a:t>Qualitative data: An introduction to coding and analysis</a:t>
            </a:r>
            <a:r>
              <a:rPr lang="en-US" sz="2000" dirty="0">
                <a:solidFill>
                  <a:srgbClr val="000000"/>
                </a:solidFill>
              </a:rPr>
              <a:t>. </a:t>
            </a:r>
            <a:br>
              <a:rPr lang="en-US" sz="2000" dirty="0">
                <a:solidFill>
                  <a:srgbClr val="000000"/>
                </a:solidFill>
              </a:rPr>
            </a:br>
            <a:r>
              <a:rPr lang="en-US" sz="2000" dirty="0">
                <a:solidFill>
                  <a:srgbClr val="000000"/>
                </a:solidFill>
              </a:rPr>
              <a:t>New York: NYU Press.</a:t>
            </a:r>
            <a:endParaRPr lang="en-US" sz="2000" dirty="0"/>
          </a:p>
          <a:p>
            <a:pPr>
              <a:spcAft>
                <a:spcPts val="600"/>
              </a:spcAft>
            </a:pPr>
            <a:r>
              <a:rPr lang="en-US" sz="2000" dirty="0">
                <a:solidFill>
                  <a:srgbClr val="000000"/>
                </a:solidFill>
              </a:rPr>
              <a:t>Braun V. &amp; Clarke V., 2006. Using thematic analysis in psychology. Qualitative Research in Psychology 3, pp.77-101.</a:t>
            </a:r>
            <a:endParaRPr lang="en-US" sz="2000" dirty="0"/>
          </a:p>
          <a:p>
            <a:pPr>
              <a:spcAft>
                <a:spcPts val="600"/>
              </a:spcAft>
            </a:pPr>
            <a:r>
              <a:rPr lang="en-US" sz="2000" dirty="0">
                <a:solidFill>
                  <a:srgbClr val="000000"/>
                </a:solidFill>
              </a:rPr>
              <a:t>Corbin, J., &amp; Strauss, A. (2008). </a:t>
            </a:r>
            <a:r>
              <a:rPr lang="en-US" sz="2000" i="1" dirty="0">
                <a:solidFill>
                  <a:srgbClr val="000000"/>
                </a:solidFill>
              </a:rPr>
              <a:t>Basic of qualitative research</a:t>
            </a:r>
            <a:r>
              <a:rPr lang="en-US" sz="2000" dirty="0">
                <a:solidFill>
                  <a:srgbClr val="000000"/>
                </a:solidFill>
              </a:rPr>
              <a:t> (3rd ed.). Los Angeles, CA: Sage.</a:t>
            </a:r>
          </a:p>
          <a:p>
            <a:pPr indent="-457200">
              <a:spcAft>
                <a:spcPts val="600"/>
              </a:spcAft>
            </a:pPr>
            <a:r>
              <a:rPr lang="en-US" sz="2000" dirty="0">
                <a:solidFill>
                  <a:srgbClr val="000000"/>
                </a:solidFill>
              </a:rPr>
              <a:t>Jones, S. G., </a:t>
            </a:r>
            <a:r>
              <a:rPr lang="en-US" sz="2000" dirty="0" err="1">
                <a:solidFill>
                  <a:srgbClr val="000000"/>
                </a:solidFill>
              </a:rPr>
              <a:t>Sinelnikov</a:t>
            </a:r>
            <a:r>
              <a:rPr lang="en-US" sz="2000" dirty="0">
                <a:solidFill>
                  <a:srgbClr val="000000"/>
                </a:solidFill>
              </a:rPr>
              <a:t>, O., </a:t>
            </a:r>
            <a:r>
              <a:rPr lang="en-US" sz="2000" dirty="0" err="1">
                <a:solidFill>
                  <a:srgbClr val="000000"/>
                </a:solidFill>
              </a:rPr>
              <a:t>Curtner</a:t>
            </a:r>
            <a:r>
              <a:rPr lang="en-US" sz="2000" dirty="0">
                <a:solidFill>
                  <a:srgbClr val="000000"/>
                </a:solidFill>
              </a:rPr>
              <a:t>-Smith, M., Childers, S., Hardin, B., &amp; Richardson, M. (</a:t>
            </a:r>
            <a:r>
              <a:rPr lang="en-US" sz="2000" dirty="0" err="1">
                <a:solidFill>
                  <a:srgbClr val="000000"/>
                </a:solidFill>
              </a:rPr>
              <a:t>n.d.</a:t>
            </a:r>
            <a:r>
              <a:rPr lang="en-US" sz="2000" dirty="0">
                <a:solidFill>
                  <a:srgbClr val="000000"/>
                </a:solidFill>
              </a:rPr>
              <a:t>). </a:t>
            </a:r>
            <a:r>
              <a:rPr lang="en-US" sz="2000" i="1" dirty="0">
                <a:solidFill>
                  <a:srgbClr val="000000"/>
                </a:solidFill>
              </a:rPr>
              <a:t>Perspectives of physical education from teachers, staff, and students in a juvenile justice setting</a:t>
            </a:r>
            <a:r>
              <a:rPr lang="en-US" sz="2000" dirty="0">
                <a:solidFill>
                  <a:srgbClr val="000000"/>
                </a:solidFill>
              </a:rPr>
              <a:t> (Unpublished doctoral dissertation).</a:t>
            </a:r>
          </a:p>
          <a:p>
            <a:pPr>
              <a:spcAft>
                <a:spcPts val="600"/>
              </a:spcAft>
            </a:pPr>
            <a:r>
              <a:rPr lang="en-US" sz="2000" dirty="0">
                <a:solidFill>
                  <a:srgbClr val="000000"/>
                </a:solidFill>
              </a:rPr>
              <a:t>Nichols, J., &amp; Sullivan, B. M. (2016). Learning through dissonance: Critical service-learning    in a juvenile detention center as field experience in music teacher education. </a:t>
            </a:r>
            <a:r>
              <a:rPr lang="en-US" sz="2000" i="1" dirty="0">
                <a:solidFill>
                  <a:srgbClr val="000000"/>
                </a:solidFill>
              </a:rPr>
              <a:t>Research Studies in Music Education, 38</a:t>
            </a:r>
            <a:r>
              <a:rPr lang="en-US" sz="2000" dirty="0">
                <a:solidFill>
                  <a:srgbClr val="000000"/>
                </a:solidFill>
              </a:rPr>
              <a:t>(2), 155-171. </a:t>
            </a:r>
            <a:endParaRPr lang="en-US" sz="2000" dirty="0"/>
          </a:p>
          <a:p>
            <a:pPr>
              <a:spcAft>
                <a:spcPts val="800"/>
              </a:spcAft>
            </a:pPr>
            <a:r>
              <a:rPr lang="en-US" sz="2000" dirty="0" err="1">
                <a:solidFill>
                  <a:srgbClr val="000000"/>
                </a:solidFill>
              </a:rPr>
              <a:t>Pytash</a:t>
            </a:r>
            <a:r>
              <a:rPr lang="en-US" sz="2000" dirty="0">
                <a:solidFill>
                  <a:srgbClr val="000000"/>
                </a:solidFill>
              </a:rPr>
              <a:t>, K. E. (2017). Preservice Teachers' Experiences Facilitating Writing Instruction in a</a:t>
            </a:r>
            <a:br>
              <a:rPr lang="en-US" sz="2000" dirty="0">
                <a:solidFill>
                  <a:srgbClr val="000000"/>
                </a:solidFill>
              </a:rPr>
            </a:br>
            <a:r>
              <a:rPr lang="en-US" sz="2000" dirty="0">
                <a:solidFill>
                  <a:srgbClr val="000000"/>
                </a:solidFill>
              </a:rPr>
              <a:t>Juvenile Detention Facility. </a:t>
            </a:r>
            <a:r>
              <a:rPr lang="en-US" sz="2000" i="1" dirty="0">
                <a:solidFill>
                  <a:srgbClr val="000000"/>
                </a:solidFill>
              </a:rPr>
              <a:t>High School Journal, 100</a:t>
            </a:r>
            <a:r>
              <a:rPr lang="en-US" sz="2000" dirty="0">
                <a:solidFill>
                  <a:srgbClr val="000000"/>
                </a:solidFill>
              </a:rPr>
              <a:t>(2), 109-129.</a:t>
            </a:r>
            <a:endParaRPr lang="en-US" sz="2000" dirty="0"/>
          </a:p>
          <a:p>
            <a:pPr indent="-457200">
              <a:spcAft>
                <a:spcPts val="800"/>
              </a:spcAft>
            </a:pPr>
            <a:r>
              <a:rPr lang="en-US" sz="2000" dirty="0">
                <a:solidFill>
                  <a:srgbClr val="000000"/>
                </a:solidFill>
              </a:rPr>
              <a:t>Son, J., Miller, W. M., </a:t>
            </a:r>
            <a:r>
              <a:rPr lang="en-US" sz="2000" dirty="0" err="1">
                <a:solidFill>
                  <a:srgbClr val="000000"/>
                </a:solidFill>
              </a:rPr>
              <a:t>Tossone</a:t>
            </a:r>
            <a:r>
              <a:rPr lang="en-US" sz="2000" dirty="0">
                <a:solidFill>
                  <a:srgbClr val="000000"/>
                </a:solidFill>
              </a:rPr>
              <a:t>, K., Butcher, F., &amp; </a:t>
            </a:r>
            <a:r>
              <a:rPr lang="en-US" sz="2000" dirty="0" err="1">
                <a:solidFill>
                  <a:srgbClr val="000000"/>
                </a:solidFill>
              </a:rPr>
              <a:t>Kuo</a:t>
            </a:r>
            <a:r>
              <a:rPr lang="en-US" sz="2000" dirty="0">
                <a:solidFill>
                  <a:srgbClr val="000000"/>
                </a:solidFill>
              </a:rPr>
              <a:t>, K. (2017). The effect of </a:t>
            </a:r>
            <a:r>
              <a:rPr lang="en-US" sz="2000" dirty="0" err="1">
                <a:solidFill>
                  <a:srgbClr val="000000"/>
                </a:solidFill>
              </a:rPr>
              <a:t>interprofessional</a:t>
            </a:r>
            <a:r>
              <a:rPr lang="en-US" sz="2000" dirty="0">
                <a:solidFill>
                  <a:srgbClr val="000000"/>
                </a:solidFill>
              </a:rPr>
              <a:t> student-led reproductive health education on Youths in Juvenile Detention. </a:t>
            </a:r>
            <a:r>
              <a:rPr lang="en-US" sz="2000" i="1" dirty="0">
                <a:solidFill>
                  <a:srgbClr val="000000"/>
                </a:solidFill>
              </a:rPr>
              <a:t>Journal of Pediatric and Adolescent Gynecology, 30</a:t>
            </a:r>
            <a:r>
              <a:rPr lang="en-US" sz="2000" dirty="0">
                <a:solidFill>
                  <a:srgbClr val="000000"/>
                </a:solidFill>
              </a:rPr>
              <a:t>(3), 370-375. </a:t>
            </a:r>
            <a:endParaRPr lang="en-US" sz="2000" dirty="0"/>
          </a:p>
          <a:p>
            <a:pPr indent="-457200">
              <a:spcAft>
                <a:spcPts val="800"/>
              </a:spcAft>
            </a:pPr>
            <a:r>
              <a:rPr lang="en-US" sz="2000" dirty="0">
                <a:solidFill>
                  <a:srgbClr val="000000"/>
                </a:solidFill>
              </a:rPr>
              <a:t>Russell, J. A., Russell, M. (2014). Preservice science teachers and cultural diversity awareness. </a:t>
            </a:r>
            <a:r>
              <a:rPr lang="en-US" sz="2000" i="1" dirty="0">
                <a:solidFill>
                  <a:srgbClr val="000000"/>
                </a:solidFill>
              </a:rPr>
              <a:t>Electronic Journal of Science Education, 18</a:t>
            </a:r>
            <a:r>
              <a:rPr lang="en-US" sz="2000" dirty="0">
                <a:solidFill>
                  <a:srgbClr val="000000"/>
                </a:solidFill>
              </a:rPr>
              <a:t>(3).</a:t>
            </a:r>
            <a:endParaRPr lang="en-US" sz="2000" dirty="0"/>
          </a:p>
          <a:p>
            <a:r>
              <a:rPr lang="en-US" sz="2000" dirty="0">
                <a:solidFill>
                  <a:srgbClr val="000000"/>
                </a:solidFill>
              </a:rPr>
              <a:t>Wilson, C. E. (2006, November/December). Triangulation: The explicit use of multiple methods,</a:t>
            </a:r>
            <a:br>
              <a:rPr lang="en-US" sz="2000" dirty="0">
                <a:solidFill>
                  <a:srgbClr val="000000"/>
                </a:solidFill>
              </a:rPr>
            </a:br>
            <a:r>
              <a:rPr lang="en-US" sz="2000" dirty="0">
                <a:solidFill>
                  <a:srgbClr val="000000"/>
                </a:solidFill>
              </a:rPr>
              <a:t>measures, and approaches for determining core issues in product development. </a:t>
            </a:r>
            <a:r>
              <a:rPr lang="en-US" sz="2000" i="1" dirty="0">
                <a:solidFill>
                  <a:srgbClr val="000000"/>
                </a:solidFill>
              </a:rPr>
              <a:t>Interactions -</a:t>
            </a:r>
            <a:br>
              <a:rPr lang="en-US" sz="2000" i="1" dirty="0">
                <a:solidFill>
                  <a:srgbClr val="000000"/>
                </a:solidFill>
              </a:rPr>
            </a:br>
            <a:r>
              <a:rPr lang="en-US" sz="2000" i="1" dirty="0">
                <a:solidFill>
                  <a:srgbClr val="000000"/>
                </a:solidFill>
              </a:rPr>
              <a:t>Waits &amp; Measures</a:t>
            </a:r>
            <a:r>
              <a:rPr lang="en-US" sz="2000" dirty="0">
                <a:solidFill>
                  <a:srgbClr val="000000"/>
                </a:solidFill>
              </a:rPr>
              <a:t>, </a:t>
            </a:r>
            <a:r>
              <a:rPr lang="en-US" sz="2000" i="1" dirty="0">
                <a:solidFill>
                  <a:srgbClr val="000000"/>
                </a:solidFill>
              </a:rPr>
              <a:t>13</a:t>
            </a:r>
            <a:r>
              <a:rPr lang="en-US" sz="2000" dirty="0">
                <a:solidFill>
                  <a:srgbClr val="000000"/>
                </a:solidFill>
              </a:rPr>
              <a:t>(6), 46-47.</a:t>
            </a:r>
            <a:endParaRPr lang="en-US" sz="2000" dirty="0"/>
          </a:p>
        </p:txBody>
      </p:sp>
      <p:graphicFrame>
        <p:nvGraphicFramePr>
          <p:cNvPr id="31" name="Diagram 30"/>
          <p:cNvGraphicFramePr/>
          <p:nvPr>
            <p:extLst>
              <p:ext uri="{D42A27DB-BD31-4B8C-83A1-F6EECF244321}">
                <p14:modId xmlns:p14="http://schemas.microsoft.com/office/powerpoint/2010/main" val="2492367541"/>
              </p:ext>
            </p:extLst>
          </p:nvPr>
        </p:nvGraphicFramePr>
        <p:xfrm>
          <a:off x="1826692" y="22677155"/>
          <a:ext cx="12346075" cy="101650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2" name="TextBox 31"/>
          <p:cNvSpPr txBox="1"/>
          <p:nvPr/>
        </p:nvSpPr>
        <p:spPr>
          <a:xfrm>
            <a:off x="1826692" y="33480997"/>
            <a:ext cx="12346075" cy="2862322"/>
          </a:xfrm>
          <a:prstGeom prst="rect">
            <a:avLst/>
          </a:prstGeom>
          <a:noFill/>
        </p:spPr>
        <p:txBody>
          <a:bodyPr wrap="square" rtlCol="0">
            <a:spAutoFit/>
          </a:bodyPr>
          <a:lstStyle/>
          <a:p>
            <a:r>
              <a:rPr lang="en-US" sz="3600" b="1" i="1" dirty="0">
                <a:solidFill>
                  <a:srgbClr val="DD9E11"/>
                </a:solidFill>
                <a:latin typeface="Arial" charset="0"/>
                <a:ea typeface="Arial" charset="0"/>
                <a:cs typeface="Arial" charset="0"/>
              </a:rPr>
              <a:t>“...definitely positively helped me for my future profession just knowing that I could be in a classroom setting with at risk students and or regular students and just having the experience to interact with those students in the classroom.” - Chad</a:t>
            </a:r>
          </a:p>
        </p:txBody>
      </p:sp>
      <p:sp>
        <p:nvSpPr>
          <p:cNvPr id="34" name="TextBox 33"/>
          <p:cNvSpPr txBox="1"/>
          <p:nvPr/>
        </p:nvSpPr>
        <p:spPr>
          <a:xfrm>
            <a:off x="15134309" y="26614112"/>
            <a:ext cx="12297691" cy="11172289"/>
          </a:xfrm>
          <a:prstGeom prst="rect">
            <a:avLst/>
          </a:prstGeom>
          <a:noFill/>
        </p:spPr>
        <p:txBody>
          <a:bodyPr wrap="square" rtlCol="0">
            <a:spAutoFit/>
          </a:bodyPr>
          <a:lstStyle/>
          <a:p>
            <a:pPr marL="457200" indent="-457200">
              <a:buFont typeface="Arial" panose="020B0604020202020204" pitchFamily="34" charset="0"/>
              <a:buChar char="•"/>
            </a:pPr>
            <a:r>
              <a:rPr lang="en-US" sz="3000" dirty="0">
                <a:latin typeface="Arial" charset="0"/>
                <a:ea typeface="Arial" charset="0"/>
                <a:cs typeface="Arial" charset="0"/>
              </a:rPr>
              <a:t>13 of 14 participants had negative or neutral perceptions regarding the at-risk youth at the JDC</a:t>
            </a:r>
          </a:p>
          <a:p>
            <a:pPr marL="457200" indent="-457200">
              <a:buFont typeface="Arial" panose="020B0604020202020204" pitchFamily="34" charset="0"/>
              <a:buChar char="•"/>
            </a:pPr>
            <a:r>
              <a:rPr lang="en-US" sz="3000" dirty="0">
                <a:latin typeface="Arial" charset="0"/>
                <a:ea typeface="Arial" charset="0"/>
                <a:cs typeface="Arial" charset="0"/>
              </a:rPr>
              <a:t>10 of 14 participants had negatives thoughts when they found out they would be teaching at-risk youth in a JDC.</a:t>
            </a:r>
          </a:p>
          <a:p>
            <a:pPr marL="457200" indent="-457200">
              <a:buFont typeface="Arial" panose="020B0604020202020204" pitchFamily="34" charset="0"/>
              <a:buChar char="•"/>
            </a:pPr>
            <a:r>
              <a:rPr lang="en-US" sz="3000" dirty="0">
                <a:latin typeface="Arial" charset="0"/>
                <a:ea typeface="Arial" charset="0"/>
                <a:cs typeface="Arial" charset="0"/>
              </a:rPr>
              <a:t>Impact on Teaching</a:t>
            </a:r>
          </a:p>
          <a:p>
            <a:pPr marL="2388413" lvl="1" indent="-457200" fontAlgn="base">
              <a:buFont typeface="Arial" panose="020B0604020202020204" pitchFamily="34" charset="0"/>
              <a:buChar char="•"/>
            </a:pPr>
            <a:r>
              <a:rPr lang="en-US" sz="3000" dirty="0">
                <a:latin typeface="Arial" charset="0"/>
                <a:ea typeface="Arial" charset="0"/>
                <a:cs typeface="Arial" charset="0"/>
              </a:rPr>
              <a:t>4 of 14: Beneficial for behavior management</a:t>
            </a:r>
          </a:p>
          <a:p>
            <a:pPr marL="2388413" lvl="1" indent="-457200" fontAlgn="base">
              <a:buFont typeface="Arial" panose="020B0604020202020204" pitchFamily="34" charset="0"/>
              <a:buChar char="•"/>
            </a:pPr>
            <a:r>
              <a:rPr lang="en-US" sz="3000" dirty="0">
                <a:latin typeface="Arial" charset="0"/>
                <a:ea typeface="Arial" charset="0"/>
                <a:cs typeface="Arial" charset="0"/>
              </a:rPr>
              <a:t>10 of 14: Help development as a teacher</a:t>
            </a:r>
          </a:p>
          <a:p>
            <a:pPr marL="457200" indent="-457200">
              <a:buFont typeface="Arial" panose="020B0604020202020204" pitchFamily="34" charset="0"/>
              <a:buChar char="•"/>
            </a:pPr>
            <a:r>
              <a:rPr lang="en-US" sz="3000" dirty="0">
                <a:latin typeface="Arial" charset="0"/>
                <a:ea typeface="Arial" charset="0"/>
                <a:cs typeface="Arial" charset="0"/>
              </a:rPr>
              <a:t>Prior to JDC experience</a:t>
            </a:r>
          </a:p>
          <a:p>
            <a:pPr marL="2388413" lvl="1" indent="-457200">
              <a:buFont typeface="Arial" panose="020B0604020202020204" pitchFamily="34" charset="0"/>
              <a:buChar char="•"/>
            </a:pPr>
            <a:r>
              <a:rPr lang="en-US" sz="3000" dirty="0">
                <a:latin typeface="Arial" charset="0"/>
                <a:ea typeface="Arial" charset="0"/>
                <a:cs typeface="Arial" charset="0"/>
              </a:rPr>
              <a:t>Average comfort and anxiety level of teaching Health: </a:t>
            </a:r>
          </a:p>
          <a:p>
            <a:pPr marL="4319626" lvl="2" indent="-457200" fontAlgn="base">
              <a:buFont typeface="Arial" panose="020B0604020202020204" pitchFamily="34" charset="0"/>
              <a:buChar char="•"/>
            </a:pPr>
            <a:r>
              <a:rPr lang="en-US" sz="3000" dirty="0">
                <a:latin typeface="Arial" charset="0"/>
                <a:ea typeface="Arial" charset="0"/>
                <a:cs typeface="Arial" charset="0"/>
              </a:rPr>
              <a:t>Comfort: 6.71 </a:t>
            </a:r>
          </a:p>
          <a:p>
            <a:pPr marL="4319626" lvl="2" indent="-457200" fontAlgn="base">
              <a:buFont typeface="Arial" panose="020B0604020202020204" pitchFamily="34" charset="0"/>
              <a:buChar char="•"/>
            </a:pPr>
            <a:r>
              <a:rPr lang="en-US" sz="3000" dirty="0">
                <a:latin typeface="Arial" charset="0"/>
                <a:ea typeface="Arial" charset="0"/>
                <a:cs typeface="Arial" charset="0"/>
              </a:rPr>
              <a:t>Anxiety: 4.29</a:t>
            </a:r>
          </a:p>
          <a:p>
            <a:pPr marL="2388413" lvl="1" indent="-457200">
              <a:buFont typeface="Arial" panose="020B0604020202020204" pitchFamily="34" charset="0"/>
              <a:buChar char="•"/>
            </a:pPr>
            <a:r>
              <a:rPr lang="en-US" sz="3000" dirty="0">
                <a:latin typeface="Arial" charset="0"/>
                <a:ea typeface="Arial" charset="0"/>
                <a:cs typeface="Arial" charset="0"/>
              </a:rPr>
              <a:t>Average comfort level teaching Health at a JDC:  </a:t>
            </a:r>
          </a:p>
          <a:p>
            <a:pPr marL="4319626" lvl="2" indent="-457200" fontAlgn="base">
              <a:buFont typeface="Arial" panose="020B0604020202020204" pitchFamily="34" charset="0"/>
              <a:buChar char="•"/>
            </a:pPr>
            <a:r>
              <a:rPr lang="en-US" sz="3000" dirty="0">
                <a:latin typeface="Arial" charset="0"/>
                <a:ea typeface="Arial" charset="0"/>
                <a:cs typeface="Arial" charset="0"/>
              </a:rPr>
              <a:t>Comfort: 5.57</a:t>
            </a:r>
          </a:p>
          <a:p>
            <a:pPr marL="4319626" lvl="2" indent="-457200" fontAlgn="base">
              <a:buFont typeface="Arial" panose="020B0604020202020204" pitchFamily="34" charset="0"/>
              <a:buChar char="•"/>
            </a:pPr>
            <a:r>
              <a:rPr lang="en-US" sz="3000" dirty="0">
                <a:latin typeface="Arial" charset="0"/>
                <a:ea typeface="Arial" charset="0"/>
                <a:cs typeface="Arial" charset="0"/>
              </a:rPr>
              <a:t>Anxiety: 5.68</a:t>
            </a:r>
          </a:p>
          <a:p>
            <a:pPr marL="457200" indent="-457200">
              <a:buFont typeface="Arial" panose="020B0604020202020204" pitchFamily="34" charset="0"/>
              <a:buChar char="•"/>
            </a:pPr>
            <a:r>
              <a:rPr lang="en-US" sz="3000" dirty="0">
                <a:latin typeface="Arial" charset="0"/>
                <a:ea typeface="Arial" charset="0"/>
                <a:cs typeface="Arial" charset="0"/>
              </a:rPr>
              <a:t>After JDC experience</a:t>
            </a:r>
          </a:p>
          <a:p>
            <a:pPr marL="2388413" lvl="1" indent="-457200">
              <a:buFont typeface="Arial" panose="020B0604020202020204" pitchFamily="34" charset="0"/>
              <a:buChar char="•"/>
            </a:pPr>
            <a:r>
              <a:rPr lang="en-US" sz="3000" dirty="0">
                <a:latin typeface="Arial" charset="0"/>
                <a:ea typeface="Arial" charset="0"/>
                <a:cs typeface="Arial" charset="0"/>
              </a:rPr>
              <a:t>Average comfort and anxiety level of teaching Health: </a:t>
            </a:r>
          </a:p>
          <a:p>
            <a:pPr marL="4319626" lvl="2" indent="-457200" fontAlgn="base">
              <a:buFont typeface="Arial" panose="020B0604020202020204" pitchFamily="34" charset="0"/>
              <a:buChar char="•"/>
            </a:pPr>
            <a:r>
              <a:rPr lang="en-US" sz="3000" dirty="0">
                <a:latin typeface="Arial" charset="0"/>
                <a:ea typeface="Arial" charset="0"/>
                <a:cs typeface="Arial" charset="0"/>
              </a:rPr>
              <a:t>Comfort: 7.18 </a:t>
            </a:r>
          </a:p>
          <a:p>
            <a:pPr marL="4319626" lvl="2" indent="-457200" fontAlgn="base">
              <a:buFont typeface="Arial" panose="020B0604020202020204" pitchFamily="34" charset="0"/>
              <a:buChar char="•"/>
            </a:pPr>
            <a:r>
              <a:rPr lang="en-US" sz="3000" dirty="0">
                <a:latin typeface="Arial" charset="0"/>
                <a:ea typeface="Arial" charset="0"/>
                <a:cs typeface="Arial" charset="0"/>
              </a:rPr>
              <a:t>Anxiety: 4.36</a:t>
            </a:r>
          </a:p>
          <a:p>
            <a:pPr marL="2388413" lvl="1" indent="-457200">
              <a:buFont typeface="Arial" panose="020B0604020202020204" pitchFamily="34" charset="0"/>
              <a:buChar char="•"/>
            </a:pPr>
            <a:r>
              <a:rPr lang="en-US" sz="3000" dirty="0">
                <a:latin typeface="Arial" charset="0"/>
                <a:ea typeface="Arial" charset="0"/>
                <a:cs typeface="Arial" charset="0"/>
              </a:rPr>
              <a:t>Average comfort level teaching Health at a JDC:  </a:t>
            </a:r>
          </a:p>
          <a:p>
            <a:pPr marL="4319626" lvl="2" indent="-457200" fontAlgn="base">
              <a:buFont typeface="Arial" panose="020B0604020202020204" pitchFamily="34" charset="0"/>
              <a:buChar char="•"/>
            </a:pPr>
            <a:r>
              <a:rPr lang="en-US" sz="3000" dirty="0">
                <a:latin typeface="Arial" charset="0"/>
                <a:ea typeface="Arial" charset="0"/>
                <a:cs typeface="Arial" charset="0"/>
              </a:rPr>
              <a:t>Comfort: 7.14</a:t>
            </a:r>
          </a:p>
          <a:p>
            <a:pPr marL="4319626" lvl="2" indent="-457200" fontAlgn="base">
              <a:buFont typeface="Arial" panose="020B0604020202020204" pitchFamily="34" charset="0"/>
              <a:buChar char="•"/>
            </a:pPr>
            <a:r>
              <a:rPr lang="en-US" sz="3000" dirty="0">
                <a:latin typeface="Arial" charset="0"/>
                <a:ea typeface="Arial" charset="0"/>
                <a:cs typeface="Arial" charset="0"/>
              </a:rPr>
              <a:t>Anxiety: 4.82</a:t>
            </a:r>
          </a:p>
          <a:p>
            <a:pPr fontAlgn="base"/>
            <a:endParaRPr lang="en-US" sz="3000" dirty="0"/>
          </a:p>
          <a:p>
            <a:pPr fontAlgn="base"/>
            <a:endParaRPr lang="en-US" sz="3000" dirty="0"/>
          </a:p>
          <a:p>
            <a:endParaRPr lang="en-US" sz="3000" dirty="0"/>
          </a:p>
        </p:txBody>
      </p:sp>
      <p:sp>
        <p:nvSpPr>
          <p:cNvPr id="35" name="TextBox 34"/>
          <p:cNvSpPr txBox="1"/>
          <p:nvPr/>
        </p:nvSpPr>
        <p:spPr>
          <a:xfrm>
            <a:off x="28355327" y="16337264"/>
            <a:ext cx="12255356" cy="14004731"/>
          </a:xfrm>
          <a:prstGeom prst="rect">
            <a:avLst/>
          </a:prstGeom>
          <a:noFill/>
        </p:spPr>
        <p:txBody>
          <a:bodyPr wrap="square" rtlCol="0">
            <a:spAutoFit/>
          </a:bodyPr>
          <a:lstStyle/>
          <a:p>
            <a:r>
              <a:rPr lang="en-US" sz="4000" dirty="0">
                <a:solidFill>
                  <a:schemeClr val="accent1">
                    <a:lumMod val="50000"/>
                  </a:schemeClr>
                </a:solidFill>
              </a:rPr>
              <a:t>BEFORE</a:t>
            </a:r>
          </a:p>
          <a:p>
            <a:pPr marL="457200" indent="-457200">
              <a:buFont typeface="Arial" panose="020B0604020202020204" pitchFamily="34" charset="0"/>
              <a:buChar char="•"/>
            </a:pPr>
            <a:r>
              <a:rPr lang="en-US" sz="3200" dirty="0">
                <a:latin typeface="Arial" charset="0"/>
                <a:ea typeface="Arial" charset="0"/>
                <a:cs typeface="Arial" charset="0"/>
              </a:rPr>
              <a:t>This study aligned with previous similar studies in that many of the participants were nervous about teaching at a JDC </a:t>
            </a:r>
          </a:p>
          <a:p>
            <a:pPr marL="457200" indent="-457200">
              <a:buFont typeface="Arial" panose="020B0604020202020204" pitchFamily="34" charset="0"/>
              <a:buChar char="•"/>
            </a:pPr>
            <a:r>
              <a:rPr lang="en-US" sz="3200" dirty="0">
                <a:latin typeface="Arial" charset="0"/>
                <a:ea typeface="Arial" charset="0"/>
                <a:cs typeface="Arial" charset="0"/>
              </a:rPr>
              <a:t>Randy said </a:t>
            </a:r>
            <a:r>
              <a:rPr lang="en-US" sz="3200" i="1" dirty="0">
                <a:latin typeface="Arial" charset="0"/>
                <a:ea typeface="Arial" charset="0"/>
                <a:cs typeface="Arial" charset="0"/>
              </a:rPr>
              <a:t>“My first thought about teaching at the juvenile detention center was honestly that I thought that I would be teaching a bunch of ‘bad kids’ and that it would be really difficult to teach them.”</a:t>
            </a:r>
          </a:p>
          <a:p>
            <a:pPr marL="457200" indent="-457200">
              <a:buFont typeface="Arial" panose="020B0604020202020204" pitchFamily="34" charset="0"/>
              <a:buChar char="•"/>
            </a:pPr>
            <a:r>
              <a:rPr lang="en-US" sz="3200" dirty="0">
                <a:latin typeface="Arial" charset="0"/>
                <a:ea typeface="Arial" charset="0"/>
                <a:cs typeface="Arial" charset="0"/>
              </a:rPr>
              <a:t>Dwight said </a:t>
            </a:r>
            <a:r>
              <a:rPr lang="en-US" sz="3200" i="1" dirty="0">
                <a:latin typeface="Arial" charset="0"/>
                <a:ea typeface="Arial" charset="0"/>
                <a:cs typeface="Arial" charset="0"/>
              </a:rPr>
              <a:t>“I was nervous just like anyone would be to hear ‘Juvenile Detention Center.’ I think you think kids might be violent or have severe behavioral issues.”</a:t>
            </a:r>
          </a:p>
          <a:p>
            <a:r>
              <a:rPr lang="en-US" sz="4000" dirty="0">
                <a:solidFill>
                  <a:schemeClr val="accent1">
                    <a:lumMod val="50000"/>
                  </a:schemeClr>
                </a:solidFill>
              </a:rPr>
              <a:t>AFTER</a:t>
            </a:r>
          </a:p>
          <a:p>
            <a:pPr marL="457200" indent="-457200">
              <a:buFont typeface="Arial" panose="020B0604020202020204" pitchFamily="34" charset="0"/>
              <a:buChar char="•"/>
            </a:pPr>
            <a:r>
              <a:rPr lang="en-US" sz="3200" dirty="0">
                <a:latin typeface="Arial" charset="0"/>
                <a:ea typeface="Arial" charset="0"/>
                <a:cs typeface="Arial" charset="0"/>
              </a:rPr>
              <a:t>Larger increase in comfort level following from teaching a lesson compared to only observing a lesson</a:t>
            </a:r>
          </a:p>
          <a:p>
            <a:pPr marL="457200" indent="-457200">
              <a:buFont typeface="Arial" panose="020B0604020202020204" pitchFamily="34" charset="0"/>
              <a:buChar char="•"/>
            </a:pPr>
            <a:r>
              <a:rPr lang="en-US" sz="3200" dirty="0">
                <a:latin typeface="Arial" charset="0"/>
                <a:ea typeface="Arial" charset="0"/>
                <a:cs typeface="Arial" charset="0"/>
              </a:rPr>
              <a:t>Examples would be Dwight who’s comfort level on the Likert scale went from a 4 to a 5 after observing and to a 7 after teaching  </a:t>
            </a:r>
          </a:p>
          <a:p>
            <a:pPr marL="457200" indent="-457200">
              <a:buFont typeface="Arial" panose="020B0604020202020204" pitchFamily="34" charset="0"/>
              <a:buChar char="•"/>
            </a:pPr>
            <a:r>
              <a:rPr lang="en-US" sz="3200" dirty="0">
                <a:latin typeface="Arial" charset="0"/>
                <a:ea typeface="Arial" charset="0"/>
                <a:cs typeface="Arial" charset="0"/>
              </a:rPr>
              <a:t>LeBron jumped from a comfort level of 4 on the Likert scale to a 8 after his teaching experience</a:t>
            </a:r>
          </a:p>
          <a:p>
            <a:pPr marL="457200" indent="-457200">
              <a:buFont typeface="Arial" panose="020B0604020202020204" pitchFamily="34" charset="0"/>
              <a:buChar char="•"/>
            </a:pPr>
            <a:r>
              <a:rPr lang="en-US" sz="3200" dirty="0">
                <a:latin typeface="Arial" charset="0"/>
                <a:ea typeface="Arial" charset="0"/>
                <a:cs typeface="Arial" charset="0"/>
              </a:rPr>
              <a:t>Mark stated that  “</a:t>
            </a:r>
            <a:r>
              <a:rPr lang="en-US" sz="3200" i="1" dirty="0">
                <a:latin typeface="Arial" charset="0"/>
                <a:ea typeface="Arial" charset="0"/>
                <a:cs typeface="Arial" charset="0"/>
              </a:rPr>
              <a:t>Teaching this lesson helped my confidence.” </a:t>
            </a:r>
            <a:r>
              <a:rPr lang="en-US" sz="3200" dirty="0">
                <a:latin typeface="Arial" charset="0"/>
                <a:ea typeface="Arial" charset="0"/>
                <a:cs typeface="Arial" charset="0"/>
              </a:rPr>
              <a:t> showing that teaching a health lesson had a greater impact than just observing one</a:t>
            </a:r>
          </a:p>
          <a:p>
            <a:pPr marL="457200" indent="-457200">
              <a:buFont typeface="Arial" panose="020B0604020202020204" pitchFamily="34" charset="0"/>
              <a:buChar char="•"/>
            </a:pPr>
            <a:r>
              <a:rPr lang="en-US" sz="3200" dirty="0">
                <a:latin typeface="Arial" charset="0"/>
                <a:ea typeface="Arial" charset="0"/>
                <a:cs typeface="Arial" charset="0"/>
              </a:rPr>
              <a:t>Results gathered were similar to findings within previous studies such as Nichols &amp; Sullivan (2016) and </a:t>
            </a:r>
            <a:r>
              <a:rPr lang="en-US" sz="3200" dirty="0" err="1">
                <a:latin typeface="Arial" charset="0"/>
                <a:ea typeface="Arial" charset="0"/>
                <a:cs typeface="Arial" charset="0"/>
              </a:rPr>
              <a:t>Pytash</a:t>
            </a:r>
            <a:r>
              <a:rPr lang="en-US" sz="3200" dirty="0">
                <a:latin typeface="Arial" charset="0"/>
                <a:ea typeface="Arial" charset="0"/>
                <a:cs typeface="Arial" charset="0"/>
              </a:rPr>
              <a:t> (2017)</a:t>
            </a:r>
            <a:br>
              <a:rPr lang="en-US" dirty="0"/>
            </a:br>
            <a:br>
              <a:rPr lang="en-US" dirty="0"/>
            </a:br>
            <a:endParaRPr lang="en-US" dirty="0"/>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907</Words>
  <Application>Microsoft Macintosh PowerPoint</Application>
  <PresentationFormat>Custom</PresentationFormat>
  <Paragraphs>91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Preservice Health Teachers Perceptions of Teaching Health at a Juvenile Detention Center</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2018-04-23T21:04:32Z</dcterms:modified>
</cp:coreProperties>
</file>