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5143500" type="screen16x9"/>
  <p:notesSz cx="6858000" cy="9144000"/>
  <p:embeddedFontLst>
    <p:embeddedFont>
      <p:font typeface="Lato" panose="020F0502020204030203" pitchFamily="34" charset="77"/>
      <p:regular r:id="rId14"/>
      <p:bold r:id="rId15"/>
      <p:italic r:id="rId16"/>
      <p:boldItalic r:id="rId17"/>
    </p:embeddedFont>
    <p:embeddedFont>
      <p:font typeface="Raleway" panose="020B0503030101060003" pitchFamily="34" charset="77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 snapToGrid="0">
      <p:cViewPr varScale="1">
        <p:scale>
          <a:sx n="144" d="100"/>
          <a:sy n="144" d="100"/>
        </p:scale>
        <p:origin x="72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27219daf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27219daf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27219daf9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727219daf9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2b4defcda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2b4defcda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727219daf9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727219daf9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2b4defcda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2b4defcda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82b4defcda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82b4defcda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27219da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27219da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27219daf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27219daf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28e68426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28e68426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27219daf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727219daf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forum.org/agenda/2019/11/economy-circular-recycling/" TargetMode="External"/><Relationship Id="rId7" Type="http://schemas.openxmlformats.org/officeDocument/2006/relationships/hyperlink" Target="https://www.savetheredwoods.org/about-us/mission-history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pbs.org/independentlens/blog/unwanted-sterilization-and-eugenics-programs-in-the-united-states/" TargetMode="External"/><Relationship Id="rId5" Type="http://schemas.openxmlformats.org/officeDocument/2006/relationships/hyperlink" Target="http://blogs.oregonstate.edu/anthropocene/2019/12/04/the-malthusian-crisis-revisited/" TargetMode="External"/><Relationship Id="rId4" Type="http://schemas.openxmlformats.org/officeDocument/2006/relationships/hyperlink" Target="https://www.colorado.edu/ecenter/energyclimate-justice/general-energy-climate-info/climate-change/climate-justic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1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575425" y="1255975"/>
            <a:ext cx="8260500" cy="13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Climate Change, Population Control, and Catholic Environmental Ethics </a:t>
            </a:r>
            <a:endParaRPr sz="360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575425" y="3700775"/>
            <a:ext cx="7688100" cy="10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Rachel Groth</a:t>
            </a:r>
            <a:endParaRPr sz="20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Theology BA, Bioethics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i="1"/>
              <a:t>Loyola University Chicago</a:t>
            </a:r>
            <a:r>
              <a:rPr lang="en" sz="2000"/>
              <a:t>, ‘21</a:t>
            </a:r>
            <a:r>
              <a:rPr lang="en" sz="2000">
                <a:solidFill>
                  <a:schemeClr val="dk1"/>
                </a:solidFill>
              </a:rPr>
              <a:t> 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 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</p:txBody>
      </p:sp>
      <p:sp>
        <p:nvSpPr>
          <p:cNvPr id="88" name="Google Shape;88;p13"/>
          <p:cNvSpPr txBox="1"/>
          <p:nvPr/>
        </p:nvSpPr>
        <p:spPr>
          <a:xfrm>
            <a:off x="498475" y="2698550"/>
            <a:ext cx="8414400" cy="7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Population Control as a Dangerous Solution to Climate Change </a:t>
            </a:r>
            <a:endParaRPr sz="2300"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" name="Slide 1" descr="Slide 1">
            <a:hlinkClick r:id="" action="ppaction://media"/>
            <a:extLst>
              <a:ext uri="{FF2B5EF4-FFF2-40B4-BE49-F238E27FC236}">
                <a16:creationId xmlns:a16="http://schemas.microsoft.com/office/drawing/2014/main" id="{7DD1E622-3BAE-B14E-8D8C-3B60C32F5FE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96492" y="44317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4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>
            <a:spLocks noGrp="1"/>
          </p:cNvSpPr>
          <p:nvPr>
            <p:ph type="title"/>
          </p:nvPr>
        </p:nvSpPr>
        <p:spPr>
          <a:xfrm>
            <a:off x="729450" y="1252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Catholic Social Teaching </a:t>
            </a:r>
            <a:endParaRPr dirty="0"/>
          </a:p>
        </p:txBody>
      </p:sp>
      <p:sp>
        <p:nvSpPr>
          <p:cNvPr id="144" name="Google Shape;144;p22"/>
          <p:cNvSpPr txBox="1">
            <a:spLocks noGrp="1"/>
          </p:cNvSpPr>
          <p:nvPr>
            <p:ph type="body" idx="1"/>
          </p:nvPr>
        </p:nvSpPr>
        <p:spPr>
          <a:xfrm>
            <a:off x="729450" y="1890944"/>
            <a:ext cx="7688700" cy="28807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0050" indent="-285750">
              <a:buSzPts val="1800"/>
            </a:pPr>
            <a:r>
              <a:rPr lang="en" sz="1800" b="1" dirty="0"/>
              <a:t>Life and Dignity of the Human Person</a:t>
            </a:r>
            <a:endParaRPr sz="1800" b="1" dirty="0"/>
          </a:p>
          <a:p>
            <a:pPr marL="400050" indent="-285750">
              <a:buSzPts val="1800"/>
            </a:pPr>
            <a:r>
              <a:rPr lang="en" sz="1800" b="1" dirty="0"/>
              <a:t>Rights and Responsibilities</a:t>
            </a:r>
            <a:r>
              <a:rPr lang="en" sz="1800" dirty="0"/>
              <a:t> </a:t>
            </a:r>
          </a:p>
          <a:p>
            <a:pPr marL="400050" indent="-285750">
              <a:buSzPts val="1800"/>
            </a:pPr>
            <a:r>
              <a:rPr lang="en-US" sz="1800" b="1" dirty="0"/>
              <a:t>Care for Creation </a:t>
            </a:r>
            <a:endParaRPr sz="1800" dirty="0"/>
          </a:p>
          <a:p>
            <a:pPr marL="400050" indent="-285750">
              <a:buSzPts val="1800"/>
            </a:pPr>
            <a:r>
              <a:rPr lang="en" sz="1800" b="1" dirty="0"/>
              <a:t>Preferential Option for the Poor and Vulnerable </a:t>
            </a:r>
          </a:p>
          <a:p>
            <a:pPr marL="114300" indent="0">
              <a:buSzPts val="1800"/>
              <a:buNone/>
            </a:pPr>
            <a:endParaRPr lang="en" sz="1800" b="1" dirty="0"/>
          </a:p>
          <a:p>
            <a:pPr marL="114300" indent="0" algn="ctr">
              <a:buSzPts val="1800"/>
              <a:buNone/>
            </a:pPr>
            <a:r>
              <a:rPr lang="en" sz="1800" dirty="0"/>
              <a:t>“Today…we have to realize that a true ecological approach </a:t>
            </a:r>
            <a:r>
              <a:rPr lang="en" sz="1800" i="1" dirty="0"/>
              <a:t>always</a:t>
            </a:r>
            <a:r>
              <a:rPr lang="en" sz="1800" dirty="0"/>
              <a:t> becomes a social approach; it must integrate questions of justice in debates on the environment, so as to hear </a:t>
            </a:r>
            <a:r>
              <a:rPr lang="en" sz="1800" i="1" dirty="0"/>
              <a:t>both the cry of the earth and the cry of the poor</a:t>
            </a:r>
            <a:r>
              <a:rPr lang="en" sz="1800" dirty="0"/>
              <a:t>” (LS 49). </a:t>
            </a:r>
            <a:endParaRPr sz="1800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2" name="Slide 10" descr="Slide 10">
            <a:hlinkClick r:id="" action="ppaction://media"/>
            <a:extLst>
              <a:ext uri="{FF2B5EF4-FFF2-40B4-BE49-F238E27FC236}">
                <a16:creationId xmlns:a16="http://schemas.microsoft.com/office/drawing/2014/main" id="{BA6070D4-6962-BC4E-8000-60DF90CFBB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7172" y="670656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729450" y="124992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Links </a:t>
            </a:r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729450" y="1785125"/>
            <a:ext cx="7688700" cy="306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https://www.weforum.org/agenda/2019/11/economy-circular-recycling/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https://www.colorado.edu/ecenter/energyclimate-justice/general-energy-climate-info/climate-change/climate-justice</a:t>
            </a: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http://blogs.oregonstate.edu/anthropocene/2019/12/04/the-malthusian-crisis-revisited/</a:t>
            </a: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https://www.pbs.org/independentlens/blog/unwanted-sterilization-and-eugenics-programs-in-the-united-states/</a:t>
            </a: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https://www.savetheredwoods.org/about-us/mission-history/</a:t>
            </a: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u="sng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u="sng" dirty="0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729450" y="125542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Climate Change?</a:t>
            </a:r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729450" y="2319625"/>
            <a:ext cx="7688700" cy="202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/>
              <a:t>“a change of climate which is </a:t>
            </a:r>
            <a:r>
              <a:rPr lang="en" sz="2200" b="1"/>
              <a:t>attributed directly or indirectly to human activity</a:t>
            </a:r>
            <a:r>
              <a:rPr lang="en" sz="2200"/>
              <a:t> that alters the composition of the global atmosphere…” (UNFCCC)</a:t>
            </a:r>
            <a:endParaRPr sz="2200"/>
          </a:p>
        </p:txBody>
      </p:sp>
      <p:pic>
        <p:nvPicPr>
          <p:cNvPr id="2" name="Slide 2" descr="Slide 2">
            <a:hlinkClick r:id="" action="ppaction://media"/>
            <a:extLst>
              <a:ext uri="{FF2B5EF4-FFF2-40B4-BE49-F238E27FC236}">
                <a16:creationId xmlns:a16="http://schemas.microsoft.com/office/drawing/2014/main" id="{C690D343-F186-B143-A551-F39D4C260C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03604" y="80337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7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27650" y="12617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Overconsumption of the Global North </a:t>
            </a:r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57975" y="1853850"/>
            <a:ext cx="4189262" cy="2984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3" descr="Slide 3">
            <a:hlinkClick r:id="" action="ppaction://media"/>
            <a:extLst>
              <a:ext uri="{FF2B5EF4-FFF2-40B4-BE49-F238E27FC236}">
                <a16:creationId xmlns:a16="http://schemas.microsoft.com/office/drawing/2014/main" id="{754DC1BC-CD26-8242-8FCE-CFFE350BC62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03550" y="60617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727650" y="128702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is the most vulnerable? </a:t>
            </a: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73725" y="1822225"/>
            <a:ext cx="4734075" cy="28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4" descr="Slide 4">
            <a:hlinkClick r:id="" action="ppaction://media"/>
            <a:extLst>
              <a:ext uri="{FF2B5EF4-FFF2-40B4-BE49-F238E27FC236}">
                <a16:creationId xmlns:a16="http://schemas.microsoft.com/office/drawing/2014/main" id="{DB40107C-0E93-D241-B77B-2C8FFC78C1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92886" y="74182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727650" y="1252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Malthusianism </a:t>
            </a:r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35125" y="1853850"/>
            <a:ext cx="5306400" cy="298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5" descr="Slide 5">
            <a:hlinkClick r:id="" action="ppaction://media"/>
            <a:extLst>
              <a:ext uri="{FF2B5EF4-FFF2-40B4-BE49-F238E27FC236}">
                <a16:creationId xmlns:a16="http://schemas.microsoft.com/office/drawing/2014/main" id="{C00C0D0D-398B-5548-B3F9-0CFA51F8AEB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41525" y="7070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727650" y="1252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Eugenics and Forced Sterilization</a:t>
            </a:r>
            <a:endParaRPr/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2013" y="1853850"/>
            <a:ext cx="4051833" cy="298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050" y="1918325"/>
            <a:ext cx="3927065" cy="298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6" descr="Slide 6">
            <a:hlinkClick r:id="" action="ppaction://media"/>
            <a:extLst>
              <a:ext uri="{FF2B5EF4-FFF2-40B4-BE49-F238E27FC236}">
                <a16:creationId xmlns:a16="http://schemas.microsoft.com/office/drawing/2014/main" id="{E1879F55-60AF-6A4B-8B6E-2168DEC342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95231" y="633663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8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727650" y="1252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20th Century Conservation </a:t>
            </a:r>
            <a:endParaRPr/>
          </a:p>
        </p:txBody>
      </p:sp>
      <p:pic>
        <p:nvPicPr>
          <p:cNvPr id="125" name="Google Shape;12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450" y="1853850"/>
            <a:ext cx="3451825" cy="3106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33675" y="2006250"/>
            <a:ext cx="4657926" cy="246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7" descr="Slide 7">
            <a:hlinkClick r:id="" action="ppaction://media"/>
            <a:extLst>
              <a:ext uri="{FF2B5EF4-FFF2-40B4-BE49-F238E27FC236}">
                <a16:creationId xmlns:a16="http://schemas.microsoft.com/office/drawing/2014/main" id="{485AEBEE-97D4-724B-BF25-E7BC30CBD7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68598" y="7070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9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729450" y="1262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Carrying Capacity</a:t>
            </a:r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729450" y="2358675"/>
            <a:ext cx="7688700" cy="19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“The maximum number of individuals of a given species that an area’s resources can sustain indefinitely without significantly depleting or degrading those resources” (McConnell and Abel). </a:t>
            </a:r>
            <a:endParaRPr sz="1800"/>
          </a:p>
        </p:txBody>
      </p:sp>
      <p:pic>
        <p:nvPicPr>
          <p:cNvPr id="2" name="Slide 8" descr="Slide 8">
            <a:hlinkClick r:id="" action="ppaction://media"/>
            <a:extLst>
              <a:ext uri="{FF2B5EF4-FFF2-40B4-BE49-F238E27FC236}">
                <a16:creationId xmlns:a16="http://schemas.microsoft.com/office/drawing/2014/main" id="{5A90F669-41D3-6F4A-8EFF-B74119949CB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65600" y="216535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0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727650" y="126167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Integral Ecology </a:t>
            </a:r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729450" y="2336675"/>
            <a:ext cx="7688700" cy="20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highlight>
                  <a:srgbClr val="FFFFFF"/>
                </a:highlight>
              </a:rPr>
              <a:t>“An integral ecology includes taking time to </a:t>
            </a:r>
            <a:r>
              <a:rPr lang="en" sz="1800" b="1">
                <a:highlight>
                  <a:srgbClr val="FFFFFF"/>
                </a:highlight>
              </a:rPr>
              <a:t>recover a serene harmony with creation, reflecting on our lifestyle and our ideals</a:t>
            </a:r>
            <a:r>
              <a:rPr lang="en" sz="1800">
                <a:highlight>
                  <a:srgbClr val="FFFFFF"/>
                </a:highlight>
              </a:rPr>
              <a:t>, and contemplating the Creator who lives among us and surrounds us, whose presence “must not be contrived but found, uncovered” (</a:t>
            </a:r>
            <a:r>
              <a:rPr lang="en" sz="1800" i="1">
                <a:highlight>
                  <a:srgbClr val="FFFFFF"/>
                </a:highlight>
              </a:rPr>
              <a:t>Laudato Si</a:t>
            </a:r>
            <a:r>
              <a:rPr lang="en" sz="1800">
                <a:highlight>
                  <a:srgbClr val="FFFFFF"/>
                </a:highlight>
              </a:rPr>
              <a:t>, 155). </a:t>
            </a:r>
            <a:endParaRPr sz="1800"/>
          </a:p>
        </p:txBody>
      </p:sp>
      <p:pic>
        <p:nvPicPr>
          <p:cNvPr id="2" name="Slide 9" descr="Slide 9">
            <a:hlinkClick r:id="" action="ppaction://media"/>
            <a:extLst>
              <a:ext uri="{FF2B5EF4-FFF2-40B4-BE49-F238E27FC236}">
                <a16:creationId xmlns:a16="http://schemas.microsoft.com/office/drawing/2014/main" id="{43C0C4DE-FF44-F849-B268-3AD2B37624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69103" y="984075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317</Words>
  <Application>Microsoft Macintosh PowerPoint</Application>
  <PresentationFormat>On-screen Show (16:9)</PresentationFormat>
  <Paragraphs>33</Paragraphs>
  <Slides>11</Slides>
  <Notes>11</Notes>
  <HiddenSlides>0</HiddenSlides>
  <MMClips>10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Raleway</vt:lpstr>
      <vt:lpstr>Lato</vt:lpstr>
      <vt:lpstr>Streamline</vt:lpstr>
      <vt:lpstr>Climate Change, Population Control, and Catholic Environmental Ethics </vt:lpstr>
      <vt:lpstr>What is Climate Change?</vt:lpstr>
      <vt:lpstr>The Overconsumption of the Global North </vt:lpstr>
      <vt:lpstr>Who is the most vulnerable? </vt:lpstr>
      <vt:lpstr>Malthusianism </vt:lpstr>
      <vt:lpstr>Eugenics and Forced Sterilization</vt:lpstr>
      <vt:lpstr>20th Century Conservation </vt:lpstr>
      <vt:lpstr>Carrying Capacity</vt:lpstr>
      <vt:lpstr>Integral Ecology </vt:lpstr>
      <vt:lpstr>Catholic Social Teaching </vt:lpstr>
      <vt:lpstr>Image Links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Change, Population Control, and Catholic Environmental Ethics </dc:title>
  <cp:lastModifiedBy>Groth, Rachel</cp:lastModifiedBy>
  <cp:revision>8</cp:revision>
  <dcterms:modified xsi:type="dcterms:W3CDTF">2020-04-03T18:16:57Z</dcterms:modified>
</cp:coreProperties>
</file>