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varScale="1">
        <p:scale>
          <a:sx n="11" d="100"/>
          <a:sy n="11" d="100"/>
        </p:scale>
        <p:origin x="1454" y="77"/>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BEE700-E652-45DB-A365-755A19325003}" type="datetimeFigureOut">
              <a:rPr lang="en-US" smtClean="0"/>
              <a:t>4/23/2018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235186-CF7D-4F22-85BE-96F405925714}" type="slidenum">
              <a:rPr lang="en-US" smtClean="0"/>
              <a:t>‹#›</a:t>
            </a:fld>
            <a:endParaRPr lang="en-US"/>
          </a:p>
        </p:txBody>
      </p:sp>
    </p:spTree>
    <p:extLst>
      <p:ext uri="{BB962C8B-B14F-4D97-AF65-F5344CB8AC3E}">
        <p14:creationId xmlns:p14="http://schemas.microsoft.com/office/powerpoint/2010/main" val="2887591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235186-CF7D-4F22-85BE-96F405925714}" type="slidenum">
              <a:rPr lang="en-US" smtClean="0"/>
              <a:t>1</a:t>
            </a:fld>
            <a:endParaRPr lang="en-US"/>
          </a:p>
        </p:txBody>
      </p:sp>
    </p:spTree>
    <p:extLst>
      <p:ext uri="{BB962C8B-B14F-4D97-AF65-F5344CB8AC3E}">
        <p14:creationId xmlns:p14="http://schemas.microsoft.com/office/powerpoint/2010/main" val="996850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9080" y="2845396"/>
            <a:ext cx="34198560" cy="1926476"/>
          </a:xfrm>
        </p:spPr>
        <p:txBody>
          <a:bodyPr>
            <a:normAutofit/>
          </a:bodyPr>
          <a:lstStyle/>
          <a:p>
            <a:pPr algn="l"/>
            <a:r>
              <a:rPr lang="en-US" sz="10700" dirty="0">
                <a:latin typeface="Minion Pro" panose="02040503050306020203" pitchFamily="18" charset="0"/>
              </a:rPr>
              <a:t>Are Chinese Happy (</a:t>
            </a:r>
            <a:r>
              <a:rPr lang="zh-CN" altLang="en-US" sz="9600" b="1" dirty="0">
                <a:latin typeface="Minion Pro" panose="02040503050306020203" pitchFamily="18" charset="0"/>
              </a:rPr>
              <a:t>幸福</a:t>
            </a:r>
            <a:r>
              <a:rPr lang="en-US" sz="10700" dirty="0">
                <a:latin typeface="Minion Pro" panose="02040503050306020203" pitchFamily="18" charset="0"/>
              </a:rPr>
              <a:t>)? </a:t>
            </a:r>
          </a:p>
        </p:txBody>
      </p:sp>
      <p:sp>
        <p:nvSpPr>
          <p:cNvPr id="6" name="Title 1"/>
          <p:cNvSpPr txBox="1">
            <a:spLocks/>
          </p:cNvSpPr>
          <p:nvPr/>
        </p:nvSpPr>
        <p:spPr>
          <a:xfrm>
            <a:off x="1987991" y="5948928"/>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Zhao Yang and Dr. Yan Li   |   Department of Economics</a:t>
            </a:r>
          </a:p>
        </p:txBody>
      </p:sp>
      <p:sp>
        <p:nvSpPr>
          <p:cNvPr id="7" name="Title 1"/>
          <p:cNvSpPr txBox="1">
            <a:spLocks/>
          </p:cNvSpPr>
          <p:nvPr/>
        </p:nvSpPr>
        <p:spPr>
          <a:xfrm>
            <a:off x="1987991" y="4999974"/>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EDAC1A"/>
                </a:solidFill>
                <a:latin typeface="Minion Pro" panose="02040503050306020203" pitchFamily="18" charset="0"/>
              </a:rPr>
              <a:t>Evidence from The World Value Survey (2012)</a:t>
            </a:r>
          </a:p>
        </p:txBody>
      </p:sp>
      <p:sp>
        <p:nvSpPr>
          <p:cNvPr id="8" name="Subtitle 2"/>
          <p:cNvSpPr txBox="1">
            <a:spLocks/>
          </p:cNvSpPr>
          <p:nvPr/>
        </p:nvSpPr>
        <p:spPr>
          <a:xfrm>
            <a:off x="1975825" y="9994551"/>
            <a:ext cx="10833736" cy="852967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800"/>
              </a:spcBef>
              <a:buFont typeface="Arial" panose="020B0604020202020204" pitchFamily="34" charset="0"/>
              <a:buChar char="•"/>
            </a:pPr>
            <a:r>
              <a:rPr lang="en-US" sz="3200" dirty="0"/>
              <a:t>Happiness, or life satisfaction, or well-being has become a hot and hotter topic in not only psychological study but also behavioral economics. </a:t>
            </a:r>
          </a:p>
          <a:p>
            <a:pPr marL="457200" indent="-457200" algn="l">
              <a:lnSpc>
                <a:spcPct val="100000"/>
              </a:lnSpc>
              <a:spcBef>
                <a:spcPts val="800"/>
              </a:spcBef>
              <a:buFont typeface="Arial" panose="020B0604020202020204" pitchFamily="34" charset="0"/>
              <a:buChar char="•"/>
            </a:pPr>
            <a:r>
              <a:rPr lang="en-US" sz="3200" dirty="0"/>
              <a:t>In 2012, a national survey was conducted by asking Chinese respondents “are you happy?” during the Mid-Autumn Day and National Day in China. Since then, the issue of happiness has drawn wide public attention in China. </a:t>
            </a:r>
          </a:p>
          <a:p>
            <a:pPr marL="457200" indent="-457200" algn="l">
              <a:lnSpc>
                <a:spcPct val="100000"/>
              </a:lnSpc>
              <a:spcBef>
                <a:spcPts val="800"/>
              </a:spcBef>
              <a:buFont typeface="Arial" panose="020B0604020202020204" pitchFamily="34" charset="0"/>
              <a:buChar char="•"/>
            </a:pPr>
            <a:r>
              <a:rPr lang="en-US" sz="3200" dirty="0"/>
              <a:t>Happiness is a critical factor to influence human behaviors, which will in turn affect the efficiency of the workplace or even the whole labor force. Therefore, our study on happiness is important and relevant.</a:t>
            </a:r>
          </a:p>
          <a:p>
            <a:pPr marL="457200" indent="-457200" algn="l">
              <a:lnSpc>
                <a:spcPct val="100000"/>
              </a:lnSpc>
              <a:spcBef>
                <a:spcPts val="800"/>
              </a:spcBef>
              <a:buFont typeface="Arial" panose="020B0604020202020204" pitchFamily="34" charset="0"/>
              <a:buChar char="•"/>
            </a:pPr>
            <a:r>
              <a:rPr lang="en-US" sz="3200" dirty="0"/>
              <a:t>Most happiness studies so far have been done in developed countries, but this work just got started in China. The previous research on Chinese happiness tended to be qualitative. In this project, we use the empirical evidence to do a quantitative investigation about Chinese well-being.</a:t>
            </a:r>
          </a:p>
        </p:txBody>
      </p:sp>
      <p:sp>
        <p:nvSpPr>
          <p:cNvPr id="3" name="TextBox 2"/>
          <p:cNvSpPr txBox="1"/>
          <p:nvPr/>
        </p:nvSpPr>
        <p:spPr>
          <a:xfrm>
            <a:off x="1901653" y="8750786"/>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8" name="TextBox 17"/>
          <p:cNvSpPr txBox="1"/>
          <p:nvPr/>
        </p:nvSpPr>
        <p:spPr>
          <a:xfrm>
            <a:off x="1899081" y="19821961"/>
            <a:ext cx="10910480" cy="4691028"/>
          </a:xfrm>
          <a:prstGeom prst="rect">
            <a:avLst/>
          </a:prstGeom>
          <a:noFill/>
        </p:spPr>
        <p:txBody>
          <a:bodyPr wrap="square" rtlCol="0">
            <a:spAutoFit/>
          </a:bodyPr>
          <a:lstStyle/>
          <a:p>
            <a:pPr marL="285750" indent="-285750" defTabSz="1229539">
              <a:spcBef>
                <a:spcPts val="1345"/>
              </a:spcBef>
              <a:buFont typeface="Arial" panose="020B0604020202020204" pitchFamily="34" charset="0"/>
              <a:buChar char="•"/>
            </a:pPr>
            <a:r>
              <a:rPr lang="en-US" sz="3200" dirty="0"/>
              <a:t>Our goal is to study and explain Chinese happiness. We will explore new factors affecting Chinese well-being in addition to the traditional indicators.</a:t>
            </a:r>
          </a:p>
          <a:p>
            <a:pPr marL="285750" indent="-285750" defTabSz="1229539">
              <a:spcBef>
                <a:spcPts val="1345"/>
              </a:spcBef>
              <a:buFont typeface="Arial" panose="020B0604020202020204" pitchFamily="34" charset="0"/>
              <a:buChar char="•"/>
            </a:pPr>
            <a:r>
              <a:rPr lang="en-US" sz="3200" dirty="0"/>
              <a:t>First, traditional variables contributing to happiness will be examined, such as age, employment, health, income, marital status, education, number of children and etc. Second, new factors will be considered, including environment, living with parents, religion, politics, belief in hard work, importance of competition, socioeconomic class and so on.</a:t>
            </a:r>
          </a:p>
        </p:txBody>
      </p:sp>
      <p:sp>
        <p:nvSpPr>
          <p:cNvPr id="30" name="TextBox 29"/>
          <p:cNvSpPr txBox="1"/>
          <p:nvPr/>
        </p:nvSpPr>
        <p:spPr>
          <a:xfrm>
            <a:off x="14773221" y="8750786"/>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Results-Traditional Factors</a:t>
            </a:r>
          </a:p>
        </p:txBody>
      </p:sp>
      <p:sp>
        <p:nvSpPr>
          <p:cNvPr id="9" name="TextBox 8"/>
          <p:cNvSpPr txBox="1"/>
          <p:nvPr/>
        </p:nvSpPr>
        <p:spPr>
          <a:xfrm>
            <a:off x="14825814" y="31129468"/>
            <a:ext cx="12263503" cy="5509200"/>
          </a:xfrm>
          <a:prstGeom prst="rect">
            <a:avLst/>
          </a:prstGeom>
          <a:noFill/>
        </p:spPr>
        <p:txBody>
          <a:bodyPr wrap="square" rtlCol="0">
            <a:spAutoFit/>
          </a:bodyPr>
          <a:lstStyle/>
          <a:p>
            <a:pPr marL="457200" indent="-457200">
              <a:buClr>
                <a:schemeClr val="tx2">
                  <a:lumMod val="75000"/>
                </a:schemeClr>
              </a:buClr>
              <a:buFont typeface="Arial" panose="020B0604020202020204" pitchFamily="34" charset="0"/>
              <a:buChar char="•"/>
            </a:pPr>
            <a:r>
              <a:rPr lang="en-US" sz="3200" dirty="0"/>
              <a:t>The Chinese government may pay more attention to the happiness of its people, and continue collecting the data of happiness nationwide on a regular basis.</a:t>
            </a:r>
          </a:p>
          <a:p>
            <a:pPr marL="457200" indent="-457200">
              <a:buClr>
                <a:schemeClr val="tx2">
                  <a:lumMod val="75000"/>
                </a:schemeClr>
              </a:buClr>
              <a:buFont typeface="Arial" panose="020B0604020202020204" pitchFamily="34" charset="0"/>
              <a:buChar char="•"/>
            </a:pPr>
            <a:r>
              <a:rPr lang="en-US" sz="3200" dirty="0"/>
              <a:t>The fact that middle-aged people tend to be unhappier might be caused by the stress of financial conditions, employment and marriage. Hence, government could try to reduce income / social inequality, and create a more healthy and diverse working environment, for example, encouraging the self-employed, e-commerce and supporting more / better recruitment websites.</a:t>
            </a:r>
          </a:p>
          <a:p>
            <a:pPr marL="457200" indent="-457200">
              <a:buClr>
                <a:schemeClr val="tx2">
                  <a:lumMod val="75000"/>
                </a:schemeClr>
              </a:buClr>
              <a:buFont typeface="Arial" panose="020B0604020202020204" pitchFamily="34" charset="0"/>
              <a:buChar char="•"/>
            </a:pPr>
            <a:r>
              <a:rPr lang="en-US" sz="3200" dirty="0"/>
              <a:t>Calling for a happiness-driven society rather than a materialism-driven one.</a:t>
            </a:r>
          </a:p>
        </p:txBody>
      </p:sp>
      <p:sp>
        <p:nvSpPr>
          <p:cNvPr id="33" name="TextBox 32"/>
          <p:cNvSpPr txBox="1"/>
          <p:nvPr/>
        </p:nvSpPr>
        <p:spPr>
          <a:xfrm>
            <a:off x="28117118" y="27006349"/>
            <a:ext cx="12057488" cy="4031873"/>
          </a:xfrm>
          <a:prstGeom prst="rect">
            <a:avLst/>
          </a:prstGeom>
          <a:noFill/>
        </p:spPr>
        <p:txBody>
          <a:bodyPr wrap="square" rtlCol="0">
            <a:spAutoFit/>
          </a:bodyPr>
          <a:lstStyle/>
          <a:p>
            <a:pPr marL="457200" indent="-457200">
              <a:buFont typeface="Arial" panose="020B0604020202020204" pitchFamily="34" charset="0"/>
              <a:buChar char="•"/>
            </a:pPr>
            <a:r>
              <a:rPr lang="en-US" sz="3200" dirty="0"/>
              <a:t>In this research, we verified the impact of traditional factors on happiness. We contributed to the literature by studying new factors which may explain happiness in China, such as environment, family, religion, competition, democracy, and social stratifications.</a:t>
            </a:r>
          </a:p>
          <a:p>
            <a:pPr marL="457200" indent="-457200">
              <a:buFont typeface="Arial" panose="020B0604020202020204" pitchFamily="34" charset="0"/>
              <a:buChar char="•"/>
            </a:pPr>
            <a:r>
              <a:rPr lang="en-US" sz="3200" dirty="0"/>
              <a:t>Our future work may have two directions. First, we will run a linear probability model in </a:t>
            </a:r>
            <a:r>
              <a:rPr lang="en-US" sz="3200" dirty="0" err="1"/>
              <a:t>EViews</a:t>
            </a:r>
            <a:r>
              <a:rPr lang="en-US" sz="3200" dirty="0"/>
              <a:t> to compare with our results obtained in SPSS. Second, we will keep tracking the WVS in the future to observe the evolution of happiness in China over time. </a:t>
            </a:r>
          </a:p>
        </p:txBody>
      </p:sp>
      <p:sp>
        <p:nvSpPr>
          <p:cNvPr id="35" name="TextBox 34"/>
          <p:cNvSpPr txBox="1"/>
          <p:nvPr/>
        </p:nvSpPr>
        <p:spPr>
          <a:xfrm>
            <a:off x="28117118" y="32053885"/>
            <a:ext cx="12057488" cy="5324535"/>
          </a:xfrm>
          <a:prstGeom prst="rect">
            <a:avLst/>
          </a:prstGeom>
          <a:noFill/>
        </p:spPr>
        <p:txBody>
          <a:bodyPr wrap="square" rtlCol="0">
            <a:spAutoFit/>
          </a:bodyPr>
          <a:lstStyle/>
          <a:p>
            <a:pPr defTabSz="4030234">
              <a:spcBef>
                <a:spcPct val="20000"/>
              </a:spcBef>
              <a:buClr>
                <a:schemeClr val="tx2">
                  <a:lumMod val="75000"/>
                </a:schemeClr>
              </a:buClr>
            </a:pPr>
            <a:r>
              <a:rPr lang="en-US" sz="2800" dirty="0" err="1">
                <a:solidFill>
                  <a:srgbClr val="000000"/>
                </a:solidFill>
              </a:rPr>
              <a:t>Easterlin</a:t>
            </a:r>
            <a:r>
              <a:rPr lang="en-US" sz="2800" dirty="0">
                <a:solidFill>
                  <a:srgbClr val="000000"/>
                </a:solidFill>
              </a:rPr>
              <a:t>, R. (1974). Does Economic Growth Improve the Human Lot?   </a:t>
            </a:r>
          </a:p>
          <a:p>
            <a:pPr defTabSz="4030234">
              <a:spcBef>
                <a:spcPct val="20000"/>
              </a:spcBef>
              <a:buClr>
                <a:schemeClr val="tx2">
                  <a:lumMod val="75000"/>
                </a:schemeClr>
              </a:buClr>
            </a:pPr>
            <a:r>
              <a:rPr lang="en-US" sz="2800" dirty="0">
                <a:solidFill>
                  <a:srgbClr val="000000"/>
                </a:solidFill>
              </a:rPr>
              <a:t>        Some Empirical Evidence. New York: Academic Press</a:t>
            </a:r>
          </a:p>
          <a:p>
            <a:pPr defTabSz="4030234">
              <a:spcBef>
                <a:spcPct val="20000"/>
              </a:spcBef>
              <a:buClr>
                <a:schemeClr val="tx2">
                  <a:lumMod val="75000"/>
                </a:schemeClr>
              </a:buClr>
            </a:pPr>
            <a:r>
              <a:rPr lang="en-US" sz="2800" dirty="0">
                <a:solidFill>
                  <a:srgbClr val="000000"/>
                </a:solidFill>
              </a:rPr>
              <a:t>Knight, J. and </a:t>
            </a:r>
            <a:r>
              <a:rPr lang="en-US" sz="2800" dirty="0" err="1">
                <a:solidFill>
                  <a:srgbClr val="000000"/>
                </a:solidFill>
              </a:rPr>
              <a:t>Guanatilaka</a:t>
            </a:r>
            <a:r>
              <a:rPr lang="en-US" sz="2800" dirty="0">
                <a:solidFill>
                  <a:srgbClr val="000000"/>
                </a:solidFill>
              </a:rPr>
              <a:t>, R. (2011). Does Economic Growth Raise </a:t>
            </a:r>
          </a:p>
          <a:p>
            <a:pPr defTabSz="4030234">
              <a:spcBef>
                <a:spcPct val="20000"/>
              </a:spcBef>
              <a:buClr>
                <a:schemeClr val="tx2">
                  <a:lumMod val="75000"/>
                </a:schemeClr>
              </a:buClr>
            </a:pPr>
            <a:r>
              <a:rPr lang="en-US" sz="2800" dirty="0">
                <a:solidFill>
                  <a:srgbClr val="000000"/>
                </a:solidFill>
              </a:rPr>
              <a:t>        Happiness in China? Oxford Development Studies. Vol. 39, No.1,     </a:t>
            </a:r>
          </a:p>
          <a:p>
            <a:pPr defTabSz="4030234">
              <a:spcBef>
                <a:spcPct val="20000"/>
              </a:spcBef>
              <a:buClr>
                <a:schemeClr val="tx2">
                  <a:lumMod val="75000"/>
                </a:schemeClr>
              </a:buClr>
            </a:pPr>
            <a:r>
              <a:rPr lang="en-US" sz="2800" dirty="0">
                <a:solidFill>
                  <a:srgbClr val="000000"/>
                </a:solidFill>
              </a:rPr>
              <a:t>        March 2011.</a:t>
            </a:r>
          </a:p>
          <a:p>
            <a:pPr defTabSz="4030234">
              <a:spcBef>
                <a:spcPct val="20000"/>
              </a:spcBef>
              <a:buClr>
                <a:schemeClr val="tx2">
                  <a:lumMod val="75000"/>
                </a:schemeClr>
              </a:buClr>
            </a:pPr>
            <a:r>
              <a:rPr lang="en-US" sz="2800" dirty="0" err="1">
                <a:solidFill>
                  <a:srgbClr val="000000"/>
                </a:solidFill>
              </a:rPr>
              <a:t>Blanchflower</a:t>
            </a:r>
            <a:r>
              <a:rPr lang="en-US" sz="2800" dirty="0">
                <a:solidFill>
                  <a:srgbClr val="000000"/>
                </a:solidFill>
              </a:rPr>
              <a:t>, D. and Oswald, A. (2011). International Happiness: A New </a:t>
            </a:r>
          </a:p>
          <a:p>
            <a:pPr defTabSz="4030234">
              <a:spcBef>
                <a:spcPct val="20000"/>
              </a:spcBef>
              <a:buClr>
                <a:schemeClr val="tx2">
                  <a:lumMod val="75000"/>
                </a:schemeClr>
              </a:buClr>
            </a:pPr>
            <a:r>
              <a:rPr lang="en-US" sz="2800" dirty="0">
                <a:solidFill>
                  <a:srgbClr val="000000"/>
                </a:solidFill>
              </a:rPr>
              <a:t>        View on the Measure of Performance. Academy of Management     </a:t>
            </a:r>
          </a:p>
          <a:p>
            <a:pPr defTabSz="4030234">
              <a:spcBef>
                <a:spcPct val="20000"/>
              </a:spcBef>
              <a:buClr>
                <a:schemeClr val="tx2">
                  <a:lumMod val="75000"/>
                </a:schemeClr>
              </a:buClr>
            </a:pPr>
            <a:r>
              <a:rPr lang="en-US" sz="2800" dirty="0">
                <a:solidFill>
                  <a:srgbClr val="000000"/>
                </a:solidFill>
              </a:rPr>
              <a:t>        </a:t>
            </a:r>
            <a:r>
              <a:rPr lang="en-US" sz="2800" dirty="0" err="1">
                <a:solidFill>
                  <a:srgbClr val="000000"/>
                </a:solidFill>
              </a:rPr>
              <a:t>Persectives</a:t>
            </a:r>
            <a:r>
              <a:rPr lang="en-US" sz="2800" dirty="0">
                <a:solidFill>
                  <a:srgbClr val="000000"/>
                </a:solidFill>
              </a:rPr>
              <a:t>. Vol 25. </a:t>
            </a:r>
            <a:r>
              <a:rPr lang="en-US" sz="2800" dirty="0" err="1">
                <a:solidFill>
                  <a:srgbClr val="000000"/>
                </a:solidFill>
              </a:rPr>
              <a:t>Iss</a:t>
            </a:r>
            <a:r>
              <a:rPr lang="en-US" sz="2800" dirty="0">
                <a:solidFill>
                  <a:srgbClr val="000000"/>
                </a:solidFill>
              </a:rPr>
              <a:t>. 1, pp. 6-22.</a:t>
            </a:r>
          </a:p>
          <a:p>
            <a:pPr defTabSz="4030234">
              <a:spcBef>
                <a:spcPct val="20000"/>
              </a:spcBef>
              <a:buClr>
                <a:schemeClr val="tx2">
                  <a:lumMod val="75000"/>
                </a:schemeClr>
              </a:buClr>
            </a:pPr>
            <a:endParaRPr lang="en-US" sz="3200" dirty="0">
              <a:solidFill>
                <a:srgbClr val="000000"/>
              </a:solidFill>
            </a:endParaRPr>
          </a:p>
          <a:p>
            <a:pPr defTabSz="4030234">
              <a:spcBef>
                <a:spcPct val="20000"/>
              </a:spcBef>
              <a:buClr>
                <a:schemeClr val="tx2">
                  <a:lumMod val="75000"/>
                </a:schemeClr>
              </a:buClr>
            </a:pPr>
            <a:endParaRPr lang="en-US" sz="3200" dirty="0">
              <a:solidFill>
                <a:srgbClr val="000000"/>
              </a:solidFill>
            </a:endParaRPr>
          </a:p>
        </p:txBody>
      </p:sp>
      <p:sp>
        <p:nvSpPr>
          <p:cNvPr id="37" name="TextBox 36"/>
          <p:cNvSpPr txBox="1"/>
          <p:nvPr/>
        </p:nvSpPr>
        <p:spPr>
          <a:xfrm>
            <a:off x="1899081" y="2501517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Data Source</a:t>
            </a:r>
          </a:p>
        </p:txBody>
      </p:sp>
      <p:sp>
        <p:nvSpPr>
          <p:cNvPr id="4" name="TextBox 3"/>
          <p:cNvSpPr txBox="1"/>
          <p:nvPr/>
        </p:nvSpPr>
        <p:spPr>
          <a:xfrm>
            <a:off x="1899080" y="26401157"/>
            <a:ext cx="10827764" cy="3539430"/>
          </a:xfrm>
          <a:prstGeom prst="rect">
            <a:avLst/>
          </a:prstGeom>
          <a:noFill/>
        </p:spPr>
        <p:txBody>
          <a:bodyPr wrap="square" rtlCol="0">
            <a:spAutoFit/>
          </a:bodyPr>
          <a:lstStyle/>
          <a:p>
            <a:pPr marL="285750" indent="-285750">
              <a:buFont typeface="Arial" panose="020B0604020202020204" pitchFamily="34" charset="0"/>
              <a:buChar char="•"/>
            </a:pPr>
            <a:r>
              <a:rPr lang="en-US" sz="3200" dirty="0"/>
              <a:t>The data is derived from the World Value Survey Wave 6 for China in 2012. The survey was conducted by the </a:t>
            </a:r>
            <a:r>
              <a:rPr lang="en-US" sz="3200" i="1" dirty="0"/>
              <a:t>Research Center for Contemporary China</a:t>
            </a:r>
            <a:r>
              <a:rPr lang="en-US" sz="3200" dirty="0"/>
              <a:t> (RCCC) at Peking University. </a:t>
            </a:r>
          </a:p>
          <a:p>
            <a:pPr marL="285750" indent="-285750">
              <a:buFont typeface="Arial" panose="020B0604020202020204" pitchFamily="34" charset="0"/>
              <a:buChar char="•"/>
            </a:pPr>
            <a:r>
              <a:rPr lang="en-US" sz="3200" dirty="0"/>
              <a:t>There are 2,300 respondents living in 31 provinces (China has 34 provinces totally). They are aged from 18 to 75. They answered 249 questions about their demographic information and their thoughts on a specific topic including happiness.</a:t>
            </a:r>
          </a:p>
        </p:txBody>
      </p:sp>
      <p:sp>
        <p:nvSpPr>
          <p:cNvPr id="42" name="TextBox 41">
            <a:extLst>
              <a:ext uri="{FF2B5EF4-FFF2-40B4-BE49-F238E27FC236}">
                <a16:creationId xmlns:a16="http://schemas.microsoft.com/office/drawing/2014/main" id="{E492D7D9-6220-456A-92A1-D83D94C57C90}"/>
              </a:ext>
            </a:extLst>
          </p:cNvPr>
          <p:cNvSpPr txBox="1"/>
          <p:nvPr/>
        </p:nvSpPr>
        <p:spPr>
          <a:xfrm>
            <a:off x="1899080" y="18524228"/>
            <a:ext cx="11571391"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Objectives and Contributions</a:t>
            </a:r>
          </a:p>
        </p:txBody>
      </p:sp>
      <p:sp>
        <p:nvSpPr>
          <p:cNvPr id="43" name="TextBox 42">
            <a:extLst>
              <a:ext uri="{FF2B5EF4-FFF2-40B4-BE49-F238E27FC236}">
                <a16:creationId xmlns:a16="http://schemas.microsoft.com/office/drawing/2014/main" id="{A909CAB5-120F-4650-814C-B546A50CA4B1}"/>
              </a:ext>
            </a:extLst>
          </p:cNvPr>
          <p:cNvSpPr txBox="1"/>
          <p:nvPr/>
        </p:nvSpPr>
        <p:spPr>
          <a:xfrm>
            <a:off x="1987991" y="30803354"/>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Methodology</a:t>
            </a: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581D20B-8AC5-4D81-B237-64DA4A48C27D}"/>
                  </a:ext>
                </a:extLst>
              </p:cNvPr>
              <p:cNvSpPr txBox="1"/>
              <p:nvPr/>
            </p:nvSpPr>
            <p:spPr>
              <a:xfrm>
                <a:off x="1899080" y="31877172"/>
                <a:ext cx="10827764" cy="6243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𝐻</m:t>
                          </m:r>
                        </m:e>
                        <m:sub>
                          <m:r>
                            <a:rPr lang="en-US" sz="3200" b="0" i="1" smtClean="0">
                              <a:latin typeface="Cambria Math" panose="02040503050406030204" pitchFamily="18" charset="0"/>
                            </a:rPr>
                            <m:t>𝑖</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m:rPr>
                              <m:sty m:val="p"/>
                            </m:rPr>
                            <a:rPr lang="en-US" altLang="zh-CN" sz="3200" i="1">
                              <a:latin typeface="Cambria Math" panose="02040503050406030204" pitchFamily="18" charset="0"/>
                            </a:rPr>
                            <m:t>c</m:t>
                          </m:r>
                        </m:e>
                        <m:sub>
                          <m:r>
                            <a:rPr lang="en-US" sz="3200" b="0" i="1" smtClean="0">
                              <a:latin typeface="Cambria Math" panose="02040503050406030204" pitchFamily="18" charset="0"/>
                            </a:rPr>
                            <m:t>𝑖</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1</m:t>
                          </m:r>
                          <m:r>
                            <a:rPr lang="en-US" sz="3200" b="0" i="1" smtClean="0">
                              <a:latin typeface="Cambria Math" panose="02040503050406030204" pitchFamily="18" charset="0"/>
                            </a:rPr>
                            <m:t>𝑗</m:t>
                          </m:r>
                        </m:sub>
                      </m:sSub>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𝑇</m:t>
                          </m:r>
                        </m:e>
                        <m:sub>
                          <m:r>
                            <a:rPr lang="en-US" sz="3200" b="0" i="1" smtClean="0">
                              <a:latin typeface="Cambria Math" panose="02040503050406030204" pitchFamily="18" charset="0"/>
                              <a:ea typeface="Cambria Math" panose="02040503050406030204" pitchFamily="18" charset="0"/>
                            </a:rPr>
                            <m:t>𝑗</m:t>
                          </m:r>
                          <m:r>
                            <a:rPr lang="en-US" sz="3200" b="0" i="1" smtClean="0">
                              <a:latin typeface="Cambria Math" panose="02040503050406030204" pitchFamily="18" charset="0"/>
                              <a:ea typeface="Cambria Math" panose="02040503050406030204" pitchFamily="18" charset="0"/>
                            </a:rPr>
                            <m:t>1</m:t>
                          </m:r>
                        </m:sub>
                      </m:sSub>
                      <m:r>
                        <a:rPr lang="en-US" sz="3200" b="0" i="1" smtClean="0">
                          <a:latin typeface="Cambria Math" panose="02040503050406030204" pitchFamily="18" charset="0"/>
                          <a:ea typeface="Cambria Math" panose="02040503050406030204" pitchFamily="18" charset="0"/>
                        </a:rPr>
                        <m:t>+</m:t>
                      </m:r>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i="1">
                              <a:latin typeface="Cambria Math" panose="02040503050406030204" pitchFamily="18" charset="0"/>
                            </a:rPr>
                            <m:t>1</m:t>
                          </m:r>
                          <m:r>
                            <a:rPr lang="en-US" sz="3200" b="0" i="1" smtClean="0">
                              <a:latin typeface="Cambria Math" panose="02040503050406030204" pitchFamily="18" charset="0"/>
                            </a:rPr>
                            <m:t>𝑘</m:t>
                          </m:r>
                        </m:sub>
                      </m:sSub>
                      <m:sSub>
                        <m:sSubPr>
                          <m:ctrlPr>
                            <a:rPr lang="en-US" sz="3200" i="1">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𝑁</m:t>
                          </m:r>
                        </m:e>
                        <m:sub>
                          <m:r>
                            <a:rPr lang="en-US" sz="3200" b="0" i="1" smtClean="0">
                              <a:latin typeface="Cambria Math" panose="02040503050406030204" pitchFamily="18" charset="0"/>
                              <a:ea typeface="Cambria Math" panose="02040503050406030204" pitchFamily="18" charset="0"/>
                            </a:rPr>
                            <m:t>𝑘</m:t>
                          </m:r>
                          <m:r>
                            <a:rPr lang="en-US" sz="3200" i="1">
                              <a:latin typeface="Cambria Math" panose="02040503050406030204" pitchFamily="18" charset="0"/>
                              <a:ea typeface="Cambria Math" panose="02040503050406030204" pitchFamily="18" charset="0"/>
                            </a:rPr>
                            <m:t>1</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𝜀</m:t>
                          </m:r>
                        </m:e>
                        <m:sub>
                          <m:r>
                            <a:rPr lang="en-US" sz="3200" b="0" i="1" smtClean="0">
                              <a:latin typeface="Cambria Math" panose="02040503050406030204" pitchFamily="18" charset="0"/>
                              <a:ea typeface="Cambria Math" panose="02040503050406030204" pitchFamily="18" charset="0"/>
                            </a:rPr>
                            <m:t>𝑖</m:t>
                          </m:r>
                        </m:sub>
                      </m:sSub>
                    </m:oMath>
                  </m:oMathPara>
                </a14:m>
                <a:endParaRPr lang="en-US" sz="3200" dirty="0"/>
              </a:p>
            </p:txBody>
          </p:sp>
        </mc:Choice>
        <mc:Fallback xmlns="">
          <p:sp>
            <p:nvSpPr>
              <p:cNvPr id="44" name="TextBox 43">
                <a:extLst>
                  <a:ext uri="{FF2B5EF4-FFF2-40B4-BE49-F238E27FC236}">
                    <a16:creationId xmlns:a16="http://schemas.microsoft.com/office/drawing/2014/main" id="{4581D20B-8AC5-4D81-B237-64DA4A48C27D}"/>
                  </a:ext>
                </a:extLst>
              </p:cNvPr>
              <p:cNvSpPr txBox="1">
                <a:spLocks noRot="1" noChangeAspect="1" noMove="1" noResize="1" noEditPoints="1" noAdjustHandles="1" noChangeArrowheads="1" noChangeShapeType="1" noTextEdit="1"/>
              </p:cNvSpPr>
              <p:nvPr/>
            </p:nvSpPr>
            <p:spPr>
              <a:xfrm>
                <a:off x="1899080" y="31877172"/>
                <a:ext cx="10827764" cy="624338"/>
              </a:xfrm>
              <a:prstGeom prst="rect">
                <a:avLst/>
              </a:prstGeom>
              <a:blipFill>
                <a:blip r:embed="rId3"/>
                <a:stretch>
                  <a:fillRect/>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44A2E351-9139-4876-9CE6-9E1CAA5EC011}"/>
              </a:ext>
            </a:extLst>
          </p:cNvPr>
          <p:cNvSpPr txBox="1"/>
          <p:nvPr/>
        </p:nvSpPr>
        <p:spPr>
          <a:xfrm>
            <a:off x="1899080" y="32616491"/>
            <a:ext cx="10827764" cy="3539430"/>
          </a:xfrm>
          <a:prstGeom prst="rect">
            <a:avLst/>
          </a:prstGeom>
          <a:noFill/>
        </p:spPr>
        <p:txBody>
          <a:bodyPr wrap="square" rtlCol="0">
            <a:spAutoFit/>
          </a:bodyPr>
          <a:lstStyle/>
          <a:p>
            <a:pPr marL="285750" indent="-285750">
              <a:buFont typeface="Arial" panose="020B0604020202020204" pitchFamily="34" charset="0"/>
              <a:buChar char="•"/>
            </a:pPr>
            <a:r>
              <a:rPr lang="en-US" sz="3200" dirty="0"/>
              <a:t>We used the software </a:t>
            </a:r>
            <a:r>
              <a:rPr lang="en-US" sz="3200" i="1" dirty="0"/>
              <a:t>SPSS</a:t>
            </a:r>
            <a:r>
              <a:rPr lang="en-US" sz="3200" dirty="0"/>
              <a:t> and conducted a </a:t>
            </a:r>
            <a:r>
              <a:rPr lang="en-US" sz="3200" i="1" dirty="0"/>
              <a:t>Generalized Linear Regression</a:t>
            </a:r>
            <a:r>
              <a:rPr lang="en-US" sz="3200" dirty="0"/>
              <a:t> to analyze the data. The dependent variable is the feeling of happiness (</a:t>
            </a:r>
            <a:r>
              <a:rPr lang="en-US" sz="3200" i="1" dirty="0"/>
              <a:t>H</a:t>
            </a:r>
            <a:r>
              <a:rPr lang="en-US" sz="3200" dirty="0"/>
              <a:t>), which is a categorical variable with four levels from 1 to 4. The independent variables are factors associated with happiness in China, including traditional factors (</a:t>
            </a:r>
            <a:r>
              <a:rPr lang="en-US" sz="3200" i="1" dirty="0"/>
              <a:t>T</a:t>
            </a:r>
            <a:r>
              <a:rPr lang="en-US" sz="3200" dirty="0"/>
              <a:t>) and new factors (</a:t>
            </a:r>
            <a:r>
              <a:rPr lang="en-US" sz="3200" i="1" dirty="0"/>
              <a:t>N</a:t>
            </a:r>
            <a:r>
              <a:rPr lang="en-US" sz="3200" dirty="0"/>
              <a:t>), which are either categorical or continuous.</a:t>
            </a:r>
          </a:p>
        </p:txBody>
      </p:sp>
      <p:sp>
        <p:nvSpPr>
          <p:cNvPr id="29" name="TextBox 28">
            <a:extLst>
              <a:ext uri="{FF2B5EF4-FFF2-40B4-BE49-F238E27FC236}">
                <a16:creationId xmlns:a16="http://schemas.microsoft.com/office/drawing/2014/main" id="{DC755625-2092-4A22-9F46-C6BE8F48EB63}"/>
              </a:ext>
            </a:extLst>
          </p:cNvPr>
          <p:cNvSpPr txBox="1"/>
          <p:nvPr/>
        </p:nvSpPr>
        <p:spPr>
          <a:xfrm>
            <a:off x="28117118" y="8750786"/>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Results-New Factors</a:t>
            </a:r>
          </a:p>
        </p:txBody>
      </p:sp>
      <p:graphicFrame>
        <p:nvGraphicFramePr>
          <p:cNvPr id="11" name="Table 10">
            <a:extLst>
              <a:ext uri="{FF2B5EF4-FFF2-40B4-BE49-F238E27FC236}">
                <a16:creationId xmlns:a16="http://schemas.microsoft.com/office/drawing/2014/main" id="{24853A59-D526-4A2A-8CC1-F76A43557D55}"/>
              </a:ext>
            </a:extLst>
          </p:cNvPr>
          <p:cNvGraphicFramePr>
            <a:graphicFrameLocks noGrp="1"/>
          </p:cNvGraphicFramePr>
          <p:nvPr>
            <p:extLst>
              <p:ext uri="{D42A27DB-BD31-4B8C-83A1-F6EECF244321}">
                <p14:modId xmlns:p14="http://schemas.microsoft.com/office/powerpoint/2010/main" val="2417094823"/>
              </p:ext>
            </p:extLst>
          </p:nvPr>
        </p:nvGraphicFramePr>
        <p:xfrm>
          <a:off x="14773221" y="9994551"/>
          <a:ext cx="12041148" cy="15531774"/>
        </p:xfrm>
        <a:graphic>
          <a:graphicData uri="http://schemas.openxmlformats.org/drawingml/2006/table">
            <a:tbl>
              <a:tblPr firstRow="1" firstCol="1" bandRow="1"/>
              <a:tblGrid>
                <a:gridCol w="2297007">
                  <a:extLst>
                    <a:ext uri="{9D8B030D-6E8A-4147-A177-3AD203B41FA5}">
                      <a16:colId xmlns:a16="http://schemas.microsoft.com/office/drawing/2014/main" val="3848895534"/>
                    </a:ext>
                  </a:extLst>
                </a:gridCol>
                <a:gridCol w="6401355">
                  <a:extLst>
                    <a:ext uri="{9D8B030D-6E8A-4147-A177-3AD203B41FA5}">
                      <a16:colId xmlns:a16="http://schemas.microsoft.com/office/drawing/2014/main" val="2154345246"/>
                    </a:ext>
                  </a:extLst>
                </a:gridCol>
                <a:gridCol w="1499435">
                  <a:extLst>
                    <a:ext uri="{9D8B030D-6E8A-4147-A177-3AD203B41FA5}">
                      <a16:colId xmlns:a16="http://schemas.microsoft.com/office/drawing/2014/main" val="1188969890"/>
                    </a:ext>
                  </a:extLst>
                </a:gridCol>
                <a:gridCol w="1843351">
                  <a:extLst>
                    <a:ext uri="{9D8B030D-6E8A-4147-A177-3AD203B41FA5}">
                      <a16:colId xmlns:a16="http://schemas.microsoft.com/office/drawing/2014/main" val="2949851089"/>
                    </a:ext>
                  </a:extLst>
                </a:gridCol>
              </a:tblGrid>
              <a:tr h="1057572">
                <a:tc>
                  <a:txBody>
                    <a:bodyPr/>
                    <a:lstStyle/>
                    <a:p>
                      <a:pPr marL="0" marR="0">
                        <a:lnSpc>
                          <a:spcPct val="107000"/>
                        </a:lnSpc>
                        <a:spcBef>
                          <a:spcPts val="0"/>
                        </a:spcBef>
                        <a:spcAft>
                          <a:spcPts val="0"/>
                        </a:spcAft>
                      </a:pPr>
                      <a:r>
                        <a:rPr lang="en-US" sz="2800" b="1" dirty="0">
                          <a:effectLst/>
                          <a:latin typeface="Calibri" panose="020F0502020204030204" pitchFamily="34" charset="0"/>
                          <a:ea typeface="DengXian" panose="02010600030101010101" pitchFamily="2" charset="-122"/>
                          <a:cs typeface="Times New Roman" panose="02020603050405020304" pitchFamily="18" charset="0"/>
                        </a:rPr>
                        <a:t>Independent Variables</a:t>
                      </a:r>
                      <a:endParaRPr lang="en-US" sz="28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800" b="1" dirty="0">
                          <a:effectLst/>
                          <a:latin typeface="Calibri" panose="020F0502020204030204" pitchFamily="34" charset="0"/>
                          <a:ea typeface="DengXian" panose="02010600030101010101" pitchFamily="2" charset="-122"/>
                          <a:cs typeface="Times New Roman" panose="02020603050405020304" pitchFamily="18" charset="0"/>
                        </a:rPr>
                        <a:t>Explanation</a:t>
                      </a:r>
                      <a:endParaRPr lang="en-US" sz="40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DengXian" panose="02010600030101010101" pitchFamily="2" charset="-122"/>
                          <a:cs typeface="Times New Roman" panose="02020603050405020304" pitchFamily="18" charset="0"/>
                        </a:rPr>
                        <a:t>Coefficient</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DengXian" panose="02010600030101010101" pitchFamily="2" charset="-122"/>
                          <a:cs typeface="Times New Roman" panose="02020603050405020304" pitchFamily="18" charset="0"/>
                        </a:rPr>
                        <a:t>Significance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291656"/>
                  </a:ext>
                </a:extLst>
              </a:tr>
              <a:tr h="1057572">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Sex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Are you male or female?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Male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Female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-0.050</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a:effectLst/>
                          <a:latin typeface="Calibri" panose="020F0502020204030204" pitchFamily="34" charset="0"/>
                          <a:ea typeface="DengXian" panose="02010600030101010101" pitchFamily="2" charset="-122"/>
                          <a:cs typeface="Times New Roman" panose="02020603050405020304" pitchFamily="18" charset="0"/>
                        </a:rPr>
                        <a:t>a</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(0.069)*</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a:effectLst/>
                          <a:latin typeface="Calibri" panose="020F0502020204030204" pitchFamily="34" charset="0"/>
                          <a:ea typeface="DengXian" panose="02010600030101010101" pitchFamily="2" charset="-122"/>
                          <a:cs typeface="Times New Roman" panose="02020603050405020304" pitchFamily="18" charset="0"/>
                        </a:rPr>
                        <a:t>a</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6220526"/>
                  </a:ext>
                </a:extLst>
              </a:tr>
              <a:tr h="1401497">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Age</a:t>
                      </a:r>
                      <a:r>
                        <a:rPr lang="en-US" sz="2800" baseline="30000" dirty="0">
                          <a:effectLst/>
                          <a:latin typeface="Calibri" panose="020F0502020204030204" pitchFamily="34" charset="0"/>
                          <a:ea typeface="DengXian" panose="02010600030101010101" pitchFamily="2" charset="-122"/>
                          <a:cs typeface="Times New Roman" panose="02020603050405020304" pitchFamily="18" charset="0"/>
                        </a:rPr>
                        <a:t>2</a:t>
                      </a:r>
                      <a:endParaRPr lang="en-US" sz="28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How old are you?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(The impact of age to happiness shows a U-shape in graph, which means that the person will be unhappier in his/her middle age)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(0.000)***</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9140919"/>
                  </a:ext>
                </a:extLst>
              </a:tr>
              <a:tr h="1721626">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Health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How would you describe your state of health these days?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Very good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Good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Fair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Poor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0.669</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0.306</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0.215</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a:effectLst/>
                          <a:latin typeface="Calibri" panose="020F0502020204030204" pitchFamily="34" charset="0"/>
                          <a:ea typeface="DengXian" panose="02010600030101010101" pitchFamily="2" charset="-122"/>
                          <a:cs typeface="Times New Roman" panose="02020603050405020304" pitchFamily="18" charset="0"/>
                        </a:rPr>
                        <a:t>a</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5076720"/>
                  </a:ext>
                </a:extLst>
              </a:tr>
              <a:tr h="2488834">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Marital Status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What’s your marital status?</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Married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Living together as married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Divorced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Separated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Widowed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Single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0.241</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-0.31</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0.108</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0.343</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0.083</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a:effectLst/>
                          <a:latin typeface="Calibri" panose="020F0502020204030204" pitchFamily="34" charset="0"/>
                          <a:ea typeface="DengXian" panose="02010600030101010101" pitchFamily="2" charset="-122"/>
                          <a:cs typeface="Times New Roman" panose="02020603050405020304" pitchFamily="18" charset="0"/>
                        </a:rPr>
                        <a:t>a</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(0.824)</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(0.390)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(0.235)</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(0.362)</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0368869"/>
                  </a:ext>
                </a:extLst>
              </a:tr>
              <a:tr h="1773203">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Financial Satisfaction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How satisfied are you with the financial situation of your household?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22860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Completely dissatisfied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22860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Moderately satisfied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22860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Completely satisfied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-0.361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-0.144</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(0.000)***</a:t>
                      </a:r>
                      <a:br>
                        <a:rPr lang="en-US" sz="2000" dirty="0">
                          <a:effectLst/>
                          <a:latin typeface="Calibri" panose="020F0502020204030204" pitchFamily="34" charset="0"/>
                          <a:ea typeface="DengXian" panose="02010600030101010101" pitchFamily="2" charset="-122"/>
                          <a:cs typeface="Times New Roman" panose="02020603050405020304" pitchFamily="18" charset="0"/>
                        </a:rPr>
                      </a:b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5387056"/>
                  </a:ext>
                </a:extLst>
              </a:tr>
              <a:tr h="2098446">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Education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What is the highest educational level that you have attained?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No formal education, primary school, secondary school and technical/vocational type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Senior high school</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University-level education</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Graduate degree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-0.117</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-0.043</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-0.059</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(0.018)**</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endParaRPr lang="en-US" sz="20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(0.324)</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(0.184)</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8927461"/>
                  </a:ext>
                </a:extLst>
              </a:tr>
              <a:tr h="3063240">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Employment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Are you employed now or not?</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Full time employee (30 hours a week or more)</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Part time employee (less than 30 hours a week)</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Self employed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Unemployed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Retired/pensioned</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cs typeface="Times New Roman" panose="02020603050405020304" pitchFamily="18" charset="0"/>
                        </a:rPr>
                        <a:t>Housewife not otherwise employed </a:t>
                      </a: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Full-time student</a:t>
                      </a:r>
                    </a:p>
                    <a:p>
                      <a:pPr marL="342900" marR="0" lvl="0" indent="-342900">
                        <a:lnSpc>
                          <a:spcPct val="107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pitchFamily="2" charset="-122"/>
                          <a:cs typeface="Times New Roman" panose="02020603050405020304" pitchFamily="18" charset="0"/>
                        </a:rPr>
                        <a:t>Other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0.067</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0.150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0.219</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0.131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0.070</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0.117</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0,245</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(0.441)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(0.096)*</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(0.051)*</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(0.259) </a:t>
                      </a: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(0.464)</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(0.232)</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(0.029)**</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a:t>
                      </a:r>
                      <a:r>
                        <a:rPr lang="en-US" sz="2000" baseline="30000" dirty="0">
                          <a:effectLst/>
                          <a:latin typeface="Calibri" panose="020F0502020204030204" pitchFamily="34" charset="0"/>
                          <a:ea typeface="DengXian" panose="02010600030101010101" pitchFamily="2" charset="-122"/>
                          <a:cs typeface="Times New Roman" panose="02020603050405020304" pitchFamily="18" charset="0"/>
                        </a:rPr>
                        <a:t>a</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76264"/>
                  </a:ext>
                </a:extLst>
              </a:tr>
              <a:tr h="699756">
                <a:tc>
                  <a:txBody>
                    <a:bodyPr/>
                    <a:lstStyle/>
                    <a:p>
                      <a:pPr marL="0" marR="0">
                        <a:lnSpc>
                          <a:spcPct val="107000"/>
                        </a:lnSpc>
                        <a:spcBef>
                          <a:spcPts val="0"/>
                        </a:spcBef>
                        <a:spcAft>
                          <a:spcPts val="0"/>
                        </a:spcAft>
                      </a:pPr>
                      <a:r>
                        <a:rPr lang="en-US" sz="2800" dirty="0">
                          <a:effectLst/>
                          <a:latin typeface="Calibri" panose="020F0502020204030204" pitchFamily="34" charset="0"/>
                          <a:ea typeface="DengXian" panose="02010600030101010101" pitchFamily="2" charset="-122"/>
                          <a:cs typeface="Times New Roman" panose="02020603050405020304" pitchFamily="18" charset="0"/>
                        </a:rPr>
                        <a:t>Children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Have you had any children?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22860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0-8  Number of Children</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 </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a:effectLst/>
                          <a:latin typeface="Calibri" panose="020F0502020204030204" pitchFamily="34" charset="0"/>
                          <a:ea typeface="DengXian" panose="02010600030101010101" pitchFamily="2" charset="-122"/>
                          <a:cs typeface="Times New Roman" panose="02020603050405020304" pitchFamily="18" charset="0"/>
                        </a:rPr>
                        <a:t>-0.023</a:t>
                      </a:r>
                      <a:endParaRPr lang="en-US" sz="320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 </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a:lnSpc>
                          <a:spcPct val="107000"/>
                        </a:lnSpc>
                        <a:spcBef>
                          <a:spcPts val="0"/>
                        </a:spcBef>
                        <a:spcAft>
                          <a:spcPts val="0"/>
                        </a:spcAft>
                      </a:pPr>
                      <a:r>
                        <a:rPr lang="en-US" sz="2000" dirty="0">
                          <a:effectLst/>
                          <a:latin typeface="Calibri" panose="020F0502020204030204" pitchFamily="34" charset="0"/>
                          <a:ea typeface="DengXian" panose="02010600030101010101" pitchFamily="2" charset="-122"/>
                          <a:cs typeface="Times New Roman" panose="02020603050405020304" pitchFamily="18" charset="0"/>
                        </a:rPr>
                        <a:t>(0.178)</a:t>
                      </a:r>
                      <a:endParaRPr lang="en-US" sz="3200" dirty="0">
                        <a:effectLst/>
                        <a:latin typeface="Calibri" panose="020F0502020204030204" pitchFamily="34" charset="0"/>
                        <a:ea typeface="DengXia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9059845"/>
                  </a:ext>
                </a:extLst>
              </a:tr>
            </a:tbl>
          </a:graphicData>
        </a:graphic>
      </p:graphicFrame>
      <p:sp>
        <p:nvSpPr>
          <p:cNvPr id="47" name="Right Brace 46">
            <a:extLst>
              <a:ext uri="{FF2B5EF4-FFF2-40B4-BE49-F238E27FC236}">
                <a16:creationId xmlns:a16="http://schemas.microsoft.com/office/drawing/2014/main" id="{4059694D-9711-4F9D-BFD6-D5E166D648FA}"/>
              </a:ext>
            </a:extLst>
          </p:cNvPr>
          <p:cNvSpPr/>
          <p:nvPr/>
        </p:nvSpPr>
        <p:spPr>
          <a:xfrm>
            <a:off x="21383588" y="23733552"/>
            <a:ext cx="45719" cy="908221"/>
          </a:xfrm>
          <a:prstGeom prst="rightBrace">
            <a:avLst/>
          </a:prstGeom>
          <a:solidFill>
            <a:schemeClr val="bg1"/>
          </a:solidFill>
          <a:ln>
            <a:solidFill>
              <a:schemeClr val="tx1"/>
            </a:solidFill>
          </a:ln>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9900"/>
          </a:p>
        </p:txBody>
      </p:sp>
      <p:sp>
        <p:nvSpPr>
          <p:cNvPr id="48" name="Text Box 2">
            <a:extLst>
              <a:ext uri="{FF2B5EF4-FFF2-40B4-BE49-F238E27FC236}">
                <a16:creationId xmlns:a16="http://schemas.microsoft.com/office/drawing/2014/main" id="{C7876915-7D0C-42CB-871D-8186DFFE8447}"/>
              </a:ext>
            </a:extLst>
          </p:cNvPr>
          <p:cNvSpPr txBox="1">
            <a:spLocks noChangeArrowheads="1"/>
          </p:cNvSpPr>
          <p:nvPr/>
        </p:nvSpPr>
        <p:spPr bwMode="auto">
          <a:xfrm>
            <a:off x="21730546" y="23759821"/>
            <a:ext cx="1467867" cy="710792"/>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Not in the labor force</a:t>
            </a:r>
            <a:endParaRPr lang="en-US" sz="2800" dirty="0">
              <a:effectLst/>
              <a:latin typeface="Calibri" panose="020F0502020204030204" pitchFamily="34" charset="0"/>
              <a:ea typeface="DengXian" panose="02010600030101010101" pitchFamily="2" charset="-122"/>
              <a:cs typeface="Times New Roman" panose="02020603050405020304" pitchFamily="18"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030884065"/>
              </p:ext>
            </p:extLst>
          </p:nvPr>
        </p:nvGraphicFramePr>
        <p:xfrm>
          <a:off x="28117118" y="9991227"/>
          <a:ext cx="12057488" cy="15531775"/>
        </p:xfrm>
        <a:graphic>
          <a:graphicData uri="http://schemas.openxmlformats.org/drawingml/2006/table">
            <a:tbl>
              <a:tblPr firstRow="1" firstCol="1" bandRow="1"/>
              <a:tblGrid>
                <a:gridCol w="2117076">
                  <a:extLst>
                    <a:ext uri="{9D8B030D-6E8A-4147-A177-3AD203B41FA5}">
                      <a16:colId xmlns:a16="http://schemas.microsoft.com/office/drawing/2014/main" val="2070721142"/>
                    </a:ext>
                  </a:extLst>
                </a:gridCol>
                <a:gridCol w="7108722">
                  <a:extLst>
                    <a:ext uri="{9D8B030D-6E8A-4147-A177-3AD203B41FA5}">
                      <a16:colId xmlns:a16="http://schemas.microsoft.com/office/drawing/2014/main" val="2459739274"/>
                    </a:ext>
                  </a:extLst>
                </a:gridCol>
                <a:gridCol w="1415845">
                  <a:extLst>
                    <a:ext uri="{9D8B030D-6E8A-4147-A177-3AD203B41FA5}">
                      <a16:colId xmlns:a16="http://schemas.microsoft.com/office/drawing/2014/main" val="2889523265"/>
                    </a:ext>
                  </a:extLst>
                </a:gridCol>
                <a:gridCol w="1415845">
                  <a:extLst>
                    <a:ext uri="{9D8B030D-6E8A-4147-A177-3AD203B41FA5}">
                      <a16:colId xmlns:a16="http://schemas.microsoft.com/office/drawing/2014/main" val="2378444995"/>
                    </a:ext>
                  </a:extLst>
                </a:gridCol>
              </a:tblGrid>
              <a:tr h="1173447">
                <a:tc>
                  <a:txBody>
                    <a:bodyPr/>
                    <a:lstStyle/>
                    <a:p>
                      <a:pPr marL="0" marR="0">
                        <a:lnSpc>
                          <a:spcPct val="80000"/>
                        </a:lnSpc>
                        <a:spcBef>
                          <a:spcPts val="0"/>
                        </a:spcBef>
                        <a:spcAft>
                          <a:spcPts val="0"/>
                        </a:spcAft>
                      </a:pPr>
                      <a:r>
                        <a:rPr lang="en-US" sz="2800" b="1" dirty="0">
                          <a:effectLst/>
                          <a:latin typeface="Calibri" panose="020F0502020204030204" pitchFamily="34" charset="0"/>
                          <a:ea typeface="DengXian" panose="02010600030101010101"/>
                          <a:cs typeface="Calibri" panose="020F0502020204030204" pitchFamily="34" charset="0"/>
                        </a:rPr>
                        <a:t>Independent Variables</a:t>
                      </a:r>
                      <a:endParaRPr lang="en-US" sz="28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b="1">
                          <a:effectLst/>
                          <a:latin typeface="Calibri" panose="020F0502020204030204" pitchFamily="34" charset="0"/>
                          <a:ea typeface="DengXian" panose="02010600030101010101"/>
                          <a:cs typeface="Calibri" panose="020F0502020204030204" pitchFamily="34" charset="0"/>
                        </a:rPr>
                        <a:t>Explanation</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b="1">
                          <a:effectLst/>
                          <a:latin typeface="Calibri" panose="020F0502020204030204" pitchFamily="34" charset="0"/>
                          <a:ea typeface="DengXian" panose="02010600030101010101"/>
                          <a:cs typeface="Calibri" panose="020F0502020204030204" pitchFamily="34" charset="0"/>
                        </a:rPr>
                        <a:t>Coefficient</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b="1">
                          <a:effectLst/>
                          <a:latin typeface="Calibri" panose="020F0502020204030204" pitchFamily="34" charset="0"/>
                          <a:ea typeface="DengXian" panose="02010600030101010101"/>
                          <a:cs typeface="Calibri" panose="020F0502020204030204" pitchFamily="34" charset="0"/>
                        </a:rPr>
                        <a:t>Significance</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7948642"/>
                  </a:ext>
                </a:extLst>
              </a:tr>
              <a:tr h="117344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Family </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How important family is in your life?</a:t>
                      </a:r>
                      <a:endParaRPr lang="en-US" sz="2000" dirty="0">
                        <a:effectLst/>
                        <a:latin typeface="Calibri" panose="020F0502020204030204" pitchFamily="34" charset="0"/>
                        <a:ea typeface="DengXian" panose="02010600030101010101"/>
                        <a:cs typeface="Times New Roman" panose="02020603050405020304" pitchFamily="18" charset="0"/>
                      </a:endParaRPr>
                    </a:p>
                    <a:p>
                      <a:pPr marL="457200" marR="0" indent="-22860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Very important</a:t>
                      </a:r>
                      <a:endParaRPr lang="en-US" sz="2000" dirty="0">
                        <a:effectLst/>
                        <a:latin typeface="Calibri" panose="020F0502020204030204" pitchFamily="34" charset="0"/>
                        <a:ea typeface="DengXian" panose="02010600030101010101"/>
                        <a:cs typeface="Times New Roman" panose="02020603050405020304" pitchFamily="18" charset="0"/>
                      </a:endParaRPr>
                    </a:p>
                    <a:p>
                      <a:pPr marL="457200" marR="0" indent="-22860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Rather important</a:t>
                      </a:r>
                      <a:endParaRPr lang="en-US" sz="2000" dirty="0">
                        <a:effectLst/>
                        <a:latin typeface="Calibri" panose="020F0502020204030204" pitchFamily="34" charset="0"/>
                        <a:ea typeface="DengXian" panose="02010600030101010101"/>
                        <a:cs typeface="Times New Roman" panose="02020603050405020304" pitchFamily="18" charset="0"/>
                      </a:endParaRPr>
                    </a:p>
                    <a:p>
                      <a:pPr marL="457200" marR="0" indent="-22860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Not very important </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-0.109</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-0.114</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(0.538)</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(0.529)</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5552264"/>
                  </a:ext>
                </a:extLst>
              </a:tr>
              <a:tr h="146498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Work </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How important work or job is in your life?</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Very important</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Rather important</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Not very important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Not at all important</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-0.219</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-0.203</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-0.202</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(0.011)**</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(0.017)**</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(0.024)**</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0133634"/>
                  </a:ext>
                </a:extLst>
              </a:tr>
              <a:tr h="146498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Times New Roman" panose="02020603050405020304" pitchFamily="18" charset="0"/>
                        </a:rPr>
                        <a:t>Religion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How important religion is in your life? </a:t>
                      </a:r>
                    </a:p>
                    <a:p>
                      <a:pPr marL="457200" marR="0" indent="-22860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Very important</a:t>
                      </a:r>
                    </a:p>
                    <a:p>
                      <a:pPr marL="457200" marR="0" indent="-22860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Rather important</a:t>
                      </a:r>
                    </a:p>
                    <a:p>
                      <a:pPr marL="457200" marR="0" indent="-22860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Not very important </a:t>
                      </a:r>
                    </a:p>
                    <a:p>
                      <a:pPr marL="457200" marR="0" indent="-22860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Not at all important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 </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0.147</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0.028</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0.006</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a:t>
                      </a:r>
                      <a:r>
                        <a:rPr lang="en-US" sz="2000" baseline="30000">
                          <a:effectLst/>
                          <a:latin typeface="Calibri" panose="020F0502020204030204" pitchFamily="34" charset="0"/>
                          <a:ea typeface="DengXian" panose="02010600030101010101"/>
                          <a:cs typeface="Times New Roman" panose="02020603050405020304" pitchFamily="18"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 </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(0.126)</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(0.596)</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(0.836)</a:t>
                      </a: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Times New Roman" panose="02020603050405020304" pitchFamily="18" charset="0"/>
                        </a:rPr>
                        <a:t>0</a:t>
                      </a:r>
                      <a:r>
                        <a:rPr lang="en-US" sz="2000" baseline="30000">
                          <a:effectLst/>
                          <a:latin typeface="Calibri" panose="020F0502020204030204" pitchFamily="34" charset="0"/>
                          <a:ea typeface="DengXian" panose="02010600030101010101"/>
                          <a:cs typeface="Times New Roman" panose="02020603050405020304" pitchFamily="18"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705873"/>
                  </a:ext>
                </a:extLst>
              </a:tr>
              <a:tr h="2339606">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Environment </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Are you the person who think looking after the environment is important to this person or care for nature and save life resources?</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Very much like me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Like me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Somewhat like me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A little like me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Not like me</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Not at all like me</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0.257</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0,226</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0.172</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0.192</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0.128</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(0.080)*</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(0.115)</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(0.233)</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(0.188)</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(0.400)</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844561"/>
                  </a:ext>
                </a:extLst>
              </a:tr>
              <a:tr h="146498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Competition </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How do you think of competition? (Scale from 1 to 10)</a:t>
                      </a:r>
                      <a:endParaRPr lang="en-US" sz="2000" dirty="0">
                        <a:effectLst/>
                        <a:latin typeface="Calibri" panose="020F0502020204030204" pitchFamily="34" charset="0"/>
                        <a:ea typeface="DengXian" panose="02010600030101010101"/>
                        <a:cs typeface="Times New Roman" panose="02020603050405020304" pitchFamily="18" charset="0"/>
                      </a:endParaRPr>
                    </a:p>
                    <a:p>
                      <a:pPr marL="457200" marR="0" indent="-457200">
                        <a:lnSpc>
                          <a:spcPct val="80000"/>
                        </a:lnSpc>
                        <a:spcBef>
                          <a:spcPts val="0"/>
                        </a:spcBef>
                        <a:spcAft>
                          <a:spcPts val="0"/>
                        </a:spcAft>
                        <a:buAutoNum type="arabicPeriod"/>
                      </a:pPr>
                      <a:r>
                        <a:rPr lang="en-US" sz="2000" dirty="0">
                          <a:effectLst/>
                          <a:latin typeface="Calibri" panose="020F0502020204030204" pitchFamily="34" charset="0"/>
                          <a:ea typeface="DengXian" panose="02010600030101010101"/>
                          <a:cs typeface="Calibri" panose="020F0502020204030204" pitchFamily="34" charset="0"/>
                        </a:rPr>
                        <a:t>Competition is good</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indent="0">
                        <a:lnSpc>
                          <a:spcPct val="80000"/>
                        </a:lnSpc>
                        <a:spcBef>
                          <a:spcPts val="0"/>
                        </a:spcBef>
                        <a:spcAft>
                          <a:spcPts val="0"/>
                        </a:spcAft>
                        <a:buNone/>
                      </a:pPr>
                      <a:r>
                        <a:rPr lang="en-US" sz="2000" dirty="0">
                          <a:effectLst/>
                          <a:latin typeface="Calibri" panose="020F0502020204030204" pitchFamily="34" charset="0"/>
                          <a:ea typeface="DengXian" panose="02010600030101010101"/>
                          <a:cs typeface="Calibri" panose="020F0502020204030204" pitchFamily="34" charset="0"/>
                        </a:rPr>
                        <a:t>2 - 9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startAt="10"/>
                      </a:pPr>
                      <a:r>
                        <a:rPr lang="en-US" sz="2000" dirty="0">
                          <a:effectLst/>
                          <a:latin typeface="Calibri" panose="020F0502020204030204" pitchFamily="34" charset="0"/>
                          <a:ea typeface="DengXian" panose="02010600030101010101"/>
                          <a:cs typeface="Calibri" panose="020F0502020204030204" pitchFamily="34" charset="0"/>
                        </a:rPr>
                        <a:t>Competition is harmful</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0.181</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br>
                        <a:rPr lang="en-US" sz="2000" dirty="0">
                          <a:effectLst/>
                          <a:latin typeface="Calibri" panose="020F0502020204030204" pitchFamily="34" charset="0"/>
                          <a:ea typeface="DengXian" panose="02010600030101010101"/>
                          <a:cs typeface="Calibri" panose="020F0502020204030204" pitchFamily="34" charset="0"/>
                        </a:rPr>
                      </a:br>
                      <a:r>
                        <a:rPr lang="en-US" sz="2000" dirty="0">
                          <a:effectLst/>
                          <a:latin typeface="Calibri" panose="020F0502020204030204" pitchFamily="34" charset="0"/>
                          <a:ea typeface="DengXian" panose="02010600030101010101"/>
                          <a:cs typeface="Calibri" panose="020F0502020204030204" pitchFamily="34" charset="0"/>
                        </a:rPr>
                        <a:t>0.210</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7285915"/>
                  </a:ext>
                </a:extLst>
              </a:tr>
              <a:tr h="146498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Hard work</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How do you think of hard work? (Scale from 1 to 10)</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In the long run, hard work usually brings a better life</a:t>
                      </a:r>
                      <a:endParaRPr lang="en-US" sz="2000" dirty="0">
                        <a:effectLst/>
                        <a:latin typeface="Calibri" panose="020F0502020204030204" pitchFamily="34" charset="0"/>
                        <a:ea typeface="DengXian" panose="02010600030101010101"/>
                        <a:cs typeface="Times New Roman" panose="02020603050405020304" pitchFamily="18" charset="0"/>
                      </a:endParaRPr>
                    </a:p>
                    <a:p>
                      <a:pPr marL="22860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2-9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startAt="10"/>
                      </a:pPr>
                      <a:r>
                        <a:rPr lang="en-US" sz="2000" dirty="0">
                          <a:effectLst/>
                          <a:latin typeface="Calibri" panose="020F0502020204030204" pitchFamily="34" charset="0"/>
                          <a:ea typeface="DengXian" panose="02010600030101010101"/>
                          <a:cs typeface="Calibri" panose="020F0502020204030204" pitchFamily="34" charset="0"/>
                        </a:rPr>
                        <a:t>Hard work doesn’t general bring success—it’s more a matter of luck and connections</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-0.068</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0.502</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9815167"/>
                  </a:ext>
                </a:extLst>
              </a:tr>
              <a:tr h="146498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Democracy </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How democratically is China being governed today?</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Not at all democratic</a:t>
                      </a:r>
                      <a:endParaRPr lang="en-US" sz="2000" dirty="0">
                        <a:effectLst/>
                        <a:latin typeface="Calibri" panose="020F0502020204030204" pitchFamily="34" charset="0"/>
                        <a:ea typeface="DengXian" panose="02010600030101010101"/>
                        <a:cs typeface="Times New Roman" panose="02020603050405020304" pitchFamily="18" charset="0"/>
                      </a:endParaRPr>
                    </a:p>
                    <a:p>
                      <a:pPr marL="22860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2-9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startAt="10"/>
                      </a:pPr>
                      <a:r>
                        <a:rPr lang="en-US" sz="2000" dirty="0">
                          <a:effectLst/>
                          <a:latin typeface="Calibri" panose="020F0502020204030204" pitchFamily="34" charset="0"/>
                          <a:ea typeface="DengXian" panose="02010600030101010101"/>
                          <a:cs typeface="Calibri" panose="020F0502020204030204" pitchFamily="34" charset="0"/>
                        </a:rPr>
                        <a:t>Completely democratic</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-0.278</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(0.021)**</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9540667"/>
                  </a:ext>
                </a:extLst>
              </a:tr>
              <a:tr h="88190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Belief in hell</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Do you believe in hell? </a:t>
                      </a:r>
                      <a:endParaRPr lang="en-US" sz="200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a:effectLst/>
                          <a:latin typeface="Calibri" panose="020F0502020204030204" pitchFamily="34" charset="0"/>
                          <a:ea typeface="DengXian" panose="02010600030101010101"/>
                          <a:cs typeface="Calibri" panose="020F0502020204030204" pitchFamily="34" charset="0"/>
                        </a:rPr>
                        <a:t>Yes       </a:t>
                      </a:r>
                      <a:endParaRPr lang="en-US" sz="200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a:effectLst/>
                          <a:latin typeface="Calibri" panose="020F0502020204030204" pitchFamily="34" charset="0"/>
                          <a:ea typeface="DengXian" panose="02010600030101010101"/>
                          <a:cs typeface="Calibri" panose="020F0502020204030204" pitchFamily="34" charset="0"/>
                        </a:rPr>
                        <a:t>No </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-0.077</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(0.178)</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8308502"/>
                  </a:ext>
                </a:extLst>
              </a:tr>
              <a:tr h="881907">
                <a:tc>
                  <a:txBody>
                    <a:bodyPr/>
                    <a:lstStyle/>
                    <a:p>
                      <a:pPr marL="0" marR="0">
                        <a:lnSpc>
                          <a:spcPct val="80000"/>
                        </a:lnSpc>
                        <a:spcBef>
                          <a:spcPts val="0"/>
                        </a:spcBef>
                        <a:spcAft>
                          <a:spcPts val="0"/>
                        </a:spcAft>
                      </a:pPr>
                      <a:r>
                        <a:rPr lang="en-US" sz="2800">
                          <a:effectLst/>
                          <a:latin typeface="Calibri" panose="020F0502020204030204" pitchFamily="34" charset="0"/>
                          <a:ea typeface="DengXian" panose="02010600030101010101"/>
                          <a:cs typeface="Calibri" panose="020F0502020204030204" pitchFamily="34" charset="0"/>
                        </a:rPr>
                        <a:t>Living with parents</a:t>
                      </a:r>
                      <a:endParaRPr lang="en-US" sz="28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Do you live with your parents? </a:t>
                      </a:r>
                      <a:endParaRPr lang="en-US" sz="200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a:effectLst/>
                          <a:latin typeface="Calibri" panose="020F0502020204030204" pitchFamily="34" charset="0"/>
                          <a:ea typeface="DengXian" panose="02010600030101010101"/>
                          <a:cs typeface="Calibri" panose="020F0502020204030204" pitchFamily="34" charset="0"/>
                        </a:rPr>
                        <a:t>Yes </a:t>
                      </a:r>
                      <a:endParaRPr lang="en-US" sz="200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a:effectLst/>
                          <a:latin typeface="Calibri" panose="020F0502020204030204" pitchFamily="34" charset="0"/>
                          <a:ea typeface="DengXian" panose="02010600030101010101"/>
                          <a:cs typeface="Calibri" panose="020F0502020204030204" pitchFamily="34" charset="0"/>
                        </a:rPr>
                        <a:t>No</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0.043</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 </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0.040**</a:t>
                      </a:r>
                      <a:endParaRPr lang="en-US" sz="200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a:effectLst/>
                          <a:latin typeface="Calibri" panose="020F0502020204030204" pitchFamily="34" charset="0"/>
                          <a:ea typeface="DengXian" panose="02010600030101010101"/>
                          <a:cs typeface="Calibri" panose="020F0502020204030204" pitchFamily="34" charset="0"/>
                        </a:rPr>
                        <a:t>0</a:t>
                      </a:r>
                      <a:r>
                        <a:rPr lang="en-US" sz="2000" baseline="30000">
                          <a:effectLst/>
                          <a:latin typeface="Calibri" panose="020F0502020204030204" pitchFamily="34" charset="0"/>
                          <a:ea typeface="DengXian" panose="02010600030101010101"/>
                          <a:cs typeface="Calibri" panose="020F0502020204030204" pitchFamily="34" charset="0"/>
                        </a:rPr>
                        <a:t>a</a:t>
                      </a:r>
                      <a:endParaRPr lang="en-US" sz="200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3704666"/>
                  </a:ext>
                </a:extLst>
              </a:tr>
              <a:tr h="1756526">
                <a:tc>
                  <a:txBody>
                    <a:bodyPr/>
                    <a:lstStyle/>
                    <a:p>
                      <a:pPr marL="0" marR="0">
                        <a:lnSpc>
                          <a:spcPct val="80000"/>
                        </a:lnSpc>
                        <a:spcBef>
                          <a:spcPts val="0"/>
                        </a:spcBef>
                        <a:spcAft>
                          <a:spcPts val="0"/>
                        </a:spcAft>
                      </a:pPr>
                      <a:r>
                        <a:rPr lang="en-US" sz="2800" dirty="0">
                          <a:effectLst/>
                          <a:latin typeface="Calibri" panose="020F0502020204030204" pitchFamily="34" charset="0"/>
                          <a:ea typeface="DengXian" panose="02010600030101010101"/>
                          <a:cs typeface="Calibri" panose="020F0502020204030204" pitchFamily="34" charset="0"/>
                        </a:rPr>
                        <a:t>Social stratification</a:t>
                      </a:r>
                      <a:endParaRPr lang="en-US" sz="28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Would you describe yourself as belonging to the which class in society?</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Upper class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Upper middle class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Lower middle class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Working class     </a:t>
                      </a:r>
                      <a:endParaRPr lang="en-US" sz="2000" dirty="0">
                        <a:effectLst/>
                        <a:latin typeface="Calibri" panose="020F0502020204030204" pitchFamily="34" charset="0"/>
                        <a:ea typeface="DengXian" panose="02010600030101010101"/>
                        <a:cs typeface="Times New Roman" panose="02020603050405020304" pitchFamily="18" charset="0"/>
                      </a:endParaRPr>
                    </a:p>
                    <a:p>
                      <a:pPr marL="342900" marR="0" lvl="0" indent="-342900">
                        <a:lnSpc>
                          <a:spcPct val="80000"/>
                        </a:lnSpc>
                        <a:spcBef>
                          <a:spcPts val="0"/>
                        </a:spcBef>
                        <a:spcAft>
                          <a:spcPts val="0"/>
                        </a:spcAft>
                        <a:buFont typeface="+mj-lt"/>
                        <a:buAutoNum type="arabicPeriod"/>
                      </a:pPr>
                      <a:r>
                        <a:rPr lang="en-US" sz="2000" dirty="0">
                          <a:effectLst/>
                          <a:latin typeface="Calibri" panose="020F0502020204030204" pitchFamily="34" charset="0"/>
                          <a:ea typeface="DengXian" panose="02010600030101010101"/>
                          <a:cs typeface="Calibri" panose="020F0502020204030204" pitchFamily="34" charset="0"/>
                        </a:rPr>
                        <a:t>Lower class </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-0.036</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0.135</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0.109</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0.042</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 </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endParaRPr lang="en-US" sz="2000" dirty="0">
                        <a:effectLst/>
                        <a:latin typeface="Calibri" panose="020F0502020204030204" pitchFamily="34" charset="0"/>
                        <a:ea typeface="DengXian" panose="02010600030101010101"/>
                        <a:cs typeface="Calibri" panose="020F0502020204030204" pitchFamily="34"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0.900</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0.059*</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0.005***</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0.274</a:t>
                      </a:r>
                      <a:endParaRPr lang="en-US" sz="2000" dirty="0">
                        <a:effectLst/>
                        <a:latin typeface="Calibri" panose="020F0502020204030204" pitchFamily="34" charset="0"/>
                        <a:ea typeface="DengXian" panose="02010600030101010101"/>
                        <a:cs typeface="Times New Roman" panose="02020603050405020304" pitchFamily="18" charset="0"/>
                      </a:endParaRPr>
                    </a:p>
                    <a:p>
                      <a:pPr marL="0" marR="0">
                        <a:lnSpc>
                          <a:spcPct val="80000"/>
                        </a:lnSpc>
                        <a:spcBef>
                          <a:spcPts val="0"/>
                        </a:spcBef>
                        <a:spcAft>
                          <a:spcPts val="0"/>
                        </a:spcAft>
                      </a:pPr>
                      <a:r>
                        <a:rPr lang="en-US" sz="2000" dirty="0">
                          <a:effectLst/>
                          <a:latin typeface="Calibri" panose="020F0502020204030204" pitchFamily="34" charset="0"/>
                          <a:ea typeface="DengXian" panose="02010600030101010101"/>
                          <a:cs typeface="Calibri" panose="020F0502020204030204" pitchFamily="34" charset="0"/>
                        </a:rPr>
                        <a:t>0</a:t>
                      </a:r>
                      <a:r>
                        <a:rPr lang="en-US" sz="2000" baseline="30000" dirty="0">
                          <a:effectLst/>
                          <a:latin typeface="Calibri" panose="020F0502020204030204" pitchFamily="34" charset="0"/>
                          <a:ea typeface="DengXian" panose="02010600030101010101"/>
                          <a:cs typeface="Calibri" panose="020F0502020204030204" pitchFamily="34" charset="0"/>
                        </a:rPr>
                        <a:t>a</a:t>
                      </a:r>
                      <a:endParaRPr lang="en-US" sz="2000" dirty="0">
                        <a:effectLst/>
                        <a:latin typeface="Calibri" panose="020F0502020204030204" pitchFamily="34" charset="0"/>
                        <a:ea typeface="DengXian" panose="02010600030101010101"/>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8046004"/>
                  </a:ext>
                </a:extLst>
              </a:tr>
            </a:tbl>
          </a:graphicData>
        </a:graphic>
      </p:graphicFrame>
      <p:sp>
        <p:nvSpPr>
          <p:cNvPr id="31" name="TextBox 30">
            <a:extLst>
              <a:ext uri="{FF2B5EF4-FFF2-40B4-BE49-F238E27FC236}">
                <a16:creationId xmlns:a16="http://schemas.microsoft.com/office/drawing/2014/main" id="{A909CAB5-120F-4650-814C-B546A50CA4B1}"/>
              </a:ext>
            </a:extLst>
          </p:cNvPr>
          <p:cNvSpPr txBox="1"/>
          <p:nvPr/>
        </p:nvSpPr>
        <p:spPr>
          <a:xfrm>
            <a:off x="14825814" y="30199786"/>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Policy Suggestions</a:t>
            </a:r>
          </a:p>
        </p:txBody>
      </p:sp>
      <p:sp>
        <p:nvSpPr>
          <p:cNvPr id="36" name="TextBox 35">
            <a:extLst>
              <a:ext uri="{FF2B5EF4-FFF2-40B4-BE49-F238E27FC236}">
                <a16:creationId xmlns:a16="http://schemas.microsoft.com/office/drawing/2014/main" id="{A909CAB5-120F-4650-814C-B546A50CA4B1}"/>
              </a:ext>
            </a:extLst>
          </p:cNvPr>
          <p:cNvSpPr txBox="1"/>
          <p:nvPr/>
        </p:nvSpPr>
        <p:spPr>
          <a:xfrm>
            <a:off x="28117118" y="25990686"/>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Major Conclusions</a:t>
            </a:r>
          </a:p>
        </p:txBody>
      </p:sp>
      <p:pic>
        <p:nvPicPr>
          <p:cNvPr id="38" name="Picture 4" descr="Image result for chinese family">
            <a:extLst>
              <a:ext uri="{FF2B5EF4-FFF2-40B4-BE49-F238E27FC236}">
                <a16:creationId xmlns:a16="http://schemas.microsoft.com/office/drawing/2014/main" id="{1A954DE5-6493-4C18-92A1-6BF9B11392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50810" y="26223674"/>
            <a:ext cx="5663559" cy="366029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46" name="Picture 45" descr="A screenshot of a cell phone&#10;&#10;Description generated with very high confidence">
            <a:extLst>
              <a:ext uri="{FF2B5EF4-FFF2-40B4-BE49-F238E27FC236}">
                <a16:creationId xmlns:a16="http://schemas.microsoft.com/office/drawing/2014/main" id="{CD67BB40-88FF-4053-8572-60C9C5E68E73}"/>
              </a:ext>
            </a:extLst>
          </p:cNvPr>
          <p:cNvPicPr>
            <a:picLocks noChangeAspect="1"/>
          </p:cNvPicPr>
          <p:nvPr/>
        </p:nvPicPr>
        <p:blipFill rotWithShape="1">
          <a:blip r:embed="rId5">
            <a:extLst>
              <a:ext uri="{28A0092B-C50C-407E-A947-70E740481C1C}">
                <a14:useLocalDpi xmlns:a14="http://schemas.microsoft.com/office/drawing/2010/main" val="0"/>
              </a:ext>
            </a:extLst>
          </a:blip>
          <a:srcRect b="11570"/>
          <a:stretch/>
        </p:blipFill>
        <p:spPr>
          <a:xfrm>
            <a:off x="14800063" y="26223674"/>
            <a:ext cx="5631583" cy="3660292"/>
          </a:xfrm>
          <a:prstGeom prst="rect">
            <a:avLst/>
          </a:prstGeom>
        </p:spPr>
      </p:pic>
      <p:sp>
        <p:nvSpPr>
          <p:cNvPr id="49" name="TextBox 48">
            <a:extLst>
              <a:ext uri="{FF2B5EF4-FFF2-40B4-BE49-F238E27FC236}">
                <a16:creationId xmlns:a16="http://schemas.microsoft.com/office/drawing/2014/main" id="{A909CAB5-120F-4650-814C-B546A50CA4B1}"/>
              </a:ext>
            </a:extLst>
          </p:cNvPr>
          <p:cNvSpPr txBox="1"/>
          <p:nvPr/>
        </p:nvSpPr>
        <p:spPr>
          <a:xfrm>
            <a:off x="28117118" y="31038222"/>
            <a:ext cx="1231609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Selected References</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1195</Words>
  <Application>Microsoft Office PowerPoint</Application>
  <PresentationFormat>Custom</PresentationFormat>
  <Paragraphs>316</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DengXian</vt:lpstr>
      <vt:lpstr>Minion Pro</vt:lpstr>
      <vt:lpstr>宋体</vt:lpstr>
      <vt:lpstr>Arial</vt:lpstr>
      <vt:lpstr>Calibri</vt:lpstr>
      <vt:lpstr>Calibri Light</vt:lpstr>
      <vt:lpstr>Cambria Math</vt:lpstr>
      <vt:lpstr>Times New Roman</vt:lpstr>
      <vt:lpstr>Office Theme</vt:lpstr>
      <vt:lpstr>Are Chinese Happy (幸福)?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2018-04-24T02:25:39Z</dcterms:modified>
</cp:coreProperties>
</file>