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8" r:id="rId2"/>
  </p:sldIdLst>
  <p:sldSz cx="38404800" cy="38404800"/>
  <p:notesSz cx="6858000" cy="9144000"/>
  <p:defaultTextStyle>
    <a:defPPr>
      <a:defRPr lang="en-US"/>
    </a:defPPr>
    <a:lvl1pPr marL="0" algn="l" defTabSz="4075480" rtl="0" eaLnBrk="1" latinLnBrk="0" hangingPunct="1">
      <a:defRPr sz="8000" kern="1200">
        <a:solidFill>
          <a:schemeClr val="tx1"/>
        </a:solidFill>
        <a:latin typeface="+mn-lt"/>
        <a:ea typeface="+mn-ea"/>
        <a:cs typeface="+mn-cs"/>
      </a:defRPr>
    </a:lvl1pPr>
    <a:lvl2pPr marL="2037740" algn="l" defTabSz="4075480" rtl="0" eaLnBrk="1" latinLnBrk="0" hangingPunct="1">
      <a:defRPr sz="8000" kern="1200">
        <a:solidFill>
          <a:schemeClr val="tx1"/>
        </a:solidFill>
        <a:latin typeface="+mn-lt"/>
        <a:ea typeface="+mn-ea"/>
        <a:cs typeface="+mn-cs"/>
      </a:defRPr>
    </a:lvl2pPr>
    <a:lvl3pPr marL="4075480" algn="l" defTabSz="4075480" rtl="0" eaLnBrk="1" latinLnBrk="0" hangingPunct="1">
      <a:defRPr sz="8000" kern="1200">
        <a:solidFill>
          <a:schemeClr val="tx1"/>
        </a:solidFill>
        <a:latin typeface="+mn-lt"/>
        <a:ea typeface="+mn-ea"/>
        <a:cs typeface="+mn-cs"/>
      </a:defRPr>
    </a:lvl3pPr>
    <a:lvl4pPr marL="6113222" algn="l" defTabSz="4075480" rtl="0" eaLnBrk="1" latinLnBrk="0" hangingPunct="1">
      <a:defRPr sz="8000" kern="1200">
        <a:solidFill>
          <a:schemeClr val="tx1"/>
        </a:solidFill>
        <a:latin typeface="+mn-lt"/>
        <a:ea typeface="+mn-ea"/>
        <a:cs typeface="+mn-cs"/>
      </a:defRPr>
    </a:lvl4pPr>
    <a:lvl5pPr marL="8150962" algn="l" defTabSz="4075480" rtl="0" eaLnBrk="1" latinLnBrk="0" hangingPunct="1">
      <a:defRPr sz="8000" kern="1200">
        <a:solidFill>
          <a:schemeClr val="tx1"/>
        </a:solidFill>
        <a:latin typeface="+mn-lt"/>
        <a:ea typeface="+mn-ea"/>
        <a:cs typeface="+mn-cs"/>
      </a:defRPr>
    </a:lvl5pPr>
    <a:lvl6pPr marL="10188702" algn="l" defTabSz="4075480" rtl="0" eaLnBrk="1" latinLnBrk="0" hangingPunct="1">
      <a:defRPr sz="8000" kern="1200">
        <a:solidFill>
          <a:schemeClr val="tx1"/>
        </a:solidFill>
        <a:latin typeface="+mn-lt"/>
        <a:ea typeface="+mn-ea"/>
        <a:cs typeface="+mn-cs"/>
      </a:defRPr>
    </a:lvl6pPr>
    <a:lvl7pPr marL="12226442" algn="l" defTabSz="4075480" rtl="0" eaLnBrk="1" latinLnBrk="0" hangingPunct="1">
      <a:defRPr sz="8000" kern="1200">
        <a:solidFill>
          <a:schemeClr val="tx1"/>
        </a:solidFill>
        <a:latin typeface="+mn-lt"/>
        <a:ea typeface="+mn-ea"/>
        <a:cs typeface="+mn-cs"/>
      </a:defRPr>
    </a:lvl7pPr>
    <a:lvl8pPr marL="14264182" algn="l" defTabSz="4075480" rtl="0" eaLnBrk="1" latinLnBrk="0" hangingPunct="1">
      <a:defRPr sz="8000" kern="1200">
        <a:solidFill>
          <a:schemeClr val="tx1"/>
        </a:solidFill>
        <a:latin typeface="+mn-lt"/>
        <a:ea typeface="+mn-ea"/>
        <a:cs typeface="+mn-cs"/>
      </a:defRPr>
    </a:lvl8pPr>
    <a:lvl9pPr marL="16301924" algn="l" defTabSz="4075480" rtl="0" eaLnBrk="1" latinLnBrk="0" hangingPunct="1">
      <a:defRPr sz="8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600" userDrawn="1">
          <p15:clr>
            <a:srgbClr val="A4A3A4"/>
          </p15:clr>
        </p15:guide>
        <p15:guide id="2" pos="105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1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74" autoAdjust="0"/>
  </p:normalViewPr>
  <p:slideViewPr>
    <p:cSldViewPr>
      <p:cViewPr>
        <p:scale>
          <a:sx n="20" d="100"/>
          <a:sy n="20" d="100"/>
        </p:scale>
        <p:origin x="1406" y="-144"/>
      </p:cViewPr>
      <p:guideLst>
        <p:guide orient="horz" pos="19600"/>
        <p:guide pos="105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27B708-2555-834C-97B8-35CDF758D659}" type="datetimeFigureOut">
              <a:rPr lang="en-US" smtClean="0"/>
              <a:t>4/20/2018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2314C12-B17B-E54E-8510-11A7CCA69E63}" type="slidenum">
              <a:rPr lang="en-US" smtClean="0"/>
              <a:t>‹#›</a:t>
            </a:fld>
            <a:endParaRPr lang="en-US"/>
          </a:p>
        </p:txBody>
      </p:sp>
    </p:spTree>
    <p:extLst>
      <p:ext uri="{BB962C8B-B14F-4D97-AF65-F5344CB8AC3E}">
        <p14:creationId xmlns:p14="http://schemas.microsoft.com/office/powerpoint/2010/main" val="3423355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3448F7-BDF6-4808-B564-ACD5C872E423}" type="datetimeFigureOut">
              <a:rPr lang="en-US" smtClean="0"/>
              <a:t>4/20/2018</a:t>
            </a:fld>
            <a:endParaRPr lang="en-US"/>
          </a:p>
        </p:txBody>
      </p:sp>
      <p:sp>
        <p:nvSpPr>
          <p:cNvPr id="4" name="Slide Image Placeholder 3"/>
          <p:cNvSpPr>
            <a:spLocks noGrp="1" noRot="1" noChangeAspect="1"/>
          </p:cNvSpPr>
          <p:nvPr>
            <p:ph type="sldImg" idx="2"/>
          </p:nvPr>
        </p:nvSpPr>
        <p:spPr>
          <a:xfrm>
            <a:off x="1885950" y="1143000"/>
            <a:ext cx="30861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ED4612-C204-4012-8E9E-AC3C4E2B3100}" type="slidenum">
              <a:rPr lang="en-US" smtClean="0"/>
              <a:t>‹#›</a:t>
            </a:fld>
            <a:endParaRPr lang="en-US"/>
          </a:p>
        </p:txBody>
      </p:sp>
    </p:spTree>
    <p:extLst>
      <p:ext uri="{BB962C8B-B14F-4D97-AF65-F5344CB8AC3E}">
        <p14:creationId xmlns:p14="http://schemas.microsoft.com/office/powerpoint/2010/main" val="180260"/>
      </p:ext>
    </p:extLst>
  </p:cSld>
  <p:clrMap bg1="lt1" tx1="dk1" bg2="lt2" tx2="dk2" accent1="accent1" accent2="accent2" accent3="accent3" accent4="accent4" accent5="accent5" accent6="accent6" hlink="hlink" folHlink="folHlink"/>
  <p:notesStyle>
    <a:lvl1pPr marL="0" algn="l" defTabSz="1828800" rtl="0" eaLnBrk="1" latinLnBrk="0" hangingPunct="1">
      <a:defRPr sz="2400" kern="1200">
        <a:solidFill>
          <a:schemeClr val="tx1"/>
        </a:solidFill>
        <a:latin typeface="+mn-lt"/>
        <a:ea typeface="+mn-ea"/>
        <a:cs typeface="+mn-cs"/>
      </a:defRPr>
    </a:lvl1pPr>
    <a:lvl2pPr marL="914400" algn="l" defTabSz="1828800" rtl="0" eaLnBrk="1" latinLnBrk="0" hangingPunct="1">
      <a:defRPr sz="2400" kern="1200">
        <a:solidFill>
          <a:schemeClr val="tx1"/>
        </a:solidFill>
        <a:latin typeface="+mn-lt"/>
        <a:ea typeface="+mn-ea"/>
        <a:cs typeface="+mn-cs"/>
      </a:defRPr>
    </a:lvl2pPr>
    <a:lvl3pPr marL="1828800" algn="l" defTabSz="1828800" rtl="0" eaLnBrk="1" latinLnBrk="0" hangingPunct="1">
      <a:defRPr sz="2400" kern="1200">
        <a:solidFill>
          <a:schemeClr val="tx1"/>
        </a:solidFill>
        <a:latin typeface="+mn-lt"/>
        <a:ea typeface="+mn-ea"/>
        <a:cs typeface="+mn-cs"/>
      </a:defRPr>
    </a:lvl3pPr>
    <a:lvl4pPr marL="2743200" algn="l" defTabSz="1828800" rtl="0" eaLnBrk="1" latinLnBrk="0" hangingPunct="1">
      <a:defRPr sz="2400" kern="1200">
        <a:solidFill>
          <a:schemeClr val="tx1"/>
        </a:solidFill>
        <a:latin typeface="+mn-lt"/>
        <a:ea typeface="+mn-ea"/>
        <a:cs typeface="+mn-cs"/>
      </a:defRPr>
    </a:lvl4pPr>
    <a:lvl5pPr marL="3657600" algn="l" defTabSz="1828800" rtl="0" eaLnBrk="1" latinLnBrk="0" hangingPunct="1">
      <a:defRPr sz="240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1ED4612-C204-4012-8E9E-AC3C4E2B3100}" type="slidenum">
              <a:rPr lang="en-US" smtClean="0"/>
              <a:t>1</a:t>
            </a:fld>
            <a:endParaRPr lang="en-US"/>
          </a:p>
        </p:txBody>
      </p:sp>
    </p:spTree>
    <p:extLst>
      <p:ext uri="{BB962C8B-B14F-4D97-AF65-F5344CB8AC3E}">
        <p14:creationId xmlns:p14="http://schemas.microsoft.com/office/powerpoint/2010/main" val="15108941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2&quot; x 42&quot; Poster">
    <p:spTree>
      <p:nvGrpSpPr>
        <p:cNvPr id="1" name=""/>
        <p:cNvGrpSpPr/>
        <p:nvPr/>
      </p:nvGrpSpPr>
      <p:grpSpPr>
        <a:xfrm>
          <a:off x="0" y="0"/>
          <a:ext cx="0" cy="0"/>
          <a:chOff x="0" y="0"/>
          <a:chExt cx="0" cy="0"/>
        </a:xfrm>
      </p:grpSpPr>
      <p:sp>
        <p:nvSpPr>
          <p:cNvPr id="20" name="Title 19"/>
          <p:cNvSpPr>
            <a:spLocks noGrp="1"/>
          </p:cNvSpPr>
          <p:nvPr>
            <p:ph type="title" hasCustomPrompt="1"/>
          </p:nvPr>
        </p:nvSpPr>
        <p:spPr>
          <a:xfrm>
            <a:off x="609600" y="711200"/>
            <a:ext cx="37185600" cy="3911600"/>
          </a:xfrm>
          <a:prstGeom prst="rect">
            <a:avLst/>
          </a:prstGeom>
          <a:solidFill>
            <a:srgbClr val="01014B"/>
          </a:solidFill>
          <a:ln>
            <a:solidFill>
              <a:srgbClr val="01014B"/>
            </a:solidFill>
          </a:ln>
        </p:spPr>
        <p:txBody>
          <a:bodyPr vert="horz" anchor="ctr" anchorCtr="1"/>
          <a:lstStyle>
            <a:lvl1pPr>
              <a:defRPr sz="7200" b="1">
                <a:solidFill>
                  <a:schemeClr val="bg1"/>
                </a:solidFill>
                <a:latin typeface="Arial"/>
                <a:cs typeface="Arial"/>
              </a:defRPr>
            </a:lvl1pPr>
          </a:lstStyle>
          <a:p>
            <a:r>
              <a:rPr lang="en-US" dirty="0"/>
              <a:t>Poster Presentation Title</a:t>
            </a:r>
            <a:br>
              <a:rPr lang="en-US" dirty="0"/>
            </a:br>
            <a:r>
              <a:rPr lang="en-US" sz="4800" b="1" dirty="0">
                <a:solidFill>
                  <a:schemeClr val="bg1"/>
                </a:solidFill>
                <a:latin typeface="Arial" pitchFamily="34" charset="0"/>
                <a:cs typeface="Arial" pitchFamily="34" charset="0"/>
              </a:rPr>
              <a:t>List Author Name(s)</a:t>
            </a:r>
            <a:br>
              <a:rPr lang="en-US" sz="4800" b="1" dirty="0">
                <a:solidFill>
                  <a:schemeClr val="bg1"/>
                </a:solidFill>
                <a:latin typeface="Arial" pitchFamily="34" charset="0"/>
                <a:cs typeface="Arial" pitchFamily="34" charset="0"/>
              </a:rPr>
            </a:br>
            <a:r>
              <a:rPr lang="en-US" sz="4800" b="1" dirty="0">
                <a:solidFill>
                  <a:schemeClr val="bg1"/>
                </a:solidFill>
                <a:latin typeface="Arial" pitchFamily="34" charset="0"/>
                <a:cs typeface="Arial" pitchFamily="34" charset="0"/>
              </a:rPr>
              <a:t>List Affiliated Institutions</a:t>
            </a:r>
            <a:endParaRPr lang="en-US" dirty="0"/>
          </a:p>
        </p:txBody>
      </p:sp>
      <p:sp>
        <p:nvSpPr>
          <p:cNvPr id="22" name="Text Placeholder 21"/>
          <p:cNvSpPr>
            <a:spLocks noGrp="1"/>
          </p:cNvSpPr>
          <p:nvPr>
            <p:ph type="body" sz="quarter" idx="10" hasCustomPrompt="1"/>
          </p:nvPr>
        </p:nvSpPr>
        <p:spPr>
          <a:xfrm>
            <a:off x="609600" y="4978400"/>
            <a:ext cx="11887200" cy="1244600"/>
          </a:xfrm>
          <a:prstGeom prst="rect">
            <a:avLst/>
          </a:prstGeom>
          <a:solidFill>
            <a:srgbClr val="01014B"/>
          </a:solidFill>
          <a:ln>
            <a:solidFill>
              <a:srgbClr val="01014B"/>
            </a:solidFill>
          </a:ln>
        </p:spPr>
        <p:txBody>
          <a:bodyPr vert="horz"/>
          <a:lstStyle>
            <a:lvl1pPr marL="0" indent="0">
              <a:buNone/>
              <a:defRPr sz="4800" b="1" baseline="0">
                <a:solidFill>
                  <a:schemeClr val="bg1"/>
                </a:solidFill>
                <a:latin typeface="Arial"/>
                <a:cs typeface="Arial"/>
              </a:defRPr>
            </a:lvl1pPr>
          </a:lstStyle>
          <a:p>
            <a:pPr lvl="0"/>
            <a:r>
              <a:rPr lang="en-US" sz="4800" dirty="0"/>
              <a:t>Abstract or Introduction</a:t>
            </a:r>
            <a:endParaRPr lang="en-US" dirty="0"/>
          </a:p>
        </p:txBody>
      </p:sp>
      <p:sp>
        <p:nvSpPr>
          <p:cNvPr id="24" name="Text Placeholder 23"/>
          <p:cNvSpPr>
            <a:spLocks noGrp="1"/>
          </p:cNvSpPr>
          <p:nvPr>
            <p:ph type="body" sz="quarter" idx="11" hasCustomPrompt="1"/>
          </p:nvPr>
        </p:nvSpPr>
        <p:spPr>
          <a:xfrm>
            <a:off x="609600" y="6578600"/>
            <a:ext cx="11887200" cy="10134600"/>
          </a:xfrm>
          <a:prstGeom prst="rect">
            <a:avLst/>
          </a:prstGeom>
        </p:spPr>
        <p:txBody>
          <a:bodyPr vert="horz"/>
          <a:lstStyle>
            <a:lvl1pPr marL="0" indent="0">
              <a:buNone/>
              <a:defRPr sz="3200" baseline="0"/>
            </a:lvl1pPr>
            <a:lvl2pPr marL="463550" indent="0">
              <a:buNone/>
              <a:defRPr sz="3200" baseline="0"/>
            </a:lvl2pPr>
            <a:lvl3pPr marL="901700" indent="0">
              <a:buNone/>
              <a:defRPr sz="3200" baseline="0"/>
            </a:lvl3pPr>
            <a:lvl4pPr>
              <a:defRPr sz="3200"/>
            </a:lvl4pPr>
            <a:lvl5pPr>
              <a:defRPr sz="3200"/>
            </a:lvl5pPr>
          </a:lstStyle>
          <a:p>
            <a:pPr lvl="0"/>
            <a:r>
              <a:rPr lang="en-US" dirty="0"/>
              <a:t>Any element of this template (colors, fonts, layouts, etc.) can be edited to suit your needs. To change the color of a title bar: right click the text box, select format shape, edit the “Fill” and “Line” your desired specifications.</a:t>
            </a:r>
          </a:p>
        </p:txBody>
      </p:sp>
      <p:sp>
        <p:nvSpPr>
          <p:cNvPr id="25" name="Text Placeholder 21"/>
          <p:cNvSpPr>
            <a:spLocks noGrp="1"/>
          </p:cNvSpPr>
          <p:nvPr>
            <p:ph type="body" sz="quarter" idx="12" hasCustomPrompt="1"/>
          </p:nvPr>
        </p:nvSpPr>
        <p:spPr>
          <a:xfrm>
            <a:off x="609600" y="17068800"/>
            <a:ext cx="11887200" cy="1244600"/>
          </a:xfrm>
          <a:prstGeom prst="rect">
            <a:avLst/>
          </a:prstGeom>
          <a:solidFill>
            <a:srgbClr val="01014B"/>
          </a:solidFill>
          <a:ln>
            <a:solidFill>
              <a:srgbClr val="01014B"/>
            </a:solidFill>
          </a:ln>
        </p:spPr>
        <p:txBody>
          <a:bodyPr vert="horz"/>
          <a:lstStyle>
            <a:lvl1pPr marL="0" indent="0">
              <a:buNone/>
              <a:defRPr sz="4800" b="1" baseline="0">
                <a:solidFill>
                  <a:schemeClr val="bg1"/>
                </a:solidFill>
                <a:latin typeface="Arial"/>
                <a:cs typeface="Arial"/>
              </a:defRPr>
            </a:lvl1pPr>
          </a:lstStyle>
          <a:p>
            <a:pPr lvl="0"/>
            <a:r>
              <a:rPr lang="en-US" sz="4800" dirty="0"/>
              <a:t>Objectives</a:t>
            </a:r>
            <a:endParaRPr lang="en-US" dirty="0"/>
          </a:p>
        </p:txBody>
      </p:sp>
      <p:sp>
        <p:nvSpPr>
          <p:cNvPr id="26" name="Text Placeholder 23"/>
          <p:cNvSpPr>
            <a:spLocks noGrp="1"/>
          </p:cNvSpPr>
          <p:nvPr>
            <p:ph type="body" sz="quarter" idx="13" hasCustomPrompt="1"/>
          </p:nvPr>
        </p:nvSpPr>
        <p:spPr>
          <a:xfrm>
            <a:off x="609600" y="18669000"/>
            <a:ext cx="11887200" cy="8534400"/>
          </a:xfrm>
          <a:prstGeom prst="rect">
            <a:avLst/>
          </a:prstGeom>
        </p:spPr>
        <p:txBody>
          <a:bodyPr vert="horz"/>
          <a:lstStyle>
            <a:lvl1pPr marL="0" marR="0" indent="0" algn="l" defTabSz="4075480" rtl="0" eaLnBrk="1" fontAlgn="auto" latinLnBrk="0" hangingPunct="1">
              <a:lnSpc>
                <a:spcPct val="100000"/>
              </a:lnSpc>
              <a:spcBef>
                <a:spcPct val="20000"/>
              </a:spcBef>
              <a:spcAft>
                <a:spcPts val="0"/>
              </a:spcAft>
              <a:buClrTx/>
              <a:buSzTx/>
              <a:buFont typeface="Arial" pitchFamily="34" charset="0"/>
              <a:buNone/>
              <a:tabLst/>
              <a:defRPr sz="3200"/>
            </a:lvl1pPr>
            <a:lvl2pPr>
              <a:defRPr sz="3200"/>
            </a:lvl2pPr>
            <a:lvl3pPr>
              <a:defRPr sz="3200"/>
            </a:lvl3pPr>
            <a:lvl4pPr>
              <a:defRPr sz="3200"/>
            </a:lvl4pPr>
            <a:lvl5pPr>
              <a:defRPr sz="3200"/>
            </a:lvl5pPr>
          </a:lstStyle>
          <a:p>
            <a:pPr marL="0" marR="0" lvl="0" indent="0" algn="l" defTabSz="4075480" rtl="0" eaLnBrk="1" fontAlgn="auto" latinLnBrk="0" hangingPunct="1">
              <a:lnSpc>
                <a:spcPct val="100000"/>
              </a:lnSpc>
              <a:spcBef>
                <a:spcPct val="20000"/>
              </a:spcBef>
              <a:spcAft>
                <a:spcPts val="0"/>
              </a:spcAft>
              <a:buClrTx/>
              <a:buSzTx/>
              <a:buFont typeface="Arial" pitchFamily="34" charset="0"/>
              <a:buNone/>
              <a:tabLst/>
              <a:defRPr/>
            </a:pPr>
            <a:r>
              <a:rPr lang="en-US" dirty="0"/>
              <a:t>To change the color of a title bar: right click the text box, select format shape, edit the “Fill” and “Line” your desired specifications.</a:t>
            </a:r>
          </a:p>
        </p:txBody>
      </p:sp>
      <p:sp>
        <p:nvSpPr>
          <p:cNvPr id="27" name="Text Placeholder 21"/>
          <p:cNvSpPr>
            <a:spLocks noGrp="1"/>
          </p:cNvSpPr>
          <p:nvPr>
            <p:ph type="body" sz="quarter" idx="14" hasCustomPrompt="1"/>
          </p:nvPr>
        </p:nvSpPr>
        <p:spPr>
          <a:xfrm>
            <a:off x="609600" y="27559000"/>
            <a:ext cx="11887200" cy="1244600"/>
          </a:xfrm>
          <a:prstGeom prst="rect">
            <a:avLst/>
          </a:prstGeom>
          <a:solidFill>
            <a:srgbClr val="01014B"/>
          </a:solidFill>
          <a:ln>
            <a:solidFill>
              <a:srgbClr val="01014B"/>
            </a:solidFill>
          </a:ln>
        </p:spPr>
        <p:txBody>
          <a:bodyPr vert="horz"/>
          <a:lstStyle>
            <a:lvl1pPr marL="0" indent="0">
              <a:buNone/>
              <a:defRPr sz="4800" b="1" baseline="0">
                <a:solidFill>
                  <a:schemeClr val="bg1"/>
                </a:solidFill>
                <a:latin typeface="Arial"/>
                <a:cs typeface="Arial"/>
              </a:defRPr>
            </a:lvl1pPr>
          </a:lstStyle>
          <a:p>
            <a:pPr lvl="0"/>
            <a:r>
              <a:rPr lang="en-US" sz="4800" dirty="0"/>
              <a:t>Methods</a:t>
            </a:r>
            <a:endParaRPr lang="en-US" dirty="0"/>
          </a:p>
        </p:txBody>
      </p:sp>
      <p:sp>
        <p:nvSpPr>
          <p:cNvPr id="28" name="Text Placeholder 23"/>
          <p:cNvSpPr>
            <a:spLocks noGrp="1"/>
          </p:cNvSpPr>
          <p:nvPr>
            <p:ph type="body" sz="quarter" idx="15" hasCustomPrompt="1"/>
          </p:nvPr>
        </p:nvSpPr>
        <p:spPr>
          <a:xfrm>
            <a:off x="609600" y="29159200"/>
            <a:ext cx="11887200" cy="8534400"/>
          </a:xfrm>
          <a:prstGeom prst="rect">
            <a:avLst/>
          </a:prstGeom>
        </p:spPr>
        <p:txBody>
          <a:bodyPr vert="horz"/>
          <a:lstStyle>
            <a:lvl1pPr marL="0" marR="0" indent="0" algn="l" defTabSz="4075480" rtl="0" eaLnBrk="1" fontAlgn="auto" latinLnBrk="0" hangingPunct="1">
              <a:lnSpc>
                <a:spcPct val="100000"/>
              </a:lnSpc>
              <a:spcBef>
                <a:spcPct val="20000"/>
              </a:spcBef>
              <a:spcAft>
                <a:spcPts val="0"/>
              </a:spcAft>
              <a:buClrTx/>
              <a:buSzTx/>
              <a:buFont typeface="Arial" pitchFamily="34" charset="0"/>
              <a:buNone/>
              <a:tabLst/>
              <a:defRPr sz="3200"/>
            </a:lvl1pPr>
            <a:lvl2pPr>
              <a:defRPr sz="3200"/>
            </a:lvl2pPr>
            <a:lvl3pPr>
              <a:defRPr sz="3200"/>
            </a:lvl3pPr>
            <a:lvl4pPr>
              <a:defRPr sz="3200"/>
            </a:lvl4pPr>
            <a:lvl5pPr>
              <a:defRPr sz="3200"/>
            </a:lvl5pPr>
          </a:lstStyle>
          <a:p>
            <a:pPr marL="0" marR="0" lvl="0" indent="0" algn="l" defTabSz="4075480" rtl="0" eaLnBrk="1" fontAlgn="auto" latinLnBrk="0" hangingPunct="1">
              <a:lnSpc>
                <a:spcPct val="100000"/>
              </a:lnSpc>
              <a:spcBef>
                <a:spcPct val="20000"/>
              </a:spcBef>
              <a:spcAft>
                <a:spcPts val="0"/>
              </a:spcAft>
              <a:buClrTx/>
              <a:buSzTx/>
              <a:buFont typeface="Arial" pitchFamily="34" charset="0"/>
              <a:buNone/>
              <a:tabLst/>
              <a:defRPr/>
            </a:pPr>
            <a:r>
              <a:rPr lang="en-US" dirty="0"/>
              <a:t>Copy and paste title bars and text boxes to create additional sections.</a:t>
            </a:r>
          </a:p>
        </p:txBody>
      </p:sp>
      <p:sp>
        <p:nvSpPr>
          <p:cNvPr id="29" name="Text Placeholder 21"/>
          <p:cNvSpPr>
            <a:spLocks noGrp="1"/>
          </p:cNvSpPr>
          <p:nvPr>
            <p:ph type="body" sz="quarter" idx="16" hasCustomPrompt="1"/>
          </p:nvPr>
        </p:nvSpPr>
        <p:spPr>
          <a:xfrm>
            <a:off x="13258800" y="4978400"/>
            <a:ext cx="11887200" cy="1244600"/>
          </a:xfrm>
          <a:prstGeom prst="rect">
            <a:avLst/>
          </a:prstGeom>
          <a:solidFill>
            <a:srgbClr val="01014B"/>
          </a:solidFill>
          <a:ln>
            <a:solidFill>
              <a:srgbClr val="01014B"/>
            </a:solidFill>
          </a:ln>
        </p:spPr>
        <p:txBody>
          <a:bodyPr vert="horz"/>
          <a:lstStyle>
            <a:lvl1pPr marL="0" indent="0">
              <a:buNone/>
              <a:defRPr sz="4800" b="1" baseline="0">
                <a:solidFill>
                  <a:schemeClr val="bg1"/>
                </a:solidFill>
                <a:latin typeface="Arial"/>
                <a:cs typeface="Arial"/>
              </a:defRPr>
            </a:lvl1pPr>
          </a:lstStyle>
          <a:p>
            <a:pPr lvl="0"/>
            <a:r>
              <a:rPr lang="en-US" sz="4800" dirty="0"/>
              <a:t>Results</a:t>
            </a:r>
            <a:endParaRPr lang="en-US" dirty="0"/>
          </a:p>
        </p:txBody>
      </p:sp>
      <p:sp>
        <p:nvSpPr>
          <p:cNvPr id="30" name="Text Placeholder 23"/>
          <p:cNvSpPr>
            <a:spLocks noGrp="1"/>
          </p:cNvSpPr>
          <p:nvPr>
            <p:ph type="body" sz="quarter" idx="17"/>
          </p:nvPr>
        </p:nvSpPr>
        <p:spPr>
          <a:xfrm>
            <a:off x="25908000" y="29159200"/>
            <a:ext cx="11887200" cy="8534400"/>
          </a:xfrm>
          <a:prstGeom prst="rect">
            <a:avLst/>
          </a:prstGeom>
        </p:spPr>
        <p:txBody>
          <a:bodyPr vert="horz"/>
          <a:lstStyle>
            <a:lvl1pPr>
              <a:defRPr sz="3200"/>
            </a:lvl1pPr>
            <a:lvl2pPr>
              <a:defRPr sz="3200"/>
            </a:lvl2pPr>
            <a:lvl3pPr>
              <a:defRPr sz="3200"/>
            </a:lvl3pPr>
            <a:lvl4pPr>
              <a:defRPr sz="3200"/>
            </a:lvl4pPr>
            <a:lvl5pPr>
              <a:defRPr sz="3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Text Placeholder 21"/>
          <p:cNvSpPr>
            <a:spLocks noGrp="1"/>
          </p:cNvSpPr>
          <p:nvPr>
            <p:ph type="body" sz="quarter" idx="18" hasCustomPrompt="1"/>
          </p:nvPr>
        </p:nvSpPr>
        <p:spPr>
          <a:xfrm>
            <a:off x="25908000" y="4978400"/>
            <a:ext cx="11887200" cy="1244600"/>
          </a:xfrm>
          <a:prstGeom prst="rect">
            <a:avLst/>
          </a:prstGeom>
          <a:solidFill>
            <a:srgbClr val="01014B"/>
          </a:solidFill>
          <a:ln>
            <a:solidFill>
              <a:srgbClr val="01014B"/>
            </a:solidFill>
          </a:ln>
        </p:spPr>
        <p:txBody>
          <a:bodyPr vert="horz"/>
          <a:lstStyle>
            <a:lvl1pPr marL="0" indent="0">
              <a:buNone/>
              <a:defRPr sz="4800" b="1" baseline="0">
                <a:solidFill>
                  <a:schemeClr val="bg1"/>
                </a:solidFill>
                <a:latin typeface="Arial"/>
                <a:cs typeface="Arial"/>
              </a:defRPr>
            </a:lvl1pPr>
          </a:lstStyle>
          <a:p>
            <a:pPr lvl="0"/>
            <a:r>
              <a:rPr lang="en-US" sz="4800" dirty="0"/>
              <a:t>Conclusion</a:t>
            </a:r>
            <a:endParaRPr lang="en-US" dirty="0"/>
          </a:p>
        </p:txBody>
      </p:sp>
      <p:sp>
        <p:nvSpPr>
          <p:cNvPr id="32" name="Text Placeholder 23"/>
          <p:cNvSpPr>
            <a:spLocks noGrp="1"/>
          </p:cNvSpPr>
          <p:nvPr>
            <p:ph type="body" sz="quarter" idx="19"/>
          </p:nvPr>
        </p:nvSpPr>
        <p:spPr>
          <a:xfrm>
            <a:off x="25908000" y="6578600"/>
            <a:ext cx="11887200" cy="20624800"/>
          </a:xfrm>
          <a:prstGeom prst="rect">
            <a:avLst/>
          </a:prstGeom>
        </p:spPr>
        <p:txBody>
          <a:bodyPr vert="horz"/>
          <a:lstStyle>
            <a:lvl1pPr>
              <a:defRPr sz="3200"/>
            </a:lvl1pPr>
            <a:lvl2pPr>
              <a:defRPr sz="3200"/>
            </a:lvl2pPr>
            <a:lvl3pPr>
              <a:defRPr sz="3200"/>
            </a:lvl3pPr>
            <a:lvl4pPr>
              <a:defRPr sz="3200"/>
            </a:lvl4pPr>
            <a:lvl5pPr>
              <a:defRPr sz="3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Text Placeholder 21"/>
          <p:cNvSpPr>
            <a:spLocks noGrp="1"/>
          </p:cNvSpPr>
          <p:nvPr>
            <p:ph type="body" sz="quarter" idx="20" hasCustomPrompt="1"/>
          </p:nvPr>
        </p:nvSpPr>
        <p:spPr>
          <a:xfrm>
            <a:off x="25908000" y="27559000"/>
            <a:ext cx="11887200" cy="1244600"/>
          </a:xfrm>
          <a:prstGeom prst="rect">
            <a:avLst/>
          </a:prstGeom>
          <a:solidFill>
            <a:srgbClr val="01014B"/>
          </a:solidFill>
          <a:ln>
            <a:solidFill>
              <a:srgbClr val="01014B"/>
            </a:solidFill>
          </a:ln>
        </p:spPr>
        <p:txBody>
          <a:bodyPr vert="horz"/>
          <a:lstStyle>
            <a:lvl1pPr marL="0" indent="0">
              <a:buNone/>
              <a:defRPr sz="4800" b="1" baseline="0">
                <a:solidFill>
                  <a:schemeClr val="bg1"/>
                </a:solidFill>
                <a:latin typeface="Arial"/>
                <a:cs typeface="Arial"/>
              </a:defRPr>
            </a:lvl1pPr>
          </a:lstStyle>
          <a:p>
            <a:pPr lvl="0"/>
            <a:r>
              <a:rPr lang="en-US" sz="4800" dirty="0"/>
              <a:t>References</a:t>
            </a:r>
            <a:endParaRPr lang="en-US" dirty="0"/>
          </a:p>
        </p:txBody>
      </p:sp>
      <p:sp>
        <p:nvSpPr>
          <p:cNvPr id="34" name="Text Placeholder 23"/>
          <p:cNvSpPr>
            <a:spLocks noGrp="1"/>
          </p:cNvSpPr>
          <p:nvPr>
            <p:ph type="body" sz="quarter" idx="21" hasCustomPrompt="1"/>
          </p:nvPr>
        </p:nvSpPr>
        <p:spPr>
          <a:xfrm>
            <a:off x="13258800" y="6578600"/>
            <a:ext cx="11887200" cy="31115000"/>
          </a:xfrm>
          <a:prstGeom prst="rect">
            <a:avLst/>
          </a:prstGeom>
        </p:spPr>
        <p:txBody>
          <a:bodyPr vert="horz"/>
          <a:lstStyle>
            <a:lvl1pPr marL="0" indent="0">
              <a:buNone/>
              <a:defRPr sz="3200" baseline="0"/>
            </a:lvl1pPr>
            <a:lvl2pPr marL="463550" indent="0">
              <a:buNone/>
              <a:defRPr sz="3200"/>
            </a:lvl2pPr>
            <a:lvl3pPr>
              <a:defRPr sz="3200"/>
            </a:lvl3pPr>
            <a:lvl4pPr>
              <a:defRPr sz="3200"/>
            </a:lvl4pPr>
            <a:lvl5pPr>
              <a:defRPr sz="3200"/>
            </a:lvl5pPr>
          </a:lstStyle>
          <a:p>
            <a:pPr lvl="0"/>
            <a:r>
              <a:rPr lang="en-US" dirty="0"/>
              <a:t>Remember to save all charts, graphs, and tables as 300DPI images prior to inserting them into your posters. Doing so will ensure the best results when printing your posters.</a:t>
            </a:r>
          </a:p>
        </p:txBody>
      </p:sp>
      <p:sp>
        <p:nvSpPr>
          <p:cNvPr id="36" name="Picture Placeholder 35"/>
          <p:cNvSpPr>
            <a:spLocks noGrp="1"/>
          </p:cNvSpPr>
          <p:nvPr>
            <p:ph type="pic" sz="quarter" idx="22" hasCustomPrompt="1"/>
          </p:nvPr>
        </p:nvSpPr>
        <p:spPr>
          <a:xfrm>
            <a:off x="1066800" y="1066800"/>
            <a:ext cx="2743200" cy="3200400"/>
          </a:xfrm>
          <a:prstGeom prst="rect">
            <a:avLst/>
          </a:prstGeom>
          <a:solidFill>
            <a:schemeClr val="bg1"/>
          </a:solidFill>
        </p:spPr>
        <p:txBody>
          <a:bodyPr vert="horz"/>
          <a:lstStyle>
            <a:lvl1pPr marL="0" indent="0">
              <a:buNone/>
              <a:defRPr sz="2400"/>
            </a:lvl1pPr>
          </a:lstStyle>
          <a:p>
            <a:r>
              <a:rPr lang="en-US" dirty="0"/>
              <a:t>LOGO</a:t>
            </a:r>
          </a:p>
        </p:txBody>
      </p:sp>
      <p:sp>
        <p:nvSpPr>
          <p:cNvPr id="37" name="Picture Placeholder 35"/>
          <p:cNvSpPr>
            <a:spLocks noGrp="1"/>
          </p:cNvSpPr>
          <p:nvPr>
            <p:ph type="pic" sz="quarter" idx="23" hasCustomPrompt="1"/>
          </p:nvPr>
        </p:nvSpPr>
        <p:spPr>
          <a:xfrm>
            <a:off x="34747200" y="1066800"/>
            <a:ext cx="2743200" cy="3200400"/>
          </a:xfrm>
          <a:prstGeom prst="rect">
            <a:avLst/>
          </a:prstGeom>
          <a:solidFill>
            <a:schemeClr val="bg1"/>
          </a:solidFill>
        </p:spPr>
        <p:txBody>
          <a:bodyPr vert="horz"/>
          <a:lstStyle>
            <a:lvl1pPr marL="0" indent="0">
              <a:buNone/>
              <a:defRPr sz="2400"/>
            </a:lvl1pPr>
          </a:lstStyle>
          <a:p>
            <a:r>
              <a:rPr lang="en-US" dirty="0"/>
              <a:t>LOGO</a:t>
            </a:r>
          </a:p>
        </p:txBody>
      </p:sp>
      <p:sp>
        <p:nvSpPr>
          <p:cNvPr id="39" name="Chart Placeholder 38"/>
          <p:cNvSpPr>
            <a:spLocks noGrp="1"/>
          </p:cNvSpPr>
          <p:nvPr>
            <p:ph type="chart" sz="quarter" idx="24"/>
          </p:nvPr>
        </p:nvSpPr>
        <p:spPr>
          <a:xfrm>
            <a:off x="14173200" y="18846800"/>
            <a:ext cx="10058400" cy="7823200"/>
          </a:xfrm>
          <a:prstGeom prst="rect">
            <a:avLst/>
          </a:prstGeom>
        </p:spPr>
        <p:txBody>
          <a:bodyPr vert="horz"/>
          <a:lstStyle>
            <a:lvl1pPr marL="0" indent="0">
              <a:buNone/>
              <a:defRPr sz="3200"/>
            </a:lvl1pPr>
          </a:lstStyle>
          <a:p>
            <a:endParaRPr lang="en-US" dirty="0"/>
          </a:p>
        </p:txBody>
      </p:sp>
      <p:sp>
        <p:nvSpPr>
          <p:cNvPr id="40" name="Chart Placeholder 38"/>
          <p:cNvSpPr>
            <a:spLocks noGrp="1"/>
          </p:cNvSpPr>
          <p:nvPr>
            <p:ph type="chart" sz="quarter" idx="25"/>
          </p:nvPr>
        </p:nvSpPr>
        <p:spPr>
          <a:xfrm>
            <a:off x="14173200" y="28625800"/>
            <a:ext cx="10058400" cy="7823200"/>
          </a:xfrm>
          <a:prstGeom prst="rect">
            <a:avLst/>
          </a:prstGeom>
        </p:spPr>
        <p:txBody>
          <a:bodyPr vert="horz"/>
          <a:lstStyle>
            <a:lvl1pPr marL="0" indent="0">
              <a:buNone/>
              <a:defRPr sz="3200"/>
            </a:lvl1pPr>
          </a:lstStyle>
          <a:p>
            <a:endParaRPr lang="en-US" dirty="0"/>
          </a:p>
        </p:txBody>
      </p:sp>
      <p:pic>
        <p:nvPicPr>
          <p:cNvPr id="3" name="Picture 2" descr="Log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052000" y="37795200"/>
            <a:ext cx="2743200" cy="43891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075480" rtl="0" eaLnBrk="1" latinLnBrk="0" hangingPunct="1">
        <a:spcBef>
          <a:spcPct val="0"/>
        </a:spcBef>
        <a:buNone/>
        <a:defRPr sz="19600" kern="1200">
          <a:solidFill>
            <a:schemeClr val="tx1"/>
          </a:solidFill>
          <a:latin typeface="+mj-lt"/>
          <a:ea typeface="+mj-ea"/>
          <a:cs typeface="+mj-cs"/>
        </a:defRPr>
      </a:lvl1pPr>
    </p:titleStyle>
    <p:bodyStyle>
      <a:lvl1pPr marL="1528306" indent="-1528306" algn="l" defTabSz="4075480" rtl="0" eaLnBrk="1" latinLnBrk="0" hangingPunct="1">
        <a:spcBef>
          <a:spcPct val="20000"/>
        </a:spcBef>
        <a:buFont typeface="Arial" pitchFamily="34" charset="0"/>
        <a:buChar char="•"/>
        <a:defRPr sz="14200" kern="1200">
          <a:solidFill>
            <a:schemeClr val="tx1"/>
          </a:solidFill>
          <a:latin typeface="+mn-lt"/>
          <a:ea typeface="+mn-ea"/>
          <a:cs typeface="+mn-cs"/>
        </a:defRPr>
      </a:lvl1pPr>
      <a:lvl2pPr marL="3311328" indent="-1273588" algn="l" defTabSz="4075480" rtl="0" eaLnBrk="1" latinLnBrk="0" hangingPunct="1">
        <a:spcBef>
          <a:spcPct val="20000"/>
        </a:spcBef>
        <a:buFont typeface="Arial" pitchFamily="34" charset="0"/>
        <a:buChar char="–"/>
        <a:defRPr sz="12400" kern="1200">
          <a:solidFill>
            <a:schemeClr val="tx1"/>
          </a:solidFill>
          <a:latin typeface="+mn-lt"/>
          <a:ea typeface="+mn-ea"/>
          <a:cs typeface="+mn-cs"/>
        </a:defRPr>
      </a:lvl2pPr>
      <a:lvl3pPr marL="5094352" indent="-1018870" algn="l" defTabSz="4075480" rtl="0" eaLnBrk="1" latinLnBrk="0" hangingPunct="1">
        <a:spcBef>
          <a:spcPct val="20000"/>
        </a:spcBef>
        <a:buFont typeface="Arial" pitchFamily="34" charset="0"/>
        <a:buChar char="•"/>
        <a:defRPr sz="10600" kern="1200">
          <a:solidFill>
            <a:schemeClr val="tx1"/>
          </a:solidFill>
          <a:latin typeface="+mn-lt"/>
          <a:ea typeface="+mn-ea"/>
          <a:cs typeface="+mn-cs"/>
        </a:defRPr>
      </a:lvl3pPr>
      <a:lvl4pPr marL="7132092" indent="-1018870" algn="l" defTabSz="4075480" rtl="0" eaLnBrk="1" latinLnBrk="0" hangingPunct="1">
        <a:spcBef>
          <a:spcPct val="20000"/>
        </a:spcBef>
        <a:buFont typeface="Arial" pitchFamily="34" charset="0"/>
        <a:buChar char="–"/>
        <a:defRPr sz="9000" kern="1200">
          <a:solidFill>
            <a:schemeClr val="tx1"/>
          </a:solidFill>
          <a:latin typeface="+mn-lt"/>
          <a:ea typeface="+mn-ea"/>
          <a:cs typeface="+mn-cs"/>
        </a:defRPr>
      </a:lvl4pPr>
      <a:lvl5pPr marL="9169832" indent="-1018870" algn="l" defTabSz="4075480" rtl="0" eaLnBrk="1" latinLnBrk="0" hangingPunct="1">
        <a:spcBef>
          <a:spcPct val="20000"/>
        </a:spcBef>
        <a:buFont typeface="Arial" pitchFamily="34" charset="0"/>
        <a:buChar char="»"/>
        <a:defRPr sz="9000" kern="1200">
          <a:solidFill>
            <a:schemeClr val="tx1"/>
          </a:solidFill>
          <a:latin typeface="+mn-lt"/>
          <a:ea typeface="+mn-ea"/>
          <a:cs typeface="+mn-cs"/>
        </a:defRPr>
      </a:lvl5pPr>
      <a:lvl6pPr marL="11207572" indent="-1018870" algn="l" defTabSz="4075480" rtl="0" eaLnBrk="1" latinLnBrk="0" hangingPunct="1">
        <a:spcBef>
          <a:spcPct val="20000"/>
        </a:spcBef>
        <a:buFont typeface="Arial" pitchFamily="34" charset="0"/>
        <a:buChar char="•"/>
        <a:defRPr sz="9000" kern="1200">
          <a:solidFill>
            <a:schemeClr val="tx1"/>
          </a:solidFill>
          <a:latin typeface="+mn-lt"/>
          <a:ea typeface="+mn-ea"/>
          <a:cs typeface="+mn-cs"/>
        </a:defRPr>
      </a:lvl6pPr>
      <a:lvl7pPr marL="13245312" indent="-1018870" algn="l" defTabSz="4075480" rtl="0" eaLnBrk="1" latinLnBrk="0" hangingPunct="1">
        <a:spcBef>
          <a:spcPct val="20000"/>
        </a:spcBef>
        <a:buFont typeface="Arial" pitchFamily="34" charset="0"/>
        <a:buChar char="•"/>
        <a:defRPr sz="9000" kern="1200">
          <a:solidFill>
            <a:schemeClr val="tx1"/>
          </a:solidFill>
          <a:latin typeface="+mn-lt"/>
          <a:ea typeface="+mn-ea"/>
          <a:cs typeface="+mn-cs"/>
        </a:defRPr>
      </a:lvl7pPr>
      <a:lvl8pPr marL="15283054" indent="-1018870" algn="l" defTabSz="4075480" rtl="0" eaLnBrk="1" latinLnBrk="0" hangingPunct="1">
        <a:spcBef>
          <a:spcPct val="20000"/>
        </a:spcBef>
        <a:buFont typeface="Arial" pitchFamily="34" charset="0"/>
        <a:buChar char="•"/>
        <a:defRPr sz="9000" kern="1200">
          <a:solidFill>
            <a:schemeClr val="tx1"/>
          </a:solidFill>
          <a:latin typeface="+mn-lt"/>
          <a:ea typeface="+mn-ea"/>
          <a:cs typeface="+mn-cs"/>
        </a:defRPr>
      </a:lvl8pPr>
      <a:lvl9pPr marL="17320794" indent="-1018870" algn="l" defTabSz="4075480" rtl="0" eaLnBrk="1" latinLnBrk="0" hangingPunct="1">
        <a:spcBef>
          <a:spcPct val="20000"/>
        </a:spcBef>
        <a:buFont typeface="Arial" pitchFamily="34" charset="0"/>
        <a:buChar char="•"/>
        <a:defRPr sz="9000" kern="1200">
          <a:solidFill>
            <a:schemeClr val="tx1"/>
          </a:solidFill>
          <a:latin typeface="+mn-lt"/>
          <a:ea typeface="+mn-ea"/>
          <a:cs typeface="+mn-cs"/>
        </a:defRPr>
      </a:lvl9pPr>
    </p:bodyStyle>
    <p:otherStyle>
      <a:defPPr>
        <a:defRPr lang="en-US"/>
      </a:defPPr>
      <a:lvl1pPr marL="0" algn="l" defTabSz="4075480" rtl="0" eaLnBrk="1" latinLnBrk="0" hangingPunct="1">
        <a:defRPr sz="8000" kern="1200">
          <a:solidFill>
            <a:schemeClr val="tx1"/>
          </a:solidFill>
          <a:latin typeface="+mn-lt"/>
          <a:ea typeface="+mn-ea"/>
          <a:cs typeface="+mn-cs"/>
        </a:defRPr>
      </a:lvl1pPr>
      <a:lvl2pPr marL="2037740" algn="l" defTabSz="4075480" rtl="0" eaLnBrk="1" latinLnBrk="0" hangingPunct="1">
        <a:defRPr sz="8000" kern="1200">
          <a:solidFill>
            <a:schemeClr val="tx1"/>
          </a:solidFill>
          <a:latin typeface="+mn-lt"/>
          <a:ea typeface="+mn-ea"/>
          <a:cs typeface="+mn-cs"/>
        </a:defRPr>
      </a:lvl2pPr>
      <a:lvl3pPr marL="4075480" algn="l" defTabSz="4075480" rtl="0" eaLnBrk="1" latinLnBrk="0" hangingPunct="1">
        <a:defRPr sz="8000" kern="1200">
          <a:solidFill>
            <a:schemeClr val="tx1"/>
          </a:solidFill>
          <a:latin typeface="+mn-lt"/>
          <a:ea typeface="+mn-ea"/>
          <a:cs typeface="+mn-cs"/>
        </a:defRPr>
      </a:lvl3pPr>
      <a:lvl4pPr marL="6113222" algn="l" defTabSz="4075480" rtl="0" eaLnBrk="1" latinLnBrk="0" hangingPunct="1">
        <a:defRPr sz="8000" kern="1200">
          <a:solidFill>
            <a:schemeClr val="tx1"/>
          </a:solidFill>
          <a:latin typeface="+mn-lt"/>
          <a:ea typeface="+mn-ea"/>
          <a:cs typeface="+mn-cs"/>
        </a:defRPr>
      </a:lvl4pPr>
      <a:lvl5pPr marL="8150962" algn="l" defTabSz="4075480" rtl="0" eaLnBrk="1" latinLnBrk="0" hangingPunct="1">
        <a:defRPr sz="8000" kern="1200">
          <a:solidFill>
            <a:schemeClr val="tx1"/>
          </a:solidFill>
          <a:latin typeface="+mn-lt"/>
          <a:ea typeface="+mn-ea"/>
          <a:cs typeface="+mn-cs"/>
        </a:defRPr>
      </a:lvl5pPr>
      <a:lvl6pPr marL="10188702" algn="l" defTabSz="4075480" rtl="0" eaLnBrk="1" latinLnBrk="0" hangingPunct="1">
        <a:defRPr sz="8000" kern="1200">
          <a:solidFill>
            <a:schemeClr val="tx1"/>
          </a:solidFill>
          <a:latin typeface="+mn-lt"/>
          <a:ea typeface="+mn-ea"/>
          <a:cs typeface="+mn-cs"/>
        </a:defRPr>
      </a:lvl6pPr>
      <a:lvl7pPr marL="12226442" algn="l" defTabSz="4075480" rtl="0" eaLnBrk="1" latinLnBrk="0" hangingPunct="1">
        <a:defRPr sz="8000" kern="1200">
          <a:solidFill>
            <a:schemeClr val="tx1"/>
          </a:solidFill>
          <a:latin typeface="+mn-lt"/>
          <a:ea typeface="+mn-ea"/>
          <a:cs typeface="+mn-cs"/>
        </a:defRPr>
      </a:lvl7pPr>
      <a:lvl8pPr marL="14264182" algn="l" defTabSz="4075480" rtl="0" eaLnBrk="1" latinLnBrk="0" hangingPunct="1">
        <a:defRPr sz="8000" kern="1200">
          <a:solidFill>
            <a:schemeClr val="tx1"/>
          </a:solidFill>
          <a:latin typeface="+mn-lt"/>
          <a:ea typeface="+mn-ea"/>
          <a:cs typeface="+mn-cs"/>
        </a:defRPr>
      </a:lvl8pPr>
      <a:lvl9pPr marL="16301924" algn="l" defTabSz="4075480" rtl="0" eaLnBrk="1" latinLnBrk="0" hangingPunct="1">
        <a:defRPr sz="8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11200"/>
            <a:ext cx="36869019" cy="3911600"/>
          </a:xfrm>
          <a:solidFill>
            <a:schemeClr val="bg1"/>
          </a:solidFill>
        </p:spPr>
        <p:txBody>
          <a:bodyPr/>
          <a:lstStyle/>
          <a:p>
            <a:r>
              <a:rPr lang="en-US" b="0" dirty="0">
                <a:solidFill>
                  <a:srgbClr val="01014B"/>
                </a:solidFill>
                <a:latin typeface="+mn-lt"/>
              </a:rPr>
              <a:t>Cultured Fish Epithelial Cells are a Source of Alarm Substance</a:t>
            </a:r>
            <a:br>
              <a:rPr lang="en-US" b="0" dirty="0">
                <a:solidFill>
                  <a:srgbClr val="01014B"/>
                </a:solidFill>
                <a:latin typeface="+mn-lt"/>
              </a:rPr>
            </a:br>
            <a:r>
              <a:rPr lang="en-US" sz="4800" b="0" dirty="0">
                <a:solidFill>
                  <a:srgbClr val="01014B"/>
                </a:solidFill>
                <a:latin typeface="+mn-lt"/>
              </a:rPr>
              <a:t>Rachel Bayer, Courtney </a:t>
            </a:r>
            <a:r>
              <a:rPr lang="en-US" sz="4800" b="0" dirty="0" err="1">
                <a:solidFill>
                  <a:srgbClr val="01014B"/>
                </a:solidFill>
                <a:latin typeface="+mn-lt"/>
              </a:rPr>
              <a:t>Weihing</a:t>
            </a:r>
            <a:r>
              <a:rPr lang="en-US" sz="4800" b="0" dirty="0">
                <a:solidFill>
                  <a:srgbClr val="01014B"/>
                </a:solidFill>
                <a:latin typeface="+mn-lt"/>
              </a:rPr>
              <a:t>, and Winnifred Bryant</a:t>
            </a:r>
            <a:br>
              <a:rPr lang="en-US" sz="4800" b="0" dirty="0">
                <a:solidFill>
                  <a:srgbClr val="01014B"/>
                </a:solidFill>
                <a:latin typeface="+mn-lt"/>
              </a:rPr>
            </a:br>
            <a:r>
              <a:rPr lang="en-US" sz="4800" b="0" dirty="0">
                <a:solidFill>
                  <a:srgbClr val="01014B"/>
                </a:solidFill>
                <a:latin typeface="+mn-lt"/>
              </a:rPr>
              <a:t>Department of Biology </a:t>
            </a:r>
            <a:br>
              <a:rPr lang="en-US" sz="4800" b="0" dirty="0">
                <a:solidFill>
                  <a:srgbClr val="01014B"/>
                </a:solidFill>
                <a:latin typeface="+mn-lt"/>
              </a:rPr>
            </a:br>
            <a:r>
              <a:rPr lang="en-US" sz="4800" b="0" dirty="0">
                <a:solidFill>
                  <a:srgbClr val="01014B"/>
                </a:solidFill>
                <a:latin typeface="+mn-lt"/>
              </a:rPr>
              <a:t>University of Wisconsin - </a:t>
            </a:r>
            <a:r>
              <a:rPr lang="en-US" sz="4800" b="0" dirty="0" err="1">
                <a:solidFill>
                  <a:srgbClr val="01014B"/>
                </a:solidFill>
                <a:latin typeface="+mn-lt"/>
              </a:rPr>
              <a:t>Eau</a:t>
            </a:r>
            <a:r>
              <a:rPr lang="en-US" sz="4800" b="0" dirty="0">
                <a:solidFill>
                  <a:srgbClr val="01014B"/>
                </a:solidFill>
                <a:latin typeface="+mn-lt"/>
              </a:rPr>
              <a:t> Claire</a:t>
            </a:r>
            <a:endParaRPr lang="en-US" sz="4800" dirty="0">
              <a:solidFill>
                <a:srgbClr val="01014B"/>
              </a:solidFill>
              <a:latin typeface="+mn-lt"/>
            </a:endParaRPr>
          </a:p>
        </p:txBody>
      </p:sp>
      <p:sp>
        <p:nvSpPr>
          <p:cNvPr id="3" name="Text Placeholder 2"/>
          <p:cNvSpPr>
            <a:spLocks noGrp="1"/>
          </p:cNvSpPr>
          <p:nvPr>
            <p:ph type="body" sz="quarter" idx="10"/>
          </p:nvPr>
        </p:nvSpPr>
        <p:spPr>
          <a:xfrm>
            <a:off x="609600" y="5026305"/>
            <a:ext cx="11764651" cy="1144362"/>
          </a:xfrm>
        </p:spPr>
        <p:txBody>
          <a:bodyPr/>
          <a:lstStyle/>
          <a:p>
            <a:r>
              <a:rPr lang="en-US" dirty="0">
                <a:latin typeface="+mn-lt"/>
              </a:rPr>
              <a:t>Abstract</a:t>
            </a:r>
          </a:p>
        </p:txBody>
      </p:sp>
      <p:sp>
        <p:nvSpPr>
          <p:cNvPr id="4" name="Text Placeholder 3"/>
          <p:cNvSpPr>
            <a:spLocks noGrp="1"/>
          </p:cNvSpPr>
          <p:nvPr>
            <p:ph type="body" sz="quarter" idx="11"/>
          </p:nvPr>
        </p:nvSpPr>
        <p:spPr>
          <a:xfrm>
            <a:off x="496604" y="7495965"/>
            <a:ext cx="11887200" cy="8142234"/>
          </a:xfrm>
        </p:spPr>
        <p:txBody>
          <a:bodyPr/>
          <a:lstStyle/>
          <a:p>
            <a:pPr>
              <a:spcBef>
                <a:spcPts val="0"/>
              </a:spcBef>
            </a:pPr>
            <a:r>
              <a:rPr lang="en-US" sz="3600" dirty="0"/>
              <a:t>In various species of fishes, chemical cues play an essential role facilitating predator avoidance. Damage to the skin during a predation event releases an alarm substance (AS), which diffuses through the water column and binds to olfactory receptors of conspecifics. This causes fish to engage in several anti-predator behaviors that may include darting, schooling, or hiding. Behavioral responses to AS and physiological mechanisms that underlie those responses is an active area of study. The goal of this project was to demonstrate 1) a non-invasive primary cell culture protocol to obtain alarm substance and 2) the demonstration of anti-predatory behaviors in fish exposed to alarm substance.</a:t>
            </a:r>
          </a:p>
        </p:txBody>
      </p:sp>
      <p:sp>
        <p:nvSpPr>
          <p:cNvPr id="6" name="Text Placeholder 5"/>
          <p:cNvSpPr>
            <a:spLocks noGrp="1"/>
          </p:cNvSpPr>
          <p:nvPr>
            <p:ph type="body" sz="quarter" idx="13"/>
          </p:nvPr>
        </p:nvSpPr>
        <p:spPr>
          <a:xfrm>
            <a:off x="609600" y="18669000"/>
            <a:ext cx="11887200" cy="7289800"/>
          </a:xfrm>
        </p:spPr>
        <p:txBody>
          <a:bodyPr/>
          <a:lstStyle/>
          <a:p>
            <a:r>
              <a:rPr lang="en-US" dirty="0"/>
              <a:t>.</a:t>
            </a:r>
          </a:p>
        </p:txBody>
      </p:sp>
      <p:sp>
        <p:nvSpPr>
          <p:cNvPr id="7" name="Text Placeholder 6"/>
          <p:cNvSpPr>
            <a:spLocks noGrp="1"/>
          </p:cNvSpPr>
          <p:nvPr>
            <p:ph type="body" sz="quarter" idx="14"/>
          </p:nvPr>
        </p:nvSpPr>
        <p:spPr>
          <a:xfrm>
            <a:off x="609599" y="15178227"/>
            <a:ext cx="11764651" cy="1244598"/>
          </a:xfrm>
        </p:spPr>
        <p:txBody>
          <a:bodyPr/>
          <a:lstStyle/>
          <a:p>
            <a:r>
              <a:rPr lang="en-US" dirty="0">
                <a:latin typeface="+mn-lt"/>
              </a:rPr>
              <a:t>Developed Method</a:t>
            </a:r>
          </a:p>
        </p:txBody>
      </p:sp>
      <p:sp>
        <p:nvSpPr>
          <p:cNvPr id="8" name="Text Placeholder 7"/>
          <p:cNvSpPr>
            <a:spLocks noGrp="1"/>
          </p:cNvSpPr>
          <p:nvPr>
            <p:ph type="body" sz="quarter" idx="15"/>
          </p:nvPr>
        </p:nvSpPr>
        <p:spPr>
          <a:xfrm>
            <a:off x="558800" y="17168183"/>
            <a:ext cx="11815450" cy="19620137"/>
          </a:xfrm>
        </p:spPr>
        <p:txBody>
          <a:bodyPr/>
          <a:lstStyle/>
          <a:p>
            <a:pPr>
              <a:spcBef>
                <a:spcPts val="0"/>
              </a:spcBef>
            </a:pPr>
            <a:r>
              <a:rPr lang="en-US" sz="3600" b="1" dirty="0"/>
              <a:t>Housing:</a:t>
            </a:r>
          </a:p>
          <a:p>
            <a:pPr>
              <a:spcBef>
                <a:spcPts val="0"/>
              </a:spcBef>
            </a:pPr>
            <a:r>
              <a:rPr lang="en-US" sz="3600" dirty="0"/>
              <a:t>Sexually immature creek chub (</a:t>
            </a:r>
            <a:r>
              <a:rPr lang="en-US" sz="3600" i="1" dirty="0" err="1"/>
              <a:t>Semotilus</a:t>
            </a:r>
            <a:r>
              <a:rPr lang="en-US" sz="3600" i="1" dirty="0"/>
              <a:t> </a:t>
            </a:r>
            <a:r>
              <a:rPr lang="en-US" sz="3600" i="1" dirty="0" err="1"/>
              <a:t>atromaculatus</a:t>
            </a:r>
            <a:r>
              <a:rPr lang="en-US" sz="3600" dirty="0"/>
              <a:t>) were used for they have been observed to express more club cells than adults. The animals were wild caught and kept in glass aquaria at 20C with a 12:12 light cycle. Food pellets were provided daily. Filters and aeration maintained water quality and fish were visually inspected daily for normal behavior and obvious signs of infection.</a:t>
            </a:r>
          </a:p>
          <a:p>
            <a:pPr>
              <a:spcBef>
                <a:spcPts val="0"/>
              </a:spcBef>
            </a:pPr>
            <a:endParaRPr lang="en-US" sz="3600" dirty="0"/>
          </a:p>
          <a:p>
            <a:pPr>
              <a:spcBef>
                <a:spcPts val="0"/>
              </a:spcBef>
            </a:pPr>
            <a:r>
              <a:rPr lang="en-US" sz="3600" b="1" dirty="0"/>
              <a:t>Cell collection:</a:t>
            </a:r>
          </a:p>
          <a:p>
            <a:pPr>
              <a:spcBef>
                <a:spcPts val="0"/>
              </a:spcBef>
            </a:pPr>
            <a:r>
              <a:rPr lang="en-US" sz="3600" dirty="0"/>
              <a:t>Fish were removed from their tank and placed in 1.5 L of water containing 400 ml of an oil of cloves solution (1:10 clove oil in 95% ethanol). The solution provides a light plane of anesthesia in fish in approximately 5 minutes. Once induced, fish were placed on their ventral side on a wet paper towel and gently abraded with a sterile scalpel blade with focus on not removing scales if possible. Epithetical cells were then placed in a 15mL vial containing 10 mL room temperature phosphate buffered saline (PBS). Sample collection took less than 60 seconds and fish afterwards were placed the fish back into their tank. </a:t>
            </a:r>
          </a:p>
          <a:p>
            <a:pPr>
              <a:spcBef>
                <a:spcPts val="0"/>
              </a:spcBef>
            </a:pPr>
            <a:endParaRPr lang="en-US" sz="3600" dirty="0"/>
          </a:p>
          <a:p>
            <a:pPr>
              <a:spcBef>
                <a:spcPts val="0"/>
              </a:spcBef>
            </a:pPr>
            <a:r>
              <a:rPr lang="en-US" sz="3600" b="1" dirty="0"/>
              <a:t>Primary cell culture:</a:t>
            </a:r>
          </a:p>
          <a:p>
            <a:pPr>
              <a:spcBef>
                <a:spcPts val="0"/>
              </a:spcBef>
            </a:pPr>
            <a:r>
              <a:rPr lang="en-US" sz="3600" dirty="0"/>
              <a:t>The conical vial containing cells was vortexed for approximately 15 seconds at the highest speed. Cells were then centrifuged at 5000 rpm for 5 minutes. Supernatant was then removed and discarded. An additionally 10.0 mL of fresh supplemented PBS was added and the wash was repeated twice. After the final wash, much of the PBS was removed without disruption of the pellet of cells in the bottom of the tube. The cells were then placed in 6.0 mL Leibovitz L-15 culture medium. This supplied the cells with nutrients to stay alive. Cells needed to be washed daily, by the same procedure depicted above, to ensure protection against infection. Cells were viable if washed and kept in medium for a max of three weeks.</a:t>
            </a:r>
          </a:p>
        </p:txBody>
      </p:sp>
      <p:sp>
        <p:nvSpPr>
          <p:cNvPr id="9" name="Text Placeholder 8"/>
          <p:cNvSpPr>
            <a:spLocks noGrp="1"/>
          </p:cNvSpPr>
          <p:nvPr>
            <p:ph type="body" sz="quarter" idx="16"/>
          </p:nvPr>
        </p:nvSpPr>
        <p:spPr>
          <a:xfrm>
            <a:off x="12688228" y="5026305"/>
            <a:ext cx="11764651" cy="1144362"/>
          </a:xfrm>
        </p:spPr>
        <p:txBody>
          <a:bodyPr/>
          <a:lstStyle/>
          <a:p>
            <a:r>
              <a:rPr lang="en-US" dirty="0">
                <a:solidFill>
                  <a:srgbClr val="01014B"/>
                </a:solidFill>
              </a:rPr>
              <a:t>Results</a:t>
            </a:r>
          </a:p>
        </p:txBody>
      </p:sp>
      <p:sp>
        <p:nvSpPr>
          <p:cNvPr id="10" name="Text Placeholder 9"/>
          <p:cNvSpPr>
            <a:spLocks noGrp="1"/>
          </p:cNvSpPr>
          <p:nvPr>
            <p:ph type="body" sz="quarter" idx="17"/>
          </p:nvPr>
        </p:nvSpPr>
        <p:spPr>
          <a:xfrm>
            <a:off x="24810778" y="34974553"/>
            <a:ext cx="12525044" cy="1609081"/>
          </a:xfrm>
        </p:spPr>
        <p:txBody>
          <a:bodyPr/>
          <a:lstStyle/>
          <a:p>
            <a:pPr marL="0" indent="0">
              <a:buNone/>
            </a:pPr>
            <a:r>
              <a:rPr lang="en-US" sz="2400" dirty="0"/>
              <a:t>We would like to thank the Office of Research and Sponsored Programs for the finding for this project, Dr. Sasha </a:t>
            </a:r>
            <a:r>
              <a:rPr lang="en-US" sz="2400" dirty="0" err="1"/>
              <a:t>Showsh</a:t>
            </a:r>
            <a:r>
              <a:rPr lang="en-US" sz="2400" dirty="0"/>
              <a:t> for the antibiotic screening of the cells, and Dr. David </a:t>
            </a:r>
            <a:r>
              <a:rPr lang="en-US" sz="2400" dirty="0" err="1"/>
              <a:t>Lonzarich</a:t>
            </a:r>
            <a:r>
              <a:rPr lang="en-US" sz="2400" dirty="0"/>
              <a:t> for technical assistance and assistance in behavioral assays.</a:t>
            </a:r>
          </a:p>
        </p:txBody>
      </p:sp>
      <p:sp>
        <p:nvSpPr>
          <p:cNvPr id="11" name="Text Placeholder 10"/>
          <p:cNvSpPr>
            <a:spLocks noGrp="1"/>
          </p:cNvSpPr>
          <p:nvPr>
            <p:ph type="body" sz="quarter" idx="18"/>
          </p:nvPr>
        </p:nvSpPr>
        <p:spPr>
          <a:xfrm>
            <a:off x="24668316" y="22609163"/>
            <a:ext cx="12810302" cy="1244600"/>
          </a:xfrm>
        </p:spPr>
        <p:txBody>
          <a:bodyPr/>
          <a:lstStyle/>
          <a:p>
            <a:r>
              <a:rPr lang="en-US" dirty="0">
                <a:latin typeface="+mn-lt"/>
              </a:rPr>
              <a:t>Conclusions</a:t>
            </a:r>
          </a:p>
        </p:txBody>
      </p:sp>
      <p:sp>
        <p:nvSpPr>
          <p:cNvPr id="12" name="Text Placeholder 11"/>
          <p:cNvSpPr>
            <a:spLocks noGrp="1"/>
          </p:cNvSpPr>
          <p:nvPr>
            <p:ph type="body" sz="quarter" idx="19"/>
          </p:nvPr>
        </p:nvSpPr>
        <p:spPr>
          <a:xfrm>
            <a:off x="24668316" y="24154474"/>
            <a:ext cx="12039600" cy="8375336"/>
          </a:xfrm>
        </p:spPr>
        <p:txBody>
          <a:bodyPr/>
          <a:lstStyle/>
          <a:p>
            <a:pPr>
              <a:spcBef>
                <a:spcPts val="0"/>
              </a:spcBef>
            </a:pPr>
            <a:r>
              <a:rPr lang="en-US" sz="3600" dirty="0"/>
              <a:t>We developed minimally invasive methods for tissue collection and optimized culture conditions for cells from organisms living in cold water environments.</a:t>
            </a:r>
          </a:p>
          <a:p>
            <a:pPr>
              <a:spcBef>
                <a:spcPts val="0"/>
              </a:spcBef>
            </a:pPr>
            <a:r>
              <a:rPr lang="en-US" sz="3600" dirty="0"/>
              <a:t>We recorded the fish for 3 minutes in natural conditions, another 3 minutes in the presence of a control solution (distilled water), and finally, in the presence of 1.5mL media, which was taken from epithelial cells after 24 hours of culture. </a:t>
            </a:r>
          </a:p>
          <a:p>
            <a:pPr>
              <a:spcBef>
                <a:spcPts val="0"/>
              </a:spcBef>
            </a:pPr>
            <a:r>
              <a:rPr lang="en-US" sz="3600" dirty="0"/>
              <a:t>Darting, feeding, and schooling behavior were observed out of the nine trials that were completed. </a:t>
            </a:r>
          </a:p>
          <a:p>
            <a:pPr>
              <a:spcBef>
                <a:spcPts val="0"/>
              </a:spcBef>
            </a:pPr>
            <a:r>
              <a:rPr lang="en-US" sz="3600" dirty="0"/>
              <a:t>Darting behavior in fish was significantly increased following addition of cell culture media as compared to darting behavior after addition of distilled water.</a:t>
            </a:r>
          </a:p>
          <a:p>
            <a:pPr>
              <a:spcBef>
                <a:spcPts val="0"/>
              </a:spcBef>
            </a:pPr>
            <a:r>
              <a:rPr lang="en-US" sz="3600" dirty="0"/>
              <a:t>Responses were acute, beginning immediately after addition of the media to the tank and lasting approximately 40 seconds.</a:t>
            </a:r>
          </a:p>
          <a:p>
            <a:endParaRPr lang="en-US" dirty="0"/>
          </a:p>
        </p:txBody>
      </p:sp>
      <p:sp>
        <p:nvSpPr>
          <p:cNvPr id="13" name="Text Placeholder 12"/>
          <p:cNvSpPr>
            <a:spLocks noGrp="1"/>
          </p:cNvSpPr>
          <p:nvPr>
            <p:ph type="body" sz="quarter" idx="20"/>
          </p:nvPr>
        </p:nvSpPr>
        <p:spPr>
          <a:xfrm>
            <a:off x="24810777" y="33532152"/>
            <a:ext cx="12525045" cy="1244600"/>
          </a:xfrm>
        </p:spPr>
        <p:txBody>
          <a:bodyPr/>
          <a:lstStyle/>
          <a:p>
            <a:r>
              <a:rPr lang="en-US" dirty="0"/>
              <a:t>Acknowledgments</a:t>
            </a:r>
          </a:p>
        </p:txBody>
      </p:sp>
      <p:pic>
        <p:nvPicPr>
          <p:cNvPr id="1028" name="Picture 4" descr="Image result for creek chub fish">
            <a:extLst>
              <a:ext uri="{FF2B5EF4-FFF2-40B4-BE49-F238E27FC236}">
                <a16:creationId xmlns:a16="http://schemas.microsoft.com/office/drawing/2014/main" id="{20591EFB-F59E-445C-A67D-1322972DC05D}"/>
              </a:ext>
            </a:extLst>
          </p:cNvPr>
          <p:cNvPicPr>
            <a:picLocks noGrp="1" noChangeAspect="1" noChangeArrowheads="1"/>
          </p:cNvPicPr>
          <p:nvPr>
            <p:ph type="chart" sz="quarter" idx="24"/>
          </p:nvPr>
        </p:nvPicPr>
        <p:blipFill>
          <a:blip r:embed="rId3" cstate="print">
            <a:extLst>
              <a:ext uri="{28A0092B-C50C-407E-A947-70E740481C1C}">
                <a14:useLocalDpi xmlns:a14="http://schemas.microsoft.com/office/drawing/2010/main" val="0"/>
              </a:ext>
            </a:extLst>
          </a:blip>
          <a:srcRect/>
          <a:stretch>
            <a:fillRect/>
          </a:stretch>
        </p:blipFill>
        <p:spPr bwMode="auto">
          <a:xfrm>
            <a:off x="12714965" y="7551349"/>
            <a:ext cx="11737914" cy="420625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149E314F-6DBC-4BA5-AED3-CA54FC9895A3}"/>
              </a:ext>
            </a:extLst>
          </p:cNvPr>
          <p:cNvSpPr txBox="1"/>
          <p:nvPr/>
        </p:nvSpPr>
        <p:spPr>
          <a:xfrm>
            <a:off x="12626812" y="11926492"/>
            <a:ext cx="9616052" cy="1200329"/>
          </a:xfrm>
          <a:prstGeom prst="rect">
            <a:avLst/>
          </a:prstGeom>
          <a:noFill/>
        </p:spPr>
        <p:txBody>
          <a:bodyPr wrap="square" rtlCol="0">
            <a:spAutoFit/>
          </a:bodyPr>
          <a:lstStyle/>
          <a:p>
            <a:r>
              <a:rPr lang="en-US" sz="2400" dirty="0"/>
              <a:t>Figure 1. Creek Chub (</a:t>
            </a:r>
            <a:r>
              <a:rPr lang="en-US" sz="2400" i="1" dirty="0" err="1"/>
              <a:t>Semotilus</a:t>
            </a:r>
            <a:r>
              <a:rPr lang="en-US" sz="2400" i="1" dirty="0"/>
              <a:t> </a:t>
            </a:r>
            <a:r>
              <a:rPr lang="en-US" sz="2400" i="1" dirty="0" err="1"/>
              <a:t>atromaculatus</a:t>
            </a:r>
            <a:r>
              <a:rPr lang="en-US" sz="2400" dirty="0"/>
              <a:t>) is the model organism for our study. Photo credit: http://www.iowadnr.gov/idnr/Fishing/Iowa-Fish-Species/Fish-Details/SpeciesCode/CRC.</a:t>
            </a:r>
          </a:p>
        </p:txBody>
      </p:sp>
      <p:sp>
        <p:nvSpPr>
          <p:cNvPr id="28" name="Chart Placeholder 17">
            <a:extLst>
              <a:ext uri="{FF2B5EF4-FFF2-40B4-BE49-F238E27FC236}">
                <a16:creationId xmlns:a16="http://schemas.microsoft.com/office/drawing/2014/main" id="{8B07039C-8A7B-4FB3-BACC-948A372E92A0}"/>
              </a:ext>
            </a:extLst>
          </p:cNvPr>
          <p:cNvSpPr txBox="1">
            <a:spLocks/>
          </p:cNvSpPr>
          <p:nvPr/>
        </p:nvSpPr>
        <p:spPr>
          <a:xfrm>
            <a:off x="23317200" y="20163342"/>
            <a:ext cx="7518400" cy="8178800"/>
          </a:xfrm>
          <a:prstGeom prst="rect">
            <a:avLst/>
          </a:prstGeom>
        </p:spPr>
      </p:sp>
      <p:sp>
        <p:nvSpPr>
          <p:cNvPr id="31" name="TextBox 30">
            <a:extLst>
              <a:ext uri="{FF2B5EF4-FFF2-40B4-BE49-F238E27FC236}">
                <a16:creationId xmlns:a16="http://schemas.microsoft.com/office/drawing/2014/main" id="{E9F8E5F3-3581-4978-ABFE-BECBD5F59F5D}"/>
              </a:ext>
            </a:extLst>
          </p:cNvPr>
          <p:cNvSpPr txBox="1"/>
          <p:nvPr/>
        </p:nvSpPr>
        <p:spPr>
          <a:xfrm>
            <a:off x="12626812" y="24252526"/>
            <a:ext cx="10763564" cy="830997"/>
          </a:xfrm>
          <a:prstGeom prst="rect">
            <a:avLst/>
          </a:prstGeom>
          <a:noFill/>
        </p:spPr>
        <p:txBody>
          <a:bodyPr wrap="square" rtlCol="0">
            <a:spAutoFit/>
          </a:bodyPr>
          <a:lstStyle/>
          <a:p>
            <a:r>
              <a:rPr lang="en-US" sz="2400" dirty="0"/>
              <a:t>Figure 3. Behavioral trials: darting and feeding behaviors were immediately observed when administered 1.5mL media from 24 hour cell culture.</a:t>
            </a:r>
          </a:p>
        </p:txBody>
      </p:sp>
      <p:sp>
        <p:nvSpPr>
          <p:cNvPr id="34" name="Text Placeholder 8">
            <a:extLst>
              <a:ext uri="{FF2B5EF4-FFF2-40B4-BE49-F238E27FC236}">
                <a16:creationId xmlns:a16="http://schemas.microsoft.com/office/drawing/2014/main" id="{C803CC8D-3CF5-4874-95EB-95DF9DC4A9DE}"/>
              </a:ext>
            </a:extLst>
          </p:cNvPr>
          <p:cNvSpPr txBox="1">
            <a:spLocks/>
          </p:cNvSpPr>
          <p:nvPr/>
        </p:nvSpPr>
        <p:spPr>
          <a:xfrm>
            <a:off x="24811113" y="5033397"/>
            <a:ext cx="12667506" cy="1137270"/>
          </a:xfrm>
          <a:prstGeom prst="rect">
            <a:avLst/>
          </a:prstGeom>
          <a:solidFill>
            <a:srgbClr val="01014B"/>
          </a:solidFill>
          <a:ln>
            <a:solidFill>
              <a:srgbClr val="01014B"/>
            </a:solidFill>
          </a:ln>
        </p:spPr>
        <p:txBody>
          <a:bodyPr vert="horz"/>
          <a:lstStyle>
            <a:lvl1pPr marL="0" indent="0" algn="l" defTabSz="2037740" rtl="0" eaLnBrk="1" latinLnBrk="0" hangingPunct="1">
              <a:spcBef>
                <a:spcPct val="20000"/>
              </a:spcBef>
              <a:buFont typeface="Arial" pitchFamily="34" charset="0"/>
              <a:buNone/>
              <a:defRPr sz="2400" b="1" kern="1200" baseline="0">
                <a:solidFill>
                  <a:schemeClr val="bg1"/>
                </a:solidFill>
                <a:latin typeface="Arial"/>
                <a:ea typeface="+mn-ea"/>
                <a:cs typeface="Arial"/>
              </a:defRPr>
            </a:lvl1pPr>
            <a:lvl2pPr marL="1655664" indent="-636794" algn="l" defTabSz="2037740" rtl="0" eaLnBrk="1" latinLnBrk="0" hangingPunct="1">
              <a:spcBef>
                <a:spcPct val="20000"/>
              </a:spcBef>
              <a:buFont typeface="Arial" pitchFamily="34" charset="0"/>
              <a:buChar char="–"/>
              <a:defRPr sz="6200" kern="1200">
                <a:solidFill>
                  <a:schemeClr val="tx1"/>
                </a:solidFill>
                <a:latin typeface="+mn-lt"/>
                <a:ea typeface="+mn-ea"/>
                <a:cs typeface="+mn-cs"/>
              </a:defRPr>
            </a:lvl2pPr>
            <a:lvl3pPr marL="2547176" indent="-509435" algn="l" defTabSz="2037740" rtl="0" eaLnBrk="1" latinLnBrk="0" hangingPunct="1">
              <a:spcBef>
                <a:spcPct val="20000"/>
              </a:spcBef>
              <a:buFont typeface="Arial" pitchFamily="34" charset="0"/>
              <a:buChar char="•"/>
              <a:defRPr sz="5300" kern="1200">
                <a:solidFill>
                  <a:schemeClr val="tx1"/>
                </a:solidFill>
                <a:latin typeface="+mn-lt"/>
                <a:ea typeface="+mn-ea"/>
                <a:cs typeface="+mn-cs"/>
              </a:defRPr>
            </a:lvl3pPr>
            <a:lvl4pPr marL="3566046" indent="-509435" algn="l" defTabSz="2037740" rtl="0" eaLnBrk="1" latinLnBrk="0" hangingPunct="1">
              <a:spcBef>
                <a:spcPct val="20000"/>
              </a:spcBef>
              <a:buFont typeface="Arial" pitchFamily="34" charset="0"/>
              <a:buChar char="–"/>
              <a:defRPr sz="4500" kern="1200">
                <a:solidFill>
                  <a:schemeClr val="tx1"/>
                </a:solidFill>
                <a:latin typeface="+mn-lt"/>
                <a:ea typeface="+mn-ea"/>
                <a:cs typeface="+mn-cs"/>
              </a:defRPr>
            </a:lvl4pPr>
            <a:lvl5pPr marL="4584916" indent="-509435" algn="l" defTabSz="2037740" rtl="0" eaLnBrk="1" latinLnBrk="0" hangingPunct="1">
              <a:spcBef>
                <a:spcPct val="20000"/>
              </a:spcBef>
              <a:buFont typeface="Arial" pitchFamily="34" charset="0"/>
              <a:buChar char="»"/>
              <a:defRPr sz="4500" kern="1200">
                <a:solidFill>
                  <a:schemeClr val="tx1"/>
                </a:solidFill>
                <a:latin typeface="+mn-lt"/>
                <a:ea typeface="+mn-ea"/>
                <a:cs typeface="+mn-cs"/>
              </a:defRPr>
            </a:lvl5pPr>
            <a:lvl6pPr marL="5603786" indent="-509435" algn="l" defTabSz="2037740" rtl="0" eaLnBrk="1" latinLnBrk="0" hangingPunct="1">
              <a:spcBef>
                <a:spcPct val="20000"/>
              </a:spcBef>
              <a:buFont typeface="Arial" pitchFamily="34" charset="0"/>
              <a:buChar char="•"/>
              <a:defRPr sz="4500" kern="1200">
                <a:solidFill>
                  <a:schemeClr val="tx1"/>
                </a:solidFill>
                <a:latin typeface="+mn-lt"/>
                <a:ea typeface="+mn-ea"/>
                <a:cs typeface="+mn-cs"/>
              </a:defRPr>
            </a:lvl6pPr>
            <a:lvl7pPr marL="6622656" indent="-509435" algn="l" defTabSz="2037740" rtl="0" eaLnBrk="1" latinLnBrk="0" hangingPunct="1">
              <a:spcBef>
                <a:spcPct val="20000"/>
              </a:spcBef>
              <a:buFont typeface="Arial" pitchFamily="34" charset="0"/>
              <a:buChar char="•"/>
              <a:defRPr sz="4500" kern="1200">
                <a:solidFill>
                  <a:schemeClr val="tx1"/>
                </a:solidFill>
                <a:latin typeface="+mn-lt"/>
                <a:ea typeface="+mn-ea"/>
                <a:cs typeface="+mn-cs"/>
              </a:defRPr>
            </a:lvl7pPr>
            <a:lvl8pPr marL="7641527" indent="-509435" algn="l" defTabSz="2037740" rtl="0" eaLnBrk="1" latinLnBrk="0" hangingPunct="1">
              <a:spcBef>
                <a:spcPct val="20000"/>
              </a:spcBef>
              <a:buFont typeface="Arial" pitchFamily="34" charset="0"/>
              <a:buChar char="•"/>
              <a:defRPr sz="4500" kern="1200">
                <a:solidFill>
                  <a:schemeClr val="tx1"/>
                </a:solidFill>
                <a:latin typeface="+mn-lt"/>
                <a:ea typeface="+mn-ea"/>
                <a:cs typeface="+mn-cs"/>
              </a:defRPr>
            </a:lvl8pPr>
            <a:lvl9pPr marL="8660397" indent="-509435" algn="l" defTabSz="2037740" rtl="0" eaLnBrk="1" latinLnBrk="0" hangingPunct="1">
              <a:spcBef>
                <a:spcPct val="20000"/>
              </a:spcBef>
              <a:buFont typeface="Arial" pitchFamily="34" charset="0"/>
              <a:buChar char="•"/>
              <a:defRPr sz="4500" kern="1200">
                <a:solidFill>
                  <a:schemeClr val="tx1"/>
                </a:solidFill>
                <a:latin typeface="+mn-lt"/>
                <a:ea typeface="+mn-ea"/>
                <a:cs typeface="+mn-cs"/>
              </a:defRPr>
            </a:lvl9pPr>
          </a:lstStyle>
          <a:p>
            <a:r>
              <a:rPr lang="en-US" sz="4800" dirty="0">
                <a:latin typeface="+mn-lt"/>
              </a:rPr>
              <a:t>Cell Cultures</a:t>
            </a:r>
          </a:p>
        </p:txBody>
      </p:sp>
      <p:sp>
        <p:nvSpPr>
          <p:cNvPr id="38" name="TextBox 37">
            <a:extLst>
              <a:ext uri="{FF2B5EF4-FFF2-40B4-BE49-F238E27FC236}">
                <a16:creationId xmlns:a16="http://schemas.microsoft.com/office/drawing/2014/main" id="{567E856E-2562-494F-BC89-46AC7B3FD379}"/>
              </a:ext>
            </a:extLst>
          </p:cNvPr>
          <p:cNvSpPr txBox="1"/>
          <p:nvPr/>
        </p:nvSpPr>
        <p:spPr>
          <a:xfrm>
            <a:off x="24810776" y="12897735"/>
            <a:ext cx="6316742" cy="830997"/>
          </a:xfrm>
          <a:prstGeom prst="rect">
            <a:avLst/>
          </a:prstGeom>
          <a:noFill/>
        </p:spPr>
        <p:txBody>
          <a:bodyPr wrap="square" rtlCol="0">
            <a:spAutoFit/>
          </a:bodyPr>
          <a:lstStyle/>
          <a:p>
            <a:r>
              <a:rPr lang="en-US" sz="2400" dirty="0"/>
              <a:t>Figure 5. Alarm cells after 0 hours. Washed with buffer and placed in media.</a:t>
            </a:r>
          </a:p>
        </p:txBody>
      </p:sp>
      <p:sp>
        <p:nvSpPr>
          <p:cNvPr id="35" name="TextBox 34">
            <a:extLst>
              <a:ext uri="{FF2B5EF4-FFF2-40B4-BE49-F238E27FC236}">
                <a16:creationId xmlns:a16="http://schemas.microsoft.com/office/drawing/2014/main" id="{6EDD0D9B-861C-4972-A2C1-F68802E28901}"/>
              </a:ext>
            </a:extLst>
          </p:cNvPr>
          <p:cNvSpPr txBox="1"/>
          <p:nvPr/>
        </p:nvSpPr>
        <p:spPr>
          <a:xfrm>
            <a:off x="31576479" y="12849266"/>
            <a:ext cx="5902142" cy="830997"/>
          </a:xfrm>
          <a:prstGeom prst="rect">
            <a:avLst/>
          </a:prstGeom>
          <a:noFill/>
        </p:spPr>
        <p:txBody>
          <a:bodyPr wrap="square" rtlCol="0">
            <a:spAutoFit/>
          </a:bodyPr>
          <a:lstStyle/>
          <a:p>
            <a:r>
              <a:rPr lang="en-US" sz="2400" dirty="0"/>
              <a:t>Figure 6. Alarm cells after 24 hours. Fibroblasts and mucus cells are still viable.</a:t>
            </a:r>
            <a:endParaRPr lang="en-US" sz="16000" dirty="0"/>
          </a:p>
        </p:txBody>
      </p:sp>
      <p:pic>
        <p:nvPicPr>
          <p:cNvPr id="1026" name="Picture 2" descr="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810776" y="15152827"/>
            <a:ext cx="6316744" cy="514864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810779" y="7557454"/>
            <a:ext cx="6316742" cy="529181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718814" y="17315883"/>
            <a:ext cx="10579560" cy="6763422"/>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567E856E-2562-494F-BC89-46AC7B3FD379}"/>
              </a:ext>
            </a:extLst>
          </p:cNvPr>
          <p:cNvSpPr txBox="1"/>
          <p:nvPr/>
        </p:nvSpPr>
        <p:spPr>
          <a:xfrm>
            <a:off x="31576477" y="20322386"/>
            <a:ext cx="5850404" cy="1200329"/>
          </a:xfrm>
          <a:prstGeom prst="rect">
            <a:avLst/>
          </a:prstGeom>
          <a:noFill/>
        </p:spPr>
        <p:txBody>
          <a:bodyPr wrap="square" rtlCol="0">
            <a:spAutoFit/>
          </a:bodyPr>
          <a:lstStyle/>
          <a:p>
            <a:r>
              <a:rPr lang="en-US" sz="2400" dirty="0"/>
              <a:t>Figure 8. Alarm cells after 72 hours. Alarm cells after 24 hours. Fibroblasts and mucus cells are still viable. </a:t>
            </a:r>
          </a:p>
        </p:txBody>
      </p:sp>
      <p:sp>
        <p:nvSpPr>
          <p:cNvPr id="43" name="TextBox 42">
            <a:extLst>
              <a:ext uri="{FF2B5EF4-FFF2-40B4-BE49-F238E27FC236}">
                <a16:creationId xmlns:a16="http://schemas.microsoft.com/office/drawing/2014/main" id="{567E856E-2562-494F-BC89-46AC7B3FD379}"/>
              </a:ext>
            </a:extLst>
          </p:cNvPr>
          <p:cNvSpPr txBox="1"/>
          <p:nvPr/>
        </p:nvSpPr>
        <p:spPr>
          <a:xfrm>
            <a:off x="24810776" y="20349944"/>
            <a:ext cx="6009212" cy="1200329"/>
          </a:xfrm>
          <a:prstGeom prst="rect">
            <a:avLst/>
          </a:prstGeom>
          <a:noFill/>
        </p:spPr>
        <p:txBody>
          <a:bodyPr wrap="square" rtlCol="0">
            <a:spAutoFit/>
          </a:bodyPr>
          <a:lstStyle/>
          <a:p>
            <a:r>
              <a:rPr lang="en-US" sz="2400" dirty="0"/>
              <a:t>Figure 7. Alarm cells after 48 hours. Alarm cells after 24 hours. Small contamination shown.</a:t>
            </a:r>
          </a:p>
        </p:txBody>
      </p:sp>
      <p:pic>
        <p:nvPicPr>
          <p:cNvPr id="1032" name="Picture 8" descr="Imag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576477" y="15135788"/>
            <a:ext cx="5902141" cy="5148648"/>
          </a:xfrm>
          <a:prstGeom prst="rect">
            <a:avLst/>
          </a:prstGeom>
          <a:noFill/>
          <a:extLst>
            <a:ext uri="{909E8E84-426E-40DD-AFC4-6F175D3DCCD1}">
              <a14:hiddenFill xmlns:a14="http://schemas.microsoft.com/office/drawing/2010/main">
                <a:solidFill>
                  <a:srgbClr val="FFFFFF"/>
                </a:solidFill>
              </a14:hiddenFill>
            </a:ext>
          </a:extLst>
        </p:spPr>
      </p:pic>
      <p:sp>
        <p:nvSpPr>
          <p:cNvPr id="32" name="AutoShape 10" descr="https://attachment.outlook.office.net/owa/BAYERRL4343@uwec.edu/service.svc/s/GetFileAttachment?id=AAMkADUzNGRiMDg3LWNkZDQtNGY2NC04ZTJiLTNiN2UzZmE3MDgwNgBGAAAAAAAoAZlE1WtCR704yrvxnms%2BBwCho8uH7%2FmgTq5JwqYfmRzVAAAAzFSUAAADgsapK%2FX%2FS6U7kxpaloWrAAG4lrOOAAABEgAQABigK8XqoLdErXkzZp6J6Qk%3D&amp;X-OWA-CANARY=JzJCrUQCIkW-2LpWM7fGOEAcuWJWpdUYRaFtSh-KlXDJcR2s6768QpRikyd29sLWkycyDl6U0eI.&amp;token=eyJ0eXAiOiJKV1QiLCJhbGciOiJSUzI1NiIsIng1dCI6IkJnRDU5blJpQnpmbk5BVGloOFJhZ1l5M3pyZyJ9.eyJ2ZXIiOiJFeGNoYW5nZS5DYWxsYmFjay5WMSIsImFwcGN0eHNlbmRlciI6Ik93YURvd25sb2FkQGRkMDY4Yjk3LTc1OTMtNDkzOC04YjMyLTE0ZmFlZjJhZjFkOCIsImFwcGN0eCI6IntcIm1zZXhjaHByb3RcIjpcIm93YVwiLFwicHJpbWFyeXNpZFwiOlwiUy0xLTUtMjEtMjg3NzA3Nzk0Ny00MTE1ODk0MzgtNDA3OTkwNTg0Ny02NTAwMDUwXCIsXCJwdWlkXCI6XCIxMTUzOTc3MDI1MjUyMTY0NzkzXCIsXCJvaWRcIjpcIjNkNGU4NjJmLTU2ZTItNDgzNS1iMDdiLTVmMWYwZDJjMjNkMFwiLFwic2NvcGVcIjpcIk93YURvd25sb2FkXCJ9IiwiaXNzIjoiMDAwMDAwMDItMDAwMC0wZmYxLWNlMDAtMDAwMDAwMDAwMDAwQGRkMDY4Yjk3LTc1OTMtNDkzOC04YjMyLTE0ZmFlZjJhZjFkOCIsImF1ZCI6IjAwMDAwMDAyLTAwMDAtMGZmMS1jZTAwLTAwMDAwMDAwMDAwMC9hdHRhY2htZW50Lm91dGxvb2sub2ZmaWNlLm5ldEBkZDA2OGI5Ny03NTkzLTQ5MzgtOGIzMi0xNGZhZWYyYWYxZDgiLCJleHAiOjE1MjQwNzQ5NTUsIm5iZiI6MTUyNDA3NDM1NX0.VD4j1Mmcp2VLYqsVwOP-d7STzfJ7a7BLmQ9ZR8Is5F1Pyq0cuSqQEYb6MnxBzS2zqSqLFDlYPULwE6GfVQWe2ijCOFnssf81ZvfG1IcBXz2mLDJYh3QOyyGEwRAlKZdb7tP20PSwrbh2I4T2TLrzHHbbNel7yeqivrDN-V4cpaMi906LyF1mjZsO0LwmfVPHdIVnpz68JnCasA2ms6eAyV448OHmdeJ93xEpOT7S4b1GNooSdu0Zv8WYArnOF303fZ2HheW4YmQZ2fPgSN03MdE1bN-OgUp3UbG7GStwB3KXD_6UbMJHcGQ8OhbNOjX_s31SEnbE9vPPezQoroK60w&amp;owa=outlook.office365.com&amp;isImagePreview=True"/>
          <p:cNvSpPr>
            <a:spLocks noChangeAspect="1" noChangeArrowheads="1"/>
          </p:cNvSpPr>
          <p:nvPr/>
        </p:nvSpPr>
        <p:spPr bwMode="auto">
          <a:xfrm>
            <a:off x="311150" y="-288925"/>
            <a:ext cx="609600" cy="60960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82880" tIns="91440" rIns="182880" bIns="91440" numCol="1" anchor="t" anchorCtr="0" compatLnSpc="1">
            <a:prstTxWarp prst="textNoShape">
              <a:avLst/>
            </a:prstTxWarp>
          </a:bodyPr>
          <a:lstStyle/>
          <a:p>
            <a:endParaRPr lang="en-US" sz="16000"/>
          </a:p>
        </p:txBody>
      </p:sp>
      <p:sp>
        <p:nvSpPr>
          <p:cNvPr id="33" name="AutoShape 12" descr="https://attachment.outlook.office.net/owa/BAYERRL4343@uwec.edu/service.svc/s/GetFileAttachment?id=AAMkADUzNGRiMDg3LWNkZDQtNGY2NC04ZTJiLTNiN2UzZmE3MDgwNgBGAAAAAAAoAZlE1WtCR704yrvxnms%2BBwCho8uH7%2FmgTq5JwqYfmRzVAAAAzFSUAAADgsapK%2FX%2FS6U7kxpaloWrAAG4lrOOAAABEgAQABigK8XqoLdErXkzZp6J6Qk%3D&amp;X-OWA-CANARY=JzJCrUQCIkW-2LpWM7fGOEAcuWJWpdUYRaFtSh-KlXDJcR2s6768QpRikyd29sLWkycyDl6U0eI.&amp;token=eyJ0eXAiOiJKV1QiLCJhbGciOiJSUzI1NiIsIng1dCI6IkJnRDU5blJpQnpmbk5BVGloOFJhZ1l5M3pyZyJ9.eyJ2ZXIiOiJFeGNoYW5nZS5DYWxsYmFjay5WMSIsImFwcGN0eHNlbmRlciI6Ik93YURvd25sb2FkQGRkMDY4Yjk3LTc1OTMtNDkzOC04YjMyLTE0ZmFlZjJhZjFkOCIsImFwcGN0eCI6IntcIm1zZXhjaHByb3RcIjpcIm93YVwiLFwicHJpbWFyeXNpZFwiOlwiUy0xLTUtMjEtMjg3NzA3Nzk0Ny00MTE1ODk0MzgtNDA3OTkwNTg0Ny02NTAwMDUwXCIsXCJwdWlkXCI6XCIxMTUzOTc3MDI1MjUyMTY0NzkzXCIsXCJvaWRcIjpcIjNkNGU4NjJmLTU2ZTItNDgzNS1iMDdiLTVmMWYwZDJjMjNkMFwiLFwic2NvcGVcIjpcIk93YURvd25sb2FkXCJ9IiwiaXNzIjoiMDAwMDAwMDItMDAwMC0wZmYxLWNlMDAtMDAwMDAwMDAwMDAwQGRkMDY4Yjk3LTc1OTMtNDkzOC04YjMyLTE0ZmFlZjJhZjFkOCIsImF1ZCI6IjAwMDAwMDAyLTAwMDAtMGZmMS1jZTAwLTAwMDAwMDAwMDAwMC9hdHRhY2htZW50Lm91dGxvb2sub2ZmaWNlLm5ldEBkZDA2OGI5Ny03NTkzLTQ5MzgtOGIzMi0xNGZhZWYyYWYxZDgiLCJleHAiOjE1MjQwNzQ5NTUsIm5iZiI6MTUyNDA3NDM1NX0.VD4j1Mmcp2VLYqsVwOP-d7STzfJ7a7BLmQ9ZR8Is5F1Pyq0cuSqQEYb6MnxBzS2zqSqLFDlYPULwE6GfVQWe2ijCOFnssf81ZvfG1IcBXz2mLDJYh3QOyyGEwRAlKZdb7tP20PSwrbh2I4T2TLrzHHbbNel7yeqivrDN-V4cpaMi906LyF1mjZsO0LwmfVPHdIVnpz68JnCasA2ms6eAyV448OHmdeJ93xEpOT7S4b1GNooSdu0Zv8WYArnOF303fZ2HheW4YmQZ2fPgSN03MdE1bN-OgUp3UbG7GStwB3KXD_6UbMJHcGQ8OhbNOjX_s31SEnbE9vPPezQoroK60w&amp;owa=outlook.office365.com&amp;isImagePreview=True"/>
          <p:cNvSpPr>
            <a:spLocks noChangeAspect="1" noChangeArrowheads="1"/>
          </p:cNvSpPr>
          <p:nvPr/>
        </p:nvSpPr>
        <p:spPr bwMode="auto">
          <a:xfrm>
            <a:off x="615950" y="15875"/>
            <a:ext cx="609600" cy="60960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82880" tIns="91440" rIns="182880" bIns="91440" numCol="1" anchor="t" anchorCtr="0" compatLnSpc="1">
            <a:prstTxWarp prst="textNoShape">
              <a:avLst/>
            </a:prstTxWarp>
          </a:bodyPr>
          <a:lstStyle/>
          <a:p>
            <a:endParaRPr lang="en-US" sz="16000"/>
          </a:p>
        </p:txBody>
      </p:sp>
      <p:pic>
        <p:nvPicPr>
          <p:cNvPr id="36" name="Picture 35"/>
          <p:cNvPicPr>
            <a:picLocks noChangeAspect="1"/>
          </p:cNvPicPr>
          <p:nvPr/>
        </p:nvPicPr>
        <p:blipFill>
          <a:blip r:embed="rId8"/>
          <a:stretch>
            <a:fillRect/>
          </a:stretch>
        </p:blipFill>
        <p:spPr>
          <a:xfrm>
            <a:off x="31615855" y="7557454"/>
            <a:ext cx="5862763" cy="5291812"/>
          </a:xfrm>
          <a:prstGeom prst="rect">
            <a:avLst/>
          </a:prstGeom>
        </p:spPr>
      </p:pic>
      <p:sp>
        <p:nvSpPr>
          <p:cNvPr id="49" name="Text Placeholder 8">
            <a:extLst>
              <a:ext uri="{FF2B5EF4-FFF2-40B4-BE49-F238E27FC236}">
                <a16:creationId xmlns:a16="http://schemas.microsoft.com/office/drawing/2014/main" id="{C803CC8D-3CF5-4874-95EB-95DF9DC4A9DE}"/>
              </a:ext>
            </a:extLst>
          </p:cNvPr>
          <p:cNvSpPr txBox="1">
            <a:spLocks/>
          </p:cNvSpPr>
          <p:nvPr/>
        </p:nvSpPr>
        <p:spPr>
          <a:xfrm>
            <a:off x="12710187" y="15178227"/>
            <a:ext cx="11764651" cy="1244598"/>
          </a:xfrm>
          <a:prstGeom prst="rect">
            <a:avLst/>
          </a:prstGeom>
          <a:solidFill>
            <a:srgbClr val="01014B"/>
          </a:solidFill>
          <a:ln>
            <a:solidFill>
              <a:srgbClr val="01014B"/>
            </a:solidFill>
          </a:ln>
        </p:spPr>
        <p:txBody>
          <a:bodyPr vert="horz"/>
          <a:lstStyle>
            <a:lvl1pPr marL="0" indent="0" algn="l" defTabSz="2037740" rtl="0" eaLnBrk="1" latinLnBrk="0" hangingPunct="1">
              <a:spcBef>
                <a:spcPct val="20000"/>
              </a:spcBef>
              <a:buFont typeface="Arial" pitchFamily="34" charset="0"/>
              <a:buNone/>
              <a:defRPr sz="2400" b="1" kern="1200" baseline="0">
                <a:solidFill>
                  <a:schemeClr val="bg1"/>
                </a:solidFill>
                <a:latin typeface="Arial"/>
                <a:ea typeface="+mn-ea"/>
                <a:cs typeface="Arial"/>
              </a:defRPr>
            </a:lvl1pPr>
            <a:lvl2pPr marL="1655664" indent="-636794" algn="l" defTabSz="2037740" rtl="0" eaLnBrk="1" latinLnBrk="0" hangingPunct="1">
              <a:spcBef>
                <a:spcPct val="20000"/>
              </a:spcBef>
              <a:buFont typeface="Arial" pitchFamily="34" charset="0"/>
              <a:buChar char="–"/>
              <a:defRPr sz="6200" kern="1200">
                <a:solidFill>
                  <a:schemeClr val="tx1"/>
                </a:solidFill>
                <a:latin typeface="+mn-lt"/>
                <a:ea typeface="+mn-ea"/>
                <a:cs typeface="+mn-cs"/>
              </a:defRPr>
            </a:lvl2pPr>
            <a:lvl3pPr marL="2547176" indent="-509435" algn="l" defTabSz="2037740" rtl="0" eaLnBrk="1" latinLnBrk="0" hangingPunct="1">
              <a:spcBef>
                <a:spcPct val="20000"/>
              </a:spcBef>
              <a:buFont typeface="Arial" pitchFamily="34" charset="0"/>
              <a:buChar char="•"/>
              <a:defRPr sz="5300" kern="1200">
                <a:solidFill>
                  <a:schemeClr val="tx1"/>
                </a:solidFill>
                <a:latin typeface="+mn-lt"/>
                <a:ea typeface="+mn-ea"/>
                <a:cs typeface="+mn-cs"/>
              </a:defRPr>
            </a:lvl3pPr>
            <a:lvl4pPr marL="3566046" indent="-509435" algn="l" defTabSz="2037740" rtl="0" eaLnBrk="1" latinLnBrk="0" hangingPunct="1">
              <a:spcBef>
                <a:spcPct val="20000"/>
              </a:spcBef>
              <a:buFont typeface="Arial" pitchFamily="34" charset="0"/>
              <a:buChar char="–"/>
              <a:defRPr sz="4500" kern="1200">
                <a:solidFill>
                  <a:schemeClr val="tx1"/>
                </a:solidFill>
                <a:latin typeface="+mn-lt"/>
                <a:ea typeface="+mn-ea"/>
                <a:cs typeface="+mn-cs"/>
              </a:defRPr>
            </a:lvl4pPr>
            <a:lvl5pPr marL="4584916" indent="-509435" algn="l" defTabSz="2037740" rtl="0" eaLnBrk="1" latinLnBrk="0" hangingPunct="1">
              <a:spcBef>
                <a:spcPct val="20000"/>
              </a:spcBef>
              <a:buFont typeface="Arial" pitchFamily="34" charset="0"/>
              <a:buChar char="»"/>
              <a:defRPr sz="4500" kern="1200">
                <a:solidFill>
                  <a:schemeClr val="tx1"/>
                </a:solidFill>
                <a:latin typeface="+mn-lt"/>
                <a:ea typeface="+mn-ea"/>
                <a:cs typeface="+mn-cs"/>
              </a:defRPr>
            </a:lvl5pPr>
            <a:lvl6pPr marL="5603786" indent="-509435" algn="l" defTabSz="2037740" rtl="0" eaLnBrk="1" latinLnBrk="0" hangingPunct="1">
              <a:spcBef>
                <a:spcPct val="20000"/>
              </a:spcBef>
              <a:buFont typeface="Arial" pitchFamily="34" charset="0"/>
              <a:buChar char="•"/>
              <a:defRPr sz="4500" kern="1200">
                <a:solidFill>
                  <a:schemeClr val="tx1"/>
                </a:solidFill>
                <a:latin typeface="+mn-lt"/>
                <a:ea typeface="+mn-ea"/>
                <a:cs typeface="+mn-cs"/>
              </a:defRPr>
            </a:lvl6pPr>
            <a:lvl7pPr marL="6622656" indent="-509435" algn="l" defTabSz="2037740" rtl="0" eaLnBrk="1" latinLnBrk="0" hangingPunct="1">
              <a:spcBef>
                <a:spcPct val="20000"/>
              </a:spcBef>
              <a:buFont typeface="Arial" pitchFamily="34" charset="0"/>
              <a:buChar char="•"/>
              <a:defRPr sz="4500" kern="1200">
                <a:solidFill>
                  <a:schemeClr val="tx1"/>
                </a:solidFill>
                <a:latin typeface="+mn-lt"/>
                <a:ea typeface="+mn-ea"/>
                <a:cs typeface="+mn-cs"/>
              </a:defRPr>
            </a:lvl7pPr>
            <a:lvl8pPr marL="7641527" indent="-509435" algn="l" defTabSz="2037740" rtl="0" eaLnBrk="1" latinLnBrk="0" hangingPunct="1">
              <a:spcBef>
                <a:spcPct val="20000"/>
              </a:spcBef>
              <a:buFont typeface="Arial" pitchFamily="34" charset="0"/>
              <a:buChar char="•"/>
              <a:defRPr sz="4500" kern="1200">
                <a:solidFill>
                  <a:schemeClr val="tx1"/>
                </a:solidFill>
                <a:latin typeface="+mn-lt"/>
                <a:ea typeface="+mn-ea"/>
                <a:cs typeface="+mn-cs"/>
              </a:defRPr>
            </a:lvl8pPr>
            <a:lvl9pPr marL="8660397" indent="-509435" algn="l" defTabSz="2037740" rtl="0" eaLnBrk="1" latinLnBrk="0" hangingPunct="1">
              <a:spcBef>
                <a:spcPct val="20000"/>
              </a:spcBef>
              <a:buFont typeface="Arial" pitchFamily="34" charset="0"/>
              <a:buChar char="•"/>
              <a:defRPr sz="4500" kern="1200">
                <a:solidFill>
                  <a:schemeClr val="tx1"/>
                </a:solidFill>
                <a:latin typeface="+mn-lt"/>
                <a:ea typeface="+mn-ea"/>
                <a:cs typeface="+mn-cs"/>
              </a:defRPr>
            </a:lvl9pPr>
          </a:lstStyle>
          <a:p>
            <a:r>
              <a:rPr lang="en-US" sz="4800" dirty="0">
                <a:latin typeface="+mn-lt"/>
              </a:rPr>
              <a:t>Behavioral Trials</a:t>
            </a:r>
          </a:p>
        </p:txBody>
      </p:sp>
      <p:sp>
        <p:nvSpPr>
          <p:cNvPr id="18" name="TextBox 17"/>
          <p:cNvSpPr txBox="1"/>
          <p:nvPr/>
        </p:nvSpPr>
        <p:spPr>
          <a:xfrm>
            <a:off x="12714963" y="33584001"/>
            <a:ext cx="10501969" cy="2308324"/>
          </a:xfrm>
          <a:prstGeom prst="rect">
            <a:avLst/>
          </a:prstGeom>
          <a:noFill/>
        </p:spPr>
        <p:txBody>
          <a:bodyPr wrap="square" rtlCol="0">
            <a:spAutoFit/>
          </a:bodyPr>
          <a:lstStyle/>
          <a:p>
            <a:r>
              <a:rPr lang="en-US" sz="2400" dirty="0"/>
              <a:t>Figure 4. Primary cell culture media induces darting behavior in Creek Chub. Juvenile Creek Chub was observed in the absence of treatment, in the presence of a control solution (distilled water), and in the presence of 1.5 mL media from cultured epithelial cells (after 24 hours). Observation time was 180 seconds. Seconds of darting behavior was averaged for 9 trials; means were compared using a t-test. *, significantly different from control, p&lt;0.05.</a:t>
            </a:r>
          </a:p>
        </p:txBody>
      </p:sp>
      <p:sp>
        <p:nvSpPr>
          <p:cNvPr id="14" name="TextBox 13"/>
          <p:cNvSpPr txBox="1"/>
          <p:nvPr/>
        </p:nvSpPr>
        <p:spPr>
          <a:xfrm>
            <a:off x="19202400" y="28424805"/>
            <a:ext cx="464736" cy="584775"/>
          </a:xfrm>
          <a:prstGeom prst="rect">
            <a:avLst/>
          </a:prstGeom>
          <a:noFill/>
        </p:spPr>
        <p:txBody>
          <a:bodyPr wrap="square" rtlCol="0">
            <a:spAutoFit/>
          </a:bodyPr>
          <a:lstStyle/>
          <a:p>
            <a:r>
              <a:rPr lang="en-US" sz="3200" dirty="0"/>
              <a:t>*</a:t>
            </a:r>
          </a:p>
        </p:txBody>
      </p:sp>
      <p:pic>
        <p:nvPicPr>
          <p:cNvPr id="19" name="Picture 6" descr="Image result for UW-Eau Claire wordmark"/>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3120" y="870449"/>
            <a:ext cx="5715000" cy="259080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UW-Eau Claire wordmark"/>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981991" y="1010652"/>
            <a:ext cx="5353831" cy="24270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3A748B5C-92CB-49D8-987A-9786BEAA7C0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2688228" y="26978252"/>
            <a:ext cx="10528705" cy="6605749"/>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310</TotalTime>
  <Words>870</Words>
  <Application>Microsoft Office PowerPoint</Application>
  <PresentationFormat>Custom</PresentationFormat>
  <Paragraphs>33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Cultured Fish Epithelial Cells are a Source of Alarm Substance Rachel Bayer, Courtney Weihing, and Winnifred Bryant Department of Biology  University of Wisconsin - Eau Claire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Daniel Viens</dc:creator>
  <cp:lastModifiedBy>Bayer, Rachel Lynn</cp:lastModifiedBy>
  <cp:revision>52</cp:revision>
  <dcterms:created xsi:type="dcterms:W3CDTF">2013-01-28T22:40:39Z</dcterms:created>
  <dcterms:modified xsi:type="dcterms:W3CDTF">2018-04-20T22:27:30Z</dcterms:modified>
</cp:coreProperties>
</file>