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66" autoAdjust="0"/>
    <p:restoredTop sz="92052" autoAdjust="0"/>
  </p:normalViewPr>
  <p:slideViewPr>
    <p:cSldViewPr snapToGrid="0">
      <p:cViewPr varScale="1">
        <p:scale>
          <a:sx n="20" d="100"/>
          <a:sy n="20" d="100"/>
        </p:scale>
        <p:origin x="2628" y="16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chaffimc\Desktop\Backup%20from%20laptop%202019\Summer%20Reading%20Clinic\Summer%202018\Summer%202018%20BEA%20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chaffimc\Desktop\Backup%20from%20laptop%202019\Summer%20Reading%20Clinic\Summer%202018\Summer%202018%20BEA%20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Users\chaffimc\Desktop\Backup%20from%20laptop%202019\Summer%20Reading%20Clinic\Summer%202018\Reports%202018\Summer%202018%20FAST%20PM.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Users\chaffimc\Desktop\Backup%20from%20laptop%202019\Summer%20Reading%20Clinic\Summer%202018\Reports%202018\Summer%202018%20FAST%20PM.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Users\chaffimc\Desktop\Backup%20from%20laptop%202019\Summer%20Reading%20Clinic\Summer%202018\Reports%202018\RN%20graphs%202018.xlsx" TargetMode="External"/><Relationship Id="rId2" Type="http://schemas.microsoft.com/office/2011/relationships/chartColorStyle" Target="colors3.xml"/><Relationship Id="rId1" Type="http://schemas.microsoft.com/office/2011/relationships/chartStyle" Target="style3.xml"/></Relationships>
</file>

<file path=ppt/charts/_rels/chart6.xml.rels><?xml version="1.0" encoding="UTF-8" standalone="yes"?>
<Relationships xmlns="http://schemas.openxmlformats.org/package/2006/relationships"><Relationship Id="rId1" Type="http://schemas.openxmlformats.org/officeDocument/2006/relationships/oleObject" Target="file:///\\Users\chaffimc\Desktop\Backup%20from%20laptop%202019\Summer%20Reading%20Clinic\Summer%202018\Reports%202018\RN%20graphs%2020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Ben's BEA</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Jacob!$A$2</c:f>
              <c:strCache>
                <c:ptCount val="1"/>
                <c:pt idx="0">
                  <c:v>Baseline</c:v>
                </c:pt>
              </c:strCache>
            </c:strRef>
          </c:tx>
          <c:spPr>
            <a:solidFill>
              <a:schemeClr val="accent1"/>
            </a:solidFill>
            <a:ln>
              <a:noFill/>
            </a:ln>
            <a:effectLst/>
          </c:spPr>
          <c:invertIfNegative val="0"/>
          <c:cat>
            <c:strRef>
              <c:f>Jacob!$B$1:$E$1</c:f>
              <c:strCache>
                <c:ptCount val="4"/>
                <c:pt idx="0">
                  <c:v>Summarizing</c:v>
                </c:pt>
                <c:pt idx="1">
                  <c:v>Vocabulary</c:v>
                </c:pt>
                <c:pt idx="2">
                  <c:v>GQ</c:v>
                </c:pt>
                <c:pt idx="3">
                  <c:v>Prediction</c:v>
                </c:pt>
              </c:strCache>
            </c:strRef>
          </c:cat>
          <c:val>
            <c:numRef>
              <c:f>Jacob!$B$2:$E$2</c:f>
              <c:numCache>
                <c:formatCode>d\-mmm</c:formatCode>
                <c:ptCount val="4"/>
                <c:pt idx="0" formatCode="General">
                  <c:v>80</c:v>
                </c:pt>
                <c:pt idx="1">
                  <c:v>53</c:v>
                </c:pt>
                <c:pt idx="2" formatCode="General">
                  <c:v>68</c:v>
                </c:pt>
                <c:pt idx="3" formatCode="General">
                  <c:v>53</c:v>
                </c:pt>
              </c:numCache>
            </c:numRef>
          </c:val>
          <c:extLst>
            <c:ext xmlns:c16="http://schemas.microsoft.com/office/drawing/2014/chart" uri="{C3380CC4-5D6E-409C-BE32-E72D297353CC}">
              <c16:uniqueId val="{00000000-2338-444A-964E-8FA070204B05}"/>
            </c:ext>
          </c:extLst>
        </c:ser>
        <c:ser>
          <c:idx val="1"/>
          <c:order val="1"/>
          <c:tx>
            <c:strRef>
              <c:f>Jacob!$A$3</c:f>
              <c:strCache>
                <c:ptCount val="1"/>
                <c:pt idx="0">
                  <c:v>Post Test</c:v>
                </c:pt>
              </c:strCache>
            </c:strRef>
          </c:tx>
          <c:spPr>
            <a:solidFill>
              <a:schemeClr val="accent2"/>
            </a:solidFill>
            <a:ln>
              <a:noFill/>
            </a:ln>
            <a:effectLst/>
          </c:spPr>
          <c:invertIfNegative val="0"/>
          <c:cat>
            <c:strRef>
              <c:f>Jacob!$B$1:$E$1</c:f>
              <c:strCache>
                <c:ptCount val="4"/>
                <c:pt idx="0">
                  <c:v>Summarizing</c:v>
                </c:pt>
                <c:pt idx="1">
                  <c:v>Vocabulary</c:v>
                </c:pt>
                <c:pt idx="2">
                  <c:v>GQ</c:v>
                </c:pt>
                <c:pt idx="3">
                  <c:v>Prediction</c:v>
                </c:pt>
              </c:strCache>
            </c:strRef>
          </c:cat>
          <c:val>
            <c:numRef>
              <c:f>Jacob!$B$3:$E$3</c:f>
              <c:numCache>
                <c:formatCode>General</c:formatCode>
                <c:ptCount val="4"/>
                <c:pt idx="0">
                  <c:v>80</c:v>
                </c:pt>
                <c:pt idx="1">
                  <c:v>59</c:v>
                </c:pt>
                <c:pt idx="2">
                  <c:v>74</c:v>
                </c:pt>
                <c:pt idx="3">
                  <c:v>76</c:v>
                </c:pt>
              </c:numCache>
            </c:numRef>
          </c:val>
          <c:extLst>
            <c:ext xmlns:c16="http://schemas.microsoft.com/office/drawing/2014/chart" uri="{C3380CC4-5D6E-409C-BE32-E72D297353CC}">
              <c16:uniqueId val="{00000001-2338-444A-964E-8FA070204B05}"/>
            </c:ext>
          </c:extLst>
        </c:ser>
        <c:dLbls>
          <c:showLegendKey val="0"/>
          <c:showVal val="0"/>
          <c:showCatName val="0"/>
          <c:showSerName val="0"/>
          <c:showPercent val="0"/>
          <c:showBubbleSize val="0"/>
        </c:dLbls>
        <c:gapWidth val="219"/>
        <c:overlap val="-27"/>
        <c:axId val="878436495"/>
        <c:axId val="874316975"/>
      </c:barChart>
      <c:catAx>
        <c:axId val="8784364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74316975"/>
        <c:crosses val="autoZero"/>
        <c:auto val="1"/>
        <c:lblAlgn val="ctr"/>
        <c:lblOffset val="100"/>
        <c:noMultiLvlLbl val="0"/>
      </c:catAx>
      <c:valAx>
        <c:axId val="874316975"/>
        <c:scaling>
          <c:orientation val="minMax"/>
          <c:max val="1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Percent Questions</a:t>
                </a:r>
                <a:r>
                  <a:rPr lang="en-US" baseline="0"/>
                  <a:t> Correct</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784364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Elizabeth's</a:t>
            </a:r>
            <a:r>
              <a:rPr lang="en-US" sz="1800" baseline="0"/>
              <a:t> BEA</a:t>
            </a:r>
            <a:endParaRPr lang="en-US" sz="180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Erin!$A$6</c:f>
              <c:strCache>
                <c:ptCount val="1"/>
                <c:pt idx="0">
                  <c:v>Baseline</c:v>
                </c:pt>
              </c:strCache>
            </c:strRef>
          </c:tx>
          <c:spPr>
            <a:solidFill>
              <a:schemeClr val="accent1"/>
            </a:solidFill>
            <a:ln>
              <a:noFill/>
            </a:ln>
            <a:effectLst/>
          </c:spPr>
          <c:invertIfNegative val="0"/>
          <c:cat>
            <c:strRef>
              <c:f>Erin!$B$5:$F$5</c:f>
              <c:strCache>
                <c:ptCount val="5"/>
                <c:pt idx="0">
                  <c:v>Summarizing</c:v>
                </c:pt>
                <c:pt idx="1">
                  <c:v>GQ</c:v>
                </c:pt>
                <c:pt idx="2">
                  <c:v>Vocabulary</c:v>
                </c:pt>
                <c:pt idx="3">
                  <c:v>Prediction </c:v>
                </c:pt>
                <c:pt idx="4">
                  <c:v>Summarizing</c:v>
                </c:pt>
              </c:strCache>
            </c:strRef>
          </c:cat>
          <c:val>
            <c:numRef>
              <c:f>Erin!$B$6:$F$6</c:f>
              <c:numCache>
                <c:formatCode>General</c:formatCode>
                <c:ptCount val="5"/>
                <c:pt idx="0">
                  <c:v>20</c:v>
                </c:pt>
                <c:pt idx="1">
                  <c:v>60</c:v>
                </c:pt>
                <c:pt idx="2">
                  <c:v>53</c:v>
                </c:pt>
                <c:pt idx="3">
                  <c:v>40</c:v>
                </c:pt>
                <c:pt idx="4">
                  <c:v>47</c:v>
                </c:pt>
              </c:numCache>
            </c:numRef>
          </c:val>
          <c:extLst>
            <c:ext xmlns:c16="http://schemas.microsoft.com/office/drawing/2014/chart" uri="{C3380CC4-5D6E-409C-BE32-E72D297353CC}">
              <c16:uniqueId val="{00000000-5BCD-334C-8AA8-1C7E5AA26A0F}"/>
            </c:ext>
          </c:extLst>
        </c:ser>
        <c:ser>
          <c:idx val="1"/>
          <c:order val="1"/>
          <c:tx>
            <c:strRef>
              <c:f>Erin!$A$7</c:f>
              <c:strCache>
                <c:ptCount val="1"/>
                <c:pt idx="0">
                  <c:v>Post Test</c:v>
                </c:pt>
              </c:strCache>
            </c:strRef>
          </c:tx>
          <c:spPr>
            <a:solidFill>
              <a:schemeClr val="accent2"/>
            </a:solidFill>
            <a:ln>
              <a:noFill/>
            </a:ln>
            <a:effectLst/>
          </c:spPr>
          <c:invertIfNegative val="0"/>
          <c:cat>
            <c:strRef>
              <c:f>Erin!$B$5:$F$5</c:f>
              <c:strCache>
                <c:ptCount val="5"/>
                <c:pt idx="0">
                  <c:v>Summarizing</c:v>
                </c:pt>
                <c:pt idx="1">
                  <c:v>GQ</c:v>
                </c:pt>
                <c:pt idx="2">
                  <c:v>Vocabulary</c:v>
                </c:pt>
                <c:pt idx="3">
                  <c:v>Prediction </c:v>
                </c:pt>
                <c:pt idx="4">
                  <c:v>Summarizing</c:v>
                </c:pt>
              </c:strCache>
            </c:strRef>
          </c:cat>
          <c:val>
            <c:numRef>
              <c:f>Erin!$B$7:$F$7</c:f>
              <c:numCache>
                <c:formatCode>General</c:formatCode>
                <c:ptCount val="5"/>
                <c:pt idx="0">
                  <c:v>60</c:v>
                </c:pt>
                <c:pt idx="1">
                  <c:v>60</c:v>
                </c:pt>
                <c:pt idx="2">
                  <c:v>53</c:v>
                </c:pt>
                <c:pt idx="3">
                  <c:v>40</c:v>
                </c:pt>
                <c:pt idx="4">
                  <c:v>60</c:v>
                </c:pt>
              </c:numCache>
            </c:numRef>
          </c:val>
          <c:extLst>
            <c:ext xmlns:c16="http://schemas.microsoft.com/office/drawing/2014/chart" uri="{C3380CC4-5D6E-409C-BE32-E72D297353CC}">
              <c16:uniqueId val="{00000001-5BCD-334C-8AA8-1C7E5AA26A0F}"/>
            </c:ext>
          </c:extLst>
        </c:ser>
        <c:dLbls>
          <c:showLegendKey val="0"/>
          <c:showVal val="0"/>
          <c:showCatName val="0"/>
          <c:showSerName val="0"/>
          <c:showPercent val="0"/>
          <c:showBubbleSize val="0"/>
        </c:dLbls>
        <c:gapWidth val="219"/>
        <c:overlap val="-27"/>
        <c:axId val="879788367"/>
        <c:axId val="880555103"/>
      </c:barChart>
      <c:catAx>
        <c:axId val="879788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0555103"/>
        <c:crosses val="autoZero"/>
        <c:auto val="1"/>
        <c:lblAlgn val="ctr"/>
        <c:lblOffset val="100"/>
        <c:noMultiLvlLbl val="0"/>
      </c:catAx>
      <c:valAx>
        <c:axId val="880555103"/>
        <c:scaling>
          <c:orientation val="minMax"/>
          <c:max val="1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Percent</a:t>
                </a:r>
                <a:r>
                  <a:rPr lang="en-US" baseline="0"/>
                  <a:t> Questions Correct</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797883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0"/>
            </a:pPr>
            <a:r>
              <a:rPr lang="en-US" b="0"/>
              <a:t>Elizabeth's</a:t>
            </a:r>
            <a:r>
              <a:rPr lang="en-US" b="0" baseline="0"/>
              <a:t> MAZE </a:t>
            </a:r>
            <a:endParaRPr lang="en-US" b="0"/>
          </a:p>
        </c:rich>
      </c:tx>
      <c:overlay val="0"/>
    </c:title>
    <c:autoTitleDeleted val="0"/>
    <c:plotArea>
      <c:layout/>
      <c:lineChart>
        <c:grouping val="standard"/>
        <c:varyColors val="0"/>
        <c:ser>
          <c:idx val="0"/>
          <c:order val="0"/>
          <c:cat>
            <c:numRef>
              <c:f>Erin!$A$2:$A$8</c:f>
              <c:numCache>
                <c:formatCode>d\-mmm</c:formatCode>
                <c:ptCount val="7"/>
                <c:pt idx="0">
                  <c:v>43259</c:v>
                </c:pt>
                <c:pt idx="1">
                  <c:v>43265</c:v>
                </c:pt>
                <c:pt idx="2">
                  <c:v>43266</c:v>
                </c:pt>
                <c:pt idx="3">
                  <c:v>43271</c:v>
                </c:pt>
                <c:pt idx="4">
                  <c:v>43272</c:v>
                </c:pt>
                <c:pt idx="5">
                  <c:v>43277</c:v>
                </c:pt>
                <c:pt idx="6">
                  <c:v>43279</c:v>
                </c:pt>
              </c:numCache>
            </c:numRef>
          </c:cat>
          <c:val>
            <c:numRef>
              <c:f>Erin!$B$2:$B$8</c:f>
              <c:numCache>
                <c:formatCode>General</c:formatCode>
                <c:ptCount val="7"/>
                <c:pt idx="0">
                  <c:v>20</c:v>
                </c:pt>
                <c:pt idx="1">
                  <c:v>14</c:v>
                </c:pt>
                <c:pt idx="2">
                  <c:v>20</c:v>
                </c:pt>
                <c:pt idx="3">
                  <c:v>14</c:v>
                </c:pt>
                <c:pt idx="4">
                  <c:v>21</c:v>
                </c:pt>
                <c:pt idx="5">
                  <c:v>25</c:v>
                </c:pt>
                <c:pt idx="6">
                  <c:v>22</c:v>
                </c:pt>
              </c:numCache>
            </c:numRef>
          </c:val>
          <c:smooth val="0"/>
          <c:extLst>
            <c:ext xmlns:c16="http://schemas.microsoft.com/office/drawing/2014/chart" uri="{C3380CC4-5D6E-409C-BE32-E72D297353CC}">
              <c16:uniqueId val="{00000000-1DF0-FC46-A15E-EADEF373F5E2}"/>
            </c:ext>
          </c:extLst>
        </c:ser>
        <c:dLbls>
          <c:showLegendKey val="0"/>
          <c:showVal val="0"/>
          <c:showCatName val="0"/>
          <c:showSerName val="0"/>
          <c:showPercent val="0"/>
          <c:showBubbleSize val="0"/>
        </c:dLbls>
        <c:marker val="1"/>
        <c:smooth val="0"/>
        <c:axId val="-335658880"/>
        <c:axId val="-335656128"/>
      </c:lineChart>
      <c:dateAx>
        <c:axId val="-335658880"/>
        <c:scaling>
          <c:orientation val="minMax"/>
        </c:scaling>
        <c:delete val="0"/>
        <c:axPos val="b"/>
        <c:numFmt formatCode="d\-mmm" sourceLinked="1"/>
        <c:majorTickMark val="none"/>
        <c:minorTickMark val="none"/>
        <c:tickLblPos val="nextTo"/>
        <c:crossAx val="-335656128"/>
        <c:crosses val="autoZero"/>
        <c:auto val="1"/>
        <c:lblOffset val="100"/>
        <c:baseTimeUnit val="days"/>
      </c:dateAx>
      <c:valAx>
        <c:axId val="-335656128"/>
        <c:scaling>
          <c:orientation val="minMax"/>
        </c:scaling>
        <c:delete val="0"/>
        <c:axPos val="l"/>
        <c:title>
          <c:tx>
            <c:rich>
              <a:bodyPr/>
              <a:lstStyle/>
              <a:p>
                <a:pPr>
                  <a:defRPr/>
                </a:pPr>
                <a:r>
                  <a:rPr lang="en-US"/>
                  <a:t>Correct</a:t>
                </a:r>
                <a:r>
                  <a:rPr lang="en-US" baseline="0"/>
                  <a:t> responses/3 Minutes</a:t>
                </a:r>
                <a:endParaRPr lang="en-US"/>
              </a:p>
            </c:rich>
          </c:tx>
          <c:overlay val="0"/>
        </c:title>
        <c:numFmt formatCode="General" sourceLinked="1"/>
        <c:majorTickMark val="none"/>
        <c:minorTickMark val="none"/>
        <c:tickLblPos val="nextTo"/>
        <c:crossAx val="-335658880"/>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0"/>
            </a:pPr>
            <a:r>
              <a:rPr lang="en-US" b="0"/>
              <a:t>Ben's</a:t>
            </a:r>
            <a:r>
              <a:rPr lang="en-US" b="0" baseline="0"/>
              <a:t> MAZE</a:t>
            </a:r>
            <a:endParaRPr lang="en-US" b="0"/>
          </a:p>
        </c:rich>
      </c:tx>
      <c:overlay val="0"/>
    </c:title>
    <c:autoTitleDeleted val="0"/>
    <c:plotArea>
      <c:layout/>
      <c:lineChart>
        <c:grouping val="standard"/>
        <c:varyColors val="0"/>
        <c:ser>
          <c:idx val="0"/>
          <c:order val="0"/>
          <c:tx>
            <c:strRef>
              <c:f>Jacob!$B$1</c:f>
              <c:strCache>
                <c:ptCount val="1"/>
                <c:pt idx="0">
                  <c:v># correct</c:v>
                </c:pt>
              </c:strCache>
            </c:strRef>
          </c:tx>
          <c:cat>
            <c:numRef>
              <c:f>Jacob!$A$2:$A$8</c:f>
              <c:numCache>
                <c:formatCode>d\-mmm</c:formatCode>
                <c:ptCount val="7"/>
                <c:pt idx="0">
                  <c:v>43265</c:v>
                </c:pt>
                <c:pt idx="1">
                  <c:v>43266</c:v>
                </c:pt>
                <c:pt idx="2" formatCode="m/d/yy">
                  <c:v>43259</c:v>
                </c:pt>
                <c:pt idx="3">
                  <c:v>43270</c:v>
                </c:pt>
                <c:pt idx="4">
                  <c:v>43272</c:v>
                </c:pt>
                <c:pt idx="5">
                  <c:v>43277</c:v>
                </c:pt>
                <c:pt idx="6">
                  <c:v>43279</c:v>
                </c:pt>
              </c:numCache>
            </c:numRef>
          </c:cat>
          <c:val>
            <c:numRef>
              <c:f>Jacob!$B$2:$B$8</c:f>
              <c:numCache>
                <c:formatCode>General</c:formatCode>
                <c:ptCount val="7"/>
                <c:pt idx="0">
                  <c:v>14</c:v>
                </c:pt>
                <c:pt idx="1">
                  <c:v>15</c:v>
                </c:pt>
                <c:pt idx="2">
                  <c:v>14</c:v>
                </c:pt>
                <c:pt idx="3">
                  <c:v>20</c:v>
                </c:pt>
                <c:pt idx="4">
                  <c:v>16</c:v>
                </c:pt>
                <c:pt idx="5">
                  <c:v>20</c:v>
                </c:pt>
                <c:pt idx="6">
                  <c:v>15</c:v>
                </c:pt>
              </c:numCache>
            </c:numRef>
          </c:val>
          <c:smooth val="0"/>
          <c:extLst>
            <c:ext xmlns:c16="http://schemas.microsoft.com/office/drawing/2014/chart" uri="{C3380CC4-5D6E-409C-BE32-E72D297353CC}">
              <c16:uniqueId val="{00000000-76A7-7643-BDD6-E2B2BF219312}"/>
            </c:ext>
          </c:extLst>
        </c:ser>
        <c:dLbls>
          <c:showLegendKey val="0"/>
          <c:showVal val="0"/>
          <c:showCatName val="0"/>
          <c:showSerName val="0"/>
          <c:showPercent val="0"/>
          <c:showBubbleSize val="0"/>
        </c:dLbls>
        <c:marker val="1"/>
        <c:smooth val="0"/>
        <c:axId val="-335729088"/>
        <c:axId val="-335726336"/>
      </c:lineChart>
      <c:dateAx>
        <c:axId val="-335729088"/>
        <c:scaling>
          <c:orientation val="minMax"/>
        </c:scaling>
        <c:delete val="0"/>
        <c:axPos val="b"/>
        <c:numFmt formatCode="d\-mmm" sourceLinked="1"/>
        <c:majorTickMark val="out"/>
        <c:minorTickMark val="none"/>
        <c:tickLblPos val="nextTo"/>
        <c:crossAx val="-335726336"/>
        <c:crosses val="autoZero"/>
        <c:auto val="1"/>
        <c:lblOffset val="100"/>
        <c:baseTimeUnit val="days"/>
      </c:dateAx>
      <c:valAx>
        <c:axId val="-335726336"/>
        <c:scaling>
          <c:orientation val="minMax"/>
          <c:max val="30"/>
        </c:scaling>
        <c:delete val="0"/>
        <c:axPos val="l"/>
        <c:title>
          <c:tx>
            <c:rich>
              <a:bodyPr/>
              <a:lstStyle/>
              <a:p>
                <a:pPr>
                  <a:defRPr/>
                </a:pPr>
                <a:r>
                  <a:rPr lang="en-US"/>
                  <a:t>Correct</a:t>
                </a:r>
                <a:r>
                  <a:rPr lang="en-US" baseline="0"/>
                  <a:t> Responses/3 Minutes</a:t>
                </a:r>
                <a:endParaRPr lang="en-US"/>
              </a:p>
            </c:rich>
          </c:tx>
          <c:overlay val="0"/>
        </c:title>
        <c:numFmt formatCode="General" sourceLinked="1"/>
        <c:majorTickMark val="out"/>
        <c:minorTickMark val="none"/>
        <c:tickLblPos val="nextTo"/>
        <c:crossAx val="-335729088"/>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Ben's</a:t>
            </a:r>
            <a:r>
              <a:rPr lang="en-US" sz="1800" baseline="0"/>
              <a:t> Fluency</a:t>
            </a:r>
            <a:endParaRPr lang="en-US" sz="180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Jacob!$B$1</c:f>
              <c:strCache>
                <c:ptCount val="1"/>
                <c:pt idx="0">
                  <c:v>Cold Time</c:v>
                </c:pt>
              </c:strCache>
            </c:strRef>
          </c:tx>
          <c:spPr>
            <a:solidFill>
              <a:schemeClr val="accent1"/>
            </a:solidFill>
            <a:ln>
              <a:noFill/>
            </a:ln>
            <a:effectLst/>
          </c:spPr>
          <c:invertIfNegative val="0"/>
          <c:cat>
            <c:numRef>
              <c:f>Jacob!$A$2:$A$10</c:f>
              <c:numCache>
                <c:formatCode>d\-mmm</c:formatCode>
                <c:ptCount val="9"/>
                <c:pt idx="0">
                  <c:v>43266</c:v>
                </c:pt>
                <c:pt idx="1">
                  <c:v>43269</c:v>
                </c:pt>
                <c:pt idx="2">
                  <c:v>43270</c:v>
                </c:pt>
                <c:pt idx="3">
                  <c:v>43271</c:v>
                </c:pt>
                <c:pt idx="4">
                  <c:v>43272</c:v>
                </c:pt>
                <c:pt idx="5">
                  <c:v>43276</c:v>
                </c:pt>
                <c:pt idx="6">
                  <c:v>43277</c:v>
                </c:pt>
                <c:pt idx="7">
                  <c:v>43278</c:v>
                </c:pt>
                <c:pt idx="8">
                  <c:v>43280</c:v>
                </c:pt>
              </c:numCache>
            </c:numRef>
          </c:cat>
          <c:val>
            <c:numRef>
              <c:f>Jacob!$B$2:$B$10</c:f>
              <c:numCache>
                <c:formatCode>General</c:formatCode>
                <c:ptCount val="9"/>
                <c:pt idx="0">
                  <c:v>83</c:v>
                </c:pt>
                <c:pt idx="1">
                  <c:v>102</c:v>
                </c:pt>
                <c:pt idx="2">
                  <c:v>95</c:v>
                </c:pt>
                <c:pt idx="3">
                  <c:v>113</c:v>
                </c:pt>
                <c:pt idx="4">
                  <c:v>101</c:v>
                </c:pt>
                <c:pt idx="5">
                  <c:v>106</c:v>
                </c:pt>
                <c:pt idx="6">
                  <c:v>119</c:v>
                </c:pt>
                <c:pt idx="7">
                  <c:v>132</c:v>
                </c:pt>
                <c:pt idx="8">
                  <c:v>123</c:v>
                </c:pt>
              </c:numCache>
            </c:numRef>
          </c:val>
          <c:extLst>
            <c:ext xmlns:c16="http://schemas.microsoft.com/office/drawing/2014/chart" uri="{C3380CC4-5D6E-409C-BE32-E72D297353CC}">
              <c16:uniqueId val="{00000000-E332-6D44-9D28-BED83009F970}"/>
            </c:ext>
          </c:extLst>
        </c:ser>
        <c:ser>
          <c:idx val="1"/>
          <c:order val="1"/>
          <c:tx>
            <c:strRef>
              <c:f>Jacob!$C$1</c:f>
              <c:strCache>
                <c:ptCount val="1"/>
                <c:pt idx="0">
                  <c:v>Hot Time</c:v>
                </c:pt>
              </c:strCache>
            </c:strRef>
          </c:tx>
          <c:spPr>
            <a:solidFill>
              <a:schemeClr val="accent2"/>
            </a:solidFill>
            <a:ln>
              <a:noFill/>
            </a:ln>
            <a:effectLst/>
          </c:spPr>
          <c:invertIfNegative val="0"/>
          <c:cat>
            <c:numRef>
              <c:f>Jacob!$A$2:$A$10</c:f>
              <c:numCache>
                <c:formatCode>d\-mmm</c:formatCode>
                <c:ptCount val="9"/>
                <c:pt idx="0">
                  <c:v>43266</c:v>
                </c:pt>
                <c:pt idx="1">
                  <c:v>43269</c:v>
                </c:pt>
                <c:pt idx="2">
                  <c:v>43270</c:v>
                </c:pt>
                <c:pt idx="3">
                  <c:v>43271</c:v>
                </c:pt>
                <c:pt idx="4">
                  <c:v>43272</c:v>
                </c:pt>
                <c:pt idx="5">
                  <c:v>43276</c:v>
                </c:pt>
                <c:pt idx="6">
                  <c:v>43277</c:v>
                </c:pt>
                <c:pt idx="7">
                  <c:v>43278</c:v>
                </c:pt>
                <c:pt idx="8">
                  <c:v>43280</c:v>
                </c:pt>
              </c:numCache>
            </c:numRef>
          </c:cat>
          <c:val>
            <c:numRef>
              <c:f>Jacob!$C$2:$C$10</c:f>
              <c:numCache>
                <c:formatCode>General</c:formatCode>
                <c:ptCount val="9"/>
                <c:pt idx="0">
                  <c:v>131</c:v>
                </c:pt>
                <c:pt idx="1">
                  <c:v>143</c:v>
                </c:pt>
                <c:pt idx="2">
                  <c:v>112</c:v>
                </c:pt>
                <c:pt idx="3">
                  <c:v>132</c:v>
                </c:pt>
                <c:pt idx="4">
                  <c:v>138</c:v>
                </c:pt>
                <c:pt idx="5">
                  <c:v>127</c:v>
                </c:pt>
                <c:pt idx="6">
                  <c:v>151</c:v>
                </c:pt>
                <c:pt idx="7">
                  <c:v>129</c:v>
                </c:pt>
                <c:pt idx="8">
                  <c:v>154</c:v>
                </c:pt>
              </c:numCache>
            </c:numRef>
          </c:val>
          <c:extLst>
            <c:ext xmlns:c16="http://schemas.microsoft.com/office/drawing/2014/chart" uri="{C3380CC4-5D6E-409C-BE32-E72D297353CC}">
              <c16:uniqueId val="{00000001-E332-6D44-9D28-BED83009F970}"/>
            </c:ext>
          </c:extLst>
        </c:ser>
        <c:dLbls>
          <c:showLegendKey val="0"/>
          <c:showVal val="0"/>
          <c:showCatName val="0"/>
          <c:showSerName val="0"/>
          <c:showPercent val="0"/>
          <c:showBubbleSize val="0"/>
        </c:dLbls>
        <c:gapWidth val="219"/>
        <c:overlap val="-27"/>
        <c:axId val="-268617344"/>
        <c:axId val="-268615296"/>
      </c:barChart>
      <c:dateAx>
        <c:axId val="-268617344"/>
        <c:scaling>
          <c:orientation val="minMax"/>
        </c:scaling>
        <c:delete val="0"/>
        <c:axPos val="b"/>
        <c:numFmt formatCode="d\-mmm"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68615296"/>
        <c:crosses val="autoZero"/>
        <c:auto val="1"/>
        <c:lblOffset val="100"/>
        <c:baseTimeUnit val="days"/>
      </c:dateAx>
      <c:valAx>
        <c:axId val="-26861529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Words Read Correctly/Minute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686173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0"/>
            </a:pPr>
            <a:r>
              <a:rPr lang="en-US" b="0"/>
              <a:t>Elizabeth's</a:t>
            </a:r>
            <a:r>
              <a:rPr lang="en-US" b="0" baseline="0"/>
              <a:t> Fluency</a:t>
            </a:r>
            <a:r>
              <a:rPr lang="en-US" b="0"/>
              <a:t> </a:t>
            </a:r>
          </a:p>
        </c:rich>
      </c:tx>
      <c:layout>
        <c:manualLayout>
          <c:xMode val="edge"/>
          <c:yMode val="edge"/>
          <c:x val="0.34002537182852099"/>
          <c:y val="0"/>
        </c:manualLayout>
      </c:layout>
      <c:overlay val="0"/>
    </c:title>
    <c:autoTitleDeleted val="0"/>
    <c:plotArea>
      <c:layout>
        <c:manualLayout>
          <c:layoutTarget val="inner"/>
          <c:xMode val="edge"/>
          <c:yMode val="edge"/>
          <c:x val="0.10411351706036701"/>
          <c:y val="8.3333333333333301E-2"/>
          <c:w val="0.72007786526684203"/>
          <c:h val="0.73925342665500104"/>
        </c:manualLayout>
      </c:layout>
      <c:barChart>
        <c:barDir val="col"/>
        <c:grouping val="clustered"/>
        <c:varyColors val="0"/>
        <c:ser>
          <c:idx val="0"/>
          <c:order val="0"/>
          <c:invertIfNegative val="0"/>
          <c:cat>
            <c:strRef>
              <c:f>Erin!$A$2:$A$12</c:f>
              <c:strCache>
                <c:ptCount val="11"/>
                <c:pt idx="0">
                  <c:v>6.15.18</c:v>
                </c:pt>
                <c:pt idx="1">
                  <c:v>6.18.18</c:v>
                </c:pt>
                <c:pt idx="2">
                  <c:v>6.19.18</c:v>
                </c:pt>
                <c:pt idx="3">
                  <c:v>6.20.18</c:v>
                </c:pt>
                <c:pt idx="4">
                  <c:v>6.21.18</c:v>
                </c:pt>
                <c:pt idx="5">
                  <c:v>6.22.18</c:v>
                </c:pt>
                <c:pt idx="6">
                  <c:v>6.25.18</c:v>
                </c:pt>
                <c:pt idx="7">
                  <c:v>6.26.18</c:v>
                </c:pt>
                <c:pt idx="8">
                  <c:v>6.27.18</c:v>
                </c:pt>
                <c:pt idx="9">
                  <c:v>6.28.18</c:v>
                </c:pt>
                <c:pt idx="10">
                  <c:v>6.29.18</c:v>
                </c:pt>
              </c:strCache>
            </c:strRef>
          </c:cat>
          <c:val>
            <c:numRef>
              <c:f>Erin!$B$2:$B$12</c:f>
              <c:numCache>
                <c:formatCode>General</c:formatCode>
                <c:ptCount val="11"/>
                <c:pt idx="0">
                  <c:v>108</c:v>
                </c:pt>
                <c:pt idx="1">
                  <c:v>108</c:v>
                </c:pt>
                <c:pt idx="2">
                  <c:v>118</c:v>
                </c:pt>
                <c:pt idx="3">
                  <c:v>113</c:v>
                </c:pt>
                <c:pt idx="4">
                  <c:v>99</c:v>
                </c:pt>
                <c:pt idx="5">
                  <c:v>120</c:v>
                </c:pt>
                <c:pt idx="6">
                  <c:v>118</c:v>
                </c:pt>
                <c:pt idx="7">
                  <c:v>104</c:v>
                </c:pt>
                <c:pt idx="8">
                  <c:v>126</c:v>
                </c:pt>
                <c:pt idx="9">
                  <c:v>112</c:v>
                </c:pt>
                <c:pt idx="10">
                  <c:v>108</c:v>
                </c:pt>
              </c:numCache>
            </c:numRef>
          </c:val>
          <c:extLst>
            <c:ext xmlns:c16="http://schemas.microsoft.com/office/drawing/2014/chart" uri="{C3380CC4-5D6E-409C-BE32-E72D297353CC}">
              <c16:uniqueId val="{00000000-3B76-8344-B2E7-F0F410C5F1F6}"/>
            </c:ext>
          </c:extLst>
        </c:ser>
        <c:ser>
          <c:idx val="1"/>
          <c:order val="1"/>
          <c:invertIfNegative val="0"/>
          <c:cat>
            <c:strRef>
              <c:f>Erin!$A$2:$A$12</c:f>
              <c:strCache>
                <c:ptCount val="11"/>
                <c:pt idx="0">
                  <c:v>6.15.18</c:v>
                </c:pt>
                <c:pt idx="1">
                  <c:v>6.18.18</c:v>
                </c:pt>
                <c:pt idx="2">
                  <c:v>6.19.18</c:v>
                </c:pt>
                <c:pt idx="3">
                  <c:v>6.20.18</c:v>
                </c:pt>
                <c:pt idx="4">
                  <c:v>6.21.18</c:v>
                </c:pt>
                <c:pt idx="5">
                  <c:v>6.22.18</c:v>
                </c:pt>
                <c:pt idx="6">
                  <c:v>6.25.18</c:v>
                </c:pt>
                <c:pt idx="7">
                  <c:v>6.26.18</c:v>
                </c:pt>
                <c:pt idx="8">
                  <c:v>6.27.18</c:v>
                </c:pt>
                <c:pt idx="9">
                  <c:v>6.28.18</c:v>
                </c:pt>
                <c:pt idx="10">
                  <c:v>6.29.18</c:v>
                </c:pt>
              </c:strCache>
            </c:strRef>
          </c:cat>
          <c:val>
            <c:numRef>
              <c:f>Erin!$C$2:$C$12</c:f>
              <c:numCache>
                <c:formatCode>General</c:formatCode>
                <c:ptCount val="11"/>
                <c:pt idx="0">
                  <c:v>122</c:v>
                </c:pt>
                <c:pt idx="1">
                  <c:v>127</c:v>
                </c:pt>
                <c:pt idx="2">
                  <c:v>136</c:v>
                </c:pt>
                <c:pt idx="3">
                  <c:v>117</c:v>
                </c:pt>
                <c:pt idx="4">
                  <c:v>125</c:v>
                </c:pt>
                <c:pt idx="5">
                  <c:v>133</c:v>
                </c:pt>
                <c:pt idx="6">
                  <c:v>141</c:v>
                </c:pt>
                <c:pt idx="7">
                  <c:v>119</c:v>
                </c:pt>
                <c:pt idx="8">
                  <c:v>134</c:v>
                </c:pt>
                <c:pt idx="9">
                  <c:v>128</c:v>
                </c:pt>
                <c:pt idx="10">
                  <c:v>127</c:v>
                </c:pt>
              </c:numCache>
            </c:numRef>
          </c:val>
          <c:extLst>
            <c:ext xmlns:c16="http://schemas.microsoft.com/office/drawing/2014/chart" uri="{C3380CC4-5D6E-409C-BE32-E72D297353CC}">
              <c16:uniqueId val="{00000001-3B76-8344-B2E7-F0F410C5F1F6}"/>
            </c:ext>
          </c:extLst>
        </c:ser>
        <c:ser>
          <c:idx val="2"/>
          <c:order val="2"/>
          <c:invertIfNegative val="0"/>
          <c:cat>
            <c:strRef>
              <c:f>Erin!$A$2:$A$12</c:f>
              <c:strCache>
                <c:ptCount val="11"/>
                <c:pt idx="0">
                  <c:v>6.15.18</c:v>
                </c:pt>
                <c:pt idx="1">
                  <c:v>6.18.18</c:v>
                </c:pt>
                <c:pt idx="2">
                  <c:v>6.19.18</c:v>
                </c:pt>
                <c:pt idx="3">
                  <c:v>6.20.18</c:v>
                </c:pt>
                <c:pt idx="4">
                  <c:v>6.21.18</c:v>
                </c:pt>
                <c:pt idx="5">
                  <c:v>6.22.18</c:v>
                </c:pt>
                <c:pt idx="6">
                  <c:v>6.25.18</c:v>
                </c:pt>
                <c:pt idx="7">
                  <c:v>6.26.18</c:v>
                </c:pt>
                <c:pt idx="8">
                  <c:v>6.27.18</c:v>
                </c:pt>
                <c:pt idx="9">
                  <c:v>6.28.18</c:v>
                </c:pt>
                <c:pt idx="10">
                  <c:v>6.29.18</c:v>
                </c:pt>
              </c:strCache>
            </c:strRef>
          </c:cat>
          <c:val>
            <c:numRef>
              <c:f>Erin!$D$2:$D$12</c:f>
              <c:numCache>
                <c:formatCode>0%</c:formatCode>
                <c:ptCount val="11"/>
                <c:pt idx="0">
                  <c:v>0.53</c:v>
                </c:pt>
                <c:pt idx="1">
                  <c:v>0.66</c:v>
                </c:pt>
                <c:pt idx="2">
                  <c:v>0.8</c:v>
                </c:pt>
                <c:pt idx="3">
                  <c:v>0.4</c:v>
                </c:pt>
                <c:pt idx="4">
                  <c:v>0.66</c:v>
                </c:pt>
                <c:pt idx="5">
                  <c:v>0.27</c:v>
                </c:pt>
                <c:pt idx="6">
                  <c:v>0.73</c:v>
                </c:pt>
                <c:pt idx="7">
                  <c:v>0.47</c:v>
                </c:pt>
                <c:pt idx="8">
                  <c:v>0.77</c:v>
                </c:pt>
                <c:pt idx="9">
                  <c:v>0.87</c:v>
                </c:pt>
                <c:pt idx="10">
                  <c:v>0.88</c:v>
                </c:pt>
              </c:numCache>
            </c:numRef>
          </c:val>
          <c:extLst>
            <c:ext xmlns:c16="http://schemas.microsoft.com/office/drawing/2014/chart" uri="{C3380CC4-5D6E-409C-BE32-E72D297353CC}">
              <c16:uniqueId val="{00000002-3B76-8344-B2E7-F0F410C5F1F6}"/>
            </c:ext>
          </c:extLst>
        </c:ser>
        <c:dLbls>
          <c:showLegendKey val="0"/>
          <c:showVal val="0"/>
          <c:showCatName val="0"/>
          <c:showSerName val="0"/>
          <c:showPercent val="0"/>
          <c:showBubbleSize val="0"/>
        </c:dLbls>
        <c:gapWidth val="150"/>
        <c:axId val="-293743392"/>
        <c:axId val="-293741072"/>
      </c:barChart>
      <c:catAx>
        <c:axId val="-293743392"/>
        <c:scaling>
          <c:orientation val="minMax"/>
        </c:scaling>
        <c:delete val="0"/>
        <c:axPos val="b"/>
        <c:numFmt formatCode="General" sourceLinked="0"/>
        <c:majorTickMark val="out"/>
        <c:minorTickMark val="none"/>
        <c:tickLblPos val="nextTo"/>
        <c:crossAx val="-293741072"/>
        <c:crosses val="autoZero"/>
        <c:auto val="1"/>
        <c:lblAlgn val="ctr"/>
        <c:lblOffset val="100"/>
        <c:noMultiLvlLbl val="0"/>
      </c:catAx>
      <c:valAx>
        <c:axId val="-293741072"/>
        <c:scaling>
          <c:orientation val="minMax"/>
          <c:max val="180"/>
        </c:scaling>
        <c:delete val="0"/>
        <c:axPos val="l"/>
        <c:title>
          <c:tx>
            <c:rich>
              <a:bodyPr/>
              <a:lstStyle/>
              <a:p>
                <a:pPr>
                  <a:defRPr/>
                </a:pPr>
                <a:r>
                  <a:rPr lang="en-US"/>
                  <a:t>Words</a:t>
                </a:r>
                <a:r>
                  <a:rPr lang="en-US" baseline="0"/>
                  <a:t> Read Correctly/MInute</a:t>
                </a:r>
                <a:endParaRPr lang="en-US"/>
              </a:p>
            </c:rich>
          </c:tx>
          <c:overlay val="0"/>
        </c:title>
        <c:numFmt formatCode="General" sourceLinked="1"/>
        <c:majorTickMark val="out"/>
        <c:minorTickMark val="none"/>
        <c:tickLblPos val="nextTo"/>
        <c:crossAx val="-293743392"/>
        <c:crosses val="autoZero"/>
        <c:crossBetween val="between"/>
      </c:valAx>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758163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734256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615774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8403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605038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076586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018706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103984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949631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026733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7/29/2019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618453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7/29/2019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a:extLst>
              <a:ext uri="{FF2B5EF4-FFF2-40B4-BE49-F238E27FC236}">
                <a16:creationId xmlns:a16="http://schemas.microsoft.com/office/drawing/2014/main" id="{2968F371-0947-8146-BEF3-A5D9DFC87068}"/>
              </a:ext>
            </a:extLst>
          </p:cNvPr>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a:extLst>
              <a:ext uri="{FF2B5EF4-FFF2-40B4-BE49-F238E27FC236}">
                <a16:creationId xmlns:a16="http://schemas.microsoft.com/office/drawing/2014/main" id="{D253ABE6-DAA2-EE43-99D8-C430AAC2A372}"/>
              </a:ext>
            </a:extLst>
          </p:cNvPr>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a:extLst>
              <a:ext uri="{FF2B5EF4-FFF2-40B4-BE49-F238E27FC236}">
                <a16:creationId xmlns:a16="http://schemas.microsoft.com/office/drawing/2014/main" id="{0138A86F-686D-CA4D-B318-21BA56A01687}"/>
              </a:ext>
            </a:extLst>
          </p:cNvPr>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a:extLst>
              <a:ext uri="{FF2B5EF4-FFF2-40B4-BE49-F238E27FC236}">
                <a16:creationId xmlns:a16="http://schemas.microsoft.com/office/drawing/2014/main" id="{F2914CA9-C5B1-D849-B940-3BA9ADCDBB85}"/>
              </a:ext>
            </a:extLst>
          </p:cNvPr>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a:extLst>
              <a:ext uri="{FF2B5EF4-FFF2-40B4-BE49-F238E27FC236}">
                <a16:creationId xmlns:a16="http://schemas.microsoft.com/office/drawing/2014/main" id="{4E4ABA3D-46D1-4943-860D-25518AE7E4EF}"/>
              </a:ext>
            </a:extLst>
          </p:cNvPr>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a:extLst>
              <a:ext uri="{FF2B5EF4-FFF2-40B4-BE49-F238E27FC236}">
                <a16:creationId xmlns:a16="http://schemas.microsoft.com/office/drawing/2014/main" id="{9003B244-FDB5-B442-AEC8-B091DBCD4C50}"/>
              </a:ext>
            </a:extLst>
          </p:cNvPr>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a:extLst>
              <a:ext uri="{FF2B5EF4-FFF2-40B4-BE49-F238E27FC236}">
                <a16:creationId xmlns:a16="http://schemas.microsoft.com/office/drawing/2014/main" id="{6A3EE1F1-61CD-0946-B6B0-B04E47D2BB81}"/>
              </a:ext>
            </a:extLst>
          </p:cNvPr>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a:extLst>
              <a:ext uri="{FF2B5EF4-FFF2-40B4-BE49-F238E27FC236}">
                <a16:creationId xmlns:a16="http://schemas.microsoft.com/office/drawing/2014/main" id="{2279F83B-0513-A147-9A6A-360E1D3827CE}"/>
              </a:ext>
            </a:extLst>
          </p:cNvPr>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a:extLst>
              <a:ext uri="{FF2B5EF4-FFF2-40B4-BE49-F238E27FC236}">
                <a16:creationId xmlns:a16="http://schemas.microsoft.com/office/drawing/2014/main" id="{EEF28B94-C8B9-B14C-9254-85C52BC27826}"/>
              </a:ext>
            </a:extLst>
          </p:cNvPr>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a:extLst>
              <a:ext uri="{FF2B5EF4-FFF2-40B4-BE49-F238E27FC236}">
                <a16:creationId xmlns:a16="http://schemas.microsoft.com/office/drawing/2014/main" id="{E80FF4F1-0939-EF4A-90AB-9756CB24713E}"/>
              </a:ext>
            </a:extLst>
          </p:cNvPr>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a:extLst>
              <a:ext uri="{FF2B5EF4-FFF2-40B4-BE49-F238E27FC236}">
                <a16:creationId xmlns:a16="http://schemas.microsoft.com/office/drawing/2014/main" id="{69E95A30-C063-C140-AC1E-F294C62C7411}"/>
              </a:ext>
            </a:extLst>
          </p:cNvPr>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8" name="Picture 17">
            <a:extLst>
              <a:ext uri="{FF2B5EF4-FFF2-40B4-BE49-F238E27FC236}">
                <a16:creationId xmlns:a16="http://schemas.microsoft.com/office/drawing/2014/main" id="{17E2DA66-CE08-754A-81EA-B6578CAD293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3641564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1.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195203"/>
            <a:ext cx="26435105" cy="1767164"/>
          </a:xfrm>
        </p:spPr>
        <p:txBody>
          <a:bodyPr>
            <a:noAutofit/>
          </a:bodyPr>
          <a:lstStyle/>
          <a:p>
            <a:pPr algn="l"/>
            <a:r>
              <a:rPr lang="en-US" sz="11100" dirty="0"/>
              <a:t>BEA of Reading Comprehension</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400" dirty="0">
                <a:solidFill>
                  <a:schemeClr val="bg1">
                    <a:lumMod val="50000"/>
                  </a:schemeClr>
                </a:solidFill>
                <a:latin typeface="Minion Pro" panose="02040503050306020203" pitchFamily="18" charset="0"/>
              </a:rPr>
              <a:t>Julia Post, Sara Harris</a:t>
            </a:r>
          </a:p>
          <a:p>
            <a:pPr algn="l"/>
            <a:r>
              <a:rPr lang="en-US" sz="4400" dirty="0">
                <a:solidFill>
                  <a:schemeClr val="bg1">
                    <a:lumMod val="50000"/>
                  </a:schemeClr>
                </a:solidFill>
                <a:latin typeface="Minion Pro" panose="02040503050306020203" pitchFamily="18" charset="0"/>
              </a:rPr>
              <a:t>Faculty Mentor: Melissa </a:t>
            </a:r>
            <a:r>
              <a:rPr lang="en-US" sz="4400" dirty="0" err="1">
                <a:solidFill>
                  <a:schemeClr val="bg1">
                    <a:lumMod val="50000"/>
                  </a:schemeClr>
                </a:solidFill>
                <a:latin typeface="Minion Pro" panose="02040503050306020203" pitchFamily="18" charset="0"/>
              </a:rPr>
              <a:t>Coolong</a:t>
            </a:r>
            <a:r>
              <a:rPr lang="en-US" sz="4400" dirty="0">
                <a:solidFill>
                  <a:schemeClr val="bg1">
                    <a:lumMod val="50000"/>
                  </a:schemeClr>
                </a:solidFill>
                <a:latin typeface="Minion Pro" panose="02040503050306020203" pitchFamily="18" charset="0"/>
              </a:rPr>
              <a:t>-Chaffin, PhD, NCSP  |   Psychology Department</a:t>
            </a:r>
          </a:p>
        </p:txBody>
      </p:sp>
      <p:sp>
        <p:nvSpPr>
          <p:cNvPr id="8" name="Subtitle 2"/>
          <p:cNvSpPr txBox="1">
            <a:spLocks/>
          </p:cNvSpPr>
          <p:nvPr/>
        </p:nvSpPr>
        <p:spPr>
          <a:xfrm>
            <a:off x="1894489" y="8331363"/>
            <a:ext cx="12284792" cy="12473083"/>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spcBef>
                <a:spcPts val="0"/>
              </a:spcBef>
            </a:pPr>
            <a:endParaRPr lang="en-US" sz="3500" dirty="0">
              <a:cs typeface="Times New Roman" pitchFamily="18" charset="0"/>
            </a:endParaRPr>
          </a:p>
        </p:txBody>
      </p:sp>
      <p:sp>
        <p:nvSpPr>
          <p:cNvPr id="3" name="TextBox 2"/>
          <p:cNvSpPr txBox="1"/>
          <p:nvPr/>
        </p:nvSpPr>
        <p:spPr>
          <a:xfrm>
            <a:off x="1190186" y="7406928"/>
            <a:ext cx="6791499" cy="1107996"/>
          </a:xfrm>
          <a:prstGeom prst="rect">
            <a:avLst/>
          </a:prstGeom>
          <a:noFill/>
        </p:spPr>
        <p:txBody>
          <a:bodyPr wrap="square" rtlCol="0">
            <a:spAutoFit/>
          </a:bodyPr>
          <a:lstStyle/>
          <a:p>
            <a:r>
              <a:rPr lang="en-US" sz="6600" cap="small" dirty="0">
                <a:solidFill>
                  <a:srgbClr val="DD9E11"/>
                </a:solidFill>
                <a:latin typeface="Minion Pro" panose="02040503050306020203" pitchFamily="18" charset="0"/>
              </a:rPr>
              <a:t>background</a:t>
            </a:r>
          </a:p>
        </p:txBody>
      </p:sp>
      <p:sp>
        <p:nvSpPr>
          <p:cNvPr id="17" name="TextBox 16"/>
          <p:cNvSpPr txBox="1"/>
          <p:nvPr/>
        </p:nvSpPr>
        <p:spPr>
          <a:xfrm>
            <a:off x="1110681" y="29565601"/>
            <a:ext cx="11768398" cy="5447645"/>
          </a:xfrm>
          <a:prstGeom prst="rect">
            <a:avLst/>
          </a:prstGeom>
          <a:noFill/>
        </p:spPr>
        <p:txBody>
          <a:bodyPr wrap="square" rtlCol="0">
            <a:spAutoFit/>
          </a:bodyPr>
          <a:lstStyle/>
          <a:p>
            <a:r>
              <a:rPr lang="en-US" sz="4400" cap="small" dirty="0">
                <a:solidFill>
                  <a:schemeClr val="accent1">
                    <a:lumMod val="50000"/>
                  </a:schemeClr>
                </a:solidFill>
                <a:latin typeface="Minion Pro" panose="02040503050306020203" pitchFamily="18" charset="0"/>
              </a:rPr>
              <a:t>MEASURES</a:t>
            </a:r>
          </a:p>
          <a:p>
            <a:r>
              <a:rPr lang="en-US" sz="3200" dirty="0">
                <a:latin typeface="Arial"/>
                <a:cs typeface="Arial"/>
              </a:rPr>
              <a:t>Percent of comprehension questions answered correctly was used as the dependent measure in the BEA.</a:t>
            </a:r>
            <a:r>
              <a:rPr lang="en-US" sz="3200" b="1" i="1" dirty="0">
                <a:latin typeface="Arial"/>
                <a:cs typeface="Arial"/>
              </a:rPr>
              <a:t>  </a:t>
            </a:r>
            <a:r>
              <a:rPr lang="en-US" sz="3200" dirty="0">
                <a:latin typeface="Arial"/>
                <a:cs typeface="Arial"/>
              </a:rPr>
              <a:t>The student answered the same set of comprehension questions before and after each intervention. </a:t>
            </a:r>
          </a:p>
          <a:p>
            <a:r>
              <a:rPr lang="en-US" sz="3200" dirty="0">
                <a:latin typeface="Arial"/>
                <a:cs typeface="Arial"/>
              </a:rPr>
              <a:t>Oral reading fluency (WRCM) was measured using intervention passages for “cold” and ”hot” readings during intervention sessions. </a:t>
            </a:r>
          </a:p>
          <a:p>
            <a:r>
              <a:rPr lang="en-US" sz="3200" dirty="0" err="1">
                <a:latin typeface="Arial"/>
                <a:cs typeface="Arial"/>
              </a:rPr>
              <a:t>Aimsweb</a:t>
            </a:r>
            <a:r>
              <a:rPr lang="en-US" sz="3200" dirty="0">
                <a:latin typeface="Arial"/>
                <a:cs typeface="Arial"/>
              </a:rPr>
              <a:t> MAZE was used as a general outcome measure to monitor progress</a:t>
            </a:r>
            <a:r>
              <a:rPr lang="en-US" sz="4400" dirty="0">
                <a:latin typeface="Arial"/>
                <a:cs typeface="Arial"/>
              </a:rPr>
              <a:t>.</a:t>
            </a:r>
          </a:p>
        </p:txBody>
      </p:sp>
      <p:sp>
        <p:nvSpPr>
          <p:cNvPr id="19" name="TextBox 18"/>
          <p:cNvSpPr txBox="1"/>
          <p:nvPr/>
        </p:nvSpPr>
        <p:spPr>
          <a:xfrm>
            <a:off x="1110681" y="24449417"/>
            <a:ext cx="11992414" cy="5878532"/>
          </a:xfrm>
          <a:prstGeom prst="rect">
            <a:avLst/>
          </a:prstGeom>
          <a:noFill/>
        </p:spPr>
        <p:txBody>
          <a:bodyPr wrap="square" rtlCol="0">
            <a:spAutoFit/>
          </a:bodyPr>
          <a:lstStyle/>
          <a:p>
            <a:r>
              <a:rPr lang="en-US" sz="4400" cap="small" dirty="0">
                <a:solidFill>
                  <a:schemeClr val="accent1">
                    <a:lumMod val="50000"/>
                  </a:schemeClr>
                </a:solidFill>
                <a:latin typeface="Minion Pro" panose="02040503050306020203" pitchFamily="18" charset="0"/>
              </a:rPr>
              <a:t>SETTING AND PARTICIPANTS</a:t>
            </a:r>
          </a:p>
          <a:p>
            <a:r>
              <a:rPr lang="en-US" sz="3200" dirty="0">
                <a:latin typeface="Arial"/>
                <a:cs typeface="Arial"/>
              </a:rPr>
              <a:t>Interventions took place in a summer reading clinic at a university.  Fifteen 45-minute sessions were conducted. Interventions were provided by undergraduate students. Elizabeth was a 5</a:t>
            </a:r>
            <a:r>
              <a:rPr lang="en-US" sz="3200" baseline="30000" dirty="0">
                <a:latin typeface="Arial"/>
                <a:cs typeface="Arial"/>
              </a:rPr>
              <a:t>th</a:t>
            </a:r>
            <a:r>
              <a:rPr lang="en-US" sz="3200" dirty="0">
                <a:latin typeface="Arial"/>
                <a:cs typeface="Arial"/>
              </a:rPr>
              <a:t> grade student who attended the summer reading clinic at UW-</a:t>
            </a:r>
            <a:r>
              <a:rPr lang="en-US" sz="3200" dirty="0" err="1">
                <a:latin typeface="Arial"/>
                <a:cs typeface="Arial"/>
              </a:rPr>
              <a:t>Eau</a:t>
            </a:r>
            <a:r>
              <a:rPr lang="en-US" sz="3200" dirty="0">
                <a:latin typeface="Arial"/>
                <a:cs typeface="Arial"/>
              </a:rPr>
              <a:t> Claire. Elizabeth was diagnosed with a Speech/Language Impairment and received special education services in a public school.  Ben was a 10</a:t>
            </a:r>
            <a:r>
              <a:rPr lang="en-US" sz="3200" baseline="30000" dirty="0">
                <a:latin typeface="Arial"/>
                <a:cs typeface="Arial"/>
              </a:rPr>
              <a:t>th</a:t>
            </a:r>
            <a:r>
              <a:rPr lang="en-US" sz="3200" dirty="0">
                <a:latin typeface="Arial"/>
                <a:cs typeface="Arial"/>
              </a:rPr>
              <a:t> grade student who was diagnosed with a Specific Learning Disability and received special education services in reading comprehension at a public school. </a:t>
            </a:r>
            <a:endParaRPr lang="en-US" sz="3200" dirty="0"/>
          </a:p>
          <a:p>
            <a:endParaRPr lang="en-US" sz="4400" cap="small" dirty="0">
              <a:solidFill>
                <a:schemeClr val="accent1">
                  <a:lumMod val="50000"/>
                </a:schemeClr>
              </a:solidFill>
              <a:latin typeface="Minion Pro" panose="02040503050306020203" pitchFamily="18" charset="0"/>
            </a:endParaRPr>
          </a:p>
        </p:txBody>
      </p:sp>
      <p:sp>
        <p:nvSpPr>
          <p:cNvPr id="30" name="TextBox 29"/>
          <p:cNvSpPr txBox="1"/>
          <p:nvPr/>
        </p:nvSpPr>
        <p:spPr>
          <a:xfrm>
            <a:off x="14280205" y="23334605"/>
            <a:ext cx="9063644" cy="1107996"/>
          </a:xfrm>
          <a:prstGeom prst="rect">
            <a:avLst/>
          </a:prstGeom>
          <a:noFill/>
        </p:spPr>
        <p:txBody>
          <a:bodyPr wrap="square" rtlCol="0">
            <a:spAutoFit/>
          </a:bodyPr>
          <a:lstStyle/>
          <a:p>
            <a:r>
              <a:rPr lang="en-US" sz="6600" cap="small" dirty="0">
                <a:solidFill>
                  <a:srgbClr val="F3C663"/>
                </a:solidFill>
                <a:latin typeface="Minion Pro" panose="02040503050306020203" pitchFamily="18" charset="0"/>
              </a:rPr>
              <a:t>discussion</a:t>
            </a:r>
            <a:endParaRPr lang="en-US" sz="6000" cap="small" dirty="0">
              <a:solidFill>
                <a:srgbClr val="F3C663"/>
              </a:solidFill>
              <a:latin typeface="Minion Pro" panose="02040503050306020203" pitchFamily="18" charset="0"/>
            </a:endParaRPr>
          </a:p>
        </p:txBody>
      </p:sp>
      <p:sp>
        <p:nvSpPr>
          <p:cNvPr id="37" name="TextBox 36"/>
          <p:cNvSpPr txBox="1"/>
          <p:nvPr/>
        </p:nvSpPr>
        <p:spPr>
          <a:xfrm>
            <a:off x="1077369" y="23346661"/>
            <a:ext cx="8964219" cy="1128183"/>
          </a:xfrm>
          <a:prstGeom prst="rect">
            <a:avLst/>
          </a:prstGeom>
          <a:noFill/>
        </p:spPr>
        <p:txBody>
          <a:bodyPr wrap="square" rtlCol="0">
            <a:spAutoFit/>
          </a:bodyPr>
          <a:lstStyle/>
          <a:p>
            <a:r>
              <a:rPr lang="en-US" sz="6600" cap="small" dirty="0">
                <a:solidFill>
                  <a:srgbClr val="DD9E11"/>
                </a:solidFill>
                <a:latin typeface="Minion Pro" panose="02040503050306020203" pitchFamily="18" charset="0"/>
              </a:rPr>
              <a:t>method</a:t>
            </a:r>
          </a:p>
        </p:txBody>
      </p:sp>
      <p:sp>
        <p:nvSpPr>
          <p:cNvPr id="46" name="Subtitle 2"/>
          <p:cNvSpPr txBox="1">
            <a:spLocks/>
          </p:cNvSpPr>
          <p:nvPr/>
        </p:nvSpPr>
        <p:spPr>
          <a:xfrm>
            <a:off x="1894488" y="33880485"/>
            <a:ext cx="12238981" cy="452431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defTabSz="914400">
              <a:lnSpc>
                <a:spcPct val="100000"/>
              </a:lnSpc>
              <a:spcBef>
                <a:spcPts val="0"/>
              </a:spcBef>
              <a:tabLst>
                <a:tab pos="914400" algn="l"/>
                <a:tab pos="1828800" algn="l"/>
              </a:tabLst>
            </a:pPr>
            <a:endParaRPr lang="en-US" sz="3500" dirty="0"/>
          </a:p>
          <a:p>
            <a:pPr lvl="1" algn="l" defTabSz="914400">
              <a:lnSpc>
                <a:spcPct val="100000"/>
              </a:lnSpc>
              <a:spcBef>
                <a:spcPts val="0"/>
              </a:spcBef>
              <a:tabLst>
                <a:tab pos="914400" algn="l"/>
                <a:tab pos="1828800" algn="l"/>
              </a:tabLst>
            </a:pPr>
            <a:endParaRPr lang="en-US" sz="1740" dirty="0">
              <a:latin typeface="Calibri" panose="020F0502020204030204" pitchFamily="34" charset="0"/>
              <a:cs typeface="Calibri" panose="020F0502020204030204" pitchFamily="34" charset="0"/>
            </a:endParaRPr>
          </a:p>
        </p:txBody>
      </p:sp>
      <p:sp>
        <p:nvSpPr>
          <p:cNvPr id="50" name="Subtitle 2"/>
          <p:cNvSpPr txBox="1">
            <a:spLocks/>
          </p:cNvSpPr>
          <p:nvPr/>
        </p:nvSpPr>
        <p:spPr>
          <a:xfrm>
            <a:off x="14866214" y="8711037"/>
            <a:ext cx="12527013" cy="109499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defTabSz="914400">
              <a:tabLst>
                <a:tab pos="914400" algn="l"/>
                <a:tab pos="1828800" algn="l"/>
              </a:tabLst>
            </a:pPr>
            <a:endParaRPr lang="en-US" sz="3600" dirty="0">
              <a:solidFill>
                <a:srgbClr val="C00000"/>
              </a:solidFill>
              <a:latin typeface="Calibri" panose="020F0502020204030204" pitchFamily="34" charset="0"/>
              <a:cs typeface="Calibri" panose="020F0502020204030204" pitchFamily="34" charset="0"/>
            </a:endParaRPr>
          </a:p>
        </p:txBody>
      </p:sp>
      <p:sp>
        <p:nvSpPr>
          <p:cNvPr id="64" name="Rectangle 63"/>
          <p:cNvSpPr/>
          <p:nvPr/>
        </p:nvSpPr>
        <p:spPr>
          <a:xfrm>
            <a:off x="27605764" y="31873929"/>
            <a:ext cx="12562148" cy="1636531"/>
          </a:xfrm>
          <a:prstGeom prst="rect">
            <a:avLst/>
          </a:prstGeom>
          <a:noFill/>
          <a:effectLst>
            <a:innerShdw blurRad="63500" dist="50800" dir="13500000">
              <a:prstClr val="black">
                <a:alpha val="50000"/>
              </a:prstClr>
            </a:innerShdw>
          </a:effectLst>
          <a:scene3d>
            <a:camera prst="orthographicFront"/>
            <a:lightRig rig="threePt" dir="t"/>
          </a:scene3d>
          <a:sp3d>
            <a:bevelT w="152400" h="50800" prst="softRound"/>
          </a:sp3d>
        </p:spPr>
        <p:txBody>
          <a:bodyPr wrap="square" lIns="157669" tIns="78832" rIns="157669" bIns="78832">
            <a:spAutoFit/>
          </a:bodyPr>
          <a:lstStyle/>
          <a:p>
            <a:pPr marL="457200" indent="-457200">
              <a:buFont typeface="Wingdings" panose="05000000000000000000" pitchFamily="2" charset="2"/>
              <a:buChar char="v"/>
            </a:pPr>
            <a:r>
              <a:rPr lang="en-US" sz="3200" dirty="0">
                <a:latin typeface="Calibri" panose="020F0502020204030204" pitchFamily="34" charset="0"/>
                <a:cs typeface="Calibri" panose="020F0502020204030204" pitchFamily="34" charset="0"/>
              </a:rPr>
              <a:t>Special thanks to our participants and their families.</a:t>
            </a:r>
          </a:p>
          <a:p>
            <a:pPr marL="457200" indent="-457200">
              <a:buFont typeface="Wingdings" panose="05000000000000000000" pitchFamily="2" charset="2"/>
              <a:buChar char="v"/>
            </a:pPr>
            <a:r>
              <a:rPr lang="en-US" sz="3200" dirty="0">
                <a:latin typeface="Calibri" panose="020F0502020204030204" pitchFamily="34" charset="0"/>
                <a:cs typeface="Calibri" panose="020F0502020204030204" pitchFamily="34" charset="0"/>
              </a:rPr>
              <a:t>Special thanks to the UWEC  Human Development Center reading clinic, LTS and ORSP for their support of this research</a:t>
            </a:r>
            <a:r>
              <a:rPr lang="en-US" sz="2400" dirty="0">
                <a:latin typeface="Calibri" panose="020F0502020204030204" pitchFamily="34" charset="0"/>
                <a:cs typeface="Calibri" panose="020F0502020204030204" pitchFamily="34" charset="0"/>
              </a:rPr>
              <a:t>. </a:t>
            </a:r>
          </a:p>
        </p:txBody>
      </p:sp>
      <p:sp>
        <p:nvSpPr>
          <p:cNvPr id="5" name="Rectangle 4">
            <a:extLst>
              <a:ext uri="{FF2B5EF4-FFF2-40B4-BE49-F238E27FC236}">
                <a16:creationId xmlns:a16="http://schemas.microsoft.com/office/drawing/2014/main" id="{02D8F0C2-4A23-49E7-A564-411C3E28E006}"/>
              </a:ext>
            </a:extLst>
          </p:cNvPr>
          <p:cNvSpPr/>
          <p:nvPr/>
        </p:nvSpPr>
        <p:spPr>
          <a:xfrm>
            <a:off x="28191845" y="7570075"/>
            <a:ext cx="2494401" cy="1107996"/>
          </a:xfrm>
          <a:prstGeom prst="rect">
            <a:avLst/>
          </a:prstGeom>
        </p:spPr>
        <p:txBody>
          <a:bodyPr wrap="none">
            <a:spAutoFit/>
          </a:bodyPr>
          <a:lstStyle/>
          <a:p>
            <a:r>
              <a:rPr lang="en-US" sz="6600" cap="small" dirty="0">
                <a:solidFill>
                  <a:srgbClr val="DD9E11"/>
                </a:solidFill>
                <a:latin typeface="Minion Pro" panose="02040503050306020203" pitchFamily="18" charset="0"/>
              </a:rPr>
              <a:t>results</a:t>
            </a:r>
            <a:endParaRPr lang="en-US" sz="6000" cap="small" dirty="0">
              <a:solidFill>
                <a:srgbClr val="DD9E11"/>
              </a:solidFill>
              <a:latin typeface="Minion Pro" panose="02040503050306020203" pitchFamily="18" charset="0"/>
            </a:endParaRPr>
          </a:p>
        </p:txBody>
      </p:sp>
      <p:sp>
        <p:nvSpPr>
          <p:cNvPr id="44" name="TextBox 43">
            <a:extLst>
              <a:ext uri="{FF2B5EF4-FFF2-40B4-BE49-F238E27FC236}">
                <a16:creationId xmlns:a16="http://schemas.microsoft.com/office/drawing/2014/main" id="{596A2C34-4E43-48D6-9EAA-BA56B355B856}"/>
              </a:ext>
            </a:extLst>
          </p:cNvPr>
          <p:cNvSpPr txBox="1"/>
          <p:nvPr/>
        </p:nvSpPr>
        <p:spPr>
          <a:xfrm>
            <a:off x="27904196" y="21212837"/>
            <a:ext cx="6589004" cy="1107996"/>
          </a:xfrm>
          <a:prstGeom prst="rect">
            <a:avLst/>
          </a:prstGeom>
          <a:noFill/>
        </p:spPr>
        <p:txBody>
          <a:bodyPr wrap="square" rtlCol="0">
            <a:spAutoFit/>
          </a:bodyPr>
          <a:lstStyle/>
          <a:p>
            <a:r>
              <a:rPr lang="en-US" sz="6600" cap="small" dirty="0">
                <a:solidFill>
                  <a:srgbClr val="F3C663"/>
                </a:solidFill>
                <a:latin typeface="Minion Pro" panose="02040503050306020203" pitchFamily="18" charset="0"/>
              </a:rPr>
              <a:t>REFERENCES</a:t>
            </a:r>
          </a:p>
        </p:txBody>
      </p:sp>
      <p:sp>
        <p:nvSpPr>
          <p:cNvPr id="47" name="TextBox 46">
            <a:extLst>
              <a:ext uri="{FF2B5EF4-FFF2-40B4-BE49-F238E27FC236}">
                <a16:creationId xmlns:a16="http://schemas.microsoft.com/office/drawing/2014/main" id="{9BF5DE07-C3C9-43BE-89B2-ACABB913E8E8}"/>
              </a:ext>
            </a:extLst>
          </p:cNvPr>
          <p:cNvSpPr txBox="1"/>
          <p:nvPr/>
        </p:nvSpPr>
        <p:spPr>
          <a:xfrm>
            <a:off x="27904196" y="30902493"/>
            <a:ext cx="6589004" cy="769441"/>
          </a:xfrm>
          <a:prstGeom prst="rect">
            <a:avLst/>
          </a:prstGeom>
          <a:noFill/>
        </p:spPr>
        <p:txBody>
          <a:bodyPr wrap="square" rtlCol="0">
            <a:spAutoFit/>
          </a:bodyPr>
          <a:lstStyle/>
          <a:p>
            <a:r>
              <a:rPr lang="en-US" sz="4400" cap="small" dirty="0">
                <a:solidFill>
                  <a:srgbClr val="F3C663"/>
                </a:solidFill>
                <a:latin typeface="Minion Pro" panose="02040503050306020203" pitchFamily="18" charset="0"/>
              </a:rPr>
              <a:t>ACKNOWLEDGEMENTS</a:t>
            </a:r>
            <a:endParaRPr lang="en-US" sz="4000" cap="small" dirty="0">
              <a:solidFill>
                <a:srgbClr val="F3C663"/>
              </a:solidFill>
              <a:latin typeface="Minion Pro" panose="02040503050306020203" pitchFamily="18" charset="0"/>
            </a:endParaRPr>
          </a:p>
        </p:txBody>
      </p:sp>
      <p:sp>
        <p:nvSpPr>
          <p:cNvPr id="11" name="Rectangle 10">
            <a:extLst>
              <a:ext uri="{FF2B5EF4-FFF2-40B4-BE49-F238E27FC236}">
                <a16:creationId xmlns:a16="http://schemas.microsoft.com/office/drawing/2014/main" id="{705C99F7-7AA6-094C-BD0C-CFBD09D1E82E}"/>
              </a:ext>
            </a:extLst>
          </p:cNvPr>
          <p:cNvSpPr/>
          <p:nvPr/>
        </p:nvSpPr>
        <p:spPr>
          <a:xfrm>
            <a:off x="1190186" y="8519137"/>
            <a:ext cx="12284792" cy="14865608"/>
          </a:xfrm>
          <a:prstGeom prst="rect">
            <a:avLst/>
          </a:prstGeom>
        </p:spPr>
        <p:txBody>
          <a:bodyPr wrap="square">
            <a:spAutoFit/>
          </a:bodyPr>
          <a:lstStyle/>
          <a:p>
            <a:r>
              <a:rPr lang="en-US" sz="3200" dirty="0">
                <a:latin typeface="Arial" panose="020B0604020202020204" pitchFamily="34" charset="0"/>
                <a:cs typeface="Arial" panose="020B0604020202020204" pitchFamily="34" charset="0"/>
              </a:rPr>
              <a:t>Summer months can be a time of skill loss for students who are already struggling academically, especially when compared to their peers (Schacter, 2003). Researchers studying this phenomenon have called for an expansion of high quality summer programming (Alexander et al., 2001).</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Despite many potentially effective programs, school professionals need more information about how to modify or augment these programs for students who still fail to make progress using a standard treatment approach. In addition, less is known about the best ways to identify effective interventions for students, especially in secondary school where comprehension is the instructional focus.  </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Reciprocal teaching (Brown &amp; </a:t>
            </a:r>
            <a:r>
              <a:rPr lang="en-US" sz="3200" dirty="0" err="1">
                <a:latin typeface="Arial" panose="020B0604020202020204" pitchFamily="34" charset="0"/>
                <a:cs typeface="Arial" panose="020B0604020202020204" pitchFamily="34" charset="0"/>
              </a:rPr>
              <a:t>Palinscar</a:t>
            </a:r>
            <a:r>
              <a:rPr lang="en-US" sz="3200" dirty="0">
                <a:latin typeface="Arial" panose="020B0604020202020204" pitchFamily="34" charset="0"/>
                <a:cs typeface="Arial" panose="020B0604020202020204" pitchFamily="34" charset="0"/>
              </a:rPr>
              <a:t>, 1989) is one approach to teach reading comprehension strategies that has been frequently studied with secondary school students.  Through reciprocal teaching, an instructor and a student take turns leading a dialogue about a text and applying four comprehension strategies, including predicting what might appear in the text, attempting to clarify word meanings or confusing text, summarizing the text, and generating questions. </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This project examined how BEA procedures can be used to identify potentially effective comprehension interventions for two elementary school students referred by because they demonstrated comprehension difficulties during the school year. In addition, an extended analysis was conducted to determine the effectiveness of the indicated intervention over time when used within the context of a comprehensive reading intervention </a:t>
            </a:r>
            <a:endParaRPr lang="en-US" sz="3200" dirty="0"/>
          </a:p>
        </p:txBody>
      </p:sp>
      <p:sp>
        <p:nvSpPr>
          <p:cNvPr id="12" name="Rectangle 11">
            <a:extLst>
              <a:ext uri="{FF2B5EF4-FFF2-40B4-BE49-F238E27FC236}">
                <a16:creationId xmlns:a16="http://schemas.microsoft.com/office/drawing/2014/main" id="{2821CAFB-129F-5F45-A0F7-B809A7643611}"/>
              </a:ext>
            </a:extLst>
          </p:cNvPr>
          <p:cNvSpPr/>
          <p:nvPr/>
        </p:nvSpPr>
        <p:spPr>
          <a:xfrm>
            <a:off x="14280205" y="7517079"/>
            <a:ext cx="13130608" cy="16065937"/>
          </a:xfrm>
          <a:prstGeom prst="rect">
            <a:avLst/>
          </a:prstGeom>
        </p:spPr>
        <p:txBody>
          <a:bodyPr wrap="square">
            <a:spAutoFit/>
          </a:bodyPr>
          <a:lstStyle/>
          <a:p>
            <a:r>
              <a:rPr lang="en-US" sz="4400" cap="small" dirty="0">
                <a:solidFill>
                  <a:schemeClr val="accent1">
                    <a:lumMod val="50000"/>
                  </a:schemeClr>
                </a:solidFill>
                <a:latin typeface="Minion Pro" panose="02040503050306020203" pitchFamily="18" charset="0"/>
                <a:cs typeface="Arial"/>
              </a:rPr>
              <a:t>Procedures</a:t>
            </a:r>
          </a:p>
          <a:p>
            <a:r>
              <a:rPr lang="en-US" sz="3200" dirty="0">
                <a:latin typeface="Arial"/>
                <a:cs typeface="Arial"/>
              </a:rPr>
              <a:t>The BEA examined the effects of four reading comprehension interventions </a:t>
            </a:r>
            <a:r>
              <a:rPr lang="en-US" sz="3200" dirty="0">
                <a:latin typeface="Arial" charset="0"/>
                <a:ea typeface="Arial" charset="0"/>
                <a:cs typeface="Arial" charset="0"/>
              </a:rPr>
              <a:t>(i.e., teaching vocabulary, generating questions, summarizing, and making predictions) on comprehension (i.e., percentage of implicit and explicit questions answered correctly) in an alternating treatment design in which baseline performance on a passage was compared to performance after the intervention was conducted using the same passage. </a:t>
            </a:r>
          </a:p>
          <a:p>
            <a:endParaRPr lang="en-US" sz="3200" dirty="0">
              <a:latin typeface="Arial"/>
              <a:cs typeface="Arial"/>
            </a:endParaRPr>
          </a:p>
          <a:p>
            <a:r>
              <a:rPr lang="en-US" sz="3200" dirty="0">
                <a:latin typeface="Arial"/>
                <a:cs typeface="Arial"/>
              </a:rPr>
              <a:t>The most effective intervention was used in the context of an adaptation of a commercially available reading intervention program (Read Naturally) during the summer clinic. The Read Naturally program included previewing vocabulary words, making a prediction, fluency practice with repeated reading and modeling, and answering comprehension questions after reading. Cold and hot scores of words read correctly per minute (WRCM) were taken before and after each intervention.</a:t>
            </a:r>
          </a:p>
          <a:p>
            <a:endParaRPr lang="en-US" sz="4000" dirty="0">
              <a:latin typeface="Arial"/>
              <a:cs typeface="Arial"/>
            </a:endParaRPr>
          </a:p>
          <a:p>
            <a:r>
              <a:rPr lang="en-US" sz="4000" dirty="0">
                <a:latin typeface="Arial"/>
                <a:cs typeface="Arial"/>
              </a:rPr>
              <a:t> </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Results indicated that a promising intervention was identified for each participant. T</a:t>
            </a:r>
            <a:r>
              <a:rPr lang="en-US" sz="3200" dirty="0">
                <a:latin typeface="Arial"/>
                <a:cs typeface="Arial"/>
              </a:rPr>
              <a:t>he most effective intervention in the BEA for Elizabeth was Summarizing.  The intervention chosen for Ben was Generating Questions because he indicated a preference for this and it was deemed about as effective as the other interventions that resulted in gains relative to baseline. </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In addition, the intervention led to gains in words read correctly per minute for both participants during the reading program on intervention passages.  Variable results were seen on generalization (MAZE) passages.</a:t>
            </a:r>
            <a:endParaRPr lang="en-US" sz="3200" dirty="0">
              <a:latin typeface="Arial"/>
              <a:cs typeface="Arial"/>
            </a:endParaRPr>
          </a:p>
          <a:p>
            <a:endParaRPr lang="en-US" b="1" dirty="0">
              <a:latin typeface="Arial"/>
              <a:cs typeface="Arial"/>
            </a:endParaRPr>
          </a:p>
        </p:txBody>
      </p:sp>
      <p:sp>
        <p:nvSpPr>
          <p:cNvPr id="14" name="Rectangle 13">
            <a:extLst>
              <a:ext uri="{FF2B5EF4-FFF2-40B4-BE49-F238E27FC236}">
                <a16:creationId xmlns:a16="http://schemas.microsoft.com/office/drawing/2014/main" id="{124B62BF-A23E-F14D-835B-E715EBA65DA6}"/>
              </a:ext>
            </a:extLst>
          </p:cNvPr>
          <p:cNvSpPr/>
          <p:nvPr/>
        </p:nvSpPr>
        <p:spPr>
          <a:xfrm>
            <a:off x="916298" y="32508148"/>
            <a:ext cx="12883978" cy="1200329"/>
          </a:xfrm>
          <a:prstGeom prst="rect">
            <a:avLst/>
          </a:prstGeom>
        </p:spPr>
        <p:txBody>
          <a:bodyPr wrap="square">
            <a:spAutoFit/>
          </a:bodyPr>
          <a:lstStyle/>
          <a:p>
            <a:endParaRPr lang="en-US" sz="3600" dirty="0">
              <a:latin typeface="Arial"/>
              <a:cs typeface="Arial"/>
            </a:endParaRPr>
          </a:p>
          <a:p>
            <a:endParaRPr lang="en-US" sz="3600" dirty="0">
              <a:latin typeface="Arial"/>
              <a:cs typeface="Arial"/>
            </a:endParaRPr>
          </a:p>
        </p:txBody>
      </p:sp>
      <p:sp>
        <p:nvSpPr>
          <p:cNvPr id="35" name="Rectangle 34">
            <a:extLst>
              <a:ext uri="{FF2B5EF4-FFF2-40B4-BE49-F238E27FC236}">
                <a16:creationId xmlns:a16="http://schemas.microsoft.com/office/drawing/2014/main" id="{830AE520-5A7C-B747-8D2E-144459A4B350}"/>
              </a:ext>
            </a:extLst>
          </p:cNvPr>
          <p:cNvSpPr/>
          <p:nvPr/>
        </p:nvSpPr>
        <p:spPr>
          <a:xfrm>
            <a:off x="14280205" y="16637966"/>
            <a:ext cx="2494401" cy="1107996"/>
          </a:xfrm>
          <a:prstGeom prst="rect">
            <a:avLst/>
          </a:prstGeom>
        </p:spPr>
        <p:txBody>
          <a:bodyPr wrap="none">
            <a:spAutoFit/>
          </a:bodyPr>
          <a:lstStyle/>
          <a:p>
            <a:r>
              <a:rPr lang="en-US" sz="6600" cap="small" dirty="0">
                <a:solidFill>
                  <a:srgbClr val="DD9E11"/>
                </a:solidFill>
                <a:latin typeface="Minion Pro" panose="02040503050306020203" pitchFamily="18" charset="0"/>
              </a:rPr>
              <a:t>results</a:t>
            </a:r>
            <a:endParaRPr lang="en-US" sz="6600" dirty="0"/>
          </a:p>
        </p:txBody>
      </p:sp>
      <p:sp>
        <p:nvSpPr>
          <p:cNvPr id="15" name="Rectangle 14">
            <a:extLst>
              <a:ext uri="{FF2B5EF4-FFF2-40B4-BE49-F238E27FC236}">
                <a16:creationId xmlns:a16="http://schemas.microsoft.com/office/drawing/2014/main" id="{F2969E41-FC0B-D64D-80C1-3DF55F700610}"/>
              </a:ext>
            </a:extLst>
          </p:cNvPr>
          <p:cNvSpPr/>
          <p:nvPr/>
        </p:nvSpPr>
        <p:spPr>
          <a:xfrm>
            <a:off x="27904196" y="22187660"/>
            <a:ext cx="12238981" cy="8525411"/>
          </a:xfrm>
          <a:prstGeom prst="rect">
            <a:avLst/>
          </a:prstGeom>
        </p:spPr>
        <p:txBody>
          <a:bodyPr wrap="square">
            <a:spAutoFit/>
          </a:bodyPr>
          <a:lstStyle/>
          <a:p>
            <a:r>
              <a:rPr lang="en-US" sz="2800" dirty="0">
                <a:latin typeface="Arial" panose="020B0604020202020204" pitchFamily="34" charset="0"/>
                <a:cs typeface="Arial" panose="020B0604020202020204" pitchFamily="34" charset="0"/>
              </a:rPr>
              <a:t>Alexander, K.L., </a:t>
            </a:r>
            <a:r>
              <a:rPr lang="en-US" sz="2800" dirty="0" err="1">
                <a:latin typeface="Arial" panose="020B0604020202020204" pitchFamily="34" charset="0"/>
                <a:cs typeface="Arial" panose="020B0604020202020204" pitchFamily="34" charset="0"/>
              </a:rPr>
              <a:t>Entwistle</a:t>
            </a:r>
            <a:r>
              <a:rPr lang="en-US" sz="2800" dirty="0">
                <a:latin typeface="Arial" panose="020B0604020202020204" pitchFamily="34" charset="0"/>
                <a:cs typeface="Arial" panose="020B0604020202020204" pitchFamily="34" charset="0"/>
              </a:rPr>
              <a:t>, D.R. &amp; Olson. D.R. (2001).   Schools, achievement, and inequality: A Seasonal perspective.  </a:t>
            </a:r>
            <a:r>
              <a:rPr lang="en-US" sz="2800" i="1" dirty="0">
                <a:latin typeface="Arial" panose="020B0604020202020204" pitchFamily="34" charset="0"/>
                <a:cs typeface="Arial" panose="020B0604020202020204" pitchFamily="34" charset="0"/>
              </a:rPr>
              <a:t>Educational Evaluation and Policy Analysis, 23</a:t>
            </a:r>
            <a:r>
              <a:rPr lang="en-US" sz="2800" dirty="0">
                <a:latin typeface="Arial" panose="020B0604020202020204" pitchFamily="34" charset="0"/>
                <a:cs typeface="Arial" panose="020B0604020202020204" pitchFamily="34" charset="0"/>
              </a:rPr>
              <a:t>, 171-191.</a:t>
            </a:r>
          </a:p>
          <a:p>
            <a:endParaRPr lang="en-US"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Burns, M.K., &amp; Wagner, D. (2008).  Determining an effective intervention within a brief experimental analysis for reading: A meta-analytic review. </a:t>
            </a:r>
            <a:r>
              <a:rPr lang="en-US" sz="2800" i="1" dirty="0">
                <a:latin typeface="Arial" panose="020B0604020202020204" pitchFamily="34" charset="0"/>
                <a:cs typeface="Arial" panose="020B0604020202020204" pitchFamily="34" charset="0"/>
              </a:rPr>
              <a:t>School Psychology Review</a:t>
            </a:r>
            <a:r>
              <a:rPr lang="en-US" sz="2800" dirty="0">
                <a:latin typeface="Arial" panose="020B0604020202020204" pitchFamily="34" charset="0"/>
                <a:cs typeface="Arial" panose="020B0604020202020204" pitchFamily="34" charset="0"/>
              </a:rPr>
              <a:t>, 37, 126-136. </a:t>
            </a:r>
          </a:p>
          <a:p>
            <a:endParaRPr lang="en-US"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National Center for Education Statistics (2010).  </a:t>
            </a:r>
            <a:r>
              <a:rPr lang="en-US" sz="2800" i="1" dirty="0">
                <a:latin typeface="Arial" panose="020B0604020202020204" pitchFamily="34" charset="0"/>
                <a:cs typeface="Arial" panose="020B0604020202020204" pitchFamily="34" charset="0"/>
              </a:rPr>
              <a:t>Reading Performance of Students in Grades 4 and 8.</a:t>
            </a:r>
            <a:r>
              <a:rPr lang="en-US" sz="2800" dirty="0">
                <a:latin typeface="Arial" panose="020B0604020202020204" pitchFamily="34" charset="0"/>
                <a:cs typeface="Arial" panose="020B0604020202020204" pitchFamily="34" charset="0"/>
              </a:rPr>
              <a:t>  Retrieved November 15, 2010: </a:t>
            </a:r>
            <a:r>
              <a:rPr lang="en-US" sz="2800" u="sng" dirty="0">
                <a:latin typeface="Arial" panose="020B0604020202020204" pitchFamily="34" charset="0"/>
                <a:cs typeface="Arial" panose="020B0604020202020204" pitchFamily="34" charset="0"/>
              </a:rPr>
              <a:t>http://</a:t>
            </a:r>
            <a:r>
              <a:rPr lang="en-US" sz="2800" u="sng" dirty="0" err="1">
                <a:latin typeface="Arial" panose="020B0604020202020204" pitchFamily="34" charset="0"/>
                <a:cs typeface="Arial" panose="020B0604020202020204" pitchFamily="34" charset="0"/>
              </a:rPr>
              <a:t>nationsreportcard.gov</a:t>
            </a:r>
            <a:r>
              <a:rPr lang="en-US" sz="2800" u="sng" dirty="0">
                <a:latin typeface="Arial" panose="020B0604020202020204" pitchFamily="34" charset="0"/>
                <a:cs typeface="Arial" panose="020B0604020202020204" pitchFamily="34" charset="0"/>
              </a:rPr>
              <a:t>/reading_2009/</a:t>
            </a:r>
            <a:endParaRPr lang="en-US" sz="2800"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National Reading Panel (2000). Teaching children to read: An evidence-based assessment of the scientific research literature on reading and its implications for reading instruction [on-line]. Available: http://</a:t>
            </a:r>
            <a:r>
              <a:rPr lang="en-US" sz="2800" dirty="0" err="1">
                <a:latin typeface="Arial" panose="020B0604020202020204" pitchFamily="34" charset="0"/>
                <a:cs typeface="Arial" panose="020B0604020202020204" pitchFamily="34" charset="0"/>
              </a:rPr>
              <a:t>www.nichd.nih.gov</a:t>
            </a:r>
            <a:r>
              <a:rPr lang="en-US" sz="2800" dirty="0">
                <a:latin typeface="Arial" panose="020B0604020202020204" pitchFamily="34" charset="0"/>
                <a:cs typeface="Arial" panose="020B0604020202020204" pitchFamily="34" charset="0"/>
              </a:rPr>
              <a:t>/publications/</a:t>
            </a:r>
            <a:r>
              <a:rPr lang="en-US" sz="2800" dirty="0" err="1">
                <a:latin typeface="Arial" panose="020B0604020202020204" pitchFamily="34" charset="0"/>
                <a:cs typeface="Arial" panose="020B0604020202020204" pitchFamily="34" charset="0"/>
              </a:rPr>
              <a:t>nrp</a:t>
            </a:r>
            <a:r>
              <a:rPr lang="en-US" sz="2800" dirty="0">
                <a:latin typeface="Arial" panose="020B0604020202020204" pitchFamily="34" charset="0"/>
                <a:cs typeface="Arial" panose="020B0604020202020204" pitchFamily="34" charset="0"/>
              </a:rPr>
              <a:t>/</a:t>
            </a:r>
            <a:r>
              <a:rPr lang="en-US" sz="2800" dirty="0" err="1">
                <a:latin typeface="Arial" panose="020B0604020202020204" pitchFamily="34" charset="0"/>
                <a:cs typeface="Arial" panose="020B0604020202020204" pitchFamily="34" charset="0"/>
              </a:rPr>
              <a:t>report.cfm</a:t>
            </a:r>
            <a:r>
              <a:rPr lang="en-US" sz="2800" dirty="0">
                <a:latin typeface="Arial" panose="020B0604020202020204" pitchFamily="34" charset="0"/>
                <a:cs typeface="Arial" panose="020B0604020202020204" pitchFamily="34" charset="0"/>
              </a:rPr>
              <a:t>. </a:t>
            </a:r>
          </a:p>
          <a:p>
            <a:endParaRPr lang="en-US"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Read Naturally Encore (2012).  St. Paul, MN: Read Naturally Inc.        </a:t>
            </a:r>
          </a:p>
          <a:p>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Schacter, J.  (2003). Preventing summer reading declines in children who are disadvantaged. </a:t>
            </a:r>
            <a:r>
              <a:rPr lang="en-US" sz="2800" i="1" dirty="0">
                <a:latin typeface="Arial" panose="020B0604020202020204" pitchFamily="34" charset="0"/>
                <a:cs typeface="Arial" panose="020B0604020202020204" pitchFamily="34" charset="0"/>
              </a:rPr>
              <a:t>Journal of Early Intervention </a:t>
            </a:r>
            <a:r>
              <a:rPr lang="en-US" sz="2800" i="1" dirty="0">
                <a:latin typeface="Helvetica" charset="0"/>
                <a:cs typeface="Helvetica" panose="020B0604020202020204" pitchFamily="34" charset="0"/>
              </a:rPr>
              <a:t>26, </a:t>
            </a:r>
            <a:r>
              <a:rPr lang="en-US" sz="2800" dirty="0">
                <a:latin typeface="Helvetica" charset="0"/>
                <a:cs typeface="Helvetica" panose="020B0604020202020204" pitchFamily="34" charset="0"/>
              </a:rPr>
              <a:t>47-58.</a:t>
            </a:r>
            <a:endParaRPr lang="en-US" dirty="0">
              <a:latin typeface="Helvetica" charset="0"/>
              <a:cs typeface="Helvetica" panose="020B0604020202020204" pitchFamily="34" charset="0"/>
            </a:endParaRPr>
          </a:p>
        </p:txBody>
      </p:sp>
      <p:sp>
        <p:nvSpPr>
          <p:cNvPr id="18" name="Rectangle 17">
            <a:extLst>
              <a:ext uri="{FF2B5EF4-FFF2-40B4-BE49-F238E27FC236}">
                <a16:creationId xmlns:a16="http://schemas.microsoft.com/office/drawing/2014/main" id="{04759190-E457-3E43-8A64-D54652D64096}"/>
              </a:ext>
            </a:extLst>
          </p:cNvPr>
          <p:cNvSpPr/>
          <p:nvPr/>
        </p:nvSpPr>
        <p:spPr>
          <a:xfrm>
            <a:off x="14349773" y="24353644"/>
            <a:ext cx="13362853" cy="11418510"/>
          </a:xfrm>
          <a:prstGeom prst="rect">
            <a:avLst/>
          </a:prstGeom>
        </p:spPr>
        <p:txBody>
          <a:bodyPr wrap="square">
            <a:spAutoFit/>
          </a:bodyPr>
          <a:lstStyle/>
          <a:p>
            <a:r>
              <a:rPr lang="en-US" sz="3200" dirty="0">
                <a:latin typeface="Arial" charset="0"/>
              </a:rPr>
              <a:t>Our results extend the literature on BEA by examining the effects of comprehension interventions on correct responses on implicit and explicit questions. </a:t>
            </a:r>
          </a:p>
          <a:p>
            <a:r>
              <a:rPr lang="en-US" sz="3200" dirty="0">
                <a:latin typeface="Arial" charset="0"/>
              </a:rPr>
              <a:t>Additionally, we used a published curriculum, Read Naturally, in a novel way—a 1:1 instructional format instead of independent work. This offers information on how schools can adapt existing materials for student needs.</a:t>
            </a:r>
          </a:p>
          <a:p>
            <a:r>
              <a:rPr lang="en-US" sz="3200" dirty="0">
                <a:latin typeface="Arial" charset="0"/>
              </a:rPr>
              <a:t>Progress monitoring data show that the participants had variable performance in reading comprehension on MAZE passages.  </a:t>
            </a:r>
          </a:p>
          <a:p>
            <a:r>
              <a:rPr lang="en-US" sz="3200" dirty="0">
                <a:latin typeface="Arial" charset="0"/>
              </a:rPr>
              <a:t>The participants made gains in oral reading fluency on intervention materials.</a:t>
            </a:r>
          </a:p>
          <a:p>
            <a:r>
              <a:rPr lang="en-US" sz="3200" dirty="0">
                <a:latin typeface="Arial" charset="0"/>
              </a:rPr>
              <a:t>Potential limitations to our study include a small sample size—generalizability is considered a limitation of single-case designs. </a:t>
            </a:r>
          </a:p>
          <a:p>
            <a:r>
              <a:rPr lang="en-US" sz="3200" dirty="0">
                <a:latin typeface="Arial" charset="0"/>
              </a:rPr>
              <a:t>Another limitation to our study includes variation in summary questions asked between the students.</a:t>
            </a:r>
          </a:p>
          <a:p>
            <a:r>
              <a:rPr lang="en-US" sz="3200" dirty="0">
                <a:latin typeface="Arial" charset="0"/>
              </a:rPr>
              <a:t>In addition, the technical properties of the outcome measure used in the BEA are unknown.</a:t>
            </a:r>
          </a:p>
          <a:p>
            <a:r>
              <a:rPr lang="en-US" sz="3200" dirty="0">
                <a:latin typeface="Arial" charset="0"/>
              </a:rPr>
              <a:t>These findings demonstrate how BEA-indicated interventions can be used to provide supplemental instruction to struggling readers over the summer. </a:t>
            </a:r>
          </a:p>
          <a:p>
            <a:r>
              <a:rPr lang="en-US" sz="3200" dirty="0">
                <a:latin typeface="Arial" charset="0"/>
              </a:rPr>
              <a:t>Future research could extend these results to other types of interventions and intervention packages other than Read Naturally. In addition, different outcome measures could be used.</a:t>
            </a:r>
          </a:p>
        </p:txBody>
      </p:sp>
      <p:graphicFrame>
        <p:nvGraphicFramePr>
          <p:cNvPr id="40" name="Chart 39">
            <a:extLst>
              <a:ext uri="{FF2B5EF4-FFF2-40B4-BE49-F238E27FC236}">
                <a16:creationId xmlns:a16="http://schemas.microsoft.com/office/drawing/2014/main" id="{74714BB6-020E-B040-87BA-81D0673EACC5}"/>
              </a:ext>
            </a:extLst>
          </p:cNvPr>
          <p:cNvGraphicFramePr>
            <a:graphicFrameLocks/>
          </p:cNvGraphicFramePr>
          <p:nvPr>
            <p:extLst>
              <p:ext uri="{D42A27DB-BD31-4B8C-83A1-F6EECF244321}">
                <p14:modId xmlns:p14="http://schemas.microsoft.com/office/powerpoint/2010/main" val="4108072527"/>
              </p:ext>
            </p:extLst>
          </p:nvPr>
        </p:nvGraphicFramePr>
        <p:xfrm>
          <a:off x="34493200" y="9947916"/>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1" name="Chart 40">
            <a:extLst>
              <a:ext uri="{FF2B5EF4-FFF2-40B4-BE49-F238E27FC236}">
                <a16:creationId xmlns:a16="http://schemas.microsoft.com/office/drawing/2014/main" id="{545FAF44-8C8B-1F41-A547-C554E0C15CE4}"/>
              </a:ext>
            </a:extLst>
          </p:cNvPr>
          <p:cNvGraphicFramePr>
            <a:graphicFrameLocks/>
          </p:cNvGraphicFramePr>
          <p:nvPr>
            <p:extLst>
              <p:ext uri="{D42A27DB-BD31-4B8C-83A1-F6EECF244321}">
                <p14:modId xmlns:p14="http://schemas.microsoft.com/office/powerpoint/2010/main" val="3205419626"/>
              </p:ext>
            </p:extLst>
          </p:nvPr>
        </p:nvGraphicFramePr>
        <p:xfrm>
          <a:off x="28191845" y="9887977"/>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8" name="Chart 47">
            <a:extLst>
              <a:ext uri="{FF2B5EF4-FFF2-40B4-BE49-F238E27FC236}">
                <a16:creationId xmlns:a16="http://schemas.microsoft.com/office/drawing/2014/main" id="{00000000-0008-0000-1100-000002000000}"/>
              </a:ext>
            </a:extLst>
          </p:cNvPr>
          <p:cNvGraphicFramePr>
            <a:graphicFrameLocks/>
          </p:cNvGraphicFramePr>
          <p:nvPr>
            <p:extLst>
              <p:ext uri="{D42A27DB-BD31-4B8C-83A1-F6EECF244321}">
                <p14:modId xmlns:p14="http://schemas.microsoft.com/office/powerpoint/2010/main" val="3577013047"/>
              </p:ext>
            </p:extLst>
          </p:nvPr>
        </p:nvGraphicFramePr>
        <p:xfrm>
          <a:off x="28400246" y="13716966"/>
          <a:ext cx="4572000" cy="2921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9" name="Chart 48">
            <a:extLst>
              <a:ext uri="{FF2B5EF4-FFF2-40B4-BE49-F238E27FC236}">
                <a16:creationId xmlns:a16="http://schemas.microsoft.com/office/drawing/2014/main" id="{00000000-0008-0000-0F00-000002000000}"/>
              </a:ext>
            </a:extLst>
          </p:cNvPr>
          <p:cNvGraphicFramePr>
            <a:graphicFrameLocks/>
          </p:cNvGraphicFramePr>
          <p:nvPr>
            <p:extLst>
              <p:ext uri="{D42A27DB-BD31-4B8C-83A1-F6EECF244321}">
                <p14:modId xmlns:p14="http://schemas.microsoft.com/office/powerpoint/2010/main" val="736738679"/>
              </p:ext>
            </p:extLst>
          </p:nvPr>
        </p:nvGraphicFramePr>
        <p:xfrm>
          <a:off x="34311335" y="13664655"/>
          <a:ext cx="4572000" cy="2921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1" name="Chart 50">
            <a:extLst>
              <a:ext uri="{FF2B5EF4-FFF2-40B4-BE49-F238E27FC236}">
                <a16:creationId xmlns:a16="http://schemas.microsoft.com/office/drawing/2014/main" id="{00000000-0008-0000-0F00-000004000000}"/>
              </a:ext>
            </a:extLst>
          </p:cNvPr>
          <p:cNvGraphicFramePr>
            <a:graphicFrameLocks/>
          </p:cNvGraphicFramePr>
          <p:nvPr>
            <p:extLst>
              <p:ext uri="{D42A27DB-BD31-4B8C-83A1-F6EECF244321}">
                <p14:modId xmlns:p14="http://schemas.microsoft.com/office/powerpoint/2010/main" val="364291280"/>
              </p:ext>
            </p:extLst>
          </p:nvPr>
        </p:nvGraphicFramePr>
        <p:xfrm>
          <a:off x="34697324" y="17660450"/>
          <a:ext cx="4572000" cy="2743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2" name="Chart 51">
            <a:extLst>
              <a:ext uri="{FF2B5EF4-FFF2-40B4-BE49-F238E27FC236}">
                <a16:creationId xmlns:a16="http://schemas.microsoft.com/office/drawing/2014/main" id="{00000000-0008-0000-1400-000003000000}"/>
              </a:ext>
            </a:extLst>
          </p:cNvPr>
          <p:cNvGraphicFramePr>
            <a:graphicFrameLocks/>
          </p:cNvGraphicFramePr>
          <p:nvPr>
            <p:extLst>
              <p:ext uri="{D42A27DB-BD31-4B8C-83A1-F6EECF244321}">
                <p14:modId xmlns:p14="http://schemas.microsoft.com/office/powerpoint/2010/main" val="639778468"/>
              </p:ext>
            </p:extLst>
          </p:nvPr>
        </p:nvGraphicFramePr>
        <p:xfrm>
          <a:off x="28704371" y="17793800"/>
          <a:ext cx="4572000" cy="24765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SP poster 2019" id="{CB9B4A55-F89D-B046-8FCD-25A36F2E03FA}" vid="{8D042AE8-AC19-3A48-89ED-E05DFBDEAD6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1141</Words>
  <Application>Microsoft Office PowerPoint</Application>
  <PresentationFormat>Custom</PresentationFormat>
  <Paragraphs>67</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Helvetica</vt:lpstr>
      <vt:lpstr>Minion Pro</vt:lpstr>
      <vt:lpstr>Wingdings</vt:lpstr>
      <vt:lpstr>Office Theme</vt:lpstr>
      <vt:lpstr>BEA of Reading Comprehension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2019-02-15T15:05:13Z</dcterms:created>
  <dcterms:modified xsi:type="dcterms:W3CDTF">2019-07-29T19:09:52Z</dcterms:modified>
</cp:coreProperties>
</file>