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18" r:id="rId4"/>
  </p:sldMasterIdLst>
  <p:notesMasterIdLst>
    <p:notesMasterId r:id="rId6"/>
  </p:notesMasterIdLst>
  <p:sldIdLst>
    <p:sldId id="256" r:id="rId5"/>
  </p:sldIdLst>
  <p:sldSz cx="51206400" cy="37490400"/>
  <p:notesSz cx="7315200" cy="9601200"/>
  <p:defaultTextStyle>
    <a:defPPr>
      <a:defRPr lang="en-US"/>
    </a:defPPr>
    <a:lvl1pPr algn="l" rtl="0" eaLnBrk="0" fontAlgn="base" hangingPunct="0">
      <a:spcBef>
        <a:spcPct val="0"/>
      </a:spcBef>
      <a:spcAft>
        <a:spcPct val="0"/>
      </a:spcAft>
      <a:defRPr sz="13400" kern="1200">
        <a:solidFill>
          <a:schemeClr val="tx1"/>
        </a:solidFill>
        <a:latin typeface="Arial" charset="0"/>
        <a:ea typeface="ＭＳ Ｐゴシック" pitchFamily="-128" charset="-128"/>
        <a:cs typeface="+mn-cs"/>
      </a:defRPr>
    </a:lvl1pPr>
    <a:lvl2pPr marL="2560320" algn="l" rtl="0" eaLnBrk="0" fontAlgn="base" hangingPunct="0">
      <a:spcBef>
        <a:spcPct val="0"/>
      </a:spcBef>
      <a:spcAft>
        <a:spcPct val="0"/>
      </a:spcAft>
      <a:defRPr sz="13400" kern="1200">
        <a:solidFill>
          <a:schemeClr val="tx1"/>
        </a:solidFill>
        <a:latin typeface="Arial" charset="0"/>
        <a:ea typeface="ＭＳ Ｐゴシック" pitchFamily="-128" charset="-128"/>
        <a:cs typeface="+mn-cs"/>
      </a:defRPr>
    </a:lvl2pPr>
    <a:lvl3pPr marL="5120640" algn="l" rtl="0" eaLnBrk="0" fontAlgn="base" hangingPunct="0">
      <a:spcBef>
        <a:spcPct val="0"/>
      </a:spcBef>
      <a:spcAft>
        <a:spcPct val="0"/>
      </a:spcAft>
      <a:defRPr sz="13400" kern="1200">
        <a:solidFill>
          <a:schemeClr val="tx1"/>
        </a:solidFill>
        <a:latin typeface="Arial" charset="0"/>
        <a:ea typeface="ＭＳ Ｐゴシック" pitchFamily="-128" charset="-128"/>
        <a:cs typeface="+mn-cs"/>
      </a:defRPr>
    </a:lvl3pPr>
    <a:lvl4pPr marL="7680960" algn="l" rtl="0" eaLnBrk="0" fontAlgn="base" hangingPunct="0">
      <a:spcBef>
        <a:spcPct val="0"/>
      </a:spcBef>
      <a:spcAft>
        <a:spcPct val="0"/>
      </a:spcAft>
      <a:defRPr sz="13400" kern="1200">
        <a:solidFill>
          <a:schemeClr val="tx1"/>
        </a:solidFill>
        <a:latin typeface="Arial" charset="0"/>
        <a:ea typeface="ＭＳ Ｐゴシック" pitchFamily="-128" charset="-128"/>
        <a:cs typeface="+mn-cs"/>
      </a:defRPr>
    </a:lvl4pPr>
    <a:lvl5pPr marL="10241280" algn="l" rtl="0" eaLnBrk="0" fontAlgn="base" hangingPunct="0">
      <a:spcBef>
        <a:spcPct val="0"/>
      </a:spcBef>
      <a:spcAft>
        <a:spcPct val="0"/>
      </a:spcAft>
      <a:defRPr sz="13400" kern="1200">
        <a:solidFill>
          <a:schemeClr val="tx1"/>
        </a:solidFill>
        <a:latin typeface="Arial" charset="0"/>
        <a:ea typeface="ＭＳ Ｐゴシック" pitchFamily="-128" charset="-128"/>
        <a:cs typeface="+mn-cs"/>
      </a:defRPr>
    </a:lvl5pPr>
    <a:lvl6pPr marL="12801600" algn="l" defTabSz="5120640" rtl="0" eaLnBrk="1" latinLnBrk="0" hangingPunct="1">
      <a:defRPr sz="13400" kern="1200">
        <a:solidFill>
          <a:schemeClr val="tx1"/>
        </a:solidFill>
        <a:latin typeface="Arial" charset="0"/>
        <a:ea typeface="ＭＳ Ｐゴシック" pitchFamily="-128" charset="-128"/>
        <a:cs typeface="+mn-cs"/>
      </a:defRPr>
    </a:lvl6pPr>
    <a:lvl7pPr marL="15361920" algn="l" defTabSz="5120640" rtl="0" eaLnBrk="1" latinLnBrk="0" hangingPunct="1">
      <a:defRPr sz="13400" kern="1200">
        <a:solidFill>
          <a:schemeClr val="tx1"/>
        </a:solidFill>
        <a:latin typeface="Arial" charset="0"/>
        <a:ea typeface="ＭＳ Ｐゴシック" pitchFamily="-128" charset="-128"/>
        <a:cs typeface="+mn-cs"/>
      </a:defRPr>
    </a:lvl7pPr>
    <a:lvl8pPr marL="17922240" algn="l" defTabSz="5120640" rtl="0" eaLnBrk="1" latinLnBrk="0" hangingPunct="1">
      <a:defRPr sz="13400" kern="1200">
        <a:solidFill>
          <a:schemeClr val="tx1"/>
        </a:solidFill>
        <a:latin typeface="Arial" charset="0"/>
        <a:ea typeface="ＭＳ Ｐゴシック" pitchFamily="-128" charset="-128"/>
        <a:cs typeface="+mn-cs"/>
      </a:defRPr>
    </a:lvl8pPr>
    <a:lvl9pPr marL="20482560" algn="l" defTabSz="5120640" rtl="0" eaLnBrk="1" latinLnBrk="0" hangingPunct="1">
      <a:defRPr sz="13400" kern="1200">
        <a:solidFill>
          <a:schemeClr val="tx1"/>
        </a:solidFill>
        <a:latin typeface="Arial" charset="0"/>
        <a:ea typeface="ＭＳ Ｐゴシック" pitchFamily="-128" charset="-128"/>
        <a:cs typeface="+mn-cs"/>
      </a:defRPr>
    </a:lvl9pPr>
  </p:defaultTextStyle>
  <p:extLst>
    <p:ext uri="{EFAFB233-063F-42B5-8137-9DF3F51BA10A}">
      <p15:sldGuideLst xmlns:p15="http://schemas.microsoft.com/office/powerpoint/2012/main">
        <p15:guide id="1" orient="horz" pos="11808">
          <p15:clr>
            <a:srgbClr val="A4A3A4"/>
          </p15:clr>
        </p15:guide>
        <p15:guide id="2" pos="161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277" autoAdjust="0"/>
    <p:restoredTop sz="92131" autoAdjust="0"/>
  </p:normalViewPr>
  <p:slideViewPr>
    <p:cSldViewPr>
      <p:cViewPr varScale="1">
        <p:scale>
          <a:sx n="19" d="100"/>
          <a:sy n="19" d="100"/>
        </p:scale>
        <p:origin x="2298" y="138"/>
      </p:cViewPr>
      <p:guideLst>
        <p:guide orient="horz" pos="11808"/>
        <p:guide pos="161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1026"/>
          <p:cNvSpPr>
            <a:spLocks noGrp="1" noChangeArrowheads="1"/>
          </p:cNvSpPr>
          <p:nvPr>
            <p:ph type="hdr" sz="quarter"/>
          </p:nvPr>
        </p:nvSpPr>
        <p:spPr bwMode="auto">
          <a:xfrm>
            <a:off x="0" y="0"/>
            <a:ext cx="3169920" cy="480060"/>
          </a:xfrm>
          <a:prstGeom prst="rect">
            <a:avLst/>
          </a:prstGeom>
          <a:noFill/>
          <a:ln w="9525">
            <a:noFill/>
            <a:miter lim="800000"/>
            <a:headEnd/>
            <a:tailEnd/>
          </a:ln>
        </p:spPr>
        <p:txBody>
          <a:bodyPr vert="horz" wrap="square" lIns="95185" tIns="47591" rIns="95185" bIns="47591" numCol="1" anchor="t" anchorCtr="0" compatLnSpc="1">
            <a:prstTxWarp prst="textNoShape">
              <a:avLst/>
            </a:prstTxWarp>
          </a:bodyPr>
          <a:lstStyle>
            <a:lvl1pPr>
              <a:defRPr sz="1200"/>
            </a:lvl1pPr>
          </a:lstStyle>
          <a:p>
            <a:endParaRPr lang="en-US" dirty="0"/>
          </a:p>
        </p:txBody>
      </p:sp>
      <p:sp>
        <p:nvSpPr>
          <p:cNvPr id="14339" name="Rectangle 1027"/>
          <p:cNvSpPr>
            <a:spLocks noGrp="1" noChangeArrowheads="1"/>
          </p:cNvSpPr>
          <p:nvPr>
            <p:ph type="dt" idx="1"/>
          </p:nvPr>
        </p:nvSpPr>
        <p:spPr bwMode="auto">
          <a:xfrm>
            <a:off x="4145280" y="0"/>
            <a:ext cx="3169920" cy="480060"/>
          </a:xfrm>
          <a:prstGeom prst="rect">
            <a:avLst/>
          </a:prstGeom>
          <a:noFill/>
          <a:ln w="9525">
            <a:noFill/>
            <a:miter lim="800000"/>
            <a:headEnd/>
            <a:tailEnd/>
          </a:ln>
        </p:spPr>
        <p:txBody>
          <a:bodyPr vert="horz" wrap="square" lIns="95185" tIns="47591" rIns="95185" bIns="47591" numCol="1" anchor="t" anchorCtr="0" compatLnSpc="1">
            <a:prstTxWarp prst="textNoShape">
              <a:avLst/>
            </a:prstTxWarp>
          </a:bodyPr>
          <a:lstStyle>
            <a:lvl1pPr algn="r">
              <a:defRPr sz="1200"/>
            </a:lvl1pPr>
          </a:lstStyle>
          <a:p>
            <a:fld id="{EF750D08-D442-422E-A1E4-D61E6E384C79}" type="datetime1">
              <a:rPr lang="en-US"/>
              <a:pPr/>
              <a:t>5/1/2020</a:t>
            </a:fld>
            <a:endParaRPr lang="en-US" dirty="0"/>
          </a:p>
        </p:txBody>
      </p:sp>
      <p:sp>
        <p:nvSpPr>
          <p:cNvPr id="14340" name="Rectangle 1028"/>
          <p:cNvSpPr>
            <a:spLocks noGrp="1" noRot="1" noChangeAspect="1" noChangeArrowheads="1" noTextEdit="1"/>
          </p:cNvSpPr>
          <p:nvPr>
            <p:ph type="sldImg" idx="2"/>
          </p:nvPr>
        </p:nvSpPr>
        <p:spPr bwMode="auto">
          <a:xfrm>
            <a:off x="1200150" y="719138"/>
            <a:ext cx="4916488" cy="3600450"/>
          </a:xfrm>
          <a:prstGeom prst="rect">
            <a:avLst/>
          </a:prstGeom>
          <a:noFill/>
          <a:ln w="9525">
            <a:solidFill>
              <a:srgbClr val="000000"/>
            </a:solidFill>
            <a:miter lim="800000"/>
            <a:headEnd/>
            <a:tailEnd/>
          </a:ln>
          <a:effectLst/>
        </p:spPr>
      </p:sp>
      <p:sp>
        <p:nvSpPr>
          <p:cNvPr id="14341" name="Rectangle 1029"/>
          <p:cNvSpPr>
            <a:spLocks noGrp="1" noChangeArrowheads="1"/>
          </p:cNvSpPr>
          <p:nvPr>
            <p:ph type="body" sz="quarter" idx="3"/>
          </p:nvPr>
        </p:nvSpPr>
        <p:spPr bwMode="auto">
          <a:xfrm>
            <a:off x="975360" y="4560571"/>
            <a:ext cx="5364480" cy="4320540"/>
          </a:xfrm>
          <a:prstGeom prst="rect">
            <a:avLst/>
          </a:prstGeom>
          <a:noFill/>
          <a:ln w="9525">
            <a:noFill/>
            <a:miter lim="800000"/>
            <a:headEnd/>
            <a:tailEnd/>
          </a:ln>
        </p:spPr>
        <p:txBody>
          <a:bodyPr vert="horz" wrap="square" lIns="95185" tIns="47591" rIns="95185" bIns="4759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342" name="Rectangle 1030"/>
          <p:cNvSpPr>
            <a:spLocks noGrp="1" noChangeArrowheads="1"/>
          </p:cNvSpPr>
          <p:nvPr>
            <p:ph type="ftr" sz="quarter" idx="4"/>
          </p:nvPr>
        </p:nvSpPr>
        <p:spPr bwMode="auto">
          <a:xfrm>
            <a:off x="0" y="9121140"/>
            <a:ext cx="3169920" cy="480060"/>
          </a:xfrm>
          <a:prstGeom prst="rect">
            <a:avLst/>
          </a:prstGeom>
          <a:noFill/>
          <a:ln w="9525">
            <a:noFill/>
            <a:miter lim="800000"/>
            <a:headEnd/>
            <a:tailEnd/>
          </a:ln>
        </p:spPr>
        <p:txBody>
          <a:bodyPr vert="horz" wrap="square" lIns="95185" tIns="47591" rIns="95185" bIns="47591" numCol="1" anchor="b" anchorCtr="0" compatLnSpc="1">
            <a:prstTxWarp prst="textNoShape">
              <a:avLst/>
            </a:prstTxWarp>
          </a:bodyPr>
          <a:lstStyle>
            <a:lvl1pPr>
              <a:defRPr sz="1200"/>
            </a:lvl1pPr>
          </a:lstStyle>
          <a:p>
            <a:endParaRPr lang="en-US" dirty="0"/>
          </a:p>
        </p:txBody>
      </p:sp>
      <p:sp>
        <p:nvSpPr>
          <p:cNvPr id="14343" name="Rectangle 1031"/>
          <p:cNvSpPr>
            <a:spLocks noGrp="1" noChangeArrowheads="1"/>
          </p:cNvSpPr>
          <p:nvPr>
            <p:ph type="sldNum" sz="quarter" idx="5"/>
          </p:nvPr>
        </p:nvSpPr>
        <p:spPr bwMode="auto">
          <a:xfrm>
            <a:off x="4145280" y="9121140"/>
            <a:ext cx="3169920" cy="480060"/>
          </a:xfrm>
          <a:prstGeom prst="rect">
            <a:avLst/>
          </a:prstGeom>
          <a:noFill/>
          <a:ln w="9525">
            <a:noFill/>
            <a:miter lim="800000"/>
            <a:headEnd/>
            <a:tailEnd/>
          </a:ln>
        </p:spPr>
        <p:txBody>
          <a:bodyPr vert="horz" wrap="square" lIns="95185" tIns="47591" rIns="95185" bIns="47591" numCol="1" anchor="b" anchorCtr="0" compatLnSpc="1">
            <a:prstTxWarp prst="textNoShape">
              <a:avLst/>
            </a:prstTxWarp>
          </a:bodyPr>
          <a:lstStyle>
            <a:lvl1pPr algn="r">
              <a:defRPr sz="1200"/>
            </a:lvl1pPr>
          </a:lstStyle>
          <a:p>
            <a:fld id="{B17B06B7-A316-4216-BE45-3FC35F7F3CE9}" type="slidenum">
              <a:rPr lang="en-US"/>
              <a:pPr/>
              <a:t>‹#›</a:t>
            </a:fld>
            <a:endParaRPr lang="en-US" dirty="0"/>
          </a:p>
        </p:txBody>
      </p:sp>
    </p:spTree>
    <p:extLst>
      <p:ext uri="{BB962C8B-B14F-4D97-AF65-F5344CB8AC3E}">
        <p14:creationId xmlns:p14="http://schemas.microsoft.com/office/powerpoint/2010/main" val="563055464"/>
      </p:ext>
    </p:extLst>
  </p:cSld>
  <p:clrMap bg1="lt1" tx1="dk1" bg2="lt2" tx2="dk2" accent1="accent1" accent2="accent2" accent3="accent3" accent4="accent4" accent5="accent5" accent6="accent6" hlink="hlink" folHlink="folHlink"/>
  <p:notesStyle>
    <a:lvl1pPr algn="l" defTabSz="2560320" rtl="0" fontAlgn="base">
      <a:spcBef>
        <a:spcPct val="30000"/>
      </a:spcBef>
      <a:spcAft>
        <a:spcPct val="0"/>
      </a:spcAft>
      <a:defRPr sz="6700" kern="1200">
        <a:solidFill>
          <a:schemeClr val="tx1"/>
        </a:solidFill>
        <a:latin typeface="Calibri" pitchFamily="-128" charset="0"/>
        <a:ea typeface="ＭＳ Ｐゴシック" pitchFamily="-128" charset="-128"/>
        <a:cs typeface="+mn-cs"/>
      </a:defRPr>
    </a:lvl1pPr>
    <a:lvl2pPr marL="2560320" algn="l" defTabSz="2560320" rtl="0" fontAlgn="base">
      <a:spcBef>
        <a:spcPct val="30000"/>
      </a:spcBef>
      <a:spcAft>
        <a:spcPct val="0"/>
      </a:spcAft>
      <a:defRPr sz="6700" kern="1200">
        <a:solidFill>
          <a:schemeClr val="tx1"/>
        </a:solidFill>
        <a:latin typeface="Calibri" pitchFamily="-128" charset="0"/>
        <a:ea typeface="ＭＳ Ｐゴシック" pitchFamily="-128" charset="-128"/>
        <a:cs typeface="+mn-cs"/>
      </a:defRPr>
    </a:lvl2pPr>
    <a:lvl3pPr marL="5120640" algn="l" defTabSz="2560320" rtl="0" fontAlgn="base">
      <a:spcBef>
        <a:spcPct val="30000"/>
      </a:spcBef>
      <a:spcAft>
        <a:spcPct val="0"/>
      </a:spcAft>
      <a:defRPr sz="6700" kern="1200">
        <a:solidFill>
          <a:schemeClr val="tx1"/>
        </a:solidFill>
        <a:latin typeface="Calibri" pitchFamily="-128" charset="0"/>
        <a:ea typeface="ＭＳ Ｐゴシック" pitchFamily="-128" charset="-128"/>
        <a:cs typeface="+mn-cs"/>
      </a:defRPr>
    </a:lvl3pPr>
    <a:lvl4pPr marL="7680960" algn="l" defTabSz="2560320" rtl="0" fontAlgn="base">
      <a:spcBef>
        <a:spcPct val="30000"/>
      </a:spcBef>
      <a:spcAft>
        <a:spcPct val="0"/>
      </a:spcAft>
      <a:defRPr sz="6700" kern="1200">
        <a:solidFill>
          <a:schemeClr val="tx1"/>
        </a:solidFill>
        <a:latin typeface="Calibri" pitchFamily="-128" charset="0"/>
        <a:ea typeface="ＭＳ Ｐゴシック" pitchFamily="-128" charset="-128"/>
        <a:cs typeface="+mn-cs"/>
      </a:defRPr>
    </a:lvl4pPr>
    <a:lvl5pPr marL="10241280" algn="l" defTabSz="2560320" rtl="0" fontAlgn="base">
      <a:spcBef>
        <a:spcPct val="30000"/>
      </a:spcBef>
      <a:spcAft>
        <a:spcPct val="0"/>
      </a:spcAft>
      <a:defRPr sz="6700" kern="1200">
        <a:solidFill>
          <a:schemeClr val="tx1"/>
        </a:solidFill>
        <a:latin typeface="Calibri" pitchFamily="-128" charset="0"/>
        <a:ea typeface="ＭＳ Ｐゴシック" pitchFamily="-128" charset="-128"/>
        <a:cs typeface="+mn-cs"/>
      </a:defRPr>
    </a:lvl5pPr>
    <a:lvl6pPr marL="12801600" algn="l" defTabSz="5120640" rtl="0" eaLnBrk="1" latinLnBrk="0" hangingPunct="1">
      <a:defRPr sz="6700" kern="1200">
        <a:solidFill>
          <a:schemeClr val="tx1"/>
        </a:solidFill>
        <a:latin typeface="+mn-lt"/>
        <a:ea typeface="+mn-ea"/>
        <a:cs typeface="+mn-cs"/>
      </a:defRPr>
    </a:lvl6pPr>
    <a:lvl7pPr marL="15361920" algn="l" defTabSz="5120640" rtl="0" eaLnBrk="1" latinLnBrk="0" hangingPunct="1">
      <a:defRPr sz="6700" kern="1200">
        <a:solidFill>
          <a:schemeClr val="tx1"/>
        </a:solidFill>
        <a:latin typeface="+mn-lt"/>
        <a:ea typeface="+mn-ea"/>
        <a:cs typeface="+mn-cs"/>
      </a:defRPr>
    </a:lvl7pPr>
    <a:lvl8pPr marL="17922240" algn="l" defTabSz="5120640" rtl="0" eaLnBrk="1" latinLnBrk="0" hangingPunct="1">
      <a:defRPr sz="6700" kern="1200">
        <a:solidFill>
          <a:schemeClr val="tx1"/>
        </a:solidFill>
        <a:latin typeface="+mn-lt"/>
        <a:ea typeface="+mn-ea"/>
        <a:cs typeface="+mn-cs"/>
      </a:defRPr>
    </a:lvl8pPr>
    <a:lvl9pPr marL="20482560" algn="l" defTabSz="5120640" rtl="0" eaLnBrk="1" latinLnBrk="0" hangingPunct="1">
      <a:defRPr sz="6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26"/>
          <p:cNvSpPr>
            <a:spLocks noGrp="1" noRot="1" noChangeAspect="1" noChangeArrowheads="1" noTextEdit="1"/>
          </p:cNvSpPr>
          <p:nvPr>
            <p:ph type="sldImg"/>
          </p:nvPr>
        </p:nvSpPr>
        <p:spPr>
          <a:xfrm>
            <a:off x="1200150" y="719138"/>
            <a:ext cx="4916488" cy="3600450"/>
          </a:xfrm>
          <a:ln/>
        </p:spPr>
      </p:sp>
      <p:sp>
        <p:nvSpPr>
          <p:cNvPr id="15363" name="Rectangle 1027"/>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505089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6135585"/>
            <a:ext cx="38404800" cy="13052213"/>
          </a:xfrm>
        </p:spPr>
        <p:txBody>
          <a:bodyPr anchor="b"/>
          <a:lstStyle>
            <a:lvl1pPr algn="ctr">
              <a:defRPr sz="25200"/>
            </a:lvl1pPr>
          </a:lstStyle>
          <a:p>
            <a:r>
              <a:rPr lang="en-US"/>
              <a:t>Click to edit Master title style</a:t>
            </a:r>
          </a:p>
        </p:txBody>
      </p:sp>
      <p:sp>
        <p:nvSpPr>
          <p:cNvPr id="3" name="Subtitle 2"/>
          <p:cNvSpPr>
            <a:spLocks noGrp="1"/>
          </p:cNvSpPr>
          <p:nvPr>
            <p:ph type="subTitle" idx="1"/>
          </p:nvPr>
        </p:nvSpPr>
        <p:spPr>
          <a:xfrm>
            <a:off x="6400800" y="19691141"/>
            <a:ext cx="38404800" cy="9051499"/>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3112C8-4BFC-49F2-8639-E56F272661C7}" type="slidenum">
              <a:rPr lang="en-US" smtClean="0"/>
              <a:pPr/>
              <a:t>‹#›</a:t>
            </a:fld>
            <a:endParaRPr lang="en-US" dirty="0"/>
          </a:p>
        </p:txBody>
      </p:sp>
    </p:spTree>
    <p:extLst>
      <p:ext uri="{BB962C8B-B14F-4D97-AF65-F5344CB8AC3E}">
        <p14:creationId xmlns:p14="http://schemas.microsoft.com/office/powerpoint/2010/main" val="3281688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2FF5E7F-0815-46AE-A91A-A7FAFDECC51C}" type="slidenum">
              <a:rPr lang="en-US" smtClean="0"/>
              <a:pPr/>
              <a:t>‹#›</a:t>
            </a:fld>
            <a:endParaRPr lang="en-US" dirty="0"/>
          </a:p>
        </p:txBody>
      </p:sp>
    </p:spTree>
    <p:extLst>
      <p:ext uri="{BB962C8B-B14F-4D97-AF65-F5344CB8AC3E}">
        <p14:creationId xmlns:p14="http://schemas.microsoft.com/office/powerpoint/2010/main" val="1812627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0" y="1996017"/>
            <a:ext cx="11041380" cy="3177138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520440" y="1996017"/>
            <a:ext cx="32484060" cy="3177138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657F7C-6B98-4BF1-908D-0692C6340B12}" type="slidenum">
              <a:rPr lang="en-US" smtClean="0"/>
              <a:pPr/>
              <a:t>‹#›</a:t>
            </a:fld>
            <a:endParaRPr lang="en-US" dirty="0"/>
          </a:p>
        </p:txBody>
      </p:sp>
    </p:spTree>
    <p:extLst>
      <p:ext uri="{BB962C8B-B14F-4D97-AF65-F5344CB8AC3E}">
        <p14:creationId xmlns:p14="http://schemas.microsoft.com/office/powerpoint/2010/main" val="4020944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317FAF-71D9-4035-B63D-D19C9418422E}" type="slidenum">
              <a:rPr lang="en-US" smtClean="0"/>
              <a:pPr/>
              <a:t>‹#›</a:t>
            </a:fld>
            <a:endParaRPr lang="en-US" dirty="0"/>
          </a:p>
        </p:txBody>
      </p:sp>
    </p:spTree>
    <p:extLst>
      <p:ext uri="{BB962C8B-B14F-4D97-AF65-F5344CB8AC3E}">
        <p14:creationId xmlns:p14="http://schemas.microsoft.com/office/powerpoint/2010/main" val="967073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0" y="9346571"/>
            <a:ext cx="44165520" cy="15594962"/>
          </a:xfrm>
        </p:spPr>
        <p:txBody>
          <a:bodyPr anchor="b"/>
          <a:lstStyle>
            <a:lvl1pPr>
              <a:defRPr sz="25200"/>
            </a:lvl1pPr>
          </a:lstStyle>
          <a:p>
            <a:r>
              <a:rPr lang="en-US"/>
              <a:t>Click to edit Master title style</a:t>
            </a:r>
          </a:p>
        </p:txBody>
      </p:sp>
      <p:sp>
        <p:nvSpPr>
          <p:cNvPr id="3" name="Text Placeholder 2"/>
          <p:cNvSpPr>
            <a:spLocks noGrp="1"/>
          </p:cNvSpPr>
          <p:nvPr>
            <p:ph type="body" idx="1"/>
          </p:nvPr>
        </p:nvSpPr>
        <p:spPr>
          <a:xfrm>
            <a:off x="3493770" y="25089067"/>
            <a:ext cx="44165520" cy="8201022"/>
          </a:xfrm>
        </p:spPr>
        <p:txBody>
          <a:bodyPr/>
          <a:lstStyle>
            <a:lvl1pPr marL="0" indent="0">
              <a:buNone/>
              <a:defRPr sz="10080">
                <a:solidFill>
                  <a:schemeClr val="tx1">
                    <a:tint val="75000"/>
                  </a:schemeClr>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352983-1562-4BFC-832B-1B6F645320BC}" type="slidenum">
              <a:rPr lang="en-US" smtClean="0"/>
              <a:pPr/>
              <a:t>‹#›</a:t>
            </a:fld>
            <a:endParaRPr lang="en-US" dirty="0"/>
          </a:p>
        </p:txBody>
      </p:sp>
    </p:spTree>
    <p:extLst>
      <p:ext uri="{BB962C8B-B14F-4D97-AF65-F5344CB8AC3E}">
        <p14:creationId xmlns:p14="http://schemas.microsoft.com/office/powerpoint/2010/main" val="369513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20440" y="9980084"/>
            <a:ext cx="21762720" cy="237873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5923240" y="9980084"/>
            <a:ext cx="21762720" cy="237873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A3614D-495A-4245-9C59-538A14DEB91C}" type="slidenum">
              <a:rPr lang="en-US" smtClean="0"/>
              <a:pPr/>
              <a:t>‹#›</a:t>
            </a:fld>
            <a:endParaRPr lang="en-US" dirty="0"/>
          </a:p>
        </p:txBody>
      </p:sp>
    </p:spTree>
    <p:extLst>
      <p:ext uri="{BB962C8B-B14F-4D97-AF65-F5344CB8AC3E}">
        <p14:creationId xmlns:p14="http://schemas.microsoft.com/office/powerpoint/2010/main" val="2447187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1996019"/>
            <a:ext cx="44165520" cy="7246411"/>
          </a:xfrm>
        </p:spPr>
        <p:txBody>
          <a:bodyPr/>
          <a:lstStyle/>
          <a:p>
            <a:r>
              <a:rPr lang="en-US"/>
              <a:t>Click to edit Master title style</a:t>
            </a:r>
          </a:p>
        </p:txBody>
      </p:sp>
      <p:sp>
        <p:nvSpPr>
          <p:cNvPr id="3" name="Text Placeholder 2"/>
          <p:cNvSpPr>
            <a:spLocks noGrp="1"/>
          </p:cNvSpPr>
          <p:nvPr>
            <p:ph type="body" idx="1"/>
          </p:nvPr>
        </p:nvSpPr>
        <p:spPr>
          <a:xfrm>
            <a:off x="3527112" y="9190358"/>
            <a:ext cx="21662705" cy="4504052"/>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4" name="Content Placeholder 3"/>
          <p:cNvSpPr>
            <a:spLocks noGrp="1"/>
          </p:cNvSpPr>
          <p:nvPr>
            <p:ph sz="half" idx="2"/>
          </p:nvPr>
        </p:nvSpPr>
        <p:spPr>
          <a:xfrm>
            <a:off x="3527112" y="13694410"/>
            <a:ext cx="21662705" cy="20142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5923240" y="9190358"/>
            <a:ext cx="21769390" cy="4504052"/>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6" name="Content Placeholder 5"/>
          <p:cNvSpPr>
            <a:spLocks noGrp="1"/>
          </p:cNvSpPr>
          <p:nvPr>
            <p:ph sz="quarter" idx="4"/>
          </p:nvPr>
        </p:nvSpPr>
        <p:spPr>
          <a:xfrm>
            <a:off x="25923240" y="13694410"/>
            <a:ext cx="21769390" cy="20142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40F50A1-6A73-423A-9059-A0AB7AF76DA9}" type="slidenum">
              <a:rPr lang="en-US" smtClean="0"/>
              <a:pPr/>
              <a:t>‹#›</a:t>
            </a:fld>
            <a:endParaRPr lang="en-US" dirty="0"/>
          </a:p>
        </p:txBody>
      </p:sp>
    </p:spTree>
    <p:extLst>
      <p:ext uri="{BB962C8B-B14F-4D97-AF65-F5344CB8AC3E}">
        <p14:creationId xmlns:p14="http://schemas.microsoft.com/office/powerpoint/2010/main" val="2571947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DD18878-15D2-4738-BBF7-3D25E657B0B3}" type="slidenum">
              <a:rPr lang="en-US" smtClean="0"/>
              <a:pPr/>
              <a:t>‹#›</a:t>
            </a:fld>
            <a:endParaRPr lang="en-US" dirty="0"/>
          </a:p>
        </p:txBody>
      </p:sp>
    </p:spTree>
    <p:extLst>
      <p:ext uri="{BB962C8B-B14F-4D97-AF65-F5344CB8AC3E}">
        <p14:creationId xmlns:p14="http://schemas.microsoft.com/office/powerpoint/2010/main" val="1600382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05E22FA-70B3-42E7-A467-D7C37AD715BF}" type="slidenum">
              <a:rPr lang="en-US" smtClean="0"/>
              <a:pPr/>
              <a:t>‹#›</a:t>
            </a:fld>
            <a:endParaRPr lang="en-US" dirty="0"/>
          </a:p>
        </p:txBody>
      </p:sp>
    </p:spTree>
    <p:extLst>
      <p:ext uri="{BB962C8B-B14F-4D97-AF65-F5344CB8AC3E}">
        <p14:creationId xmlns:p14="http://schemas.microsoft.com/office/powerpoint/2010/main" val="3535498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2499360"/>
            <a:ext cx="16515395" cy="8747760"/>
          </a:xfrm>
        </p:spPr>
        <p:txBody>
          <a:bodyPr anchor="b"/>
          <a:lstStyle>
            <a:lvl1pPr>
              <a:defRPr sz="13440"/>
            </a:lvl1pPr>
          </a:lstStyle>
          <a:p>
            <a:r>
              <a:rPr lang="en-US"/>
              <a:t>Click to edit Master title style</a:t>
            </a:r>
          </a:p>
        </p:txBody>
      </p:sp>
      <p:sp>
        <p:nvSpPr>
          <p:cNvPr id="3" name="Content Placeholder 2"/>
          <p:cNvSpPr>
            <a:spLocks noGrp="1"/>
          </p:cNvSpPr>
          <p:nvPr>
            <p:ph idx="1"/>
          </p:nvPr>
        </p:nvSpPr>
        <p:spPr>
          <a:xfrm>
            <a:off x="21769390" y="5397926"/>
            <a:ext cx="25923240" cy="26642483"/>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527112" y="11247120"/>
            <a:ext cx="16515395" cy="20836681"/>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DD6D01D-7700-4F50-94ED-B22963B6FA43}" type="slidenum">
              <a:rPr lang="en-US" smtClean="0"/>
              <a:pPr/>
              <a:t>‹#›</a:t>
            </a:fld>
            <a:endParaRPr lang="en-US" dirty="0"/>
          </a:p>
        </p:txBody>
      </p:sp>
    </p:spTree>
    <p:extLst>
      <p:ext uri="{BB962C8B-B14F-4D97-AF65-F5344CB8AC3E}">
        <p14:creationId xmlns:p14="http://schemas.microsoft.com/office/powerpoint/2010/main" val="1032464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2499360"/>
            <a:ext cx="16515395" cy="8747760"/>
          </a:xfrm>
        </p:spPr>
        <p:txBody>
          <a:bodyPr anchor="b"/>
          <a:lstStyle>
            <a:lvl1pPr>
              <a:defRPr sz="13440"/>
            </a:lvl1pPr>
          </a:lstStyle>
          <a:p>
            <a:r>
              <a:rPr lang="en-US"/>
              <a:t>Click to edit Master title style</a:t>
            </a:r>
          </a:p>
        </p:txBody>
      </p:sp>
      <p:sp>
        <p:nvSpPr>
          <p:cNvPr id="3" name="Picture Placeholder 2"/>
          <p:cNvSpPr>
            <a:spLocks noGrp="1"/>
          </p:cNvSpPr>
          <p:nvPr>
            <p:ph type="pic" idx="1"/>
          </p:nvPr>
        </p:nvSpPr>
        <p:spPr>
          <a:xfrm>
            <a:off x="21769390" y="5397926"/>
            <a:ext cx="25923240" cy="26642483"/>
          </a:xfrm>
        </p:spPr>
        <p:txBody>
          <a:bodyPr/>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endParaRPr lang="en-US" dirty="0"/>
          </a:p>
        </p:txBody>
      </p:sp>
      <p:sp>
        <p:nvSpPr>
          <p:cNvPr id="4" name="Text Placeholder 3"/>
          <p:cNvSpPr>
            <a:spLocks noGrp="1"/>
          </p:cNvSpPr>
          <p:nvPr>
            <p:ph type="body" sz="half" idx="2"/>
          </p:nvPr>
        </p:nvSpPr>
        <p:spPr>
          <a:xfrm>
            <a:off x="3527112" y="11247120"/>
            <a:ext cx="16515395" cy="20836681"/>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A54A35-ACE4-4642-A539-951D826E5753}" type="slidenum">
              <a:rPr lang="en-US" smtClean="0"/>
              <a:pPr/>
              <a:t>‹#›</a:t>
            </a:fld>
            <a:endParaRPr lang="en-US" dirty="0"/>
          </a:p>
        </p:txBody>
      </p:sp>
    </p:spTree>
    <p:extLst>
      <p:ext uri="{BB962C8B-B14F-4D97-AF65-F5344CB8AC3E}">
        <p14:creationId xmlns:p14="http://schemas.microsoft.com/office/powerpoint/2010/main" val="2938423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1996019"/>
            <a:ext cx="44165520" cy="7246411"/>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520440" y="9980084"/>
            <a:ext cx="44165520" cy="237873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520440" y="34748049"/>
            <a:ext cx="11521440" cy="1996017"/>
          </a:xfrm>
          <a:prstGeom prst="rect">
            <a:avLst/>
          </a:prstGeom>
        </p:spPr>
        <p:txBody>
          <a:bodyPr vert="horz" lIns="91440" tIns="45720" rIns="91440" bIns="45720" rtlCol="0" anchor="ctr"/>
          <a:lstStyle>
            <a:lvl1pPr algn="l">
              <a:defRPr sz="504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16962120" y="34748049"/>
            <a:ext cx="17282160" cy="1996017"/>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6164520" y="34748049"/>
            <a:ext cx="11521440" cy="1996017"/>
          </a:xfrm>
          <a:prstGeom prst="rect">
            <a:avLst/>
          </a:prstGeom>
        </p:spPr>
        <p:txBody>
          <a:bodyPr vert="horz" lIns="91440" tIns="45720" rIns="91440" bIns="45720" rtlCol="0" anchor="ctr"/>
          <a:lstStyle>
            <a:lvl1pPr algn="r">
              <a:defRPr sz="5040">
                <a:solidFill>
                  <a:schemeClr val="tx1">
                    <a:tint val="75000"/>
                  </a:schemeClr>
                </a:solidFill>
              </a:defRPr>
            </a:lvl1pPr>
          </a:lstStyle>
          <a:p>
            <a:fld id="{26CF4D89-5C91-403A-8DB5-43FC2B8CFAEB}" type="slidenum">
              <a:rPr lang="en-US" smtClean="0"/>
              <a:pPr/>
              <a:t>‹#›</a:t>
            </a:fld>
            <a:endParaRPr lang="en-US" dirty="0"/>
          </a:p>
        </p:txBody>
      </p:sp>
    </p:spTree>
    <p:extLst>
      <p:ext uri="{BB962C8B-B14F-4D97-AF65-F5344CB8AC3E}">
        <p14:creationId xmlns:p14="http://schemas.microsoft.com/office/powerpoint/2010/main" val="919930364"/>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11" Type="http://schemas.openxmlformats.org/officeDocument/2006/relationships/image" Target="../media/image7.png"/><Relationship Id="rId5" Type="http://schemas.openxmlformats.org/officeDocument/2006/relationships/image" Target="../media/image1.jpg"/><Relationship Id="rId10" Type="http://schemas.openxmlformats.org/officeDocument/2006/relationships/image" Target="../media/image6.png"/><Relationship Id="rId4" Type="http://schemas.openxmlformats.org/officeDocument/2006/relationships/notesSlide" Target="../notesSlides/notesSlide1.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op-banner-56.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89" y="0"/>
            <a:ext cx="51206400" cy="2882036"/>
          </a:xfrm>
          <a:prstGeom prst="rect">
            <a:avLst/>
          </a:prstGeom>
        </p:spPr>
      </p:pic>
      <p:sp>
        <p:nvSpPr>
          <p:cNvPr id="3" name="TextBox 2"/>
          <p:cNvSpPr txBox="1"/>
          <p:nvPr/>
        </p:nvSpPr>
        <p:spPr>
          <a:xfrm>
            <a:off x="-174999" y="3106549"/>
            <a:ext cx="50907944" cy="4862870"/>
          </a:xfrm>
          <a:prstGeom prst="rect">
            <a:avLst/>
          </a:prstGeom>
          <a:noFill/>
        </p:spPr>
        <p:txBody>
          <a:bodyPr wrap="square" rtlCol="0">
            <a:spAutoFit/>
          </a:bodyPr>
          <a:lstStyle/>
          <a:p>
            <a:pPr algn="ctr"/>
            <a:r>
              <a:rPr lang="en-US" sz="14000" dirty="0">
                <a:latin typeface="Times New Roman" panose="02020603050405020304" pitchFamily="18" charset="0"/>
                <a:cs typeface="Times New Roman" panose="02020603050405020304" pitchFamily="18" charset="0"/>
              </a:rPr>
              <a:t>The Role of Religion in Social Work Practice</a:t>
            </a:r>
          </a:p>
          <a:p>
            <a:pPr algn="ctr"/>
            <a:r>
              <a:rPr lang="en-US" sz="8500" dirty="0">
                <a:latin typeface="Times New Roman" panose="02020603050405020304" pitchFamily="18" charset="0"/>
                <a:cs typeface="Times New Roman" panose="02020603050405020304" pitchFamily="18" charset="0"/>
              </a:rPr>
              <a:t>Marisa Skajewski </a:t>
            </a:r>
          </a:p>
          <a:p>
            <a:pPr algn="ctr"/>
            <a:r>
              <a:rPr lang="en-US" sz="8500" dirty="0">
                <a:latin typeface="Times New Roman" panose="02020603050405020304" pitchFamily="18" charset="0"/>
                <a:cs typeface="Times New Roman" panose="02020603050405020304" pitchFamily="18" charset="0"/>
              </a:rPr>
              <a:t>Faculty Advisors: Dr. David Barry and Jess Bowers</a:t>
            </a:r>
          </a:p>
        </p:txBody>
      </p:sp>
      <p:sp>
        <p:nvSpPr>
          <p:cNvPr id="4" name="TextBox 3"/>
          <p:cNvSpPr txBox="1"/>
          <p:nvPr/>
        </p:nvSpPr>
        <p:spPr>
          <a:xfrm>
            <a:off x="1905000" y="12499122"/>
            <a:ext cx="10287000" cy="646331"/>
          </a:xfrm>
          <a:prstGeom prst="rect">
            <a:avLst/>
          </a:prstGeom>
          <a:noFill/>
        </p:spPr>
        <p:txBody>
          <a:bodyPr wrap="square" rtlCol="0">
            <a:spAutoFit/>
          </a:bodyPr>
          <a:lstStyle/>
          <a:p>
            <a:r>
              <a:rPr lang="en-US" sz="3600" dirty="0"/>
              <a:t>	</a:t>
            </a:r>
          </a:p>
        </p:txBody>
      </p:sp>
      <p:sp>
        <p:nvSpPr>
          <p:cNvPr id="5" name="TextBox 4"/>
          <p:cNvSpPr txBox="1"/>
          <p:nvPr/>
        </p:nvSpPr>
        <p:spPr>
          <a:xfrm>
            <a:off x="1905000" y="8324671"/>
            <a:ext cx="10287000" cy="1200329"/>
          </a:xfrm>
          <a:prstGeom prst="rect">
            <a:avLst/>
          </a:prstGeom>
          <a:solidFill>
            <a:srgbClr val="FFC000"/>
          </a:solidFill>
          <a:ln>
            <a:solidFill>
              <a:schemeClr val="tx1"/>
            </a:solidFill>
          </a:ln>
        </p:spPr>
        <p:txBody>
          <a:bodyPr wrap="square" rtlCol="0">
            <a:spAutoFit/>
          </a:bodyPr>
          <a:lstStyle/>
          <a:p>
            <a:pPr algn="ctr"/>
            <a:r>
              <a:rPr lang="en-US" sz="7200" dirty="0"/>
              <a:t>Introduction </a:t>
            </a:r>
          </a:p>
        </p:txBody>
      </p:sp>
      <p:sp>
        <p:nvSpPr>
          <p:cNvPr id="11" name="TextBox 10"/>
          <p:cNvSpPr txBox="1"/>
          <p:nvPr/>
        </p:nvSpPr>
        <p:spPr>
          <a:xfrm>
            <a:off x="1905000" y="16325671"/>
            <a:ext cx="10297886" cy="1200329"/>
          </a:xfrm>
          <a:prstGeom prst="rect">
            <a:avLst/>
          </a:prstGeom>
          <a:solidFill>
            <a:srgbClr val="FFC000"/>
          </a:solidFill>
          <a:ln>
            <a:solidFill>
              <a:schemeClr val="tx1"/>
            </a:solidFill>
          </a:ln>
        </p:spPr>
        <p:txBody>
          <a:bodyPr wrap="square" rtlCol="0">
            <a:spAutoFit/>
          </a:bodyPr>
          <a:lstStyle/>
          <a:p>
            <a:pPr algn="ctr"/>
            <a:r>
              <a:rPr lang="en-US" sz="7200" dirty="0"/>
              <a:t>Literature Review</a:t>
            </a:r>
          </a:p>
        </p:txBody>
      </p:sp>
      <p:sp>
        <p:nvSpPr>
          <p:cNvPr id="12" name="TextBox 11"/>
          <p:cNvSpPr txBox="1"/>
          <p:nvPr/>
        </p:nvSpPr>
        <p:spPr>
          <a:xfrm>
            <a:off x="20193000" y="8153400"/>
            <a:ext cx="10287000" cy="1200327"/>
          </a:xfrm>
          <a:prstGeom prst="rect">
            <a:avLst/>
          </a:prstGeom>
          <a:solidFill>
            <a:srgbClr val="FFC000"/>
          </a:solidFill>
          <a:ln>
            <a:solidFill>
              <a:schemeClr val="tx1"/>
            </a:solidFill>
          </a:ln>
        </p:spPr>
        <p:txBody>
          <a:bodyPr wrap="square" rtlCol="0">
            <a:spAutoFit/>
          </a:bodyPr>
          <a:lstStyle/>
          <a:p>
            <a:pPr algn="ctr"/>
            <a:r>
              <a:rPr lang="en-US" sz="7200" dirty="0"/>
              <a:t>Methods</a:t>
            </a:r>
          </a:p>
        </p:txBody>
      </p:sp>
      <p:sp>
        <p:nvSpPr>
          <p:cNvPr id="13" name="TextBox 12"/>
          <p:cNvSpPr txBox="1"/>
          <p:nvPr/>
        </p:nvSpPr>
        <p:spPr>
          <a:xfrm>
            <a:off x="1905000" y="29813071"/>
            <a:ext cx="10287000" cy="1200329"/>
          </a:xfrm>
          <a:prstGeom prst="rect">
            <a:avLst/>
          </a:prstGeom>
          <a:solidFill>
            <a:srgbClr val="FFC000"/>
          </a:solidFill>
          <a:ln>
            <a:solidFill>
              <a:schemeClr val="tx1"/>
            </a:solidFill>
          </a:ln>
        </p:spPr>
        <p:txBody>
          <a:bodyPr wrap="square" rtlCol="0">
            <a:spAutoFit/>
          </a:bodyPr>
          <a:lstStyle/>
          <a:p>
            <a:pPr algn="ctr"/>
            <a:r>
              <a:rPr lang="en-US" sz="7200" dirty="0"/>
              <a:t>Conceptualization</a:t>
            </a:r>
          </a:p>
        </p:txBody>
      </p:sp>
      <p:sp>
        <p:nvSpPr>
          <p:cNvPr id="14" name="TextBox 13"/>
          <p:cNvSpPr txBox="1"/>
          <p:nvPr/>
        </p:nvSpPr>
        <p:spPr>
          <a:xfrm>
            <a:off x="38263121" y="16097071"/>
            <a:ext cx="10287000" cy="1200329"/>
          </a:xfrm>
          <a:prstGeom prst="rect">
            <a:avLst/>
          </a:prstGeom>
          <a:solidFill>
            <a:srgbClr val="FFC000"/>
          </a:solidFill>
          <a:ln>
            <a:solidFill>
              <a:schemeClr val="tx1"/>
            </a:solidFill>
          </a:ln>
        </p:spPr>
        <p:txBody>
          <a:bodyPr wrap="square" rtlCol="0">
            <a:spAutoFit/>
          </a:bodyPr>
          <a:lstStyle/>
          <a:p>
            <a:pPr algn="ctr"/>
            <a:r>
              <a:rPr lang="en-US" sz="7200" dirty="0"/>
              <a:t>Discussion</a:t>
            </a:r>
          </a:p>
        </p:txBody>
      </p:sp>
      <p:sp>
        <p:nvSpPr>
          <p:cNvPr id="22" name="TextBox 21"/>
          <p:cNvSpPr txBox="1"/>
          <p:nvPr/>
        </p:nvSpPr>
        <p:spPr>
          <a:xfrm>
            <a:off x="38295778" y="33470671"/>
            <a:ext cx="10287000" cy="1200329"/>
          </a:xfrm>
          <a:prstGeom prst="rect">
            <a:avLst/>
          </a:prstGeom>
          <a:solidFill>
            <a:srgbClr val="FFC000"/>
          </a:solidFill>
          <a:ln>
            <a:solidFill>
              <a:schemeClr val="tx1"/>
            </a:solidFill>
          </a:ln>
        </p:spPr>
        <p:txBody>
          <a:bodyPr wrap="square" rtlCol="0">
            <a:spAutoFit/>
          </a:bodyPr>
          <a:lstStyle/>
          <a:p>
            <a:pPr algn="ctr"/>
            <a:r>
              <a:rPr lang="en-US" sz="7200" dirty="0"/>
              <a:t>Works Cited</a:t>
            </a:r>
          </a:p>
        </p:txBody>
      </p:sp>
      <p:sp>
        <p:nvSpPr>
          <p:cNvPr id="6" name="TextBox 5"/>
          <p:cNvSpPr txBox="1"/>
          <p:nvPr/>
        </p:nvSpPr>
        <p:spPr>
          <a:xfrm>
            <a:off x="33839143" y="574127"/>
            <a:ext cx="15938490" cy="2308324"/>
          </a:xfrm>
          <a:prstGeom prst="rect">
            <a:avLst/>
          </a:prstGeom>
          <a:noFill/>
        </p:spPr>
        <p:txBody>
          <a:bodyPr wrap="square" rtlCol="0">
            <a:spAutoFit/>
          </a:bodyPr>
          <a:lstStyle/>
          <a:p>
            <a:pPr algn="ctr"/>
            <a:r>
              <a:rPr lang="en-US" sz="7200" dirty="0">
                <a:latin typeface="Constantia" panose="02030602050306030303" pitchFamily="18" charset="0"/>
                <a:cs typeface="Aharoni" panose="02010803020104030203" pitchFamily="2" charset="-79"/>
              </a:rPr>
              <a:t>Department of Sociology </a:t>
            </a:r>
          </a:p>
          <a:p>
            <a:pPr algn="ctr"/>
            <a:r>
              <a:rPr lang="en-US" sz="7200" dirty="0">
                <a:latin typeface="Constantia" panose="02030602050306030303" pitchFamily="18" charset="0"/>
                <a:cs typeface="Aharoni" panose="02010803020104030203" pitchFamily="2" charset="-79"/>
              </a:rPr>
              <a:t>and Social Work</a:t>
            </a:r>
          </a:p>
        </p:txBody>
      </p:sp>
      <p:sp>
        <p:nvSpPr>
          <p:cNvPr id="7" name="Rectangle 6">
            <a:extLst>
              <a:ext uri="{FF2B5EF4-FFF2-40B4-BE49-F238E27FC236}">
                <a16:creationId xmlns:a16="http://schemas.microsoft.com/office/drawing/2014/main" id="{7F29BA88-DBD6-FA4E-B93F-C6B2DDC97D80}"/>
              </a:ext>
            </a:extLst>
          </p:cNvPr>
          <p:cNvSpPr/>
          <p:nvPr/>
        </p:nvSpPr>
        <p:spPr>
          <a:xfrm>
            <a:off x="12801600" y="2448431"/>
            <a:ext cx="25603200" cy="1569660"/>
          </a:xfrm>
          <a:prstGeom prst="rect">
            <a:avLst/>
          </a:prstGeom>
        </p:spPr>
        <p:txBody>
          <a:bodyPr>
            <a:spAutoFit/>
          </a:bodyPr>
          <a:lstStyle/>
          <a:p>
            <a:pPr marL="0" marR="0" indent="457200">
              <a:spcBef>
                <a:spcPts val="0"/>
              </a:spcBef>
              <a:spcAft>
                <a:spcPts val="0"/>
              </a:spcAft>
            </a:pPr>
            <a:r>
              <a:rPr lang="en-US" sz="9600"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sz="9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58B46B6F-951D-B94D-AB94-CA4D76F94D3B}"/>
              </a:ext>
            </a:extLst>
          </p:cNvPr>
          <p:cNvSpPr/>
          <p:nvPr/>
        </p:nvSpPr>
        <p:spPr>
          <a:xfrm>
            <a:off x="1238705" y="10000357"/>
            <a:ext cx="14306095" cy="5509200"/>
          </a:xfrm>
          <a:prstGeom prst="rect">
            <a:avLst/>
          </a:prstGeom>
        </p:spPr>
        <p:txBody>
          <a:bodyPr wrap="square">
            <a:spAutoFit/>
          </a:bodyPr>
          <a:lstStyle/>
          <a:p>
            <a:r>
              <a:rPr lang="en-US" sz="3200" dirty="0">
                <a:latin typeface="Times New Roman" panose="02020603050405020304" pitchFamily="18" charset="0"/>
                <a:cs typeface="Times New Roman" panose="02020603050405020304" pitchFamily="18" charset="0"/>
              </a:rPr>
              <a:t>It is important for social workers to have a holistic approach in the treatment of their clients, including the implementation of religion. 3,836 Wisconsin state certified social workers were surveyed to explore the social work practitioner’s self-efficacy and behaviors regarding the use of the client’s religiosity/spirituality in clinical practice. This research investigates the relationship between religiosity/spirituality of the practitioner and organization, as well as the intent to use religious sources in providing services to clients. Training is another aspect that is investigated through the amount and type of training that is received by practitioners. The results of this study increase the training and knowledge of religion within the social work profession. This leads to a better understanding of the way social workers address religion within practice to allow their clients to have the best possible outcomes. </a:t>
            </a:r>
          </a:p>
        </p:txBody>
      </p:sp>
      <p:sp>
        <p:nvSpPr>
          <p:cNvPr id="9" name="Rectangle 8">
            <a:extLst>
              <a:ext uri="{FF2B5EF4-FFF2-40B4-BE49-F238E27FC236}">
                <a16:creationId xmlns:a16="http://schemas.microsoft.com/office/drawing/2014/main" id="{7CAA60D3-89F6-2B4F-8307-5E17CFBD8040}"/>
              </a:ext>
            </a:extLst>
          </p:cNvPr>
          <p:cNvSpPr/>
          <p:nvPr/>
        </p:nvSpPr>
        <p:spPr>
          <a:xfrm>
            <a:off x="1399724" y="18030093"/>
            <a:ext cx="13546260" cy="11910953"/>
          </a:xfrm>
          <a:prstGeom prst="rect">
            <a:avLst/>
          </a:prstGeom>
        </p:spPr>
        <p:txBody>
          <a:bodyPr wrap="square">
            <a:spAutoFit/>
          </a:bodyPr>
          <a:lstStyle/>
          <a:p>
            <a:r>
              <a:rPr lang="en-US" sz="3200" dirty="0">
                <a:latin typeface="Times New Roman" panose="02020603050405020304" pitchFamily="18" charset="0"/>
                <a:cs typeface="Times New Roman" panose="02020603050405020304" pitchFamily="18" charset="0"/>
              </a:rPr>
              <a:t>	The research by </a:t>
            </a:r>
            <a:r>
              <a:rPr lang="en-US" sz="3200" dirty="0" err="1">
                <a:latin typeface="Times New Roman" panose="02020603050405020304" pitchFamily="18" charset="0"/>
                <a:cs typeface="Times New Roman" panose="02020603050405020304" pitchFamily="18" charset="0"/>
              </a:rPr>
              <a:t>Oxhandler</a:t>
            </a:r>
            <a:r>
              <a:rPr lang="en-US" sz="3200" dirty="0">
                <a:latin typeface="Times New Roman" panose="02020603050405020304" pitchFamily="18" charset="0"/>
                <a:cs typeface="Times New Roman" panose="02020603050405020304" pitchFamily="18" charset="0"/>
              </a:rPr>
              <a:t> and Parrish (2016) created the Religious/Spiritually Integrated Practice Assessment Scale. Their research was aiming to develop and validate a scale for others to use to test aspects of religion/spirituality within helping professions (</a:t>
            </a:r>
            <a:r>
              <a:rPr lang="en-US" sz="3200" dirty="0" err="1">
                <a:latin typeface="Times New Roman" panose="02020603050405020304" pitchFamily="18" charset="0"/>
                <a:cs typeface="Times New Roman" panose="02020603050405020304" pitchFamily="18" charset="0"/>
              </a:rPr>
              <a:t>Oxhandler</a:t>
            </a:r>
            <a:r>
              <a:rPr lang="en-US" sz="3200" dirty="0">
                <a:latin typeface="Times New Roman" panose="02020603050405020304" pitchFamily="18" charset="0"/>
                <a:cs typeface="Times New Roman" panose="02020603050405020304" pitchFamily="18" charset="0"/>
              </a:rPr>
              <a:t> and Parrish, 2016). </a:t>
            </a:r>
            <a:r>
              <a:rPr lang="en-US" sz="3200" dirty="0" err="1">
                <a:latin typeface="Times New Roman" panose="02020603050405020304" pitchFamily="18" charset="0"/>
                <a:cs typeface="Times New Roman" panose="02020603050405020304" pitchFamily="18" charset="0"/>
              </a:rPr>
              <a:t>Oxhandler</a:t>
            </a:r>
            <a:r>
              <a:rPr lang="en-US" sz="3200" dirty="0">
                <a:latin typeface="Times New Roman" panose="02020603050405020304" pitchFamily="18" charset="0"/>
                <a:cs typeface="Times New Roman" panose="02020603050405020304" pitchFamily="18" charset="0"/>
              </a:rPr>
              <a:t>, Parrish, Torres and </a:t>
            </a:r>
            <a:r>
              <a:rPr lang="en-US" sz="3200" dirty="0" err="1">
                <a:latin typeface="Times New Roman" panose="02020603050405020304" pitchFamily="18" charset="0"/>
                <a:cs typeface="Times New Roman" panose="02020603050405020304" pitchFamily="18" charset="0"/>
              </a:rPr>
              <a:t>Achenbaum</a:t>
            </a:r>
            <a:r>
              <a:rPr lang="en-US" sz="3200" dirty="0">
                <a:latin typeface="Times New Roman" panose="02020603050405020304" pitchFamily="18" charset="0"/>
                <a:cs typeface="Times New Roman" panose="02020603050405020304" pitchFamily="18" charset="0"/>
              </a:rPr>
              <a:t> (2015) studied licensed clinical social workers from across the United States utilizing the religious and Spiritually Integrated Practice Assessment. This research wanted to obtain a national view of social worker’s behaviors and views about incorporating religion/spirituality. They found that many of the social workers are not integrating religion/spirituality into their practice. However, many of the social workers that had some religious training had increased views of the possibility of incorporating religion into their practice. </a:t>
            </a:r>
            <a:r>
              <a:rPr lang="en-US" sz="3200" dirty="0" err="1">
                <a:latin typeface="Times New Roman" panose="02020603050405020304" pitchFamily="18" charset="0"/>
                <a:cs typeface="Times New Roman" panose="02020603050405020304" pitchFamily="18" charset="0"/>
              </a:rPr>
              <a:t>Oxhandler</a:t>
            </a:r>
            <a:r>
              <a:rPr lang="en-US" sz="3200" dirty="0">
                <a:latin typeface="Times New Roman" panose="02020603050405020304" pitchFamily="18" charset="0"/>
                <a:cs typeface="Times New Roman" panose="02020603050405020304" pitchFamily="18" charset="0"/>
              </a:rPr>
              <a:t> and </a:t>
            </a:r>
            <a:r>
              <a:rPr lang="en-US" sz="3200" dirty="0" err="1">
                <a:latin typeface="Times New Roman" panose="02020603050405020304" pitchFamily="18" charset="0"/>
                <a:cs typeface="Times New Roman" panose="02020603050405020304" pitchFamily="18" charset="0"/>
              </a:rPr>
              <a:t>Giardina</a:t>
            </a:r>
            <a:r>
              <a:rPr lang="en-US" sz="3200" dirty="0">
                <a:latin typeface="Times New Roman" panose="02020603050405020304" pitchFamily="18" charset="0"/>
                <a:cs typeface="Times New Roman" panose="02020603050405020304" pitchFamily="18" charset="0"/>
              </a:rPr>
              <a:t> (2017) also did a national sample of licensed clinical social workers looking at the integration of religion/spirituality into their practice and possible barriers to incorporating it. 	This study expands on the existing research by focusing exclusively on a smaller population of social workers. Instead of completing a national study, our research focuses exclusively on the experiences of social workers in Wisconsin. It expands on topics that the previous research did not incorporate such as the formal and informal religious status of the organization that social workers are working. In addition, it incorporates measurement items about the current continuing education opportunities that include religion/spirituality and the social worker’s current religious beliefs, allowing for a deeper understanding of this topic.</a:t>
            </a:r>
          </a:p>
          <a:p>
            <a:endParaRPr lang="en-US" sz="3200" b="0" i="0" dirty="0">
              <a:effectLst/>
              <a:latin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60F20248-F562-024C-A516-48789AE872C7}"/>
              </a:ext>
            </a:extLst>
          </p:cNvPr>
          <p:cNvSpPr/>
          <p:nvPr/>
        </p:nvSpPr>
        <p:spPr>
          <a:xfrm>
            <a:off x="792657" y="31394400"/>
            <a:ext cx="14752143" cy="5509200"/>
          </a:xfrm>
          <a:prstGeom prst="rect">
            <a:avLst/>
          </a:prstGeom>
        </p:spPr>
        <p:txBody>
          <a:bodyPr wrap="square">
            <a:spAutoFit/>
          </a:bodyPr>
          <a:lstStyle/>
          <a:p>
            <a:r>
              <a:rPr lang="en-US" sz="3200" dirty="0">
                <a:latin typeface="Times New Roman" panose="02020603050405020304" pitchFamily="18" charset="0"/>
                <a:cs typeface="Times New Roman" panose="02020603050405020304" pitchFamily="18" charset="0"/>
              </a:rPr>
              <a:t>Through the ethical standards in the NASW code of ethics, social workers have a commitment to cultural awareness and social diversity. It includes social worker’s commitment to seek education and understanding with issues of social diversity, including aspects of religion (National Association of Social Workers, 2017). The people that social workers serve exist in a social context. Outside social forces can interact and influence individuals throughout their lives, potentially shaping their beliefs and behaviors. The context of social workers’ clients is an important aspect to take into consideration. Religion may be an aspect of a person’s social context that can create a sense of identity and common values for that person. If social workers are not incorporating religion, resources could be overlooked or excluded that could otherwise provide meaningful support to the client (</a:t>
            </a:r>
            <a:r>
              <a:rPr lang="en-US" sz="3200" dirty="0" err="1">
                <a:latin typeface="Times New Roman" panose="02020603050405020304" pitchFamily="18" charset="0"/>
                <a:cs typeface="Times New Roman" panose="02020603050405020304" pitchFamily="18" charset="0"/>
              </a:rPr>
              <a:t>Askeland</a:t>
            </a:r>
            <a:r>
              <a:rPr lang="en-US" sz="3200" dirty="0">
                <a:latin typeface="Times New Roman" panose="02020603050405020304" pitchFamily="18" charset="0"/>
                <a:cs typeface="Times New Roman" panose="02020603050405020304" pitchFamily="18" charset="0"/>
              </a:rPr>
              <a:t> and </a:t>
            </a:r>
            <a:r>
              <a:rPr lang="en-US" sz="3200" dirty="0" err="1">
                <a:latin typeface="Times New Roman" panose="02020603050405020304" pitchFamily="18" charset="0"/>
                <a:cs typeface="Times New Roman" panose="02020603050405020304" pitchFamily="18" charset="0"/>
              </a:rPr>
              <a:t>Dohlie</a:t>
            </a:r>
            <a:r>
              <a:rPr lang="en-US" sz="3200" dirty="0">
                <a:latin typeface="Times New Roman" panose="02020603050405020304" pitchFamily="18" charset="0"/>
                <a:cs typeface="Times New Roman" panose="02020603050405020304" pitchFamily="18" charset="0"/>
              </a:rPr>
              <a:t>, 2015). </a:t>
            </a:r>
            <a:endParaRPr lang="en-US" sz="3200" b="0" i="0" dirty="0">
              <a:effectLst/>
              <a:latin typeface="Times New Roman" panose="02020603050405020304" pitchFamily="18" charset="0"/>
              <a:cs typeface="Times New Roman" panose="02020603050405020304" pitchFamily="18" charset="0"/>
            </a:endParaRPr>
          </a:p>
        </p:txBody>
      </p:sp>
      <p:sp>
        <p:nvSpPr>
          <p:cNvPr id="16" name="Rectangle 15">
            <a:extLst>
              <a:ext uri="{FF2B5EF4-FFF2-40B4-BE49-F238E27FC236}">
                <a16:creationId xmlns:a16="http://schemas.microsoft.com/office/drawing/2014/main" id="{D63CE647-2C2F-8046-9613-F809FA803822}"/>
              </a:ext>
            </a:extLst>
          </p:cNvPr>
          <p:cNvSpPr/>
          <p:nvPr/>
        </p:nvSpPr>
        <p:spPr>
          <a:xfrm>
            <a:off x="19393585" y="9753600"/>
            <a:ext cx="12153215" cy="6494085"/>
          </a:xfrm>
          <a:prstGeom prst="rect">
            <a:avLst/>
          </a:prstGeom>
        </p:spPr>
        <p:txBody>
          <a:bodyPr wrap="square">
            <a:spAutoFit/>
          </a:bodyPr>
          <a:lstStyle/>
          <a:p>
            <a:r>
              <a:rPr lang="en-US" sz="3200" dirty="0">
                <a:latin typeface="Times New Roman" panose="02020603050405020304" pitchFamily="18" charset="0"/>
                <a:cs typeface="Times New Roman" panose="02020603050405020304" pitchFamily="18" charset="0"/>
              </a:rPr>
              <a:t>The cross-sectional study is surveying Wisconsin state certified social workers. This nonprobability sample was purposively selected to consist of social workers who are state certified. It incorporates social workers who are current practicing and are no longer practice but are still certified though Wisconsin. A list of all of the Wisconsin state certified social workers was obtained through the Wisconsin Department of Safety and Professional Services. This list consisted of 3,836 social workers. A Qualtrics survey of 68 questions was emailed to all of the 3,836 social workers. Two weeks after the initial invitation to participate was sent out, another invitation to participate was emailed to all of the 3,836 social workers. Of the 3,836 social workers who received the survey 578 responded resulting in a 15.07 response rate. </a:t>
            </a:r>
          </a:p>
          <a:p>
            <a:endParaRPr lang="en-US" sz="3200" b="0" i="0" dirty="0">
              <a:effectLst/>
              <a:latin typeface="Times New Roman" panose="02020603050405020304" pitchFamily="18" charset="0"/>
              <a:cs typeface="Times New Roman" panose="02020603050405020304" pitchFamily="18" charset="0"/>
            </a:endParaRPr>
          </a:p>
        </p:txBody>
      </p:sp>
      <p:sp>
        <p:nvSpPr>
          <p:cNvPr id="17" name="Rectangle 16">
            <a:extLst>
              <a:ext uri="{FF2B5EF4-FFF2-40B4-BE49-F238E27FC236}">
                <a16:creationId xmlns:a16="http://schemas.microsoft.com/office/drawing/2014/main" id="{AAB6D197-3EDE-D549-A156-15828BFBCD90}"/>
              </a:ext>
            </a:extLst>
          </p:cNvPr>
          <p:cNvSpPr/>
          <p:nvPr/>
        </p:nvSpPr>
        <p:spPr>
          <a:xfrm>
            <a:off x="37035609" y="17525107"/>
            <a:ext cx="12742024" cy="15850493"/>
          </a:xfrm>
          <a:prstGeom prst="rect">
            <a:avLst/>
          </a:prstGeom>
        </p:spPr>
        <p:txBody>
          <a:bodyPr wrap="square">
            <a:spAutoFit/>
          </a:bodyPr>
          <a:lstStyle/>
          <a:p>
            <a:r>
              <a:rPr lang="en-US" sz="3200" dirty="0">
                <a:latin typeface="Times New Roman" panose="02020603050405020304" pitchFamily="18" charset="0"/>
                <a:cs typeface="Times New Roman" panose="02020603050405020304" pitchFamily="18" charset="0"/>
              </a:rPr>
              <a:t>	Age was positively associated with the self-efficacy, feasibility and frequency of incorporating religion/spirituality into practice as seen through correlations. This shows that younger social workers are less likely to integrate religion/spirituality into practice. The social workers who have been in the field longer incorporate religion/spirituality more into their practice. Highlighting how trainings and more experience within the field could be changing the social worker’s comfort with including religion/spirituality. </a:t>
            </a:r>
          </a:p>
          <a:p>
            <a:r>
              <a:rPr lang="en-US" sz="3200" dirty="0">
                <a:latin typeface="Times New Roman" panose="02020603050405020304" pitchFamily="18" charset="0"/>
                <a:cs typeface="Times New Roman" panose="02020603050405020304" pitchFamily="18" charset="0"/>
              </a:rPr>
              <a:t>	There was a positive association between training opportunities and the social workers frequency of integrating religion/spirituality indicated through correlations. Social workers who identified receiving some training felt more comfortable integrating religion/spirituality into practice. This could mean that through providing trainings related to religion/spirituality social workers might feel more comfortable knowing how to incorporate it into their practice. </a:t>
            </a:r>
          </a:p>
          <a:p>
            <a:r>
              <a:rPr lang="en-US" sz="3200" dirty="0">
                <a:latin typeface="Times New Roman" panose="02020603050405020304" pitchFamily="18" charset="0"/>
                <a:cs typeface="Times New Roman" panose="02020603050405020304" pitchFamily="18" charset="0"/>
              </a:rPr>
              <a:t>	The religious conservativism factor score is positively associated with supportive attitudes towards including religious/spiritually in practice. More research needs to be done to better understand the dynamic between these variables. Further research could investigate if religious conservatives are more likely to incorporate religion into their practice. This could mean that there is an increased risk of proselytizing. Proselytizing religion would contradict the social work code of ethics.</a:t>
            </a:r>
          </a:p>
          <a:p>
            <a:r>
              <a:rPr lang="en-US" sz="3200" dirty="0">
                <a:latin typeface="Times New Roman" panose="02020603050405020304" pitchFamily="18" charset="0"/>
                <a:cs typeface="Times New Roman" panose="02020603050405020304" pitchFamily="18" charset="0"/>
              </a:rPr>
              <a:t>	The research conducted investigated many of the ways that social workers use religion/spirituality within their practice. Overall, there was identified to be a lack of training opportunities for social workers relating to religion/spirituality. This impacts the social worker’s ability to incorporate a holistic approach to treatment for their clients when they do not feel comfortable including religion. There needs to be more training opportunities for the social workers in regard to religion/spirituality so that the clients can get the best possible services. </a:t>
            </a:r>
          </a:p>
          <a:p>
            <a:endParaRPr lang="en-US" sz="3200" b="0" i="0" dirty="0">
              <a:effectLst/>
              <a:latin typeface="Times New Roman" panose="02020603050405020304" pitchFamily="18" charset="0"/>
              <a:cs typeface="Times New Roman" panose="02020603050405020304" pitchFamily="18" charset="0"/>
            </a:endParaRPr>
          </a:p>
        </p:txBody>
      </p:sp>
      <p:sp>
        <p:nvSpPr>
          <p:cNvPr id="15" name="Rectangle 14">
            <a:extLst>
              <a:ext uri="{FF2B5EF4-FFF2-40B4-BE49-F238E27FC236}">
                <a16:creationId xmlns:a16="http://schemas.microsoft.com/office/drawing/2014/main" id="{D4279994-7A54-2C41-B4FE-142A866DEA3A}"/>
              </a:ext>
            </a:extLst>
          </p:cNvPr>
          <p:cNvSpPr/>
          <p:nvPr/>
        </p:nvSpPr>
        <p:spPr>
          <a:xfrm>
            <a:off x="30529888" y="34885864"/>
            <a:ext cx="20981312" cy="2585323"/>
          </a:xfrm>
          <a:prstGeom prst="rect">
            <a:avLst/>
          </a:prstGeom>
        </p:spPr>
        <p:txBody>
          <a:bodyPr wrap="square">
            <a:spAutoFit/>
          </a:bodyPr>
          <a:lstStyle/>
          <a:p>
            <a:r>
              <a:rPr lang="en-US" sz="1800" dirty="0" err="1"/>
              <a:t>Askeland</a:t>
            </a:r>
            <a:r>
              <a:rPr lang="en-US" sz="1800" dirty="0"/>
              <a:t>, A. </a:t>
            </a:r>
            <a:r>
              <a:rPr lang="en-US" sz="1800" dirty="0" err="1"/>
              <a:t>Gurid</a:t>
            </a:r>
            <a:r>
              <a:rPr lang="en-US" sz="1800" dirty="0"/>
              <a:t> and </a:t>
            </a:r>
            <a:r>
              <a:rPr lang="en-US" sz="1800" dirty="0" err="1"/>
              <a:t>Dohlie</a:t>
            </a:r>
            <a:r>
              <a:rPr lang="en-US" sz="1800" dirty="0"/>
              <a:t>, Elsa. 2015. Contextualizing International Social Work: Religion as a Relevant Factor.” </a:t>
            </a:r>
            <a:r>
              <a:rPr lang="en-US" sz="1800" i="1" dirty="0"/>
              <a:t>International Social Work,</a:t>
            </a:r>
            <a:r>
              <a:rPr lang="en-US" sz="1800" dirty="0"/>
              <a:t> 58(2), 261-269.</a:t>
            </a:r>
          </a:p>
          <a:p>
            <a:r>
              <a:rPr lang="en-US" sz="1800" dirty="0"/>
              <a:t>Greeley, Andrew. and Michael </a:t>
            </a:r>
            <a:r>
              <a:rPr lang="en-US" sz="1800" dirty="0" err="1"/>
              <a:t>Hout</a:t>
            </a:r>
            <a:r>
              <a:rPr lang="en-US" sz="1800" dirty="0"/>
              <a:t>. 2006. “The Truth about Conservative Christians: What they think and what they believe.” University of Chicago Press: Chicago, IL</a:t>
            </a:r>
          </a:p>
          <a:p>
            <a:r>
              <a:rPr lang="en-US" sz="1800" dirty="0"/>
              <a:t>National Association of Social Workers. 2017. </a:t>
            </a:r>
            <a:r>
              <a:rPr lang="en-US" sz="1800" i="1" dirty="0"/>
              <a:t>Code of ethics of the National Association of Social Workers</a:t>
            </a:r>
            <a:r>
              <a:rPr lang="en-US" sz="1800" dirty="0"/>
              <a:t>. </a:t>
            </a:r>
          </a:p>
          <a:p>
            <a:r>
              <a:rPr lang="en-US" sz="1800" dirty="0" err="1"/>
              <a:t>Oxhandler</a:t>
            </a:r>
            <a:r>
              <a:rPr lang="en-US" sz="1800" dirty="0"/>
              <a:t>, K. Holly, and </a:t>
            </a:r>
            <a:r>
              <a:rPr lang="en-US" sz="1800" dirty="0" err="1"/>
              <a:t>Ellor</a:t>
            </a:r>
            <a:r>
              <a:rPr lang="en-US" sz="1800" dirty="0"/>
              <a:t>, W. James. 2017. “Christian Social Workers’ Views and Integration of Clients’ Religion and Spirituality in Practice.” </a:t>
            </a:r>
            <a:r>
              <a:rPr lang="en-US" sz="1800" i="1" dirty="0"/>
              <a:t>Journal of the North American Association of </a:t>
            </a:r>
            <a:r>
              <a:rPr lang="en-US" sz="1800" i="1" dirty="0" err="1"/>
              <a:t>Christains</a:t>
            </a:r>
            <a:r>
              <a:rPr lang="en-US" sz="1800" i="1" dirty="0"/>
              <a:t> in 	Social Work, 44</a:t>
            </a:r>
            <a:r>
              <a:rPr lang="en-US" sz="1800" dirty="0"/>
              <a:t>(3). 3-24. </a:t>
            </a:r>
          </a:p>
          <a:p>
            <a:r>
              <a:rPr lang="en-US" sz="1800" dirty="0" err="1"/>
              <a:t>Oxhandler</a:t>
            </a:r>
            <a:r>
              <a:rPr lang="en-US" sz="1800" dirty="0"/>
              <a:t>, K. Holly, and </a:t>
            </a:r>
            <a:r>
              <a:rPr lang="en-US" sz="1800" dirty="0" err="1"/>
              <a:t>Giardina</a:t>
            </a:r>
            <a:r>
              <a:rPr lang="en-US" sz="1800" dirty="0"/>
              <a:t>, D. Traber. 2017. “Social Workers’ Perceived Barriers to and Sources of Support for Integrating Clients’ Religion and Spirituality in Practice.” </a:t>
            </a:r>
            <a:r>
              <a:rPr lang="en-US" sz="1800" i="1" dirty="0"/>
              <a:t>Social 	Work, 62</a:t>
            </a:r>
            <a:r>
              <a:rPr lang="en-US" sz="1800" dirty="0"/>
              <a:t>(4), 323-332. </a:t>
            </a:r>
          </a:p>
          <a:p>
            <a:r>
              <a:rPr lang="en-US" sz="1800" dirty="0" err="1"/>
              <a:t>Oxhandler</a:t>
            </a:r>
            <a:r>
              <a:rPr lang="en-US" sz="1800" dirty="0"/>
              <a:t>, K. Holly, and Parrish, E. Danielle. 2016. The Development and Validation of the Religious/Spiritually Integrated Practice Assessment Scale.” </a:t>
            </a:r>
            <a:r>
              <a:rPr lang="en-US" sz="1800" i="1" dirty="0"/>
              <a:t>Research on Social Work Practice</a:t>
            </a:r>
            <a:r>
              <a:rPr lang="en-US" sz="1800" dirty="0"/>
              <a:t>, </a:t>
            </a:r>
            <a:r>
              <a:rPr lang="en-US" sz="1800" i="1" dirty="0"/>
              <a:t>26</a:t>
            </a:r>
            <a:r>
              <a:rPr lang="en-US" sz="1800" dirty="0"/>
              <a:t>(3), 295-307. </a:t>
            </a:r>
          </a:p>
          <a:p>
            <a:r>
              <a:rPr lang="en-US" sz="1800" dirty="0" err="1"/>
              <a:t>Oxhandler</a:t>
            </a:r>
            <a:r>
              <a:rPr lang="en-US" sz="1800" dirty="0"/>
              <a:t>, K. Holly, Parrish, E. Danielle, Luis R. Torres, and </a:t>
            </a:r>
            <a:r>
              <a:rPr lang="en-US" sz="1800" dirty="0" err="1"/>
              <a:t>Achenbaum</a:t>
            </a:r>
            <a:r>
              <a:rPr lang="en-US" sz="1800" dirty="0"/>
              <a:t>, W. Andrew. 2015. “The Integration of Clients’ Religion and Spirituality in Social Work Practice: A National Survey.” </a:t>
            </a:r>
            <a:r>
              <a:rPr lang="en-US" sz="1800" i="1" dirty="0"/>
              <a:t>Social Work</a:t>
            </a:r>
            <a:r>
              <a:rPr lang="en-US" sz="1800" dirty="0"/>
              <a:t>, 	</a:t>
            </a:r>
            <a:r>
              <a:rPr lang="en-US" sz="1800" i="1" dirty="0"/>
              <a:t>60</a:t>
            </a:r>
            <a:r>
              <a:rPr lang="en-US" sz="1800" dirty="0"/>
              <a:t>(3), 228–237. </a:t>
            </a:r>
          </a:p>
        </p:txBody>
      </p:sp>
      <p:sp>
        <p:nvSpPr>
          <p:cNvPr id="23" name="TextBox 22">
            <a:extLst>
              <a:ext uri="{FF2B5EF4-FFF2-40B4-BE49-F238E27FC236}">
                <a16:creationId xmlns:a16="http://schemas.microsoft.com/office/drawing/2014/main" id="{7F48B490-C7CA-7948-8D39-973CDD2BCD80}"/>
              </a:ext>
            </a:extLst>
          </p:cNvPr>
          <p:cNvSpPr txBox="1"/>
          <p:nvPr/>
        </p:nvSpPr>
        <p:spPr>
          <a:xfrm>
            <a:off x="20135473" y="16078200"/>
            <a:ext cx="10287000" cy="1200327"/>
          </a:xfrm>
          <a:prstGeom prst="rect">
            <a:avLst/>
          </a:prstGeom>
          <a:solidFill>
            <a:srgbClr val="FFC000"/>
          </a:solidFill>
          <a:ln>
            <a:solidFill>
              <a:schemeClr val="tx1"/>
            </a:solidFill>
          </a:ln>
        </p:spPr>
        <p:txBody>
          <a:bodyPr wrap="square" rtlCol="0">
            <a:spAutoFit/>
          </a:bodyPr>
          <a:lstStyle/>
          <a:p>
            <a:pPr algn="ctr"/>
            <a:r>
              <a:rPr lang="en-US" sz="7200" dirty="0"/>
              <a:t>Results</a:t>
            </a:r>
          </a:p>
        </p:txBody>
      </p:sp>
      <p:pic>
        <p:nvPicPr>
          <p:cNvPr id="19" name="Picture 18">
            <a:extLst>
              <a:ext uri="{FF2B5EF4-FFF2-40B4-BE49-F238E27FC236}">
                <a16:creationId xmlns:a16="http://schemas.microsoft.com/office/drawing/2014/main" id="{CB80FFD0-4288-2D48-A22C-84E95A098BCF}"/>
              </a:ext>
            </a:extLst>
          </p:cNvPr>
          <p:cNvPicPr>
            <a:picLocks noChangeAspect="1"/>
          </p:cNvPicPr>
          <p:nvPr/>
        </p:nvPicPr>
        <p:blipFill rotWithShape="1">
          <a:blip r:embed="rId6"/>
          <a:srcRect l="1174" t="3691" r="661" b="5538"/>
          <a:stretch/>
        </p:blipFill>
        <p:spPr>
          <a:xfrm>
            <a:off x="17018456" y="17602200"/>
            <a:ext cx="17576344" cy="3115904"/>
          </a:xfrm>
          <a:prstGeom prst="rect">
            <a:avLst/>
          </a:prstGeom>
        </p:spPr>
      </p:pic>
      <p:pic>
        <p:nvPicPr>
          <p:cNvPr id="42" name="Picture 41">
            <a:extLst>
              <a:ext uri="{FF2B5EF4-FFF2-40B4-BE49-F238E27FC236}">
                <a16:creationId xmlns:a16="http://schemas.microsoft.com/office/drawing/2014/main" id="{A3FFF6CA-6245-DA4D-81A6-37ADBD37AA0B}"/>
              </a:ext>
            </a:extLst>
          </p:cNvPr>
          <p:cNvPicPr>
            <a:picLocks noChangeAspect="1"/>
          </p:cNvPicPr>
          <p:nvPr/>
        </p:nvPicPr>
        <p:blipFill>
          <a:blip r:embed="rId7"/>
          <a:stretch>
            <a:fillRect/>
          </a:stretch>
        </p:blipFill>
        <p:spPr>
          <a:xfrm>
            <a:off x="43853482" y="7245313"/>
            <a:ext cx="5447918" cy="8528087"/>
          </a:xfrm>
          <a:prstGeom prst="rect">
            <a:avLst/>
          </a:prstGeom>
        </p:spPr>
      </p:pic>
      <p:pic>
        <p:nvPicPr>
          <p:cNvPr id="44" name="Picture 43">
            <a:extLst>
              <a:ext uri="{FF2B5EF4-FFF2-40B4-BE49-F238E27FC236}">
                <a16:creationId xmlns:a16="http://schemas.microsoft.com/office/drawing/2014/main" id="{47E9B11B-6BC0-0941-9CC3-F01F68F8028D}"/>
              </a:ext>
            </a:extLst>
          </p:cNvPr>
          <p:cNvPicPr>
            <a:picLocks noChangeAspect="1"/>
          </p:cNvPicPr>
          <p:nvPr/>
        </p:nvPicPr>
        <p:blipFill>
          <a:blip r:embed="rId8"/>
          <a:stretch>
            <a:fillRect/>
          </a:stretch>
        </p:blipFill>
        <p:spPr>
          <a:xfrm>
            <a:off x="19354800" y="30866712"/>
            <a:ext cx="9601200" cy="6318888"/>
          </a:xfrm>
          <a:prstGeom prst="rect">
            <a:avLst/>
          </a:prstGeom>
        </p:spPr>
      </p:pic>
      <p:pic>
        <p:nvPicPr>
          <p:cNvPr id="46" name="Picture 45">
            <a:extLst>
              <a:ext uri="{FF2B5EF4-FFF2-40B4-BE49-F238E27FC236}">
                <a16:creationId xmlns:a16="http://schemas.microsoft.com/office/drawing/2014/main" id="{862464C7-E78B-8642-8AE4-1D87E02C8ADA}"/>
              </a:ext>
            </a:extLst>
          </p:cNvPr>
          <p:cNvPicPr>
            <a:picLocks noChangeAspect="1"/>
          </p:cNvPicPr>
          <p:nvPr/>
        </p:nvPicPr>
        <p:blipFill>
          <a:blip r:embed="rId9"/>
          <a:stretch>
            <a:fillRect/>
          </a:stretch>
        </p:blipFill>
        <p:spPr>
          <a:xfrm>
            <a:off x="26678794" y="22326600"/>
            <a:ext cx="8703507" cy="7902437"/>
          </a:xfrm>
          <a:prstGeom prst="rect">
            <a:avLst/>
          </a:prstGeom>
        </p:spPr>
      </p:pic>
      <p:pic>
        <p:nvPicPr>
          <p:cNvPr id="48" name="Picture 47">
            <a:extLst>
              <a:ext uri="{FF2B5EF4-FFF2-40B4-BE49-F238E27FC236}">
                <a16:creationId xmlns:a16="http://schemas.microsoft.com/office/drawing/2014/main" id="{2DF61B4C-C129-CA4B-9880-CFB2FB8B78C8}"/>
              </a:ext>
            </a:extLst>
          </p:cNvPr>
          <p:cNvPicPr>
            <a:picLocks noChangeAspect="1"/>
          </p:cNvPicPr>
          <p:nvPr/>
        </p:nvPicPr>
        <p:blipFill>
          <a:blip r:embed="rId10"/>
          <a:stretch>
            <a:fillRect/>
          </a:stretch>
        </p:blipFill>
        <p:spPr>
          <a:xfrm>
            <a:off x="16631928" y="21945600"/>
            <a:ext cx="7782702" cy="8731219"/>
          </a:xfrm>
          <a:prstGeom prst="rect">
            <a:avLst/>
          </a:prstGeom>
        </p:spPr>
      </p:pic>
      <p:pic>
        <p:nvPicPr>
          <p:cNvPr id="50" name="Picture 49">
            <a:extLst>
              <a:ext uri="{FF2B5EF4-FFF2-40B4-BE49-F238E27FC236}">
                <a16:creationId xmlns:a16="http://schemas.microsoft.com/office/drawing/2014/main" id="{7F84F912-AFA7-5645-875C-41A894404A52}"/>
              </a:ext>
            </a:extLst>
          </p:cNvPr>
          <p:cNvPicPr>
            <a:picLocks noChangeAspect="1"/>
          </p:cNvPicPr>
          <p:nvPr/>
        </p:nvPicPr>
        <p:blipFill>
          <a:blip r:embed="rId11"/>
          <a:stretch>
            <a:fillRect/>
          </a:stretch>
        </p:blipFill>
        <p:spPr>
          <a:xfrm>
            <a:off x="34394157" y="8153400"/>
            <a:ext cx="7439643" cy="7514981"/>
          </a:xfrm>
          <a:prstGeom prst="rect">
            <a:avLst/>
          </a:prstGeom>
        </p:spPr>
      </p:pic>
      <p:sp>
        <p:nvSpPr>
          <p:cNvPr id="18" name="TextBox 17">
            <a:extLst>
              <a:ext uri="{FF2B5EF4-FFF2-40B4-BE49-F238E27FC236}">
                <a16:creationId xmlns:a16="http://schemas.microsoft.com/office/drawing/2014/main" id="{34545619-B3F2-DF40-8AFA-A055958F698D}"/>
              </a:ext>
            </a:extLst>
          </p:cNvPr>
          <p:cNvSpPr txBox="1"/>
          <p:nvPr/>
        </p:nvSpPr>
        <p:spPr>
          <a:xfrm>
            <a:off x="21945600" y="20955000"/>
            <a:ext cx="8556423" cy="830997"/>
          </a:xfrm>
          <a:prstGeom prst="rect">
            <a:avLst/>
          </a:prstGeom>
          <a:noFill/>
        </p:spPr>
        <p:txBody>
          <a:bodyPr wrap="square" rtlCol="0">
            <a:spAutoFit/>
          </a:bodyPr>
          <a:lstStyle/>
          <a:p>
            <a:r>
              <a:rPr lang="en-US" sz="4800" b="1" u="sng" dirty="0">
                <a:latin typeface="Times New Roman" panose="02020603050405020304" pitchFamily="18" charset="0"/>
                <a:cs typeface="Times New Roman" panose="02020603050405020304" pitchFamily="18" charset="0"/>
              </a:rPr>
              <a:t>Attitude Factor Questions</a:t>
            </a:r>
          </a:p>
        </p:txBody>
      </p:sp>
      <p:sp>
        <p:nvSpPr>
          <p:cNvPr id="20" name="Rectangle 19">
            <a:extLst>
              <a:ext uri="{FF2B5EF4-FFF2-40B4-BE49-F238E27FC236}">
                <a16:creationId xmlns:a16="http://schemas.microsoft.com/office/drawing/2014/main" id="{80E2003B-73F9-1A40-9B1C-005FA3FF78C1}"/>
              </a:ext>
            </a:extLst>
          </p:cNvPr>
          <p:cNvSpPr/>
          <p:nvPr/>
        </p:nvSpPr>
        <p:spPr>
          <a:xfrm>
            <a:off x="39308012" y="6248400"/>
            <a:ext cx="6869188" cy="830997"/>
          </a:xfrm>
          <a:prstGeom prst="rect">
            <a:avLst/>
          </a:prstGeom>
        </p:spPr>
        <p:txBody>
          <a:bodyPr wrap="none">
            <a:spAutoFit/>
          </a:bodyPr>
          <a:lstStyle/>
          <a:p>
            <a:r>
              <a:rPr lang="en-US" sz="4800" b="1" u="sng" dirty="0">
                <a:latin typeface="Times New Roman" panose="02020603050405020304" pitchFamily="18" charset="0"/>
                <a:cs typeface="Times New Roman" panose="02020603050405020304" pitchFamily="18" charset="0"/>
              </a:rPr>
              <a:t>Religious Conservativism</a:t>
            </a:r>
          </a:p>
        </p:txBody>
      </p:sp>
      <p:sp>
        <p:nvSpPr>
          <p:cNvPr id="21" name="TextBox 20">
            <a:extLst>
              <a:ext uri="{FF2B5EF4-FFF2-40B4-BE49-F238E27FC236}">
                <a16:creationId xmlns:a16="http://schemas.microsoft.com/office/drawing/2014/main" id="{9FCF5FA0-BD41-CB45-8106-3FB74CB5309E}"/>
              </a:ext>
            </a:extLst>
          </p:cNvPr>
          <p:cNvSpPr txBox="1"/>
          <p:nvPr/>
        </p:nvSpPr>
        <p:spPr>
          <a:xfrm>
            <a:off x="17047029" y="34649229"/>
            <a:ext cx="184731" cy="2154436"/>
          </a:xfrm>
          <a:prstGeom prst="rect">
            <a:avLst/>
          </a:prstGeom>
          <a:noFill/>
        </p:spPr>
        <p:txBody>
          <a:bodyPr wrap="none" rtlCol="0">
            <a:spAutoFit/>
          </a:bodyPr>
          <a:lstStyle/>
          <a:p>
            <a:endParaRPr lang="en-US" dirty="0"/>
          </a:p>
        </p:txBody>
      </p:sp>
      <p:pic>
        <p:nvPicPr>
          <p:cNvPr id="27" name="Audio 26">
            <a:hlinkClick r:id="" action="ppaction://media"/>
            <a:extLst>
              <a:ext uri="{FF2B5EF4-FFF2-40B4-BE49-F238E27FC236}">
                <a16:creationId xmlns:a16="http://schemas.microsoft.com/office/drawing/2014/main" id="{DFB820DA-D2E2-CE4A-A766-5DB0A28D0CD7}"/>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50241200" y="36525200"/>
            <a:ext cx="812800" cy="812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50226"/>
    </mc:Choice>
    <mc:Fallback xmlns="">
      <p:transition spd="slow" advTm="1502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7"/>
                </p:tgtEl>
              </p:cMediaNode>
            </p:audio>
          </p:childTnLst>
        </p:cTn>
      </p:par>
    </p:tnLst>
  </p:timing>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A01279A9CC0B241AD79158C6D416A54" ma:contentTypeVersion="1" ma:contentTypeDescription="Create a new document." ma:contentTypeScope="" ma:versionID="bd789f29c6c679318cffa0bb7d011f97">
  <xsd:schema xmlns:xsd="http://www.w3.org/2001/XMLSchema" xmlns:xs="http://www.w3.org/2001/XMLSchema" xmlns:p="http://schemas.microsoft.com/office/2006/metadata/properties" xmlns:ns1="http://schemas.microsoft.com/sharepoint/v3" targetNamespace="http://schemas.microsoft.com/office/2006/metadata/properties" ma:root="true" ma:fieldsID="fa06d6fac6d8f3ef9a355fe6c8a09ea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68BFD46-2C09-44CD-92C1-04ABED9392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8B03097-B119-4B39-8817-DC76EF026115}">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F3B1BE8D-BFEA-4023-9FC5-4CB1A7400C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1232</TotalTime>
  <Words>1345</Words>
  <Application>Microsoft Office PowerPoint</Application>
  <PresentationFormat>Custom</PresentationFormat>
  <Paragraphs>31</Paragraphs>
  <Slides>1</Slides>
  <Notes>1</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Constantia</vt:lpstr>
      <vt:lpstr>Times New Roman</vt:lpstr>
      <vt:lpstr>Office Theme</vt:lpstr>
      <vt:lpstr>PowerPoint Presentation</vt:lpstr>
    </vt:vector>
  </TitlesOfParts>
  <Company>UWSP 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UWSP IT</dc:creator>
  <cp:lastModifiedBy>Tappa, Scott</cp:lastModifiedBy>
  <cp:revision>135</cp:revision>
  <cp:lastPrinted>2020-04-25T15:30:35Z</cp:lastPrinted>
  <dcterms:created xsi:type="dcterms:W3CDTF">2010-04-19T21:33:48Z</dcterms:created>
  <dcterms:modified xsi:type="dcterms:W3CDTF">2020-05-01T14:41:16Z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0x0101007A01279A9CC0B241AD79158C6D416A54</vt:lpwstr>
  </property>
  <property fmtid="{D5CDD505-2E9C-101B-9397-08002B2CF9AE}" pid="3" name="Order">
    <vt:r8>1500</vt:r8>
  </property>
  <property fmtid="{D5CDD505-2E9C-101B-9397-08002B2CF9AE}" pid="4" name="TemplateUrl">
    <vt:lpwstr/>
  </property>
  <property fmtid="{D5CDD505-2E9C-101B-9397-08002B2CF9AE}" pid="5" name="xd_Signature">
    <vt:bool>false</vt:bool>
  </property>
  <property fmtid="{D5CDD505-2E9C-101B-9397-08002B2CF9AE}" pid="6" name="xd_ProgID">
    <vt:lpwstr/>
  </property>
</Properties>
</file>