
<file path=[Content_Types].xml><?xml version="1.0" encoding="utf-8"?>
<Types xmlns="http://schemas.openxmlformats.org/package/2006/content-types">
  <Default Extension="jpeg" ContentType="image/jpeg"/>
  <Default Extension="m4a" ContentType="audi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7" r:id="rId4"/>
    <p:sldId id="259" r:id="rId5"/>
    <p:sldId id="267" r:id="rId6"/>
    <p:sldId id="263" r:id="rId7"/>
    <p:sldId id="261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10"/>
    <p:restoredTop sz="94681"/>
  </p:normalViewPr>
  <p:slideViewPr>
    <p:cSldViewPr snapToGrid="0" snapToObjects="1">
      <p:cViewPr varScale="1">
        <p:scale>
          <a:sx n="107" d="100"/>
          <a:sy n="107" d="100"/>
        </p:scale>
        <p:origin x="1760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3776" y="3776472"/>
            <a:ext cx="7196328" cy="147002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3776" y="5257800"/>
            <a:ext cx="7196328" cy="98755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Font typeface="Wingdings 2" pitchFamily="18" charset="2"/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4/2/20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4267200"/>
            <a:ext cx="7612063" cy="1100138"/>
          </a:xfrm>
        </p:spPr>
        <p:txBody>
          <a:bodyPr anchor="b"/>
          <a:lstStyle>
            <a:lvl1pPr algn="ctr">
              <a:defRPr sz="4400" b="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414040">
            <a:off x="1779080" y="450465"/>
            <a:ext cx="5486400" cy="3626214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54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18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5175" y="5443538"/>
            <a:ext cx="7612063" cy="804862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4/2/20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46" y="381000"/>
            <a:ext cx="3250360" cy="16319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946" y="2084389"/>
            <a:ext cx="3250360" cy="393541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ts val="600"/>
              </a:spcBef>
              <a:buNone/>
              <a:defRPr sz="1800" b="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495800" y="6356350"/>
            <a:ext cx="1143000" cy="365125"/>
          </a:xfrm>
        </p:spPr>
        <p:txBody>
          <a:bodyPr/>
          <a:lstStyle>
            <a:lvl1pPr algn="l">
              <a:defRPr/>
            </a:lvl1pPr>
          </a:lstStyle>
          <a:p>
            <a:fld id="{03CEC41E-48BD-4881-B6FF-D82EEBBCD904}" type="datetimeFigureOut">
              <a:rPr lang="en-US" smtClean="0"/>
              <a:t>4/2/20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67426" y="6356350"/>
            <a:ext cx="5334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4"/>
          </p:nvPr>
        </p:nvSpPr>
        <p:spPr>
          <a:xfrm rot="307655">
            <a:off x="4082874" y="3187732"/>
            <a:ext cx="4141140" cy="288137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72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/>
              <a:t>Drag picture to placeholder or click icon to add</a:t>
            </a:r>
            <a:endParaRPr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 rot="21414752">
            <a:off x="4623469" y="338031"/>
            <a:ext cx="4141140" cy="288137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54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4/2/20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0" y="457200"/>
            <a:ext cx="1497106" cy="58102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6888" y="457200"/>
            <a:ext cx="6513511" cy="581025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4/2/20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4/2/20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6889" y="3774328"/>
            <a:ext cx="7199311" cy="1470025"/>
          </a:xfrm>
        </p:spPr>
        <p:txBody>
          <a:bodyPr anchor="b" anchorCtr="0"/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6888" y="5257800"/>
            <a:ext cx="7199312" cy="9906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4/2/20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 rot="504148">
            <a:off x="4493544" y="555043"/>
            <a:ext cx="4142460" cy="308539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/>
              <a:t>Drag picture to placeholder or click icon to add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2236694"/>
            <a:ext cx="7612063" cy="136207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3617259"/>
            <a:ext cx="7612063" cy="1500187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4/2/20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5175" y="2084388"/>
            <a:ext cx="3657600" cy="41830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9637" y="2084388"/>
            <a:ext cx="3657600" cy="41830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4/2/20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4" y="1687512"/>
            <a:ext cx="3657600" cy="9032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174" y="2649071"/>
            <a:ext cx="3657600" cy="360829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9637" y="1687512"/>
            <a:ext cx="3657600" cy="9032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9637" y="2649071"/>
            <a:ext cx="3657600" cy="360829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4/2/20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4/2/20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4/2/20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46" y="381000"/>
            <a:ext cx="3250360" cy="16319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5800" y="381000"/>
            <a:ext cx="4149725" cy="588645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946" y="2084389"/>
            <a:ext cx="3250360" cy="393541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ts val="600"/>
              </a:spcBef>
              <a:buNone/>
              <a:defRPr sz="1800" b="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495800" y="6356350"/>
            <a:ext cx="1143000" cy="365125"/>
          </a:xfrm>
        </p:spPr>
        <p:txBody>
          <a:bodyPr/>
          <a:lstStyle>
            <a:lvl1pPr algn="l">
              <a:defRPr/>
            </a:lvl1pPr>
          </a:lstStyle>
          <a:p>
            <a:fld id="{03CEC41E-48BD-4881-B6FF-D82EEBBCD904}" type="datetimeFigureOut">
              <a:rPr lang="en-US" smtClean="0"/>
              <a:t>4/2/20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67426" y="6356350"/>
            <a:ext cx="5334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2070846"/>
            <a:ext cx="7612064" cy="41820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03CEC41E-48BD-4881-B6FF-D82EEBBCD904}" type="datetimeFigureOut">
              <a:rPr lang="en-US" smtClean="0"/>
              <a:t>4/2/20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375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35635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2"/>
          </a:solidFill>
          <a:effectLst>
            <a:outerShdw blurRad="50800" dist="25400" dir="2700000" algn="tl" rotWithShape="0">
              <a:schemeClr val="bg1">
                <a:alpha val="4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Font typeface="Wingdings 2" pitchFamily="18" charset="2"/>
        <a:buChar char=""/>
        <a:defRPr sz="24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Font typeface="Wingdings 2" pitchFamily="18" charset="2"/>
        <a:buChar char=""/>
        <a:defRPr sz="22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 smtClean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 smtClean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 smtClean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8.m4a"/><Relationship Id="rId1" Type="http://schemas.microsoft.com/office/2007/relationships/media" Target="../media/media8.m4a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9.m4a"/><Relationship Id="rId1" Type="http://schemas.microsoft.com/office/2007/relationships/media" Target="../media/media9.m4a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Empowering Women Through the three R’s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Reading, Writing, &amp; Religion among Indonesian Islamic Women’s Groups</a:t>
            </a:r>
          </a:p>
          <a:p>
            <a:r>
              <a:rPr lang="en-US" dirty="0"/>
              <a:t>By: William Klein</a:t>
            </a:r>
          </a:p>
        </p:txBody>
      </p:sp>
      <p:pic>
        <p:nvPicPr>
          <p:cNvPr id="4" name="Audio 3">
            <a:hlinkClick r:id="" action="ppaction://media"/>
            <a:extLst>
              <a:ext uri="{FF2B5EF4-FFF2-40B4-BE49-F238E27FC236}">
                <a16:creationId xmlns:a16="http://schemas.microsoft.com/office/drawing/2014/main" id="{BFF06D6C-BA80-ED41-9F26-99F835067B8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178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5915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5844"/>
    </mc:Choice>
    <mc:Fallback>
      <p:transition spd="slow" advTm="1584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1082" y="2070846"/>
            <a:ext cx="8752417" cy="4702487"/>
          </a:xfrm>
        </p:spPr>
        <p:txBody>
          <a:bodyPr>
            <a:normAutofit lnSpcReduction="10000"/>
          </a:bodyPr>
          <a:lstStyle/>
          <a:p>
            <a:r>
              <a:rPr lang="en-US" dirty="0"/>
              <a:t>Liberal Feminism vs. Religious Orthodoxy</a:t>
            </a:r>
          </a:p>
          <a:p>
            <a:pPr lvl="1"/>
            <a:r>
              <a:rPr lang="en-US" dirty="0"/>
              <a:t>NOT reflective of modern life</a:t>
            </a:r>
          </a:p>
          <a:p>
            <a:r>
              <a:rPr lang="en-US" dirty="0"/>
              <a:t>Indonesia </a:t>
            </a:r>
            <a:r>
              <a:rPr lang="mr-IN" dirty="0"/>
              <a:t>–</a:t>
            </a:r>
            <a:r>
              <a:rPr lang="en-US" dirty="0"/>
              <a:t> Muslim population = 225 Million (87% of total population)</a:t>
            </a:r>
          </a:p>
          <a:p>
            <a:r>
              <a:rPr lang="en-US" dirty="0"/>
              <a:t>Indonesian Islamic Women’s groups</a:t>
            </a:r>
          </a:p>
          <a:p>
            <a:pPr lvl="1"/>
            <a:r>
              <a:rPr lang="en-US" dirty="0"/>
              <a:t>2 largest </a:t>
            </a:r>
            <a:r>
              <a:rPr lang="mr-IN" dirty="0"/>
              <a:t>–</a:t>
            </a:r>
            <a:r>
              <a:rPr lang="en-US" dirty="0"/>
              <a:t> Muhammadiyah and Nahdlatul Ulama (NU)</a:t>
            </a:r>
          </a:p>
          <a:p>
            <a:pPr lvl="2"/>
            <a:r>
              <a:rPr lang="en-US" dirty="0"/>
              <a:t>Each has 2 women’s branches </a:t>
            </a:r>
          </a:p>
          <a:p>
            <a:pPr lvl="2"/>
            <a:r>
              <a:rPr lang="en-US" dirty="0"/>
              <a:t>I look at Aisyiyah (Muhammadiyah) and Fatayat (NU)</a:t>
            </a:r>
          </a:p>
          <a:p>
            <a:pPr lvl="1"/>
            <a:r>
              <a:rPr lang="en-US" dirty="0"/>
              <a:t>I will compare these 2 groups regarding shared goal of women’s empowerment</a:t>
            </a:r>
          </a:p>
          <a:p>
            <a:pPr lvl="1"/>
            <a:r>
              <a:rPr lang="en-US" dirty="0"/>
              <a:t>These are religious groups AND social justice orgs</a:t>
            </a:r>
          </a:p>
        </p:txBody>
      </p:sp>
      <p:pic>
        <p:nvPicPr>
          <p:cNvPr id="4" name="Audio 3">
            <a:hlinkClick r:id="" action="ppaction://media"/>
            <a:extLst>
              <a:ext uri="{FF2B5EF4-FFF2-40B4-BE49-F238E27FC236}">
                <a16:creationId xmlns:a16="http://schemas.microsoft.com/office/drawing/2014/main" id="{8BA6AE73-DA84-CD48-816B-80D59201C80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178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508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94388"/>
    </mc:Choice>
    <mc:Fallback>
      <p:transition spd="slow" advTm="9438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Research Question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4000" y="2070846"/>
            <a:ext cx="8636000" cy="4596654"/>
          </a:xfrm>
        </p:spPr>
        <p:txBody>
          <a:bodyPr/>
          <a:lstStyle/>
          <a:p>
            <a:r>
              <a:rPr lang="en-US" dirty="0"/>
              <a:t>What makes them so unique? What strategies have they used? How are they so successful?</a:t>
            </a:r>
          </a:p>
          <a:p>
            <a:r>
              <a:rPr lang="en-US" dirty="0"/>
              <a:t>My hypothesis: Fatayat &amp; Aisyiyah’s focus on religious education combined with their unique perspectives has played a crucial role in their fight for women’s empowerment</a:t>
            </a:r>
          </a:p>
          <a:p>
            <a:r>
              <a:rPr lang="en-US" dirty="0"/>
              <a:t>More religious education </a:t>
            </a:r>
            <a:r>
              <a:rPr lang="en-US" dirty="0">
                <a:sym typeface="Wingdings"/>
              </a:rPr>
              <a:t> More religious literacy Better equipped to advance agendas</a:t>
            </a:r>
            <a:endParaRPr lang="en-US" dirty="0"/>
          </a:p>
          <a:p>
            <a:endParaRPr lang="en-US" dirty="0"/>
          </a:p>
        </p:txBody>
      </p:sp>
      <p:pic>
        <p:nvPicPr>
          <p:cNvPr id="4" name="Audio 3">
            <a:hlinkClick r:id="" action="ppaction://media"/>
            <a:extLst>
              <a:ext uri="{FF2B5EF4-FFF2-40B4-BE49-F238E27FC236}">
                <a16:creationId xmlns:a16="http://schemas.microsoft.com/office/drawing/2014/main" id="{2CEF4AB6-64CE-414F-9E1A-FFC6D58CD4D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178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46252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2165"/>
    </mc:Choice>
    <mc:Fallback>
      <p:transition spd="slow" advTm="5216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Historical Background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2347" y="1828800"/>
            <a:ext cx="8927432" cy="4949732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Aisyiyah</a:t>
            </a:r>
          </a:p>
          <a:p>
            <a:pPr lvl="1"/>
            <a:r>
              <a:rPr lang="en-US" dirty="0"/>
              <a:t>Formed in 1917 by Ahmad Dahlan </a:t>
            </a:r>
            <a:r>
              <a:rPr lang="mr-IN" dirty="0"/>
              <a:t>–</a:t>
            </a:r>
            <a:r>
              <a:rPr lang="en-US" dirty="0"/>
              <a:t> under Dutch control</a:t>
            </a:r>
          </a:p>
          <a:p>
            <a:pPr lvl="1"/>
            <a:r>
              <a:rPr lang="en-US" dirty="0"/>
              <a:t>Fought to reduce Dutch influence and implement “Harmonious Family” model</a:t>
            </a:r>
          </a:p>
          <a:p>
            <a:r>
              <a:rPr lang="en-US" dirty="0"/>
              <a:t>Fatayat</a:t>
            </a:r>
          </a:p>
          <a:p>
            <a:pPr lvl="1"/>
            <a:r>
              <a:rPr lang="en-US" dirty="0"/>
              <a:t>Formed in 1950 </a:t>
            </a:r>
            <a:r>
              <a:rPr lang="mr-IN" dirty="0"/>
              <a:t>–</a:t>
            </a:r>
            <a:r>
              <a:rPr lang="en-US" dirty="0"/>
              <a:t> after Independence</a:t>
            </a:r>
          </a:p>
          <a:p>
            <a:r>
              <a:rPr lang="en-US" dirty="0" err="1"/>
              <a:t>Pancesila</a:t>
            </a:r>
            <a:r>
              <a:rPr lang="en-US" dirty="0"/>
              <a:t> </a:t>
            </a:r>
            <a:r>
              <a:rPr lang="mr-IN" dirty="0"/>
              <a:t>–</a:t>
            </a:r>
            <a:r>
              <a:rPr lang="en-US" dirty="0"/>
              <a:t> “Five Principles”</a:t>
            </a:r>
          </a:p>
          <a:p>
            <a:pPr lvl="1"/>
            <a:r>
              <a:rPr lang="en-US" dirty="0"/>
              <a:t>Political philosophy of Indonesian gov’t</a:t>
            </a:r>
          </a:p>
          <a:p>
            <a:pPr lvl="2"/>
            <a:r>
              <a:rPr lang="en-US" dirty="0"/>
              <a:t>Belief in one God</a:t>
            </a:r>
          </a:p>
          <a:p>
            <a:pPr lvl="2"/>
            <a:r>
              <a:rPr lang="en-US" dirty="0"/>
              <a:t>Indonesian Nationalism</a:t>
            </a:r>
          </a:p>
          <a:p>
            <a:pPr lvl="2"/>
            <a:r>
              <a:rPr lang="en-US" dirty="0"/>
              <a:t>Internationalism (humanism)</a:t>
            </a:r>
          </a:p>
          <a:p>
            <a:pPr lvl="2"/>
            <a:r>
              <a:rPr lang="en-US" dirty="0"/>
              <a:t>Democracy</a:t>
            </a:r>
          </a:p>
          <a:p>
            <a:pPr lvl="2"/>
            <a:r>
              <a:rPr lang="en-US" dirty="0"/>
              <a:t>Social prosperity</a:t>
            </a:r>
          </a:p>
          <a:p>
            <a:pPr lvl="1"/>
            <a:r>
              <a:rPr lang="en-US" dirty="0"/>
              <a:t>Made pluralism a norm in Indonesian society</a:t>
            </a:r>
          </a:p>
          <a:p>
            <a:pPr lvl="2"/>
            <a:r>
              <a:rPr lang="en-US" dirty="0"/>
              <a:t>Forced Islamic groups to share national identity w/ minority groups</a:t>
            </a:r>
          </a:p>
          <a:p>
            <a:pPr lvl="1"/>
            <a:endParaRPr lang="en-US" dirty="0"/>
          </a:p>
        </p:txBody>
      </p:sp>
      <p:pic>
        <p:nvPicPr>
          <p:cNvPr id="4" name="Audio 3">
            <a:hlinkClick r:id="" action="ppaction://media"/>
            <a:extLst>
              <a:ext uri="{FF2B5EF4-FFF2-40B4-BE49-F238E27FC236}">
                <a16:creationId xmlns:a16="http://schemas.microsoft.com/office/drawing/2014/main" id="{BE982C0F-CC91-B84B-AC21-50AB47885D1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178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508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6395"/>
    </mc:Choice>
    <mc:Fallback>
      <p:transition spd="slow" advTm="10639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Islamic Reformism vs. </a:t>
            </a:r>
            <a:br>
              <a:rPr lang="en-US" dirty="0"/>
            </a:br>
            <a:r>
              <a:rPr lang="en-US" dirty="0"/>
              <a:t>Islamic Traditionalism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3417" y="1780674"/>
            <a:ext cx="8667750" cy="4886826"/>
          </a:xfrm>
        </p:spPr>
        <p:txBody>
          <a:bodyPr>
            <a:normAutofit/>
          </a:bodyPr>
          <a:lstStyle/>
          <a:p>
            <a:r>
              <a:rPr lang="en-US" dirty="0"/>
              <a:t>Aisyiyah </a:t>
            </a:r>
            <a:r>
              <a:rPr lang="mr-IN" dirty="0"/>
              <a:t>–</a:t>
            </a:r>
            <a:r>
              <a:rPr lang="en-US" dirty="0"/>
              <a:t> Islamic Reformism</a:t>
            </a:r>
          </a:p>
          <a:p>
            <a:pPr lvl="1"/>
            <a:r>
              <a:rPr lang="en-US" dirty="0"/>
              <a:t>Purge Islam of outside influences </a:t>
            </a:r>
            <a:r>
              <a:rPr lang="mr-IN" dirty="0"/>
              <a:t>–</a:t>
            </a:r>
            <a:r>
              <a:rPr lang="en-US" dirty="0"/>
              <a:t> (Western or Indigenous)</a:t>
            </a:r>
          </a:p>
          <a:p>
            <a:pPr lvl="2"/>
            <a:r>
              <a:rPr lang="en-US" dirty="0"/>
              <a:t>Only Quran &amp; Sunnah are valid sources</a:t>
            </a:r>
          </a:p>
          <a:p>
            <a:pPr lvl="1"/>
            <a:r>
              <a:rPr lang="en-US" dirty="0"/>
              <a:t>Limits resource mobilization</a:t>
            </a:r>
          </a:p>
          <a:p>
            <a:pPr lvl="1"/>
            <a:r>
              <a:rPr lang="en-US" dirty="0"/>
              <a:t>Aisyiyah redefines framework </a:t>
            </a:r>
            <a:r>
              <a:rPr lang="mr-IN" dirty="0"/>
              <a:t>–</a:t>
            </a:r>
            <a:r>
              <a:rPr lang="en-US" dirty="0"/>
              <a:t> women have same obligation as men to be religiously educated</a:t>
            </a:r>
          </a:p>
          <a:p>
            <a:r>
              <a:rPr lang="en-US" dirty="0"/>
              <a:t>Fatayat </a:t>
            </a:r>
            <a:r>
              <a:rPr lang="mr-IN" dirty="0"/>
              <a:t>–</a:t>
            </a:r>
            <a:r>
              <a:rPr lang="en-US" dirty="0"/>
              <a:t> Islamic Traditionalism</a:t>
            </a:r>
          </a:p>
          <a:p>
            <a:pPr lvl="1"/>
            <a:r>
              <a:rPr lang="en-US" dirty="0"/>
              <a:t>Indigenous practice &amp; Islamic Fiqh fine if they don’t contradict Islam</a:t>
            </a:r>
          </a:p>
          <a:p>
            <a:pPr lvl="1"/>
            <a:r>
              <a:rPr lang="en-US" dirty="0"/>
              <a:t>Easier resource mobilization</a:t>
            </a:r>
          </a:p>
          <a:p>
            <a:pPr lvl="1"/>
            <a:r>
              <a:rPr lang="en-US" dirty="0"/>
              <a:t>Drawback: Local practices can contradict their mission - FGM</a:t>
            </a:r>
          </a:p>
        </p:txBody>
      </p:sp>
      <p:pic>
        <p:nvPicPr>
          <p:cNvPr id="4" name="Audio 3">
            <a:hlinkClick r:id="" action="ppaction://media"/>
            <a:extLst>
              <a:ext uri="{FF2B5EF4-FFF2-40B4-BE49-F238E27FC236}">
                <a16:creationId xmlns:a16="http://schemas.microsoft.com/office/drawing/2014/main" id="{F2790034-3150-F24D-A346-25B7F501A74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178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92595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38151"/>
    </mc:Choice>
    <mc:Fallback>
      <p:transition spd="slow" advTm="13815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 of Ijtihad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9332" y="1841500"/>
            <a:ext cx="8815917" cy="4878917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Ijtihad = “interpretation”, process of interpreting scripture to answer questions not directly addressed</a:t>
            </a:r>
          </a:p>
          <a:p>
            <a:r>
              <a:rPr lang="en-US" dirty="0"/>
              <a:t>Aisyiyah - uses Ijtihad to weave through competing influences</a:t>
            </a:r>
          </a:p>
          <a:p>
            <a:pPr lvl="1"/>
            <a:r>
              <a:rPr lang="en-US" dirty="0"/>
              <a:t>Ex: “Harmonious Family” program</a:t>
            </a:r>
          </a:p>
          <a:p>
            <a:pPr lvl="2"/>
            <a:r>
              <a:rPr lang="en-US" dirty="0"/>
              <a:t>Promotes good behavior, but restricts women to motherhood</a:t>
            </a:r>
          </a:p>
          <a:p>
            <a:pPr lvl="2"/>
            <a:r>
              <a:rPr lang="en-US" dirty="0"/>
              <a:t>Uses Ijtihad to shift framework to equality </a:t>
            </a:r>
            <a:r>
              <a:rPr lang="mr-IN" dirty="0"/>
              <a:t>–</a:t>
            </a:r>
            <a:r>
              <a:rPr lang="en-US" dirty="0"/>
              <a:t> Ex: Quran 4:34 (permits beating your wife) to 2:187 (spouses are each other’s clothes)</a:t>
            </a:r>
          </a:p>
          <a:p>
            <a:r>
              <a:rPr lang="en-US" dirty="0"/>
              <a:t>Fatayat </a:t>
            </a:r>
            <a:r>
              <a:rPr lang="mr-IN" dirty="0"/>
              <a:t>–</a:t>
            </a:r>
            <a:r>
              <a:rPr lang="en-US" dirty="0"/>
              <a:t> uses Ijtihad to promote agenda</a:t>
            </a:r>
          </a:p>
          <a:p>
            <a:pPr lvl="1"/>
            <a:r>
              <a:rPr lang="en-US" dirty="0"/>
              <a:t>Contextualism =  approach that takes sociocultural &amp; historical factors into account</a:t>
            </a:r>
          </a:p>
          <a:p>
            <a:pPr lvl="1"/>
            <a:r>
              <a:rPr lang="en-US" dirty="0"/>
              <a:t>Flexibility of contextualist Ijtihad allows them to straddle issues</a:t>
            </a:r>
          </a:p>
          <a:p>
            <a:pPr lvl="1"/>
            <a:r>
              <a:rPr lang="en-US" dirty="0"/>
              <a:t>Ex: abortion</a:t>
            </a:r>
          </a:p>
          <a:p>
            <a:pPr lvl="2"/>
            <a:r>
              <a:rPr lang="en-US" dirty="0"/>
              <a:t>Aborting a fetus is haram BUT, they also point out that scripture doesn’t say when fetus is viable</a:t>
            </a:r>
          </a:p>
        </p:txBody>
      </p:sp>
      <p:pic>
        <p:nvPicPr>
          <p:cNvPr id="4" name="Audio 3">
            <a:hlinkClick r:id="" action="ppaction://media"/>
            <a:extLst>
              <a:ext uri="{FF2B5EF4-FFF2-40B4-BE49-F238E27FC236}">
                <a16:creationId xmlns:a16="http://schemas.microsoft.com/office/drawing/2014/main" id="{AEAD00EE-DC9F-B546-A9CA-294E4DB19DD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178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84917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49190"/>
    </mc:Choice>
    <mc:Fallback>
      <p:transition spd="slow" advTm="14919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Educational Systems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6417" y="1804737"/>
            <a:ext cx="8921750" cy="5053263"/>
          </a:xfrm>
        </p:spPr>
        <p:txBody>
          <a:bodyPr>
            <a:normAutofit lnSpcReduction="10000"/>
          </a:bodyPr>
          <a:lstStyle/>
          <a:p>
            <a:r>
              <a:rPr lang="en-US" dirty="0"/>
              <a:t>Aisyiyah </a:t>
            </a:r>
            <a:r>
              <a:rPr lang="mr-IN" dirty="0"/>
              <a:t>–</a:t>
            </a:r>
            <a:r>
              <a:rPr lang="en-US" dirty="0"/>
              <a:t> Formal &amp; Informal education</a:t>
            </a:r>
          </a:p>
          <a:p>
            <a:pPr lvl="1"/>
            <a:r>
              <a:rPr lang="en-US" dirty="0"/>
              <a:t>Informal education </a:t>
            </a:r>
            <a:r>
              <a:rPr lang="mr-IN" dirty="0"/>
              <a:t>–</a:t>
            </a:r>
            <a:r>
              <a:rPr lang="en-US" dirty="0"/>
              <a:t> Quran circles</a:t>
            </a:r>
          </a:p>
          <a:p>
            <a:pPr lvl="2"/>
            <a:r>
              <a:rPr lang="en-US" dirty="0"/>
              <a:t>Leaders called </a:t>
            </a:r>
            <a:r>
              <a:rPr lang="en-US" dirty="0" err="1"/>
              <a:t>Muballighat</a:t>
            </a:r>
            <a:r>
              <a:rPr lang="en-US" dirty="0"/>
              <a:t> </a:t>
            </a:r>
          </a:p>
          <a:p>
            <a:pPr lvl="2"/>
            <a:r>
              <a:rPr lang="en-US" dirty="0"/>
              <a:t>Teach about Islam through women’s perspective</a:t>
            </a:r>
          </a:p>
          <a:p>
            <a:pPr lvl="1"/>
            <a:r>
              <a:rPr lang="en-US" dirty="0"/>
              <a:t>Formal education </a:t>
            </a:r>
            <a:r>
              <a:rPr lang="mr-IN" dirty="0"/>
              <a:t>–</a:t>
            </a:r>
            <a:r>
              <a:rPr lang="en-US" dirty="0"/>
              <a:t> preschool through university</a:t>
            </a:r>
          </a:p>
          <a:p>
            <a:pPr lvl="2"/>
            <a:r>
              <a:rPr lang="en-US" dirty="0"/>
              <a:t>Each chapter has its own preschool </a:t>
            </a:r>
            <a:r>
              <a:rPr lang="mr-IN" dirty="0"/>
              <a:t>–</a:t>
            </a:r>
            <a:r>
              <a:rPr lang="en-US" dirty="0"/>
              <a:t> some don’t separate sexes</a:t>
            </a:r>
          </a:p>
          <a:p>
            <a:pPr lvl="2"/>
            <a:r>
              <a:rPr lang="en-US" dirty="0"/>
              <a:t>All-female dorms at universities </a:t>
            </a:r>
            <a:r>
              <a:rPr lang="mr-IN" dirty="0"/>
              <a:t>–</a:t>
            </a:r>
            <a:r>
              <a:rPr lang="en-US" dirty="0"/>
              <a:t> students learn Aisyiyah principles in addition to regular classes</a:t>
            </a:r>
          </a:p>
          <a:p>
            <a:r>
              <a:rPr lang="en-US" dirty="0"/>
              <a:t>Fatayat </a:t>
            </a:r>
            <a:r>
              <a:rPr lang="mr-IN" dirty="0"/>
              <a:t>–</a:t>
            </a:r>
            <a:r>
              <a:rPr lang="en-US" dirty="0"/>
              <a:t> Formal education</a:t>
            </a:r>
          </a:p>
          <a:p>
            <a:pPr lvl="1"/>
            <a:r>
              <a:rPr lang="en-US" dirty="0"/>
              <a:t>Pesantren</a:t>
            </a:r>
          </a:p>
          <a:p>
            <a:pPr lvl="2"/>
            <a:r>
              <a:rPr lang="en-US" dirty="0"/>
              <a:t>Operate largest network of Pesantren  (Islamic boarding schools)</a:t>
            </a:r>
          </a:p>
          <a:p>
            <a:pPr lvl="2"/>
            <a:r>
              <a:rPr lang="en-US" dirty="0"/>
              <a:t>Gender issues given special attention</a:t>
            </a:r>
          </a:p>
          <a:p>
            <a:pPr lvl="2"/>
            <a:r>
              <a:rPr lang="en-US" dirty="0"/>
              <a:t>Pesantren give respectability</a:t>
            </a:r>
          </a:p>
        </p:txBody>
      </p:sp>
      <p:pic>
        <p:nvPicPr>
          <p:cNvPr id="4" name="Audio 3">
            <a:hlinkClick r:id="" action="ppaction://media"/>
            <a:extLst>
              <a:ext uri="{FF2B5EF4-FFF2-40B4-BE49-F238E27FC236}">
                <a16:creationId xmlns:a16="http://schemas.microsoft.com/office/drawing/2014/main" id="{7DB0CBAC-B69A-FB48-9BD8-235E44A567A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178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436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10106"/>
    </mc:Choice>
    <mc:Fallback>
      <p:transition spd="slow" advTm="11010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1083" y="2070846"/>
            <a:ext cx="8731250" cy="4607237"/>
          </a:xfrm>
        </p:spPr>
        <p:txBody>
          <a:bodyPr/>
          <a:lstStyle/>
          <a:p>
            <a:r>
              <a:rPr lang="en-US" dirty="0"/>
              <a:t>Fatayat edges out Aisyiyah as the better organization</a:t>
            </a:r>
          </a:p>
          <a:p>
            <a:pPr lvl="1"/>
            <a:r>
              <a:rPr lang="en-US" dirty="0"/>
              <a:t>Traditionalist perspective gives more freedom &amp; flexibility</a:t>
            </a:r>
          </a:p>
          <a:p>
            <a:pPr lvl="1"/>
            <a:r>
              <a:rPr lang="en-US" dirty="0"/>
              <a:t> Contextualist approach to Ijtihad allows for more easily accessible justifications</a:t>
            </a:r>
          </a:p>
          <a:p>
            <a:pPr lvl="1"/>
            <a:r>
              <a:rPr lang="en-US" dirty="0"/>
              <a:t>When it comes to education systems</a:t>
            </a:r>
          </a:p>
          <a:p>
            <a:pPr lvl="2"/>
            <a:r>
              <a:rPr lang="en-US" dirty="0"/>
              <a:t>Fatayat leads in formal education</a:t>
            </a:r>
          </a:p>
          <a:p>
            <a:pPr lvl="2"/>
            <a:r>
              <a:rPr lang="en-US" dirty="0"/>
              <a:t>Aisyiyah leads in informal education</a:t>
            </a:r>
          </a:p>
        </p:txBody>
      </p:sp>
      <p:pic>
        <p:nvPicPr>
          <p:cNvPr id="4" name="Audio 3">
            <a:hlinkClick r:id="" action="ppaction://media"/>
            <a:extLst>
              <a:ext uri="{FF2B5EF4-FFF2-40B4-BE49-F238E27FC236}">
                <a16:creationId xmlns:a16="http://schemas.microsoft.com/office/drawing/2014/main" id="{E9973A61-A114-5A43-AB13-D3DAD462FA6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178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3106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4946"/>
    </mc:Choice>
    <mc:Fallback>
      <p:transition spd="slow" advTm="6494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Broader Takeaways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1667" y="2070846"/>
            <a:ext cx="8720666" cy="4617821"/>
          </a:xfrm>
        </p:spPr>
        <p:txBody>
          <a:bodyPr/>
          <a:lstStyle/>
          <a:p>
            <a:r>
              <a:rPr lang="en-US" dirty="0"/>
              <a:t>Liberal Feminism vs. Religious Orthodoxy?</a:t>
            </a:r>
          </a:p>
          <a:p>
            <a:r>
              <a:rPr lang="en-US" dirty="0"/>
              <a:t>Fatayat &amp; Aisyiyah as examples of the link between religious and social movements</a:t>
            </a:r>
          </a:p>
          <a:p>
            <a:r>
              <a:rPr lang="en-US" dirty="0"/>
              <a:t>Merging and reconciling these two phenomenon to achieve a more </a:t>
            </a:r>
            <a:r>
              <a:rPr lang="en-US"/>
              <a:t>equitable society</a:t>
            </a:r>
          </a:p>
        </p:txBody>
      </p:sp>
      <p:pic>
        <p:nvPicPr>
          <p:cNvPr id="4" name="Audio 3">
            <a:hlinkClick r:id="" action="ppaction://media"/>
            <a:extLst>
              <a:ext uri="{FF2B5EF4-FFF2-40B4-BE49-F238E27FC236}">
                <a16:creationId xmlns:a16="http://schemas.microsoft.com/office/drawing/2014/main" id="{91C43F39-66CC-E646-8A06-FA87D8029F0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178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74370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4393"/>
    </mc:Choice>
    <mc:Fallback>
      <p:transition spd="slow" advTm="6439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Habitat">
  <a:themeElements>
    <a:clrScheme name="Habitat">
      <a:dk1>
        <a:sysClr val="windowText" lastClr="000000"/>
      </a:dk1>
      <a:lt1>
        <a:sysClr val="window" lastClr="FFFFFF"/>
      </a:lt1>
      <a:dk2>
        <a:srgbClr val="194431"/>
      </a:dk2>
      <a:lt2>
        <a:srgbClr val="F0E6C3"/>
      </a:lt2>
      <a:accent1>
        <a:srgbClr val="F8C000"/>
      </a:accent1>
      <a:accent2>
        <a:srgbClr val="F88600"/>
      </a:accent2>
      <a:accent3>
        <a:srgbClr val="F83500"/>
      </a:accent3>
      <a:accent4>
        <a:srgbClr val="8B723D"/>
      </a:accent4>
      <a:accent5>
        <a:srgbClr val="818B3D"/>
      </a:accent5>
      <a:accent6>
        <a:srgbClr val="586215"/>
      </a:accent6>
      <a:hlink>
        <a:srgbClr val="FF621D"/>
      </a:hlink>
      <a:folHlink>
        <a:srgbClr val="F3D260"/>
      </a:folHlink>
    </a:clrScheme>
    <a:fontScheme name="Habitat">
      <a:majorFont>
        <a:latin typeface="Book Antiqua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Book Antiqua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Habitat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130000"/>
              </a:schemeClr>
              <a:schemeClr val="phClr">
                <a:satMod val="275000"/>
              </a:schemeClr>
            </a:duotone>
          </a:blip>
          <a:tile tx="0" ty="0" sx="40000" sy="4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40000"/>
                <a:satMod val="130000"/>
              </a:schemeClr>
              <a:schemeClr val="phClr">
                <a:satMod val="275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0000"/>
              <a:satMod val="105000"/>
            </a:schemeClr>
          </a:solidFill>
          <a:prstDash val="solid"/>
        </a:ln>
        <a:ln w="25400" cap="flat" cmpd="sng" algn="ctr">
          <a:solidFill>
            <a:schemeClr val="phClr">
              <a:shade val="80000"/>
            </a:schemeClr>
          </a:solidFill>
          <a:prstDash val="solid"/>
        </a:ln>
        <a:ln w="25400" cap="flat" cmpd="sng" algn="ctr">
          <a:solidFill>
            <a:schemeClr val="phClr">
              <a:shade val="7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r="4200000" sx="105000" sy="105000" algn="t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76200" dist="25400" dir="13200000">
              <a:srgbClr val="000000">
                <a:alpha val="80000"/>
              </a:srgbClr>
            </a:innerShdw>
          </a:effectLst>
          <a:scene3d>
            <a:camera prst="orthographicFront">
              <a:rot lat="0" lon="0" rev="0"/>
            </a:camera>
            <a:lightRig rig="balanced" dir="t">
              <a:rot lat="0" lon="0" rev="19800000"/>
            </a:lightRig>
          </a:scene3d>
          <a:sp3d prstMaterial="softEdge">
            <a:bevelT w="0" h="0"/>
          </a:sp3d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Habitat.thmx</Template>
  <TotalTime>351</TotalTime>
  <Words>577</Words>
  <Application>Microsoft Macintosh PowerPoint</Application>
  <PresentationFormat>On-screen Show (4:3)</PresentationFormat>
  <Paragraphs>77</Paragraphs>
  <Slides>9</Slides>
  <Notes>0</Notes>
  <HiddenSlides>0</HiddenSlides>
  <MMClips>9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Book Antiqua</vt:lpstr>
      <vt:lpstr>Wingdings 2</vt:lpstr>
      <vt:lpstr>Habitat</vt:lpstr>
      <vt:lpstr>Empowering Women Through the three R’s</vt:lpstr>
      <vt:lpstr>Introduction</vt:lpstr>
      <vt:lpstr>Research Question</vt:lpstr>
      <vt:lpstr>Historical Background</vt:lpstr>
      <vt:lpstr>Islamic Reformism vs.  Islamic Traditionalism</vt:lpstr>
      <vt:lpstr>Use of Ijtihad</vt:lpstr>
      <vt:lpstr>Educational Systems</vt:lpstr>
      <vt:lpstr>Conclusion</vt:lpstr>
      <vt:lpstr>Broader Takeaways</vt:lpstr>
    </vt:vector>
  </TitlesOfParts>
  <Company>George Washington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Empowering Women Through the three R’s</dc:title>
  <dc:creator>William Klein</dc:creator>
  <cp:lastModifiedBy>Microsoft Office User</cp:lastModifiedBy>
  <cp:revision>22</cp:revision>
  <dcterms:created xsi:type="dcterms:W3CDTF">2020-03-29T18:50:30Z</dcterms:created>
  <dcterms:modified xsi:type="dcterms:W3CDTF">2020-04-03T03:28:23Z</dcterms:modified>
</cp:coreProperties>
</file>