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116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232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349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465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5581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6697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7813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8930" algn="l" defTabSz="3862232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663"/>
    <a:srgbClr val="DD9E11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0" autoAdjust="0"/>
    <p:restoredTop sz="93789" autoAdjust="0"/>
  </p:normalViewPr>
  <p:slideViewPr>
    <p:cSldViewPr snapToGrid="0">
      <p:cViewPr>
        <p:scale>
          <a:sx n="28" d="100"/>
          <a:sy n="28" d="100"/>
        </p:scale>
        <p:origin x="160" y="144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276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\alisonjozwiak\Documents\WAC_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\alisonjozwiak\Documents\WAC_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\alisonjozwiak\Documents\WAC_char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\alisonjozwiak\Documents\WAC_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Percentage Error within</a:t>
            </a:r>
            <a:r>
              <a:rPr lang="en-US" sz="3200" b="1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APA Criteria: Before and After Intervention </a:t>
            </a:r>
            <a:endParaRPr lang="en-US" sz="3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624408186012406"/>
          <c:y val="0.192924603045448"/>
          <c:w val="0.887059239644842"/>
          <c:h val="0.6958376167805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Intervention</c:v>
                </c:pt>
              </c:strCache>
            </c:strRef>
          </c:tx>
          <c:spPr>
            <a:solidFill>
              <a:srgbClr val="75B4E9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75B4E9"/>
              </a:solidFill>
              <a:ln w="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14-44C4-A957-BEAF39105D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Times New Roman</c:v>
                </c:pt>
                <c:pt idx="1">
                  <c:v>1-Inch Margin</c:v>
                </c:pt>
                <c:pt idx="2">
                  <c:v>Hanging Indent Used </c:v>
                </c:pt>
                <c:pt idx="3">
                  <c:v>Includes "Running Head" </c:v>
                </c:pt>
                <c:pt idx="4">
                  <c:v>Double Space Paper 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0.81</c:v>
                </c:pt>
                <c:pt idx="1">
                  <c:v>0.48</c:v>
                </c:pt>
                <c:pt idx="2">
                  <c:v>0.29</c:v>
                </c:pt>
                <c:pt idx="3">
                  <c:v>0.95</c:v>
                </c:pt>
                <c:pt idx="4">
                  <c:v>0.71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414-44C4-A957-BEAF39105D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 Intervention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Times New Roman</c:v>
                </c:pt>
                <c:pt idx="1">
                  <c:v>1-Inch Margin</c:v>
                </c:pt>
                <c:pt idx="2">
                  <c:v>Hanging Indent Used </c:v>
                </c:pt>
                <c:pt idx="3">
                  <c:v>Includes "Running Head" </c:v>
                </c:pt>
                <c:pt idx="4">
                  <c:v>Double Space Paper 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0.1</c:v>
                </c:pt>
                <c:pt idx="1">
                  <c:v>0.0</c:v>
                </c:pt>
                <c:pt idx="2">
                  <c:v>0.19</c:v>
                </c:pt>
                <c:pt idx="3">
                  <c:v>0.57</c:v>
                </c:pt>
                <c:pt idx="4">
                  <c:v>0.14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414-44C4-A957-BEAF39105DB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overlap val="-1"/>
        <c:axId val="2111893616"/>
        <c:axId val="2111895936"/>
      </c:barChart>
      <c:catAx>
        <c:axId val="211189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en-US"/>
          </a:p>
        </c:txPr>
        <c:crossAx val="2111895936"/>
        <c:crosses val="autoZero"/>
        <c:auto val="1"/>
        <c:lblAlgn val="ctr"/>
        <c:lblOffset val="100"/>
        <c:noMultiLvlLbl val="0"/>
      </c:catAx>
      <c:valAx>
        <c:axId val="21118959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111893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r>
              <a:rPr lang="en-US" sz="3200" b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Total Number of APA Errors Across Submissions </a:t>
            </a:r>
          </a:p>
        </c:rich>
      </c:tx>
      <c:layout>
        <c:manualLayout>
          <c:xMode val="edge"/>
          <c:yMode val="edge"/>
          <c:x val="0.129296363589558"/>
          <c:y val="0.04089853528570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[WAC_charts.xlsx]Sheet1!$A$10</c:f>
              <c:strCache>
                <c:ptCount val="1"/>
                <c:pt idx="0">
                  <c:v>Total Number of APA Errors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75B4E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FA7-4D34-9D1F-4F2E050F6626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FA7-4D34-9D1F-4F2E050F6626}"/>
              </c:ext>
            </c:extLst>
          </c:dPt>
          <c:dLbls>
            <c:dLbl>
              <c:idx val="0"/>
              <c:layout>
                <c:manualLayout>
                  <c:x val="0.00314607781221678"/>
                  <c:y val="-0.030780775071591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defRPr>
                    </a:pPr>
                    <a:r>
                      <a:rPr lang="en-US" sz="2400" baseline="0"/>
                      <a:t>
81</a:t>
                    </a:r>
                    <a:endParaRPr lang="en-US" sz="240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FA7-4D34-9D1F-4F2E050F6626}"/>
                </c:ext>
                <c:ext xmlns:c15="http://schemas.microsoft.com/office/drawing/2012/chart" uri="{CE6537A1-D6FC-4f65-9D91-7224C49458BB}">
                  <c15:layout>
                    <c:manualLayout>
                      <c:w val="0.10812033249458"/>
                      <c:h val="0.14855257465772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00280252954959515"/>
                  <c:y val="0.00104348895624323"/>
                </c:manualLayout>
              </c:layout>
              <c:tx>
                <c:rich>
                  <a:bodyPr/>
                  <a:lstStyle/>
                  <a:p>
                    <a:r>
                      <a:rPr lang="is-IS" sz="2400"/>
                      <a:t>22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FA7-4D34-9D1F-4F2E050F662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[WAC_charts.xlsx]Sheet1!$B$9:$C$9</c:f>
              <c:strCache>
                <c:ptCount val="2"/>
                <c:pt idx="0">
                  <c:v>Before Intervention</c:v>
                </c:pt>
                <c:pt idx="1">
                  <c:v>After Intervention</c:v>
                </c:pt>
              </c:strCache>
            </c:strRef>
          </c:cat>
          <c:val>
            <c:numRef>
              <c:f>[WAC_charts.xlsx]Sheet1!$B$10:$C$10</c:f>
              <c:numCache>
                <c:formatCode>General</c:formatCode>
                <c:ptCount val="2"/>
                <c:pt idx="0">
                  <c:v>81.0</c:v>
                </c:pt>
                <c:pt idx="1">
                  <c:v>22.0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FA7-4D34-9D1F-4F2E050F662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r>
              <a:rPr lang="en-US" sz="32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Number of Individual </a:t>
            </a:r>
          </a:p>
          <a:p>
            <a:pPr>
              <a:defRPr sz="3200" b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r>
              <a:rPr lang="en-US" sz="3200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APA Errors</a:t>
            </a:r>
            <a:r>
              <a:rPr lang="en-US" sz="3200" b="1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within Submissions</a:t>
            </a:r>
            <a:endParaRPr lang="en-US" sz="3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c:rich>
      </c:tx>
      <c:layout>
        <c:manualLayout>
          <c:xMode val="edge"/>
          <c:yMode val="edge"/>
          <c:x val="0.171813096989374"/>
          <c:y val="0.04089853692014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Sheet1!$A$10</c:f>
              <c:strCache>
                <c:ptCount val="1"/>
                <c:pt idx="0">
                  <c:v>Total Number of APA Errors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75B4E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9F-42D9-9B99-11E54313FFD3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9F-42D9-9B99-11E54313FFD3}"/>
              </c:ext>
            </c:extLst>
          </c:dPt>
          <c:dLbls>
            <c:dLbl>
              <c:idx val="0"/>
              <c:layout>
                <c:manualLayout>
                  <c:x val="-0.0200098709224754"/>
                  <c:y val="0.023905615798223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defRPr>
                    </a:pPr>
                    <a:r>
                      <a:rPr lang="hr-HR" sz="2400" baseline="0" dirty="0"/>
                      <a:t>3.86</a:t>
                    </a:r>
                    <a:endParaRPr lang="hr-HR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69F-42D9-9B99-11E54313FFD3}"/>
                </c:ext>
                <c:ext xmlns:c15="http://schemas.microsoft.com/office/drawing/2012/chart" uri="{CE6537A1-D6FC-4f65-9D91-7224C49458BB}">
                  <c15:layout>
                    <c:manualLayout>
                      <c:w val="0.10812033249458"/>
                      <c:h val="0.14855257465772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00280252954959515"/>
                  <c:y val="0.00104348895624323"/>
                </c:manualLayout>
              </c:layout>
              <c:tx>
                <c:rich>
                  <a:bodyPr/>
                  <a:lstStyle/>
                  <a:p>
                    <a:r>
                      <a:rPr lang="hr-HR" sz="2400" dirty="0"/>
                      <a:t>1.05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69F-42D9-9B99-11E54313FFD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Sheet1!$B$9:$C$9</c:f>
              <c:strCache>
                <c:ptCount val="2"/>
                <c:pt idx="0">
                  <c:v>Before Intervention</c:v>
                </c:pt>
                <c:pt idx="1">
                  <c:v>After Intervention</c:v>
                </c:pt>
              </c:strCache>
            </c:strRef>
          </c:cat>
          <c:val>
            <c:numRef>
              <c:f>Sheet1!$B$10:$C$10</c:f>
              <c:numCache>
                <c:formatCode>General</c:formatCode>
                <c:ptCount val="2"/>
                <c:pt idx="0">
                  <c:v>81.0</c:v>
                </c:pt>
                <c:pt idx="1">
                  <c:v>22.0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69F-42D9-9B99-11E54313FFD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r>
              <a:rPr lang="en-US" sz="3200" b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Student Use of Checklist After Intervention</a:t>
            </a:r>
          </a:p>
        </c:rich>
      </c:tx>
      <c:layout>
        <c:manualLayout>
          <c:xMode val="edge"/>
          <c:yMode val="edge"/>
          <c:x val="0.324459155690106"/>
          <c:y val="0.03128220931766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6679182463303"/>
          <c:y val="0.185694444444444"/>
          <c:w val="0.660172669388549"/>
          <c:h val="0.7406383577052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Sheet1!$B$58</c:f>
              <c:strCache>
                <c:ptCount val="1"/>
                <c:pt idx="0">
                  <c:v>After Intervention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Sheet1!$A$59:$A$60</c:f>
              <c:strCache>
                <c:ptCount val="2"/>
                <c:pt idx="0">
                  <c:v>Submitted Checklists </c:v>
                </c:pt>
                <c:pt idx="1">
                  <c:v>Missing Checklists</c:v>
                </c:pt>
              </c:strCache>
            </c:strRef>
          </c:cat>
          <c:val>
            <c:numRef>
              <c:f>Sheet1!$B$59:$B$60</c:f>
              <c:numCache>
                <c:formatCode>General</c:formatCode>
                <c:ptCount val="2"/>
                <c:pt idx="0">
                  <c:v>16.0</c:v>
                </c:pt>
                <c:pt idx="1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EC-4E05-B894-436A5151D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11951312"/>
        <c:axId val="211195406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Sheet1!$C$58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Sheet1!$A$59:$A$60</c15:sqref>
                        </c15:formulaRef>
                      </c:ext>
                    </c:extLst>
                    <c:strCache>
                      <c:ptCount val="2"/>
                      <c:pt idx="0">
                        <c:v>Submitted Checklists </c:v>
                      </c:pt>
                      <c:pt idx="1">
                        <c:v>Missing Checklists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Sheet1!$C$59:$C$60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1-C3EC-4E05-B894-436A5151DDA7}"/>
                  </c:ext>
                </c:extLst>
              </c15:ser>
            </c15:filteredBarSeries>
          </c:ext>
        </c:extLst>
      </c:barChart>
      <c:catAx>
        <c:axId val="2111951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en-US"/>
          </a:p>
        </c:txPr>
        <c:crossAx val="2111954064"/>
        <c:crosses val="autoZero"/>
        <c:auto val="1"/>
        <c:lblAlgn val="ctr"/>
        <c:lblOffset val="100"/>
        <c:noMultiLvlLbl val="0"/>
      </c:catAx>
      <c:valAx>
        <c:axId val="211195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en-US"/>
          </a:p>
        </c:txPr>
        <c:crossAx val="2111951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DB159D-DB3D-A54A-BB23-E5099A8A26A4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1"/>
      <dgm:spPr/>
    </dgm:pt>
    <dgm:pt modelId="{DCD55366-E23D-B64C-8F54-16D528AC7ED0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Previous Assignment 9 submissions from CSD 726: Organic Voice and Speech Disorders</a:t>
          </a:r>
        </a:p>
      </dgm:t>
    </dgm:pt>
    <dgm:pt modelId="{3B8C6BD1-B918-2945-873C-4228E9A46592}" type="parTrans" cxnId="{6E70BCD7-1338-A140-919E-783976A0C04F}">
      <dgm:prSet/>
      <dgm:spPr/>
      <dgm:t>
        <a:bodyPr/>
        <a:lstStyle/>
        <a:p>
          <a:endParaRPr lang="en-US"/>
        </a:p>
      </dgm:t>
    </dgm:pt>
    <dgm:pt modelId="{CCD5A267-FDF9-ED4A-A859-BAEC8E8070D6}" type="sibTrans" cxnId="{6E70BCD7-1338-A140-919E-783976A0C04F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BECED07B-5B1E-C942-8091-3E58ECC6B041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Created rubric, APA checklist, and screencast resources for current CSD graduate students </a:t>
          </a:r>
        </a:p>
      </dgm:t>
    </dgm:pt>
    <dgm:pt modelId="{46C8A088-5695-1E46-B3C2-109B534955B8}" type="parTrans" cxnId="{95A1459A-93C5-5449-AAF8-0BE99D74D342}">
      <dgm:prSet/>
      <dgm:spPr/>
      <dgm:t>
        <a:bodyPr/>
        <a:lstStyle/>
        <a:p>
          <a:endParaRPr lang="en-US"/>
        </a:p>
      </dgm:t>
    </dgm:pt>
    <dgm:pt modelId="{A9C801CE-408C-0F4E-BA3C-916333F3CE5A}" type="sibTrans" cxnId="{95A1459A-93C5-5449-AAF8-0BE99D74D342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2EA464FC-D4DE-D049-960A-48AF54A2BF62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Compared previous Assignment 9 with </a:t>
          </a:r>
          <a:r>
            <a:rPr lang="en-US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current Assignment 9 </a:t>
          </a:r>
          <a:r>
            <a:rPr lang="en-US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that used </a:t>
          </a:r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APA </a:t>
          </a:r>
          <a:r>
            <a:rPr lang="en-US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resources </a:t>
          </a:r>
          <a:endParaRPr lang="en-US" dirty="0">
            <a:solidFill>
              <a:schemeClr val="tx1"/>
            </a:solidFill>
            <a:latin typeface="Times" charset="0"/>
            <a:ea typeface="Times" charset="0"/>
            <a:cs typeface="Times" charset="0"/>
          </a:endParaRPr>
        </a:p>
      </dgm:t>
    </dgm:pt>
    <dgm:pt modelId="{23308471-E941-394E-93D5-9DF4258061CF}" type="parTrans" cxnId="{04C09F54-4056-EA4A-A413-2DD378AEA380}">
      <dgm:prSet/>
      <dgm:spPr/>
      <dgm:t>
        <a:bodyPr/>
        <a:lstStyle/>
        <a:p>
          <a:endParaRPr lang="en-US"/>
        </a:p>
      </dgm:t>
    </dgm:pt>
    <dgm:pt modelId="{BF7968FA-2319-B84B-9A45-752688838140}" type="sibTrans" cxnId="{04C09F54-4056-EA4A-A413-2DD378AEA380}">
      <dgm:prSet/>
      <dgm:spPr/>
      <dgm:t>
        <a:bodyPr/>
        <a:lstStyle/>
        <a:p>
          <a:endParaRPr lang="en-US"/>
        </a:p>
      </dgm:t>
    </dgm:pt>
    <dgm:pt modelId="{E2BBDC57-066F-4F41-9372-3D9923307306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Students asked to complete checklist with Assignment 9 submission</a:t>
          </a:r>
        </a:p>
      </dgm:t>
    </dgm:pt>
    <dgm:pt modelId="{5BB596FD-B708-FB48-A68B-A01709E5DFAC}" type="parTrans" cxnId="{4A5268A3-8164-A64F-B942-001BE29FF3C0}">
      <dgm:prSet/>
      <dgm:spPr/>
      <dgm:t>
        <a:bodyPr/>
        <a:lstStyle/>
        <a:p>
          <a:endParaRPr lang="en-US"/>
        </a:p>
      </dgm:t>
    </dgm:pt>
    <dgm:pt modelId="{8BCB14D5-4CC6-8C4F-AA55-1CA1170BF68D}" type="sibTrans" cxnId="{4A5268A3-8164-A64F-B942-001BE29FF3C0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486636A-442B-B643-B08F-CACD0813EF26}" type="pres">
      <dgm:prSet presAssocID="{89DB159D-DB3D-A54A-BB23-E5099A8A26A4}" presName="linearFlow" presStyleCnt="0">
        <dgm:presLayoutVars>
          <dgm:resizeHandles val="exact"/>
        </dgm:presLayoutVars>
      </dgm:prSet>
      <dgm:spPr/>
    </dgm:pt>
    <dgm:pt modelId="{5BC1C0C0-886E-A545-A5F7-99339BFA0D46}" type="pres">
      <dgm:prSet presAssocID="{DCD55366-E23D-B64C-8F54-16D528AC7ED0}" presName="node" presStyleLbl="node1" presStyleIdx="0" presStyleCnt="4" custScaleX="122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1DF79-7296-ED44-BB4C-9D646A53EA2D}" type="pres">
      <dgm:prSet presAssocID="{CCD5A267-FDF9-ED4A-A859-BAEC8E8070D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57A1283-D195-B54C-A3D9-1ECADDB17446}" type="pres">
      <dgm:prSet presAssocID="{CCD5A267-FDF9-ED4A-A859-BAEC8E8070D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54B97FB-33B7-F84A-8D14-17FFEA5200A8}" type="pres">
      <dgm:prSet presAssocID="{BECED07B-5B1E-C942-8091-3E58ECC6B041}" presName="node" presStyleLbl="node1" presStyleIdx="1" presStyleCnt="4" custScaleX="117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3C0292-5DB1-4046-9A72-AD5594E5806F}" type="pres">
      <dgm:prSet presAssocID="{A9C801CE-408C-0F4E-BA3C-916333F3CE5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33E42CDA-9700-0047-824C-864F8CE01B8F}" type="pres">
      <dgm:prSet presAssocID="{A9C801CE-408C-0F4E-BA3C-916333F3CE5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84AD399-4E3B-F34A-A28D-81BCD1F874E3}" type="pres">
      <dgm:prSet presAssocID="{E2BBDC57-066F-4F41-9372-3D9923307306}" presName="node" presStyleLbl="node1" presStyleIdx="2" presStyleCnt="4" custScaleX="117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9D284-52A1-D14B-85A7-BDCFB01B1FA1}" type="pres">
      <dgm:prSet presAssocID="{8BCB14D5-4CC6-8C4F-AA55-1CA1170BF68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ECDDBFF-F891-4D40-8774-0DFDF3D21200}" type="pres">
      <dgm:prSet presAssocID="{8BCB14D5-4CC6-8C4F-AA55-1CA1170BF68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137F6DC-728F-6549-BC3A-80817E104CFB}" type="pres">
      <dgm:prSet presAssocID="{2EA464FC-D4DE-D049-960A-48AF54A2BF62}" presName="node" presStyleLbl="node1" presStyleIdx="3" presStyleCnt="4" custScaleX="117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60CBD8-90B5-C248-A044-E4C121A4BA49}" type="presOf" srcId="{2EA464FC-D4DE-D049-960A-48AF54A2BF62}" destId="{1137F6DC-728F-6549-BC3A-80817E104CFB}" srcOrd="0" destOrd="0" presId="urn:microsoft.com/office/officeart/2005/8/layout/process2"/>
    <dgm:cxn modelId="{51C8BAE2-1C31-5E49-BE99-67F2100A017E}" type="presOf" srcId="{CCD5A267-FDF9-ED4A-A859-BAEC8E8070D6}" destId="{67C1DF79-7296-ED44-BB4C-9D646A53EA2D}" srcOrd="0" destOrd="0" presId="urn:microsoft.com/office/officeart/2005/8/layout/process2"/>
    <dgm:cxn modelId="{6E70BCD7-1338-A140-919E-783976A0C04F}" srcId="{89DB159D-DB3D-A54A-BB23-E5099A8A26A4}" destId="{DCD55366-E23D-B64C-8F54-16D528AC7ED0}" srcOrd="0" destOrd="0" parTransId="{3B8C6BD1-B918-2945-873C-4228E9A46592}" sibTransId="{CCD5A267-FDF9-ED4A-A859-BAEC8E8070D6}"/>
    <dgm:cxn modelId="{D82917CA-2A5A-2F44-89B8-76CFE8A786C9}" type="presOf" srcId="{CCD5A267-FDF9-ED4A-A859-BAEC8E8070D6}" destId="{957A1283-D195-B54C-A3D9-1ECADDB17446}" srcOrd="1" destOrd="0" presId="urn:microsoft.com/office/officeart/2005/8/layout/process2"/>
    <dgm:cxn modelId="{681462BB-AE59-7046-9410-274D10CB5601}" type="presOf" srcId="{8BCB14D5-4CC6-8C4F-AA55-1CA1170BF68D}" destId="{7ECDDBFF-F891-4D40-8774-0DFDF3D21200}" srcOrd="1" destOrd="0" presId="urn:microsoft.com/office/officeart/2005/8/layout/process2"/>
    <dgm:cxn modelId="{58ED900F-C534-FD4E-BD48-227D5625A2EE}" type="presOf" srcId="{A9C801CE-408C-0F4E-BA3C-916333F3CE5A}" destId="{33E42CDA-9700-0047-824C-864F8CE01B8F}" srcOrd="1" destOrd="0" presId="urn:microsoft.com/office/officeart/2005/8/layout/process2"/>
    <dgm:cxn modelId="{7F03B6B2-D92A-E84D-BCFE-3BEF7D73CFA7}" type="presOf" srcId="{BECED07B-5B1E-C942-8091-3E58ECC6B041}" destId="{754B97FB-33B7-F84A-8D14-17FFEA5200A8}" srcOrd="0" destOrd="0" presId="urn:microsoft.com/office/officeart/2005/8/layout/process2"/>
    <dgm:cxn modelId="{15FDD6A1-1760-EE46-8153-5FB81170BDCB}" type="presOf" srcId="{A9C801CE-408C-0F4E-BA3C-916333F3CE5A}" destId="{C13C0292-5DB1-4046-9A72-AD5594E5806F}" srcOrd="0" destOrd="0" presId="urn:microsoft.com/office/officeart/2005/8/layout/process2"/>
    <dgm:cxn modelId="{C251422D-4D4F-AC43-867F-637694626898}" type="presOf" srcId="{8BCB14D5-4CC6-8C4F-AA55-1CA1170BF68D}" destId="{3259D284-52A1-D14B-85A7-BDCFB01B1FA1}" srcOrd="0" destOrd="0" presId="urn:microsoft.com/office/officeart/2005/8/layout/process2"/>
    <dgm:cxn modelId="{2D3E8F4B-3386-694C-A4CE-DB29EF387FE8}" type="presOf" srcId="{E2BBDC57-066F-4F41-9372-3D9923307306}" destId="{584AD399-4E3B-F34A-A28D-81BCD1F874E3}" srcOrd="0" destOrd="0" presId="urn:microsoft.com/office/officeart/2005/8/layout/process2"/>
    <dgm:cxn modelId="{AB05CDC1-0105-E441-B4BA-5263B79E85FD}" type="presOf" srcId="{DCD55366-E23D-B64C-8F54-16D528AC7ED0}" destId="{5BC1C0C0-886E-A545-A5F7-99339BFA0D46}" srcOrd="0" destOrd="0" presId="urn:microsoft.com/office/officeart/2005/8/layout/process2"/>
    <dgm:cxn modelId="{95A1459A-93C5-5449-AAF8-0BE99D74D342}" srcId="{89DB159D-DB3D-A54A-BB23-E5099A8A26A4}" destId="{BECED07B-5B1E-C942-8091-3E58ECC6B041}" srcOrd="1" destOrd="0" parTransId="{46C8A088-5695-1E46-B3C2-109B534955B8}" sibTransId="{A9C801CE-408C-0F4E-BA3C-916333F3CE5A}"/>
    <dgm:cxn modelId="{04C09F54-4056-EA4A-A413-2DD378AEA380}" srcId="{89DB159D-DB3D-A54A-BB23-E5099A8A26A4}" destId="{2EA464FC-D4DE-D049-960A-48AF54A2BF62}" srcOrd="3" destOrd="0" parTransId="{23308471-E941-394E-93D5-9DF4258061CF}" sibTransId="{BF7968FA-2319-B84B-9A45-752688838140}"/>
    <dgm:cxn modelId="{4A5268A3-8164-A64F-B942-001BE29FF3C0}" srcId="{89DB159D-DB3D-A54A-BB23-E5099A8A26A4}" destId="{E2BBDC57-066F-4F41-9372-3D9923307306}" srcOrd="2" destOrd="0" parTransId="{5BB596FD-B708-FB48-A68B-A01709E5DFAC}" sibTransId="{8BCB14D5-4CC6-8C4F-AA55-1CA1170BF68D}"/>
    <dgm:cxn modelId="{DF7378B9-A788-FD49-A9A7-A8B636A9D22C}" type="presOf" srcId="{89DB159D-DB3D-A54A-BB23-E5099A8A26A4}" destId="{7486636A-442B-B643-B08F-CACD0813EF26}" srcOrd="0" destOrd="0" presId="urn:microsoft.com/office/officeart/2005/8/layout/process2"/>
    <dgm:cxn modelId="{48CDADE0-B047-1B40-A0E6-34431281A50B}" type="presParOf" srcId="{7486636A-442B-B643-B08F-CACD0813EF26}" destId="{5BC1C0C0-886E-A545-A5F7-99339BFA0D46}" srcOrd="0" destOrd="0" presId="urn:microsoft.com/office/officeart/2005/8/layout/process2"/>
    <dgm:cxn modelId="{9EB3809A-775F-BF45-B6B4-AE16427A936E}" type="presParOf" srcId="{7486636A-442B-B643-B08F-CACD0813EF26}" destId="{67C1DF79-7296-ED44-BB4C-9D646A53EA2D}" srcOrd="1" destOrd="0" presId="urn:microsoft.com/office/officeart/2005/8/layout/process2"/>
    <dgm:cxn modelId="{EC0AF6A6-715E-F941-94AB-3A3764ADC9A2}" type="presParOf" srcId="{67C1DF79-7296-ED44-BB4C-9D646A53EA2D}" destId="{957A1283-D195-B54C-A3D9-1ECADDB17446}" srcOrd="0" destOrd="0" presId="urn:microsoft.com/office/officeart/2005/8/layout/process2"/>
    <dgm:cxn modelId="{1FC51859-2069-DF40-AD4F-7762C86D94E9}" type="presParOf" srcId="{7486636A-442B-B643-B08F-CACD0813EF26}" destId="{754B97FB-33B7-F84A-8D14-17FFEA5200A8}" srcOrd="2" destOrd="0" presId="urn:microsoft.com/office/officeart/2005/8/layout/process2"/>
    <dgm:cxn modelId="{80493AA4-9151-9E40-95CA-9793BE6B7D4B}" type="presParOf" srcId="{7486636A-442B-B643-B08F-CACD0813EF26}" destId="{C13C0292-5DB1-4046-9A72-AD5594E5806F}" srcOrd="3" destOrd="0" presId="urn:microsoft.com/office/officeart/2005/8/layout/process2"/>
    <dgm:cxn modelId="{78BBB7E7-23AB-1844-AA42-4E27F4391AB7}" type="presParOf" srcId="{C13C0292-5DB1-4046-9A72-AD5594E5806F}" destId="{33E42CDA-9700-0047-824C-864F8CE01B8F}" srcOrd="0" destOrd="0" presId="urn:microsoft.com/office/officeart/2005/8/layout/process2"/>
    <dgm:cxn modelId="{5A8CBDD6-1A3C-E343-A708-3FB62B5F3508}" type="presParOf" srcId="{7486636A-442B-B643-B08F-CACD0813EF26}" destId="{584AD399-4E3B-F34A-A28D-81BCD1F874E3}" srcOrd="4" destOrd="0" presId="urn:microsoft.com/office/officeart/2005/8/layout/process2"/>
    <dgm:cxn modelId="{29D938DB-9874-CD4E-8337-54B185B6F521}" type="presParOf" srcId="{7486636A-442B-B643-B08F-CACD0813EF26}" destId="{3259D284-52A1-D14B-85A7-BDCFB01B1FA1}" srcOrd="5" destOrd="0" presId="urn:microsoft.com/office/officeart/2005/8/layout/process2"/>
    <dgm:cxn modelId="{D33D3F0B-C3C8-484A-8EA2-000C5B971071}" type="presParOf" srcId="{3259D284-52A1-D14B-85A7-BDCFB01B1FA1}" destId="{7ECDDBFF-F891-4D40-8774-0DFDF3D21200}" srcOrd="0" destOrd="0" presId="urn:microsoft.com/office/officeart/2005/8/layout/process2"/>
    <dgm:cxn modelId="{67C2FB9F-5FA2-BC43-A7A4-C7219B196353}" type="presParOf" srcId="{7486636A-442B-B643-B08F-CACD0813EF26}" destId="{1137F6DC-728F-6549-BC3A-80817E104CF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64B4E-51B4-354B-9792-5118CD21A92C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75DFE23F-827A-C344-BEFB-905EA959F9A2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Incentivize checklist to improve checklist submission rate </a:t>
          </a:r>
        </a:p>
      </dgm:t>
    </dgm:pt>
    <dgm:pt modelId="{311A6928-A4B1-324D-A230-1283B42A5DE1}" type="parTrans" cxnId="{C51071D3-E562-074B-B195-62D30CDAA788}">
      <dgm:prSet/>
      <dgm:spPr/>
      <dgm:t>
        <a:bodyPr/>
        <a:lstStyle/>
        <a:p>
          <a:endParaRPr lang="en-US"/>
        </a:p>
      </dgm:t>
    </dgm:pt>
    <dgm:pt modelId="{4CF19878-C089-A14C-9205-ACBEE1FA55BD}" type="sibTrans" cxnId="{C51071D3-E562-074B-B195-62D30CDAA788}">
      <dgm:prSet/>
      <dgm:spPr/>
      <dgm:t>
        <a:bodyPr/>
        <a:lstStyle/>
        <a:p>
          <a:endParaRPr lang="en-US"/>
        </a:p>
      </dgm:t>
    </dgm:pt>
    <dgm:pt modelId="{F15697BF-3CAD-FF4B-8C03-5E5BA9698A2E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Development of writing workshop geared towards academic disciplines </a:t>
          </a:r>
        </a:p>
      </dgm:t>
    </dgm:pt>
    <dgm:pt modelId="{A2217352-DA86-9C46-B86D-61506D43E380}" type="parTrans" cxnId="{FB8B769A-73BA-8042-9B82-1140E5B4421C}">
      <dgm:prSet/>
      <dgm:spPr/>
      <dgm:t>
        <a:bodyPr/>
        <a:lstStyle/>
        <a:p>
          <a:endParaRPr lang="en-US"/>
        </a:p>
      </dgm:t>
    </dgm:pt>
    <dgm:pt modelId="{2735FED5-B86C-1E4C-9A90-EF03FFDDD4FF}" type="sibTrans" cxnId="{FB8B769A-73BA-8042-9B82-1140E5B4421C}">
      <dgm:prSet/>
      <dgm:spPr/>
      <dgm:t>
        <a:bodyPr/>
        <a:lstStyle/>
        <a:p>
          <a:endParaRPr lang="en-US"/>
        </a:p>
      </dgm:t>
    </dgm:pt>
    <dgm:pt modelId="{4558B89D-5E16-F341-9B5F-1D767568D7BE}">
      <dgm:prSet phldrT="[Text]"/>
      <dgm:spPr>
        <a:noFill/>
        <a:ln w="63500"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Consider potential new targets for intervention</a:t>
          </a:r>
          <a:r>
            <a:rPr lang="en-US" dirty="0">
              <a:latin typeface="Times" charset="0"/>
              <a:ea typeface="Times" charset="0"/>
              <a:cs typeface="Times" charset="0"/>
            </a:rPr>
            <a:t> </a:t>
          </a:r>
        </a:p>
      </dgm:t>
    </dgm:pt>
    <dgm:pt modelId="{E983FFB0-243A-8848-B8CC-287538BDC35E}" type="parTrans" cxnId="{87F3F25C-9ADF-0B44-B4CC-764B8EAE4F47}">
      <dgm:prSet/>
      <dgm:spPr/>
      <dgm:t>
        <a:bodyPr/>
        <a:lstStyle/>
        <a:p>
          <a:endParaRPr lang="en-US"/>
        </a:p>
      </dgm:t>
    </dgm:pt>
    <dgm:pt modelId="{25835005-8D18-C94C-9405-0F9216B57782}" type="sibTrans" cxnId="{87F3F25C-9ADF-0B44-B4CC-764B8EAE4F47}">
      <dgm:prSet/>
      <dgm:spPr/>
      <dgm:t>
        <a:bodyPr/>
        <a:lstStyle/>
        <a:p>
          <a:endParaRPr lang="en-US"/>
        </a:p>
      </dgm:t>
    </dgm:pt>
    <dgm:pt modelId="{7B0FEE75-5352-8549-8100-3CA59F0F4FB4}" type="pres">
      <dgm:prSet presAssocID="{36564B4E-51B4-354B-9792-5118CD21A92C}" presName="Name0" presStyleCnt="0">
        <dgm:presLayoutVars>
          <dgm:dir/>
          <dgm:animLvl val="lvl"/>
          <dgm:resizeHandles val="exact"/>
        </dgm:presLayoutVars>
      </dgm:prSet>
      <dgm:spPr/>
    </dgm:pt>
    <dgm:pt modelId="{3BB009CB-F51D-544E-B04B-9FB32D7FB0A0}" type="pres">
      <dgm:prSet presAssocID="{75DFE23F-827A-C344-BEFB-905EA959F9A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7EE31-8537-464E-ABDB-167CE1CA5978}" type="pres">
      <dgm:prSet presAssocID="{4CF19878-C089-A14C-9205-ACBEE1FA55BD}" presName="parTxOnlySpace" presStyleCnt="0"/>
      <dgm:spPr/>
    </dgm:pt>
    <dgm:pt modelId="{878C9357-9465-FC4F-832E-9C3E9019DEED}" type="pres">
      <dgm:prSet presAssocID="{F15697BF-3CAD-FF4B-8C03-5E5BA9698A2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AF6BF-B313-2841-AA55-AC7B0CF6523D}" type="pres">
      <dgm:prSet presAssocID="{2735FED5-B86C-1E4C-9A90-EF03FFDDD4FF}" presName="parTxOnlySpace" presStyleCnt="0"/>
      <dgm:spPr/>
    </dgm:pt>
    <dgm:pt modelId="{AE2299ED-6591-674A-95D4-789268156E3F}" type="pres">
      <dgm:prSet presAssocID="{4558B89D-5E16-F341-9B5F-1D767568D7B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8B769A-73BA-8042-9B82-1140E5B4421C}" srcId="{36564B4E-51B4-354B-9792-5118CD21A92C}" destId="{F15697BF-3CAD-FF4B-8C03-5E5BA9698A2E}" srcOrd="1" destOrd="0" parTransId="{A2217352-DA86-9C46-B86D-61506D43E380}" sibTransId="{2735FED5-B86C-1E4C-9A90-EF03FFDDD4FF}"/>
    <dgm:cxn modelId="{EE23BAD0-496A-7648-B7C0-D7DECD6CE491}" type="presOf" srcId="{75DFE23F-827A-C344-BEFB-905EA959F9A2}" destId="{3BB009CB-F51D-544E-B04B-9FB32D7FB0A0}" srcOrd="0" destOrd="0" presId="urn:microsoft.com/office/officeart/2005/8/layout/chevron1"/>
    <dgm:cxn modelId="{87F3F25C-9ADF-0B44-B4CC-764B8EAE4F47}" srcId="{36564B4E-51B4-354B-9792-5118CD21A92C}" destId="{4558B89D-5E16-F341-9B5F-1D767568D7BE}" srcOrd="2" destOrd="0" parTransId="{E983FFB0-243A-8848-B8CC-287538BDC35E}" sibTransId="{25835005-8D18-C94C-9405-0F9216B57782}"/>
    <dgm:cxn modelId="{32B8224D-E85A-6C49-A5AE-F3A3E76CA9B7}" type="presOf" srcId="{F15697BF-3CAD-FF4B-8C03-5E5BA9698A2E}" destId="{878C9357-9465-FC4F-832E-9C3E9019DEED}" srcOrd="0" destOrd="0" presId="urn:microsoft.com/office/officeart/2005/8/layout/chevron1"/>
    <dgm:cxn modelId="{29DD7BC3-CB11-2F44-9EE2-02CAAD339CF7}" type="presOf" srcId="{36564B4E-51B4-354B-9792-5118CD21A92C}" destId="{7B0FEE75-5352-8549-8100-3CA59F0F4FB4}" srcOrd="0" destOrd="0" presId="urn:microsoft.com/office/officeart/2005/8/layout/chevron1"/>
    <dgm:cxn modelId="{A554D4F9-D69F-7A4D-84AF-E2D64F638F7D}" type="presOf" srcId="{4558B89D-5E16-F341-9B5F-1D767568D7BE}" destId="{AE2299ED-6591-674A-95D4-789268156E3F}" srcOrd="0" destOrd="0" presId="urn:microsoft.com/office/officeart/2005/8/layout/chevron1"/>
    <dgm:cxn modelId="{C51071D3-E562-074B-B195-62D30CDAA788}" srcId="{36564B4E-51B4-354B-9792-5118CD21A92C}" destId="{75DFE23F-827A-C344-BEFB-905EA959F9A2}" srcOrd="0" destOrd="0" parTransId="{311A6928-A4B1-324D-A230-1283B42A5DE1}" sibTransId="{4CF19878-C089-A14C-9205-ACBEE1FA55BD}"/>
    <dgm:cxn modelId="{A0F287C0-50FE-C74C-B907-C5F6D4822680}" type="presParOf" srcId="{7B0FEE75-5352-8549-8100-3CA59F0F4FB4}" destId="{3BB009CB-F51D-544E-B04B-9FB32D7FB0A0}" srcOrd="0" destOrd="0" presId="urn:microsoft.com/office/officeart/2005/8/layout/chevron1"/>
    <dgm:cxn modelId="{3A3F4FF0-0513-3D45-8927-B8002F7AFA0E}" type="presParOf" srcId="{7B0FEE75-5352-8549-8100-3CA59F0F4FB4}" destId="{43C7EE31-8537-464E-ABDB-167CE1CA5978}" srcOrd="1" destOrd="0" presId="urn:microsoft.com/office/officeart/2005/8/layout/chevron1"/>
    <dgm:cxn modelId="{36708F0A-3B13-E349-932F-E698B8A2FBFA}" type="presParOf" srcId="{7B0FEE75-5352-8549-8100-3CA59F0F4FB4}" destId="{878C9357-9465-FC4F-832E-9C3E9019DEED}" srcOrd="2" destOrd="0" presId="urn:microsoft.com/office/officeart/2005/8/layout/chevron1"/>
    <dgm:cxn modelId="{09E1E2B6-157F-5F4A-A771-1771ACAAD229}" type="presParOf" srcId="{7B0FEE75-5352-8549-8100-3CA59F0F4FB4}" destId="{E01AF6BF-B313-2841-AA55-AC7B0CF6523D}" srcOrd="3" destOrd="0" presId="urn:microsoft.com/office/officeart/2005/8/layout/chevron1"/>
    <dgm:cxn modelId="{AC14774D-18E9-DB4C-9631-A05992B72B8A}" type="presParOf" srcId="{7B0FEE75-5352-8549-8100-3CA59F0F4FB4}" destId="{AE2299ED-6591-674A-95D4-789268156E3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1C0C0-886E-A545-A5F7-99339BFA0D46}">
      <dsp:nvSpPr>
        <dsp:cNvPr id="0" name=""/>
        <dsp:cNvSpPr/>
      </dsp:nvSpPr>
      <dsp:spPr>
        <a:xfrm>
          <a:off x="4878067" y="5815"/>
          <a:ext cx="4754885" cy="2163421"/>
        </a:xfrm>
        <a:prstGeom prst="roundRect">
          <a:avLst>
            <a:gd name="adj" fmla="val 10000"/>
          </a:avLst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Previous Assignment 9 submissions from CSD 726: Organic Voice and Speech Disorders</a:t>
          </a:r>
        </a:p>
      </dsp:txBody>
      <dsp:txXfrm>
        <a:off x="4941431" y="69179"/>
        <a:ext cx="4628157" cy="2036693"/>
      </dsp:txXfrm>
    </dsp:sp>
    <dsp:sp modelId="{67C1DF79-7296-ED44-BB4C-9D646A53EA2D}">
      <dsp:nvSpPr>
        <dsp:cNvPr id="0" name=""/>
        <dsp:cNvSpPr/>
      </dsp:nvSpPr>
      <dsp:spPr>
        <a:xfrm rot="5400000">
          <a:off x="6849868" y="2223322"/>
          <a:ext cx="811283" cy="9735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6963449" y="2304450"/>
        <a:ext cx="584123" cy="567898"/>
      </dsp:txXfrm>
    </dsp:sp>
    <dsp:sp modelId="{754B97FB-33B7-F84A-8D14-17FFEA5200A8}">
      <dsp:nvSpPr>
        <dsp:cNvPr id="0" name=""/>
        <dsp:cNvSpPr/>
      </dsp:nvSpPr>
      <dsp:spPr>
        <a:xfrm>
          <a:off x="4960370" y="3250948"/>
          <a:ext cx="4590279" cy="2163421"/>
        </a:xfrm>
        <a:prstGeom prst="roundRect">
          <a:avLst>
            <a:gd name="adj" fmla="val 10000"/>
          </a:avLst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Created rubric, APA checklist, and screencast resources for current CSD graduate students </a:t>
          </a:r>
        </a:p>
      </dsp:txBody>
      <dsp:txXfrm>
        <a:off x="5023734" y="3314312"/>
        <a:ext cx="4463551" cy="2036693"/>
      </dsp:txXfrm>
    </dsp:sp>
    <dsp:sp modelId="{C13C0292-5DB1-4046-9A72-AD5594E5806F}">
      <dsp:nvSpPr>
        <dsp:cNvPr id="0" name=""/>
        <dsp:cNvSpPr/>
      </dsp:nvSpPr>
      <dsp:spPr>
        <a:xfrm rot="5400000">
          <a:off x="6849868" y="5468455"/>
          <a:ext cx="811283" cy="9735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6963449" y="5549583"/>
        <a:ext cx="584123" cy="567898"/>
      </dsp:txXfrm>
    </dsp:sp>
    <dsp:sp modelId="{584AD399-4E3B-F34A-A28D-81BCD1F874E3}">
      <dsp:nvSpPr>
        <dsp:cNvPr id="0" name=""/>
        <dsp:cNvSpPr/>
      </dsp:nvSpPr>
      <dsp:spPr>
        <a:xfrm>
          <a:off x="4960370" y="6496080"/>
          <a:ext cx="4590279" cy="2163421"/>
        </a:xfrm>
        <a:prstGeom prst="roundRect">
          <a:avLst>
            <a:gd name="adj" fmla="val 10000"/>
          </a:avLst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Students asked to complete checklist with Assignment 9 submission</a:t>
          </a:r>
        </a:p>
      </dsp:txBody>
      <dsp:txXfrm>
        <a:off x="5023734" y="6559444"/>
        <a:ext cx="4463551" cy="2036693"/>
      </dsp:txXfrm>
    </dsp:sp>
    <dsp:sp modelId="{3259D284-52A1-D14B-85A7-BDCFB01B1FA1}">
      <dsp:nvSpPr>
        <dsp:cNvPr id="0" name=""/>
        <dsp:cNvSpPr/>
      </dsp:nvSpPr>
      <dsp:spPr>
        <a:xfrm rot="5400000">
          <a:off x="6849868" y="8713588"/>
          <a:ext cx="811283" cy="9735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6963449" y="8794716"/>
        <a:ext cx="584123" cy="567898"/>
      </dsp:txXfrm>
    </dsp:sp>
    <dsp:sp modelId="{1137F6DC-728F-6549-BC3A-80817E104CFB}">
      <dsp:nvSpPr>
        <dsp:cNvPr id="0" name=""/>
        <dsp:cNvSpPr/>
      </dsp:nvSpPr>
      <dsp:spPr>
        <a:xfrm>
          <a:off x="4960370" y="9741213"/>
          <a:ext cx="4590279" cy="2163421"/>
        </a:xfrm>
        <a:prstGeom prst="roundRect">
          <a:avLst>
            <a:gd name="adj" fmla="val 10000"/>
          </a:avLst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Compared previous Assignment 9 with </a:t>
          </a:r>
          <a:r>
            <a:rPr lang="en-US" sz="2800" kern="1200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current Assignment 9 </a:t>
          </a:r>
          <a:r>
            <a:rPr lang="en-US" sz="2800" kern="1200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that used </a:t>
          </a: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APA </a:t>
          </a:r>
          <a:r>
            <a:rPr lang="en-US" sz="2800" kern="1200" dirty="0" smtClean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resources </a:t>
          </a:r>
          <a:endParaRPr lang="en-US" sz="2800" kern="1200" dirty="0">
            <a:solidFill>
              <a:schemeClr val="tx1"/>
            </a:solidFill>
            <a:latin typeface="Times" charset="0"/>
            <a:ea typeface="Times" charset="0"/>
            <a:cs typeface="Times" charset="0"/>
          </a:endParaRPr>
        </a:p>
      </dsp:txBody>
      <dsp:txXfrm>
        <a:off x="5023734" y="9804577"/>
        <a:ext cx="4463551" cy="2036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009CB-F51D-544E-B04B-9FB32D7FB0A0}">
      <dsp:nvSpPr>
        <dsp:cNvPr id="0" name=""/>
        <dsp:cNvSpPr/>
      </dsp:nvSpPr>
      <dsp:spPr>
        <a:xfrm>
          <a:off x="4015" y="3679235"/>
          <a:ext cx="4892680" cy="1957072"/>
        </a:xfrm>
        <a:prstGeom prst="chevron">
          <a:avLst/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Incentivize checklist to improve checklist submission rate </a:t>
          </a:r>
        </a:p>
      </dsp:txBody>
      <dsp:txXfrm>
        <a:off x="982551" y="3679235"/>
        <a:ext cx="2935608" cy="1957072"/>
      </dsp:txXfrm>
    </dsp:sp>
    <dsp:sp modelId="{878C9357-9465-FC4F-832E-9C3E9019DEED}">
      <dsp:nvSpPr>
        <dsp:cNvPr id="0" name=""/>
        <dsp:cNvSpPr/>
      </dsp:nvSpPr>
      <dsp:spPr>
        <a:xfrm>
          <a:off x="4407427" y="3679235"/>
          <a:ext cx="4892680" cy="1957072"/>
        </a:xfrm>
        <a:prstGeom prst="chevron">
          <a:avLst/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Development of writing workshop geared towards academic disciplines </a:t>
          </a:r>
        </a:p>
      </dsp:txBody>
      <dsp:txXfrm>
        <a:off x="5385963" y="3679235"/>
        <a:ext cx="2935608" cy="1957072"/>
      </dsp:txXfrm>
    </dsp:sp>
    <dsp:sp modelId="{AE2299ED-6591-674A-95D4-789268156E3F}">
      <dsp:nvSpPr>
        <dsp:cNvPr id="0" name=""/>
        <dsp:cNvSpPr/>
      </dsp:nvSpPr>
      <dsp:spPr>
        <a:xfrm>
          <a:off x="8810840" y="3679235"/>
          <a:ext cx="4892680" cy="1957072"/>
        </a:xfrm>
        <a:prstGeom prst="chevron">
          <a:avLst/>
        </a:prstGeom>
        <a:noFill/>
        <a:ln w="63500">
          <a:solidFill>
            <a:schemeClr val="accent4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solidFill>
                <a:schemeClr val="tx1"/>
              </a:solidFill>
              <a:latin typeface="Times" charset="0"/>
              <a:ea typeface="Times" charset="0"/>
              <a:cs typeface="Times" charset="0"/>
            </a:rPr>
            <a:t>Consider potential new targets for intervention</a:t>
          </a:r>
          <a:r>
            <a:rPr lang="en-US" sz="2800" kern="1200" dirty="0">
              <a:latin typeface="Times" charset="0"/>
              <a:ea typeface="Times" charset="0"/>
              <a:cs typeface="Times" charset="0"/>
            </a:rPr>
            <a:t> </a:t>
          </a:r>
        </a:p>
      </dsp:txBody>
      <dsp:txXfrm>
        <a:off x="9789376" y="3679235"/>
        <a:ext cx="2935608" cy="1957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0EC4D-F9C6-7543-A2F9-87E6662885A7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61530-D64B-6B4B-8EAB-0D5C2FAF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8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61530-D64B-6B4B-8EAB-0D5C2FAFCF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74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4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4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4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6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4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0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8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0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5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4/22/19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9" name="Rectangle 8"/>
          <p:cNvSpPr/>
          <p:nvPr userDrawn="1"/>
        </p:nvSpPr>
        <p:spPr>
          <a:xfrm>
            <a:off x="789709" y="974035"/>
            <a:ext cx="40399855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14" name="Rectangle 13"/>
          <p:cNvSpPr/>
          <p:nvPr userDrawn="1"/>
        </p:nvSpPr>
        <p:spPr>
          <a:xfrm>
            <a:off x="11164135" y="8232082"/>
            <a:ext cx="9184764" cy="17828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15" name="Rectangle 14"/>
          <p:cNvSpPr/>
          <p:nvPr userDrawn="1"/>
        </p:nvSpPr>
        <p:spPr>
          <a:xfrm>
            <a:off x="21013804" y="8232082"/>
            <a:ext cx="19740436" cy="27870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16" name="Rectangle 15"/>
          <p:cNvSpPr/>
          <p:nvPr userDrawn="1"/>
        </p:nvSpPr>
        <p:spPr>
          <a:xfrm>
            <a:off x="1332586" y="8232082"/>
            <a:ext cx="9184876" cy="17828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sp>
        <p:nvSpPr>
          <p:cNvPr id="17" name="Rectangle 16"/>
          <p:cNvSpPr/>
          <p:nvPr userDrawn="1"/>
        </p:nvSpPr>
        <p:spPr>
          <a:xfrm>
            <a:off x="28969965" y="36966043"/>
            <a:ext cx="12552108" cy="337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91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59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1332585" y="26663372"/>
            <a:ext cx="19016314" cy="9439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5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0995" y="5783256"/>
            <a:ext cx="10001180" cy="1558356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1662545" y="31962308"/>
            <a:ext cx="38639630" cy="0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23219229" y="31962308"/>
            <a:ext cx="0" cy="4655611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82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20" Type="http://schemas.openxmlformats.org/officeDocument/2006/relationships/image" Target="../media/image5.jpeg"/><Relationship Id="rId21" Type="http://schemas.openxmlformats.org/officeDocument/2006/relationships/hyperlink" Target="http://www.mcphersonmath.com/2014_10_01_archive.html" TargetMode="External"/><Relationship Id="rId22" Type="http://schemas.openxmlformats.org/officeDocument/2006/relationships/hyperlink" Target="https://creativecommons.org/licenses/by-nc-sa/3.0/" TargetMode="External"/><Relationship Id="rId10" Type="http://schemas.openxmlformats.org/officeDocument/2006/relationships/diagramData" Target="../diagrams/data1.xml"/><Relationship Id="rId11" Type="http://schemas.openxmlformats.org/officeDocument/2006/relationships/diagramLayout" Target="../diagrams/layout1.xml"/><Relationship Id="rId12" Type="http://schemas.openxmlformats.org/officeDocument/2006/relationships/diagramQuickStyle" Target="../diagrams/quickStyle1.xml"/><Relationship Id="rId13" Type="http://schemas.openxmlformats.org/officeDocument/2006/relationships/diagramColors" Target="../diagrams/colors1.xml"/><Relationship Id="rId14" Type="http://schemas.microsoft.com/office/2007/relationships/diagramDrawing" Target="../diagrams/drawing1.xml"/><Relationship Id="rId15" Type="http://schemas.openxmlformats.org/officeDocument/2006/relationships/diagramData" Target="../diagrams/data2.xml"/><Relationship Id="rId16" Type="http://schemas.openxmlformats.org/officeDocument/2006/relationships/diagramLayout" Target="../diagrams/layout2.xml"/><Relationship Id="rId17" Type="http://schemas.openxmlformats.org/officeDocument/2006/relationships/diagramQuickStyle" Target="../diagrams/quickStyle2.xml"/><Relationship Id="rId18" Type="http://schemas.openxmlformats.org/officeDocument/2006/relationships/diagramColors" Target="../diagrams/colors2.xml"/><Relationship Id="rId19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image" Target="../media/image2.jpg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41432" y="2082675"/>
            <a:ext cx="34169683" cy="3028102"/>
          </a:xfrm>
        </p:spPr>
        <p:txBody>
          <a:bodyPr>
            <a:noAutofit/>
          </a:bodyPr>
          <a:lstStyle/>
          <a:p>
            <a:pPr algn="l"/>
            <a:r>
              <a:rPr lang="en-US" sz="9600" dirty="0">
                <a:latin typeface="Times New Roman" charset="0"/>
                <a:ea typeface="Times New Roman" charset="0"/>
                <a:cs typeface="Times New Roman" charset="0"/>
              </a:rPr>
              <a:t>Writing Across the Curriculum within Communication </a:t>
            </a:r>
            <a:br>
              <a:rPr lang="en-US" sz="96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9600" dirty="0">
                <a:latin typeface="Times New Roman" charset="0"/>
                <a:ea typeface="Times New Roman" charset="0"/>
                <a:cs typeface="Times New Roman" charset="0"/>
              </a:rPr>
              <a:t>Sciences and </a:t>
            </a:r>
            <a:r>
              <a:rPr lang="en-US" sz="9600" dirty="0" smtClean="0">
                <a:latin typeface="Times New Roman" charset="0"/>
                <a:ea typeface="Times New Roman" charset="0"/>
                <a:cs typeface="Times New Roman" charset="0"/>
              </a:rPr>
              <a:t>Disorders:</a:t>
            </a:r>
            <a:r>
              <a:rPr lang="en-US" sz="96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41432" y="6208802"/>
            <a:ext cx="30087653" cy="825884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81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Emma </a:t>
            </a:r>
            <a:r>
              <a:rPr lang="en-US" sz="3818" dirty="0" err="1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Flottemesch</a:t>
            </a:r>
            <a:r>
              <a:rPr lang="en-US" sz="381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, Alison Jozwiak, Noah Terrell | Communication Sciences and Disorders</a:t>
            </a:r>
          </a:p>
          <a:p>
            <a:pPr algn="l"/>
            <a:r>
              <a:rPr lang="en-US" sz="381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Faculty </a:t>
            </a:r>
            <a:r>
              <a:rPr lang="en-US" sz="3818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Mentor</a:t>
            </a:r>
            <a:r>
              <a:rPr lang="en-US" sz="381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: Abby </a:t>
            </a:r>
            <a:r>
              <a:rPr lang="en-US" sz="3818" dirty="0" err="1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Hemmerich</a:t>
            </a:r>
            <a:r>
              <a:rPr lang="en-US" sz="381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, Ph.D., CCC-SLP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641432" y="5249854"/>
            <a:ext cx="29884247" cy="58028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A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Focus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on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American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Psychological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Association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60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Formatting</a:t>
            </a:r>
            <a:r>
              <a:rPr lang="en-US" sz="6000" b="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147450" y="18571234"/>
            <a:ext cx="8775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Results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17318" y="8299633"/>
            <a:ext cx="9385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Introduction</a:t>
            </a:r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990937"/>
              </p:ext>
            </p:extLst>
          </p:nvPr>
        </p:nvGraphicFramePr>
        <p:xfrm>
          <a:off x="20037593" y="8229967"/>
          <a:ext cx="11154634" cy="10066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050662"/>
              </p:ext>
            </p:extLst>
          </p:nvPr>
        </p:nvGraphicFramePr>
        <p:xfrm>
          <a:off x="31468424" y="7943818"/>
          <a:ext cx="7795396" cy="507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24363"/>
              </p:ext>
            </p:extLst>
          </p:nvPr>
        </p:nvGraphicFramePr>
        <p:xfrm>
          <a:off x="31199224" y="13079081"/>
          <a:ext cx="8358403" cy="5207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817039" y="18571234"/>
            <a:ext cx="3777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Methods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17316" y="20448250"/>
            <a:ext cx="795528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A model of a writing workshop or a supplementary piece of writing material is beneficial to support students’ writing  ​</a:t>
            </a:r>
            <a:b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800" dirty="0" err="1">
                <a:latin typeface="Times New Roman" charset="0"/>
                <a:ea typeface="Times New Roman" charset="0"/>
                <a:cs typeface="Times New Roman" charset="0"/>
              </a:rPr>
              <a:t>Sallee</a:t>
            </a: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, 2011) ​</a:t>
            </a:r>
            <a:b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​</a:t>
            </a: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Integrating writing lessons along with the typical lesson plan is important to increase comfort with writing in the profession and curriculum (Lane &amp; Johnson, 2017)​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Use of a direct teaching method for specific skills improves student writing (Horton &amp; Diaz, 2011)​</a:t>
            </a:r>
          </a:p>
          <a:p>
            <a:pPr fontAlgn="base"/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​</a:t>
            </a: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The expressive mode, using formative writing exercises and informal writing tasks to help students think through and about content are emphasized in the literature on WAC (Harper  &amp; </a:t>
            </a:r>
            <a:r>
              <a:rPr lang="en-US" sz="2800" dirty="0" err="1">
                <a:latin typeface="Times New Roman" charset="0"/>
                <a:ea typeface="Times New Roman" charset="0"/>
                <a:cs typeface="Times New Roman" charset="0"/>
              </a:rPr>
              <a:t>Vered</a:t>
            </a: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,  2016) </a:t>
            </a:r>
            <a:endParaRPr lang="en-US" sz="3600" b="0" i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691108" y="18620403"/>
            <a:ext cx="8775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Conclusion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696263"/>
              </p:ext>
            </p:extLst>
          </p:nvPr>
        </p:nvGraphicFramePr>
        <p:xfrm>
          <a:off x="9451574" y="24478248"/>
          <a:ext cx="9692640" cy="731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317" y="2081321"/>
            <a:ext cx="3724729" cy="37247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5679" y="2081321"/>
            <a:ext cx="3758501" cy="32744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6151197" y="19833000"/>
            <a:ext cx="6217920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Significant decrease in the number of APA errors within the Assignment 9 submissions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The accurate use of Times New Roman font increased by 71% after intervention​​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Use of 1-inch margins increased to 100%  correct  use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Total number of errors per assignment before the implementation of  APA resources was 3.86, after the intervention, the total number of errors dropped to 1.05 per assignment​</a:t>
            </a:r>
            <a:b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>
              <a:buFont typeface="Arial" charset="0"/>
              <a:buChar char="•"/>
            </a:pPr>
            <a:endParaRPr lang="en-US" sz="3600" b="0" i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691108" y="19833000"/>
            <a:ext cx="6400800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The number of APA errors decreased per paper after explicit instruction ​</a:t>
            </a:r>
            <a:b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APA resources were provided to the students to increase their knowledge of APA ​</a:t>
            </a:r>
            <a:b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The provided APA resources and checklist had a positive effect on altering graduate student performance within the guidelines of APA, similar to previous research (Hudd, et al., 2011; </a:t>
            </a:r>
            <a:r>
              <a:rPr lang="en-US" sz="2800" dirty="0" err="1">
                <a:latin typeface="Times New Roman" charset="0"/>
                <a:ea typeface="Times New Roman" charset="0"/>
                <a:cs typeface="Times New Roman" charset="0"/>
              </a:rPr>
              <a:t>Luthy</a:t>
            </a: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, et al., 2009; </a:t>
            </a:r>
            <a:r>
              <a:rPr lang="en-US" sz="2800" dirty="0" err="1">
                <a:latin typeface="Times New Roman" charset="0"/>
                <a:ea typeface="Times New Roman" charset="0"/>
                <a:cs typeface="Times New Roman" charset="0"/>
              </a:rPr>
              <a:t>Minnich</a:t>
            </a: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, et al., 2018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Additional resources and explicit instruction should be encouraged to use across target areas in the 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future</a:t>
            </a:r>
            <a:r>
              <a:rPr lang="en-US" sz="28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>
              <a:buFont typeface="Arial" charset="0"/>
              <a:buChar char="•"/>
            </a:pPr>
            <a:endParaRPr lang="en-US" sz="3600" b="0" i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915842" y="32036179"/>
            <a:ext cx="8775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Acknowledgements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817039" y="18571234"/>
            <a:ext cx="428322" cy="12623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" charset="0"/>
              </a:rPr>
              <a:t> 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915842" y="32954225"/>
            <a:ext cx="160891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This project’s research mentor, Dr. Abby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Hemmerich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 for her insight and support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>
              <a:solidFill>
                <a:srgbClr val="000000"/>
              </a:solidFill>
              <a:latin typeface="Times New Roman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The Communication Sciences and Disorders (CSD) department and the Scholarship of Teaching and Learning (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SoTL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) research lab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>
              <a:solidFill>
                <a:srgbClr val="000000"/>
              </a:solidFill>
              <a:latin typeface="Times New Roman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The Office of Research and Sponsored Programs (ORSP)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>
              <a:solidFill>
                <a:srgbClr val="000000"/>
              </a:solidFill>
              <a:latin typeface="Times New Roman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800" smtClean="0">
                <a:solidFill>
                  <a:srgbClr val="000000"/>
                </a:solidFill>
                <a:latin typeface="Times New Roman" charset="0"/>
              </a:rPr>
              <a:t>Learning and Technology Services (LTS)</a:t>
            </a:r>
            <a:endParaRPr lang="en-US" sz="280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148758" y="27886670"/>
            <a:ext cx="8519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Future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Considerations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17316" y="18629141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Strategies for Teaching Writing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10297" r="11374" b="5909"/>
          <a:stretch/>
        </p:blipFill>
        <p:spPr>
          <a:xfrm>
            <a:off x="10859283" y="18182090"/>
            <a:ext cx="8229600" cy="5667416"/>
          </a:xfrm>
          <a:prstGeom prst="rect">
            <a:avLst/>
          </a:prstGeom>
          <a:ln w="63500">
            <a:solidFill>
              <a:schemeClr val="bg1">
                <a:lumMod val="5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517316" y="33038904"/>
            <a:ext cx="202426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Luthy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K. E., Peterson, N. E., </a:t>
            </a: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Lassetter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J. H., &amp; Callister, L. C. (2009). Successfully Incorporating Writing Across the Curriculum with Advanced Writing in Nursing.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Journal of Nursing Education,48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(1), 54-59. doi:10.3928/01484834-20090101-07​</a:t>
            </a:r>
            <a:endParaRPr lang="en-US" sz="2000" dirty="0">
              <a:solidFill>
                <a:srgbClr val="000000"/>
              </a:solidFill>
              <a:latin typeface="Segoe UI" charset="0"/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Minnich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M., Kirkpatrick, A. J., Goodman, J. T., Whittaker, A., Chapple, H. S., </a:t>
            </a: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Schoening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A. M., &amp; Khanna, M. M. (2018). Writing Across the Curriculum: Reliability Testing of a Standardized Rubric.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Journal of Nursing Education,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57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(6), 366-370. doi:10.3928/01484834-20180522-08​</a:t>
            </a:r>
            <a:endParaRPr lang="en-US" sz="2000" dirty="0">
              <a:solidFill>
                <a:srgbClr val="000000"/>
              </a:solidFill>
              <a:latin typeface="Segoe UI" charset="0"/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Horton, E. G., &amp; Diaz, N. (2011). Learning to Write and Writing to Learn Social Work Concepts: Application of Writing Across the Curriculum Strategies and Techniques to a Course for Undergraduate Social Work Students.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Journal of Teaching in Social Work,31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(1), 53-64. doi:10.1080/08841233.2010.539141​</a:t>
            </a:r>
            <a:endParaRPr lang="en-US" sz="2000" dirty="0">
              <a:solidFill>
                <a:srgbClr val="000000"/>
              </a:solidFill>
              <a:latin typeface="Segoe UI" charset="0"/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Lane, A. B., &amp; Johnston, K. A. (2017). Bridging the writing gap between student and professional: Analyzing writing education in public relations and journalism.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Public Relations Review,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43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(2), 314-325. doi:10.1016/j.pubrev.2017.02.008​</a:t>
            </a:r>
            <a:endParaRPr lang="en-US" sz="2000" dirty="0">
              <a:solidFill>
                <a:srgbClr val="000000"/>
              </a:solidFill>
              <a:latin typeface="Segoe UI" charset="0"/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Sallee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M., Hallett, R., &amp; Tierney, W. (2011). Teaching Writing in Graduate School.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College Teaching,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59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(2), 66-72. doi:10.1080/87567555.2010.511315​</a:t>
            </a:r>
            <a:endParaRPr lang="en-US" sz="2000" dirty="0">
              <a:solidFill>
                <a:srgbClr val="000000"/>
              </a:solidFill>
              <a:latin typeface="Segoe UI" charset="0"/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Harper, R., &amp; </a:t>
            </a:r>
            <a:r>
              <a:rPr lang="en-US" sz="2000" dirty="0" err="1">
                <a:solidFill>
                  <a:srgbClr val="000000"/>
                </a:solidFill>
                <a:latin typeface="Times New Roman" charset="0"/>
              </a:rPr>
              <a:t>Vered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, K. O. (2016). Developing communication as a graduate outcome: Using ‘Writing Across the Curriculum’ as a whole-of-institution approach to curriculum and pedagogy.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Higher Education Research &amp; Development,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Times New Roman" charset="0"/>
              </a:rPr>
              <a:t>36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(4), 688-701. doi:10.1080/07294360.2016.1238882</a:t>
            </a:r>
            <a:endParaRPr lang="en-US" sz="2000" b="0" i="0" dirty="0">
              <a:solidFill>
                <a:srgbClr val="000000"/>
              </a:solidFill>
              <a:effectLst/>
              <a:latin typeface="Segoe UI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17316" y="32010584"/>
            <a:ext cx="8775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References </a:t>
            </a:r>
            <a:r>
              <a:rPr lang="en-US" sz="54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517316" y="14836634"/>
            <a:ext cx="7955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"WAC maintains that writing is a valuable learning tool, helping college students to better synthesize, analyze, and apply knowledge specific to their discipline" (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Lashley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 &amp;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Wittstadt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, 1993)​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WAC recognizes that  "literacy in a discipline is the same as learning in a discipline" (Harper &amp; 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Vered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, 2016) </a:t>
            </a:r>
            <a:endParaRPr lang="en-US" sz="2800" b="0" i="0" dirty="0">
              <a:solidFill>
                <a:srgbClr val="00000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17316" y="12982384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Writing Across the Curriculum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7316" y="9274158"/>
            <a:ext cx="7955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Lane &amp; Johnson (2017) discovered that many students were not learning about writing after their required, freshman year writing course​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Times New Roman" charset="0"/>
              </a:rPr>
              <a:t>Various 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disciplines have adopted writing across the curriculum (WAC) as a method to address writing needs for upper level students (Horton &amp; Diaz, 2011)</a:t>
            </a:r>
            <a:endParaRPr lang="en-US" sz="2800" b="0" i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915249" y="8299633"/>
            <a:ext cx="8519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Writing Rubric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914614" y="9274158"/>
            <a:ext cx="8229600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A rubric is used in a class for both teaching and grading (Horton &amp; Diaz, 2011)​​</a:t>
            </a:r>
            <a:br>
              <a:rPr lang="en-US" sz="2800" dirty="0">
                <a:solidFill>
                  <a:srgbClr val="000000"/>
                </a:solidFill>
                <a:latin typeface="Times New Roman" charset="0"/>
              </a:rPr>
            </a:b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Incorporating a standardized rubric helps students understand expectations and faculty score consistently across students (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Luthy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 Peterson,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Lassetter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 &amp; Callister, 2009;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Minnich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 et al., 2018)​</a:t>
            </a:r>
            <a:br>
              <a:rPr lang="en-US" sz="2800" dirty="0">
                <a:solidFill>
                  <a:srgbClr val="000000"/>
                </a:solidFill>
                <a:latin typeface="Times New Roman" charset="0"/>
              </a:rPr>
            </a:b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Accuracy and consistency when using a rubric is imperative (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Luthy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 Peterson,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Lassetter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 &amp; Callister, 2009;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Minnich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 et al., 2018)​</a:t>
            </a:r>
            <a:br>
              <a:rPr lang="en-US" sz="2800" dirty="0">
                <a:solidFill>
                  <a:srgbClr val="000000"/>
                </a:solidFill>
                <a:latin typeface="Times New Roman" charset="0"/>
              </a:rPr>
            </a:b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By utilizing a structured set of outcomes, such as an APA checklist, students will know their expectations (Hudd, Smart &amp; </a:t>
            </a:r>
            <a:r>
              <a:rPr lang="en-US" sz="2800" dirty="0" err="1">
                <a:solidFill>
                  <a:srgbClr val="000000"/>
                </a:solidFill>
                <a:latin typeface="Times New Roman" charset="0"/>
              </a:rPr>
              <a:t>Delohery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, 2011) ​</a:t>
            </a:r>
          </a:p>
          <a:p>
            <a:pPr marL="457200" indent="-457200" fontAlgn="base">
              <a:buFont typeface="Arial" charset="0"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457200" indent="-457200" fontAlgn="base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</a:rPr>
              <a:t>Rubrics can be used to write papers in the future (Horton &amp; Diaz, 2011)</a:t>
            </a:r>
            <a:endParaRPr lang="en-US" sz="2800" b="0" i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08311022"/>
              </p:ext>
            </p:extLst>
          </p:nvPr>
        </p:nvGraphicFramePr>
        <p:xfrm>
          <a:off x="16006900" y="19796801"/>
          <a:ext cx="14511021" cy="1191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398458452"/>
              </p:ext>
            </p:extLst>
          </p:nvPr>
        </p:nvGraphicFramePr>
        <p:xfrm>
          <a:off x="26296453" y="25504591"/>
          <a:ext cx="13707536" cy="9315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4597AB8-0842-4960-BB33-1FD106B86A1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21"/>
              </a:ext>
            </a:extLst>
          </a:blip>
          <a:stretch>
            <a:fillRect/>
          </a:stretch>
        </p:blipFill>
        <p:spPr>
          <a:xfrm>
            <a:off x="3782512" y="28891518"/>
            <a:ext cx="3694889" cy="25240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0582926-0BC6-49E2-9970-4C137923A03F}"/>
              </a:ext>
            </a:extLst>
          </p:cNvPr>
          <p:cNvSpPr txBox="1"/>
          <p:nvPr/>
        </p:nvSpPr>
        <p:spPr>
          <a:xfrm>
            <a:off x="4057504" y="31121864"/>
            <a:ext cx="3694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21" tooltip="http://www.mcphersonmath.com/2014_10_01_archive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22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2621</TotalTime>
  <Words>255</Words>
  <Application>Microsoft Macintosh PowerPoint</Application>
  <PresentationFormat>Custom</PresentationFormat>
  <Paragraphs>76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Calibri</vt:lpstr>
      <vt:lpstr>Calibri Light</vt:lpstr>
      <vt:lpstr>Minion Pro</vt:lpstr>
      <vt:lpstr>Segoe UI</vt:lpstr>
      <vt:lpstr>Times</vt:lpstr>
      <vt:lpstr>Times New Roman</vt:lpstr>
      <vt:lpstr>Arial</vt:lpstr>
      <vt:lpstr>Office Theme</vt:lpstr>
      <vt:lpstr>Writing Across the Curriculum within Communication  Sciences and Disorders: </vt:lpstr>
    </vt:vector>
  </TitlesOfParts>
  <Company>UW-Eau Claire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Jozwiak, Alison Demetria</cp:lastModifiedBy>
  <cp:revision>112</cp:revision>
  <dcterms:created xsi:type="dcterms:W3CDTF">2015-01-29T15:27:06Z</dcterms:created>
  <dcterms:modified xsi:type="dcterms:W3CDTF">2019-04-22T22:08:00Z</dcterms:modified>
</cp:coreProperties>
</file>