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p:scale>
          <a:sx n="15" d="100"/>
          <a:sy n="15" d="100"/>
        </p:scale>
        <p:origin x="2208" y="77"/>
      </p:cViewPr>
      <p:guideLst>
        <p:guide orient="horz" pos="12096"/>
        <p:guide pos="13248"/>
      </p:guideLst>
    </p:cSldViewPr>
  </p:slideViewPr>
  <p:notesTextViewPr>
    <p:cViewPr>
      <p:scale>
        <a:sx n="3" d="2"/>
        <a:sy n="3" d="2"/>
      </p:scale>
      <p:origin x="0" y="-19"/>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622713-AE7C-4EE0-86AE-749268482084}" type="datetimeFigureOut">
              <a:rPr lang="en-US" smtClean="0"/>
              <a:t>4/23/2018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1D1221-2CDA-4156-A9BE-1E09A5BFA79A}" type="slidenum">
              <a:rPr lang="en-US" smtClean="0"/>
              <a:t>‹#›</a:t>
            </a:fld>
            <a:endParaRPr lang="en-US"/>
          </a:p>
        </p:txBody>
      </p:sp>
    </p:spTree>
    <p:extLst>
      <p:ext uri="{BB962C8B-B14F-4D97-AF65-F5344CB8AC3E}">
        <p14:creationId xmlns:p14="http://schemas.microsoft.com/office/powerpoint/2010/main" val="2811787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1D1221-2CDA-4156-A9BE-1E09A5BFA79A}" type="slidenum">
              <a:rPr lang="en-US" smtClean="0"/>
              <a:t>1</a:t>
            </a:fld>
            <a:endParaRPr lang="en-US"/>
          </a:p>
        </p:txBody>
      </p:sp>
    </p:spTree>
    <p:extLst>
      <p:ext uri="{BB962C8B-B14F-4D97-AF65-F5344CB8AC3E}">
        <p14:creationId xmlns:p14="http://schemas.microsoft.com/office/powerpoint/2010/main" val="1298461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2401" y="2258223"/>
            <a:ext cx="34198560" cy="1981340"/>
          </a:xfrm>
        </p:spPr>
        <p:txBody>
          <a:bodyPr>
            <a:normAutofit fontScale="90000"/>
          </a:bodyPr>
          <a:lstStyle/>
          <a:p>
            <a:pPr algn="l"/>
            <a:r>
              <a:rPr lang="en-US" sz="12800" dirty="0">
                <a:latin typeface="Minion Pro" panose="02040503050306020203" pitchFamily="18" charset="0"/>
              </a:rPr>
              <a:t/>
            </a:r>
            <a:br>
              <a:rPr lang="en-US" sz="12800" dirty="0">
                <a:latin typeface="Minion Pro" panose="02040503050306020203" pitchFamily="18" charset="0"/>
              </a:rPr>
            </a:br>
            <a:r>
              <a:rPr lang="en-US" sz="14200" b="1" dirty="0">
                <a:latin typeface="Minion Pro" panose="02040503050306020203"/>
              </a:rPr>
              <a:t>Homeless Outreach and Law </a:t>
            </a:r>
            <a:r>
              <a:rPr lang="en-US" sz="14200" b="1" dirty="0" smtClean="0">
                <a:latin typeface="Minion Pro" panose="02040503050306020203"/>
              </a:rPr>
              <a:t>Enforcement</a:t>
            </a:r>
            <a:endParaRPr lang="en-US" sz="14200" b="1" dirty="0">
              <a:latin typeface="Minion Pro" panose="02040503050306020203"/>
            </a:endParaRPr>
          </a:p>
        </p:txBody>
      </p:sp>
      <p:sp>
        <p:nvSpPr>
          <p:cNvPr id="6" name="Title 1"/>
          <p:cNvSpPr txBox="1">
            <a:spLocks/>
          </p:cNvSpPr>
          <p:nvPr/>
        </p:nvSpPr>
        <p:spPr>
          <a:xfrm>
            <a:off x="2382401" y="5892175"/>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Faculty Mentors: </a:t>
            </a:r>
            <a:r>
              <a:rPr lang="en-US" sz="4000" dirty="0" smtClean="0">
                <a:solidFill>
                  <a:schemeClr val="bg1">
                    <a:lumMod val="50000"/>
                  </a:schemeClr>
                </a:solidFill>
                <a:latin typeface="Minion Pro" panose="02040503050306020203" pitchFamily="18" charset="0"/>
              </a:rPr>
              <a:t>Nicole Schultz, PhD </a:t>
            </a:r>
            <a:r>
              <a:rPr lang="en-US" sz="4000" dirty="0" smtClean="0">
                <a:solidFill>
                  <a:schemeClr val="bg1">
                    <a:lumMod val="50000"/>
                  </a:schemeClr>
                </a:solidFill>
                <a:latin typeface="Minion Pro" panose="02040503050306020203" pitchFamily="18" charset="0"/>
              </a:rPr>
              <a:t>and </a:t>
            </a:r>
            <a:r>
              <a:rPr lang="en-US" sz="4000" dirty="0" smtClean="0">
                <a:solidFill>
                  <a:schemeClr val="bg1">
                    <a:lumMod val="50000"/>
                  </a:schemeClr>
                </a:solidFill>
                <a:latin typeface="Minion Pro" panose="02040503050306020203" pitchFamily="18" charset="0"/>
              </a:rPr>
              <a:t>Martha Fay, PhD</a:t>
            </a:r>
            <a:endParaRPr lang="en-US" sz="4000" dirty="0" smtClean="0">
              <a:solidFill>
                <a:schemeClr val="bg1">
                  <a:lumMod val="50000"/>
                </a:schemeClr>
              </a:solidFill>
              <a:latin typeface="Minion Pro" panose="02040503050306020203" pitchFamily="18" charset="0"/>
            </a:endParaRPr>
          </a:p>
        </p:txBody>
      </p:sp>
      <p:sp>
        <p:nvSpPr>
          <p:cNvPr id="7" name="Title 1"/>
          <p:cNvSpPr txBox="1">
            <a:spLocks/>
          </p:cNvSpPr>
          <p:nvPr/>
        </p:nvSpPr>
        <p:spPr>
          <a:xfrm>
            <a:off x="2382401" y="4239563"/>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smtClean="0">
                <a:solidFill>
                  <a:srgbClr val="DD9E11"/>
                </a:solidFill>
                <a:latin typeface="Minion Pro" panose="02040503050306020203" pitchFamily="18" charset="0"/>
              </a:rPr>
              <a:t>A Community based partnership and </a:t>
            </a:r>
            <a:r>
              <a:rPr lang="en-US" sz="6000" cap="small" dirty="0" err="1" smtClean="0">
                <a:solidFill>
                  <a:srgbClr val="DD9E11"/>
                </a:solidFill>
                <a:latin typeface="Minion Pro" panose="02040503050306020203" pitchFamily="18" charset="0"/>
              </a:rPr>
              <a:t>Autoethnography</a:t>
            </a:r>
            <a:endParaRPr lang="en-US" sz="6000" cap="small" dirty="0">
              <a:solidFill>
                <a:srgbClr val="DD9E11"/>
              </a:solidFill>
              <a:latin typeface="Minion Pro" panose="02040503050306020203" pitchFamily="18" charset="0"/>
            </a:endParaRPr>
          </a:p>
        </p:txBody>
      </p:sp>
      <p:sp>
        <p:nvSpPr>
          <p:cNvPr id="3" name="TextBox 2"/>
          <p:cNvSpPr txBox="1"/>
          <p:nvPr/>
        </p:nvSpPr>
        <p:spPr>
          <a:xfrm>
            <a:off x="1621843" y="8120297"/>
            <a:ext cx="6791499"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Abstract</a:t>
            </a:r>
            <a:endParaRPr lang="en-US" sz="6000" cap="small" dirty="0">
              <a:solidFill>
                <a:srgbClr val="DD9E11"/>
              </a:solidFill>
              <a:latin typeface="Minion Pro" panose="02040503050306020203" pitchFamily="18" charset="0"/>
            </a:endParaRPr>
          </a:p>
        </p:txBody>
      </p:sp>
      <p:sp>
        <p:nvSpPr>
          <p:cNvPr id="20" name="TextBox 19"/>
          <p:cNvSpPr txBox="1"/>
          <p:nvPr/>
        </p:nvSpPr>
        <p:spPr>
          <a:xfrm>
            <a:off x="1621843" y="9287634"/>
            <a:ext cx="11717397" cy="5909310"/>
          </a:xfrm>
          <a:prstGeom prst="rect">
            <a:avLst/>
          </a:prstGeom>
          <a:noFill/>
        </p:spPr>
        <p:txBody>
          <a:bodyPr wrap="square" rtlCol="0">
            <a:spAutoFit/>
          </a:bodyPr>
          <a:lstStyle/>
          <a:p>
            <a:pPr defTabSz="4023360">
              <a:lnSpc>
                <a:spcPct val="90000"/>
              </a:lnSpc>
              <a:spcBef>
                <a:spcPts val="4400"/>
              </a:spcBef>
            </a:pPr>
            <a:r>
              <a:rPr lang="en-US" sz="2800" dirty="0" smtClean="0"/>
              <a:t>The aim of this project was to create an opportunity to meet community-partner needs. The student researcher’s primary role was to collaborate with a local not-for-profit organization during the 2017-2018 academic year to develop plans for a pilot program for a homeless outreach team that would improve connections and services between mental health providers and local law enforcement. The primary goal of the homeless outreach team is to bridge the gap between local social service agencies and law enforcement often working with similar members of the homeless population in the area but not directly in support of one another. Through the use of observations, interviews, and interactions with members of each population, the research team developed an implementation plan and reinforced contact between members of law enforcement, staff at the local not-for-profit, and members of the homeless population. All of this was done with the intention of implementing this plan in the near future to create a sustainable, long-term, and positive partnership between these parties.</a:t>
            </a:r>
            <a:endParaRPr lang="en-US" sz="2800" dirty="0"/>
          </a:p>
        </p:txBody>
      </p:sp>
      <p:sp>
        <p:nvSpPr>
          <p:cNvPr id="9" name="TextBox 8"/>
          <p:cNvSpPr txBox="1"/>
          <p:nvPr/>
        </p:nvSpPr>
        <p:spPr>
          <a:xfrm>
            <a:off x="28224423" y="28570254"/>
            <a:ext cx="11791871" cy="3108543"/>
          </a:xfrm>
          <a:prstGeom prst="rect">
            <a:avLst/>
          </a:prstGeom>
          <a:noFill/>
        </p:spPr>
        <p:txBody>
          <a:bodyPr wrap="square" rtlCol="0">
            <a:spAutoFit/>
          </a:bodyPr>
          <a:lstStyle/>
          <a:p>
            <a:pPr>
              <a:buClr>
                <a:schemeClr val="tx2">
                  <a:lumMod val="75000"/>
                </a:schemeClr>
              </a:buClr>
            </a:pPr>
            <a:r>
              <a:rPr lang="en-US" sz="2800" dirty="0" smtClean="0"/>
              <a:t>Through using an autoethnographic approach to analyze the relationship between myself, law enforcement, </a:t>
            </a:r>
            <a:r>
              <a:rPr lang="en-US" sz="2800" dirty="0" smtClean="0"/>
              <a:t>those living with homelessness, </a:t>
            </a:r>
            <a:r>
              <a:rPr lang="en-US" sz="2800" dirty="0" smtClean="0"/>
              <a:t>and the social service agency, I was able to identify and later </a:t>
            </a:r>
            <a:r>
              <a:rPr lang="en-US" sz="2800" dirty="0" smtClean="0"/>
              <a:t>manag</a:t>
            </a:r>
            <a:r>
              <a:rPr lang="en-US" sz="2800" dirty="0" smtClean="0"/>
              <a:t>e dialectical </a:t>
            </a:r>
            <a:r>
              <a:rPr lang="en-US" sz="2800" dirty="0" smtClean="0"/>
              <a:t>tensions experienced internally and on a group level. My role as an outsider was essential in this research in creating connections, building rapport, and experiencing and identifying the dialectical tensions (in each cluster) in relation to each group in this study. </a:t>
            </a:r>
            <a:endParaRPr lang="en-US" sz="2800" dirty="0"/>
          </a:p>
        </p:txBody>
      </p:sp>
      <p:sp>
        <p:nvSpPr>
          <p:cNvPr id="4" name="TextBox 3"/>
          <p:cNvSpPr txBox="1"/>
          <p:nvPr/>
        </p:nvSpPr>
        <p:spPr>
          <a:xfrm>
            <a:off x="28224422" y="17125762"/>
            <a:ext cx="12411177" cy="10864513"/>
          </a:xfrm>
          <a:prstGeom prst="rect">
            <a:avLst/>
          </a:prstGeom>
          <a:noFill/>
        </p:spPr>
        <p:txBody>
          <a:bodyPr wrap="square" rtlCol="0">
            <a:spAutoFit/>
          </a:bodyPr>
          <a:lstStyle/>
          <a:p>
            <a:r>
              <a:rPr lang="en-US" sz="2800" i="1" dirty="0" smtClean="0"/>
              <a:t>Belonging vs. Not Belonging</a:t>
            </a:r>
          </a:p>
          <a:p>
            <a:pPr marL="457200" indent="-457200">
              <a:buFontTx/>
              <a:buChar char="-"/>
            </a:pPr>
            <a:r>
              <a:rPr lang="en-US" sz="2800" dirty="0" smtClean="0"/>
              <a:t>I constantly felt the need to justify my role as the researcher because I was an outsider to all groups</a:t>
            </a:r>
          </a:p>
          <a:p>
            <a:pPr marL="457200" indent="-457200">
              <a:buFontTx/>
              <a:buChar char="-"/>
            </a:pPr>
            <a:r>
              <a:rPr lang="en-US" sz="2800" dirty="0" smtClean="0"/>
              <a:t>I was conflicted between wanting to spend time at the social service agency without taking up space</a:t>
            </a:r>
          </a:p>
          <a:p>
            <a:pPr marL="457200" indent="-457200">
              <a:buFontTx/>
              <a:buChar char="-"/>
            </a:pPr>
            <a:r>
              <a:rPr lang="en-US" sz="2800" dirty="0" smtClean="0"/>
              <a:t>Among </a:t>
            </a:r>
            <a:r>
              <a:rPr lang="en-US" sz="2800" dirty="0" smtClean="0"/>
              <a:t>those living with homelessness: </a:t>
            </a:r>
            <a:r>
              <a:rPr lang="en-US" sz="2800" dirty="0" smtClean="0"/>
              <a:t>importance of social service agency’s space in creating a sense of belonging</a:t>
            </a:r>
          </a:p>
          <a:p>
            <a:pPr marL="457200" indent="-457200">
              <a:buFontTx/>
              <a:buChar char="-"/>
            </a:pPr>
            <a:r>
              <a:rPr lang="en-US" sz="2800" dirty="0" smtClean="0"/>
              <a:t>Among law enforcement: local vs. transient homeless population</a:t>
            </a:r>
            <a:endParaRPr lang="en-US" sz="2800" i="1" dirty="0"/>
          </a:p>
          <a:p>
            <a:r>
              <a:rPr lang="en-US" sz="2800" i="1" dirty="0" smtClean="0"/>
              <a:t>Openness vs. </a:t>
            </a:r>
            <a:r>
              <a:rPr lang="en-US" sz="2800" i="1" dirty="0" err="1" smtClean="0"/>
              <a:t>Closedness</a:t>
            </a:r>
            <a:endParaRPr lang="en-US" sz="2800" i="1" dirty="0" smtClean="0"/>
          </a:p>
          <a:p>
            <a:pPr marL="457200" indent="-457200">
              <a:buFontTx/>
              <a:buChar char="-"/>
            </a:pPr>
            <a:r>
              <a:rPr lang="en-US" sz="2800" dirty="0" smtClean="0"/>
              <a:t>I was hesitant to speak directly about homelessness with </a:t>
            </a:r>
            <a:r>
              <a:rPr lang="en-US" sz="2800" dirty="0" smtClean="0"/>
              <a:t>those living with homelessness</a:t>
            </a:r>
            <a:endParaRPr lang="en-US" sz="2800" dirty="0" smtClean="0"/>
          </a:p>
          <a:p>
            <a:pPr marL="457200" indent="-457200">
              <a:buFontTx/>
              <a:buChar char="-"/>
            </a:pPr>
            <a:r>
              <a:rPr lang="en-US" sz="2800" dirty="0" smtClean="0"/>
              <a:t>My predictions about which groups would be most open with me as the researcher turned out to be wrong</a:t>
            </a:r>
          </a:p>
          <a:p>
            <a:pPr marL="457200" indent="-457200">
              <a:buFontTx/>
              <a:buChar char="-"/>
            </a:pPr>
            <a:r>
              <a:rPr lang="en-US" sz="2800" dirty="0" smtClean="0"/>
              <a:t>Among </a:t>
            </a:r>
            <a:r>
              <a:rPr lang="en-US" sz="2800" dirty="0" smtClean="0"/>
              <a:t>those living with homelessness and </a:t>
            </a:r>
            <a:r>
              <a:rPr lang="en-US" sz="2800" dirty="0" smtClean="0"/>
              <a:t>law enforcement: a demonstrated openness with me, but not with each other</a:t>
            </a:r>
          </a:p>
          <a:p>
            <a:pPr marL="457200" indent="-457200">
              <a:buFontTx/>
              <a:buChar char="-"/>
            </a:pPr>
            <a:r>
              <a:rPr lang="en-US" sz="2800" dirty="0" smtClean="0"/>
              <a:t>Different perspectives of </a:t>
            </a:r>
            <a:r>
              <a:rPr lang="en-US" sz="2800" dirty="0" smtClean="0"/>
              <a:t>those living with homelessness </a:t>
            </a:r>
            <a:r>
              <a:rPr lang="en-US" sz="2800" dirty="0" smtClean="0"/>
              <a:t>and law enforcement regarding the openness of the other group</a:t>
            </a:r>
            <a:endParaRPr lang="en-US" sz="2800" i="1" dirty="0"/>
          </a:p>
          <a:p>
            <a:r>
              <a:rPr lang="en-US" sz="2800" i="1" dirty="0" smtClean="0"/>
              <a:t>Comfort vs. Discomfort</a:t>
            </a:r>
          </a:p>
          <a:p>
            <a:pPr marL="457200" indent="-457200">
              <a:buFontTx/>
              <a:buChar char="-"/>
            </a:pPr>
            <a:r>
              <a:rPr lang="en-US" sz="2800" dirty="0" smtClean="0"/>
              <a:t>My comfort level was impacted by societal discourses I’ve internalized over </a:t>
            </a:r>
            <a:r>
              <a:rPr lang="en-US" sz="2800" dirty="0" smtClean="0"/>
              <a:t>time</a:t>
            </a:r>
          </a:p>
          <a:p>
            <a:pPr marL="457200" indent="-457200">
              <a:buFontTx/>
              <a:buChar char="-"/>
            </a:pPr>
            <a:r>
              <a:rPr lang="en-US" sz="2800" dirty="0" smtClean="0"/>
              <a:t>At </a:t>
            </a:r>
            <a:r>
              <a:rPr lang="en-US" sz="2800" dirty="0" smtClean="0"/>
              <a:t>first, I was resistant to going to the social service agency, but over time I became more comfortable </a:t>
            </a:r>
          </a:p>
          <a:p>
            <a:pPr marL="457200" indent="-457200">
              <a:buFontTx/>
              <a:buChar char="-"/>
            </a:pPr>
            <a:r>
              <a:rPr lang="en-US" sz="2800" dirty="0" smtClean="0"/>
              <a:t>Among law enforcement: perceptions of accountability and enabling behaviors </a:t>
            </a:r>
          </a:p>
          <a:p>
            <a:pPr marL="457200" indent="-457200">
              <a:buFontTx/>
              <a:buChar char="-"/>
            </a:pPr>
            <a:r>
              <a:rPr lang="en-US" sz="2800" dirty="0" smtClean="0"/>
              <a:t>Among </a:t>
            </a:r>
            <a:r>
              <a:rPr lang="en-US" sz="2800" dirty="0" smtClean="0"/>
              <a:t>those living with homelessness: </a:t>
            </a:r>
            <a:r>
              <a:rPr lang="en-US" sz="2800" dirty="0" smtClean="0"/>
              <a:t>the constant balance between comfort and discomfort; how the dynamics of the social service agency’s space change when law enforcement officials are present</a:t>
            </a:r>
            <a:endParaRPr lang="en-US" sz="2800" dirty="0"/>
          </a:p>
        </p:txBody>
      </p:sp>
      <p:sp>
        <p:nvSpPr>
          <p:cNvPr id="42" name="Title 1"/>
          <p:cNvSpPr txBox="1">
            <a:spLocks/>
          </p:cNvSpPr>
          <p:nvPr/>
        </p:nvSpPr>
        <p:spPr>
          <a:xfrm>
            <a:off x="2382401" y="503202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Erin </a:t>
            </a:r>
            <a:r>
              <a:rPr lang="en-US" sz="4000" dirty="0" err="1" smtClean="0">
                <a:solidFill>
                  <a:schemeClr val="bg1">
                    <a:lumMod val="50000"/>
                  </a:schemeClr>
                </a:solidFill>
                <a:latin typeface="Minion Pro" panose="02040503050306020203" pitchFamily="18" charset="0"/>
              </a:rPr>
              <a:t>Brault</a:t>
            </a:r>
            <a:r>
              <a:rPr lang="en-US" sz="4000" dirty="0" smtClean="0">
                <a:solidFill>
                  <a:schemeClr val="bg1">
                    <a:lumMod val="50000"/>
                  </a:schemeClr>
                </a:solidFill>
                <a:latin typeface="Minion Pro" panose="02040503050306020203" pitchFamily="18" charset="0"/>
              </a:rPr>
              <a:t>  </a:t>
            </a:r>
            <a:r>
              <a:rPr lang="en-US" sz="4000" dirty="0">
                <a:solidFill>
                  <a:schemeClr val="bg1">
                    <a:lumMod val="50000"/>
                  </a:schemeClr>
                </a:solidFill>
                <a:latin typeface="Minion Pro" panose="02040503050306020203" pitchFamily="18" charset="0"/>
              </a:rPr>
              <a:t>|  </a:t>
            </a:r>
            <a:r>
              <a:rPr lang="en-US" sz="4000" dirty="0" smtClean="0">
                <a:solidFill>
                  <a:schemeClr val="bg1">
                    <a:lumMod val="50000"/>
                  </a:schemeClr>
                </a:solidFill>
                <a:latin typeface="Minion Pro" panose="02040503050306020203" pitchFamily="18" charset="0"/>
              </a:rPr>
              <a:t>Communication and Journalism</a:t>
            </a:r>
          </a:p>
        </p:txBody>
      </p:sp>
      <p:sp>
        <p:nvSpPr>
          <p:cNvPr id="43" name="TextBox 42"/>
          <p:cNvSpPr txBox="1"/>
          <p:nvPr/>
        </p:nvSpPr>
        <p:spPr>
          <a:xfrm>
            <a:off x="1621843" y="1534861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44" name="TextBox 43"/>
          <p:cNvSpPr txBox="1"/>
          <p:nvPr/>
        </p:nvSpPr>
        <p:spPr>
          <a:xfrm>
            <a:off x="28224422" y="27712307"/>
            <a:ext cx="11742822"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Conclusion/Discussion</a:t>
            </a:r>
            <a:endParaRPr lang="en-US" sz="6000" cap="small" dirty="0">
              <a:solidFill>
                <a:srgbClr val="DD9E11"/>
              </a:solidFill>
              <a:latin typeface="Minion Pro" panose="02040503050306020203" pitchFamily="18" charset="0"/>
            </a:endParaRPr>
          </a:p>
        </p:txBody>
      </p:sp>
      <p:sp>
        <p:nvSpPr>
          <p:cNvPr id="46" name="TextBox 45"/>
          <p:cNvSpPr txBox="1"/>
          <p:nvPr/>
        </p:nvSpPr>
        <p:spPr>
          <a:xfrm>
            <a:off x="1621843" y="22984341"/>
            <a:ext cx="6791499"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Data Collection</a:t>
            </a:r>
            <a:endParaRPr lang="en-US" sz="6000" cap="small" dirty="0">
              <a:solidFill>
                <a:srgbClr val="DD9E11"/>
              </a:solidFill>
              <a:latin typeface="Minion Pro" panose="02040503050306020203" pitchFamily="18" charset="0"/>
            </a:endParaRPr>
          </a:p>
        </p:txBody>
      </p:sp>
      <p:sp>
        <p:nvSpPr>
          <p:cNvPr id="48" name="TextBox 47"/>
          <p:cNvSpPr txBox="1"/>
          <p:nvPr/>
        </p:nvSpPr>
        <p:spPr>
          <a:xfrm>
            <a:off x="28224422" y="31564198"/>
            <a:ext cx="10972170" cy="938719"/>
          </a:xfrm>
          <a:prstGeom prst="rect">
            <a:avLst/>
          </a:prstGeom>
          <a:noFill/>
        </p:spPr>
        <p:txBody>
          <a:bodyPr wrap="square" rtlCol="0">
            <a:spAutoFit/>
          </a:bodyPr>
          <a:lstStyle/>
          <a:p>
            <a:r>
              <a:rPr lang="en-US" sz="5500" cap="small" dirty="0" smtClean="0">
                <a:solidFill>
                  <a:srgbClr val="DD9E11"/>
                </a:solidFill>
                <a:latin typeface="Minion Pro" panose="02040503050306020203" pitchFamily="18" charset="0"/>
              </a:rPr>
              <a:t>Acknowledgements And References </a:t>
            </a:r>
            <a:endParaRPr lang="en-US" sz="5500" cap="small" dirty="0">
              <a:solidFill>
                <a:srgbClr val="DD9E11"/>
              </a:solidFill>
              <a:latin typeface="Minion Pro" panose="02040503050306020203" pitchFamily="18" charset="0"/>
            </a:endParaRPr>
          </a:p>
        </p:txBody>
      </p:sp>
      <p:sp>
        <p:nvSpPr>
          <p:cNvPr id="51" name="Subtitle 2"/>
          <p:cNvSpPr txBox="1">
            <a:spLocks/>
          </p:cNvSpPr>
          <p:nvPr/>
        </p:nvSpPr>
        <p:spPr>
          <a:xfrm>
            <a:off x="1621843" y="16417186"/>
            <a:ext cx="11791871" cy="769919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buFontTx/>
              <a:buChar char="-"/>
            </a:pPr>
            <a:r>
              <a:rPr lang="en-US" sz="2800" dirty="0" smtClean="0"/>
              <a:t>Homelessness is a visible issue in the Chippewa Valley. </a:t>
            </a:r>
            <a:r>
              <a:rPr lang="en-US" sz="2800" dirty="0" smtClean="0"/>
              <a:t>In 2015, 14,084 individuals (14.5% of the population) living in Eau Claire County were living at below 100% of the poverty line.</a:t>
            </a:r>
            <a:endParaRPr lang="en-US" sz="2800" dirty="0" smtClean="0"/>
          </a:p>
          <a:p>
            <a:pPr marL="457200" indent="-457200" algn="l">
              <a:lnSpc>
                <a:spcPct val="100000"/>
              </a:lnSpc>
              <a:buFontTx/>
              <a:buChar char="-"/>
            </a:pPr>
            <a:r>
              <a:rPr lang="en-US" sz="2800" dirty="0" smtClean="0"/>
              <a:t>There are a number of groups, agencies, and programs serving </a:t>
            </a:r>
            <a:r>
              <a:rPr lang="en-US" sz="2800" dirty="0" smtClean="0"/>
              <a:t>those living with homelessness in Eau Claire County. </a:t>
            </a:r>
            <a:r>
              <a:rPr lang="en-US" sz="2800" dirty="0" smtClean="0"/>
              <a:t>We </a:t>
            </a:r>
            <a:r>
              <a:rPr lang="en-US" sz="2800" dirty="0" smtClean="0"/>
              <a:t>felt it was important to look at the relationship between two </a:t>
            </a:r>
            <a:r>
              <a:rPr lang="en-US" sz="2800" dirty="0" smtClean="0"/>
              <a:t>of these groups: </a:t>
            </a:r>
            <a:r>
              <a:rPr lang="en-US" sz="2800" dirty="0" smtClean="0"/>
              <a:t>law enforcement officers and social service agencies. We wanted to use this project as a means of finding out what the relationship between these parties is like and to find ways to improve the relationship to better benefit everyone involved.  </a:t>
            </a:r>
          </a:p>
          <a:p>
            <a:r>
              <a:rPr lang="en-US" sz="2800" b="1" dirty="0" smtClean="0"/>
              <a:t>Goal: Analyze </a:t>
            </a:r>
            <a:r>
              <a:rPr lang="en-US" sz="2800" b="1" dirty="0" smtClean="0"/>
              <a:t>the relationship between law enforcement, </a:t>
            </a:r>
            <a:r>
              <a:rPr lang="en-US" sz="2800" b="1" dirty="0" smtClean="0"/>
              <a:t>those living with homelessness, </a:t>
            </a:r>
            <a:r>
              <a:rPr lang="en-US" sz="2800" b="1" dirty="0" smtClean="0"/>
              <a:t>and a specific social service agency in order to find a way to create a more positive, mutually beneficial and sustainable partnership</a:t>
            </a:r>
            <a:r>
              <a:rPr lang="en-US" sz="2800" dirty="0" smtClean="0"/>
              <a:t>. </a:t>
            </a:r>
          </a:p>
        </p:txBody>
      </p:sp>
      <p:sp>
        <p:nvSpPr>
          <p:cNvPr id="53" name="TextBox 52"/>
          <p:cNvSpPr txBox="1"/>
          <p:nvPr/>
        </p:nvSpPr>
        <p:spPr>
          <a:xfrm>
            <a:off x="28224423" y="8122715"/>
            <a:ext cx="6791499" cy="1015663"/>
          </a:xfrm>
          <a:prstGeom prst="rect">
            <a:avLst/>
          </a:prstGeom>
          <a:noFill/>
        </p:spPr>
        <p:txBody>
          <a:bodyPr wrap="square" rtlCol="0">
            <a:spAutoFit/>
          </a:bodyPr>
          <a:lstStyle/>
          <a:p>
            <a:r>
              <a:rPr lang="en-US" sz="6000" cap="small" dirty="0" err="1" smtClean="0">
                <a:solidFill>
                  <a:srgbClr val="DD9E11"/>
                </a:solidFill>
                <a:latin typeface="Minion Pro" panose="02040503050306020203" pitchFamily="18" charset="0"/>
              </a:rPr>
              <a:t>Autoethnography</a:t>
            </a:r>
            <a:r>
              <a:rPr lang="en-US" sz="6000" cap="small" dirty="0" smtClean="0">
                <a:solidFill>
                  <a:srgbClr val="DD9E11"/>
                </a:solidFill>
                <a:latin typeface="Minion Pro" panose="02040503050306020203" pitchFamily="18" charset="0"/>
              </a:rPr>
              <a:t> </a:t>
            </a:r>
            <a:endParaRPr lang="en-US" sz="6000" cap="small" dirty="0">
              <a:solidFill>
                <a:srgbClr val="DD9E11"/>
              </a:solidFill>
              <a:latin typeface="Minion Pro" panose="02040503050306020203" pitchFamily="18" charset="0"/>
            </a:endParaRPr>
          </a:p>
        </p:txBody>
      </p:sp>
      <p:sp>
        <p:nvSpPr>
          <p:cNvPr id="56" name="TextBox 55"/>
          <p:cNvSpPr txBox="1"/>
          <p:nvPr/>
        </p:nvSpPr>
        <p:spPr>
          <a:xfrm>
            <a:off x="1621843" y="24232748"/>
            <a:ext cx="11791871" cy="6555641"/>
          </a:xfrm>
          <a:prstGeom prst="rect">
            <a:avLst/>
          </a:prstGeom>
          <a:noFill/>
        </p:spPr>
        <p:txBody>
          <a:bodyPr wrap="square" rtlCol="0">
            <a:spAutoFit/>
          </a:bodyPr>
          <a:lstStyle/>
          <a:p>
            <a:pPr marL="457200" indent="-457200">
              <a:buFontTx/>
              <a:buChar char="-"/>
            </a:pPr>
            <a:r>
              <a:rPr lang="en-US" sz="2800" b="1" dirty="0" smtClean="0"/>
              <a:t>In-person </a:t>
            </a:r>
            <a:r>
              <a:rPr lang="en-US" sz="2800" b="1" dirty="0" smtClean="0"/>
              <a:t>Interviews: </a:t>
            </a:r>
            <a:r>
              <a:rPr lang="en-US" sz="2800" dirty="0" smtClean="0"/>
              <a:t>a total of 14 interviews were conducted, including:</a:t>
            </a:r>
          </a:p>
          <a:p>
            <a:pPr marL="2388413" lvl="1" indent="-457200">
              <a:buFontTx/>
              <a:buChar char="-"/>
            </a:pPr>
            <a:r>
              <a:rPr lang="en-US" sz="2800" dirty="0"/>
              <a:t>5</a:t>
            </a:r>
            <a:r>
              <a:rPr lang="en-US" sz="2800" dirty="0" smtClean="0"/>
              <a:t> with law enforcement</a:t>
            </a:r>
          </a:p>
          <a:p>
            <a:pPr marL="2388413" lvl="1" indent="-457200">
              <a:buFontTx/>
              <a:buChar char="-"/>
            </a:pPr>
            <a:r>
              <a:rPr lang="en-US" sz="2800" dirty="0" smtClean="0"/>
              <a:t>6 with staff members/volunteers at the social service agency</a:t>
            </a:r>
          </a:p>
          <a:p>
            <a:pPr marL="2388413" lvl="1" indent="-457200">
              <a:buFontTx/>
              <a:buChar char="-"/>
            </a:pPr>
            <a:r>
              <a:rPr lang="en-US" sz="2800" dirty="0"/>
              <a:t>3</a:t>
            </a:r>
            <a:r>
              <a:rPr lang="en-US" sz="2800" dirty="0" smtClean="0"/>
              <a:t> with people who are or have been homeless</a:t>
            </a:r>
          </a:p>
          <a:p>
            <a:endParaRPr lang="en-US" sz="2800" dirty="0" smtClean="0"/>
          </a:p>
          <a:p>
            <a:pPr marL="457200" indent="-457200">
              <a:buFontTx/>
              <a:buChar char="-"/>
            </a:pPr>
            <a:r>
              <a:rPr lang="en-US" sz="2800" b="1" dirty="0" smtClean="0"/>
              <a:t>Observations:</a:t>
            </a:r>
            <a:r>
              <a:rPr lang="en-US" sz="2800" dirty="0" smtClean="0"/>
              <a:t> interactions and events were observed and recorded through the use of extensive field notes, including: </a:t>
            </a:r>
          </a:p>
          <a:p>
            <a:pPr marL="2388413" lvl="1" indent="-457200">
              <a:buFontTx/>
              <a:buChar char="-"/>
            </a:pPr>
            <a:r>
              <a:rPr lang="en-US" sz="2800" dirty="0"/>
              <a:t>Daily use of the social service agency’s space</a:t>
            </a:r>
          </a:p>
          <a:p>
            <a:pPr marL="2388413" lvl="1" indent="-457200">
              <a:buFontTx/>
              <a:buChar char="-"/>
            </a:pPr>
            <a:r>
              <a:rPr lang="en-US" sz="2800" dirty="0"/>
              <a:t>Interactions with and between members of the social service agency’s Advisory Board during board meetings</a:t>
            </a:r>
          </a:p>
          <a:p>
            <a:pPr marL="2388413" lvl="1" indent="-457200">
              <a:buFontTx/>
              <a:buChar char="-"/>
            </a:pPr>
            <a:r>
              <a:rPr lang="en-US" sz="2800" dirty="0"/>
              <a:t>A devised theater production focused on themes of homelessness (created by university staff and students)</a:t>
            </a:r>
          </a:p>
          <a:p>
            <a:pPr marL="2388413" lvl="1" indent="-457200">
              <a:buFontTx/>
              <a:buChar char="-"/>
            </a:pPr>
            <a:r>
              <a:rPr lang="en-US" sz="2800" dirty="0"/>
              <a:t>The Tunnel of Oppression, an event hosted by UWEC’s Peer Diversity Educators that included a portion on homelessness and </a:t>
            </a:r>
            <a:r>
              <a:rPr lang="en-US" sz="2800" dirty="0" smtClean="0"/>
              <a:t>identity</a:t>
            </a:r>
          </a:p>
        </p:txBody>
      </p:sp>
      <p:sp>
        <p:nvSpPr>
          <p:cNvPr id="59" name="TextBox 58"/>
          <p:cNvSpPr txBox="1"/>
          <p:nvPr/>
        </p:nvSpPr>
        <p:spPr>
          <a:xfrm>
            <a:off x="14745599" y="19816678"/>
            <a:ext cx="11718106" cy="13880723"/>
          </a:xfrm>
          <a:prstGeom prst="rect">
            <a:avLst/>
          </a:prstGeom>
          <a:noFill/>
        </p:spPr>
        <p:txBody>
          <a:bodyPr wrap="square" rtlCol="0">
            <a:spAutoFit/>
          </a:bodyPr>
          <a:lstStyle/>
          <a:p>
            <a:pPr marL="457200" indent="-457200">
              <a:buFontTx/>
              <a:buChar char="-"/>
            </a:pPr>
            <a:r>
              <a:rPr lang="en-US" sz="2800" dirty="0" smtClean="0"/>
              <a:t>Law enforcement and social service agencies in the Chippewa Valley and across the US need to collaborate in an effort to best serve </a:t>
            </a:r>
            <a:r>
              <a:rPr lang="en-US" sz="2800" dirty="0" smtClean="0"/>
              <a:t>those living with homelessness </a:t>
            </a:r>
            <a:r>
              <a:rPr lang="en-US" sz="2800" dirty="0" smtClean="0"/>
              <a:t>in their communities, which is hard to do because of limited resources and communication. </a:t>
            </a:r>
          </a:p>
          <a:p>
            <a:pPr marL="457200" indent="-457200">
              <a:buFontTx/>
              <a:buChar char="-"/>
            </a:pPr>
            <a:r>
              <a:rPr lang="en-US" sz="2800" dirty="0" smtClean="0"/>
              <a:t>Other communities in Wisconsin have been successful in creating collaborative partnerships, as is the case with the Off The Square Club’s meals with police officers. This is a collaboration between Madison police and a social service agency that provides meals, resources, and help to those who are </a:t>
            </a:r>
            <a:r>
              <a:rPr lang="en-US" sz="2800" dirty="0" smtClean="0"/>
              <a:t>living in poverty and/</a:t>
            </a:r>
            <a:r>
              <a:rPr lang="en-US" sz="2800" dirty="0" smtClean="0"/>
              <a:t>or with mental illness. </a:t>
            </a:r>
            <a:r>
              <a:rPr lang="en-US" sz="2800" dirty="0" smtClean="0"/>
              <a:t> </a:t>
            </a:r>
            <a:endParaRPr lang="en-US" sz="2800" dirty="0" smtClean="0"/>
          </a:p>
          <a:p>
            <a:pPr marL="457200" indent="-457200">
              <a:buFontTx/>
              <a:buChar char="-"/>
            </a:pPr>
            <a:r>
              <a:rPr lang="en-US" sz="2800" dirty="0" smtClean="0"/>
              <a:t>One of Madison Police Department’s Mental Health Officers, Andy Naylor, advocated for the importance of this collaboration and the benefits this has for all parties involved. </a:t>
            </a:r>
          </a:p>
          <a:p>
            <a:endParaRPr lang="en-US" sz="2800" i="1" dirty="0"/>
          </a:p>
          <a:p>
            <a:r>
              <a:rPr lang="en-US" sz="2800" i="1" dirty="0" smtClean="0"/>
              <a:t>Partnership Idea #1: </a:t>
            </a:r>
          </a:p>
          <a:p>
            <a:r>
              <a:rPr lang="en-US" sz="2800" dirty="0" smtClean="0"/>
              <a:t>- Create a partnership with a local community college’s law enforcement training program where students would spend time in the space on a weekly </a:t>
            </a:r>
            <a:r>
              <a:rPr lang="en-US" sz="2800" dirty="0" smtClean="0"/>
              <a:t>basis</a:t>
            </a:r>
            <a:endParaRPr lang="en-US" sz="2800" dirty="0" smtClean="0"/>
          </a:p>
          <a:p>
            <a:r>
              <a:rPr lang="en-US" sz="2800" i="1" dirty="0" smtClean="0"/>
              <a:t>Partnership Idea #2: </a:t>
            </a:r>
          </a:p>
          <a:p>
            <a:r>
              <a:rPr lang="en-US" sz="2800" dirty="0" smtClean="0"/>
              <a:t>- Partner up for semi-annual cook-off events</a:t>
            </a:r>
          </a:p>
          <a:p>
            <a:pPr marL="4319626" lvl="2" indent="-457200">
              <a:buFontTx/>
              <a:buChar char="-"/>
            </a:pPr>
            <a:r>
              <a:rPr lang="en-US" sz="2800" dirty="0" smtClean="0"/>
              <a:t>Host a cook-off at the social service agency twice a year (once in the spring and once in the fall) wherein the agency’s resident cook will compete </a:t>
            </a:r>
            <a:r>
              <a:rPr lang="en-US" sz="2800" dirty="0" smtClean="0"/>
              <a:t>against a police officer (or someone </a:t>
            </a:r>
            <a:r>
              <a:rPr lang="en-US" sz="2800" dirty="0" smtClean="0"/>
              <a:t>connected </a:t>
            </a:r>
            <a:r>
              <a:rPr lang="en-US" sz="2800" dirty="0" smtClean="0"/>
              <a:t>with law </a:t>
            </a:r>
            <a:r>
              <a:rPr lang="en-US" sz="2800" dirty="0" smtClean="0"/>
              <a:t>enforcement), with members </a:t>
            </a:r>
            <a:r>
              <a:rPr lang="en-US" sz="2800" dirty="0" smtClean="0"/>
              <a:t>(</a:t>
            </a:r>
            <a:r>
              <a:rPr lang="en-US" sz="2800" dirty="0" smtClean="0"/>
              <a:t>i.e.</a:t>
            </a:r>
            <a:r>
              <a:rPr lang="en-US" sz="2800" dirty="0" smtClean="0"/>
              <a:t> </a:t>
            </a:r>
            <a:r>
              <a:rPr lang="en-US" sz="2800" dirty="0" smtClean="0"/>
              <a:t>those who are living in poverty) deciding the winner.</a:t>
            </a:r>
          </a:p>
          <a:p>
            <a:pPr marL="4319626" lvl="2" indent="-457200">
              <a:buFontTx/>
              <a:buChar char="-"/>
            </a:pPr>
            <a:r>
              <a:rPr lang="en-US" sz="2800" dirty="0" smtClean="0"/>
              <a:t>Would allow local law enforcement officials to spend time in the space interacting with members in a positive, casual way while developing and enhancing a sustained, mutually beneficial, positive relationship in a way that is manageable for all parties involved. </a:t>
            </a:r>
          </a:p>
          <a:p>
            <a:pPr marL="4319626" lvl="2" indent="-457200">
              <a:buFontTx/>
              <a:buChar char="-"/>
            </a:pPr>
            <a:r>
              <a:rPr lang="en-US" sz="2800" dirty="0" smtClean="0"/>
              <a:t>The first cook-off </a:t>
            </a:r>
            <a:r>
              <a:rPr lang="en-US" sz="2800" dirty="0" smtClean="0"/>
              <a:t>was held on April 27, 2018.</a:t>
            </a:r>
            <a:endParaRPr lang="en-US" sz="2800" dirty="0"/>
          </a:p>
        </p:txBody>
      </p:sp>
      <p:sp>
        <p:nvSpPr>
          <p:cNvPr id="25" name="Rectangle 24"/>
          <p:cNvSpPr/>
          <p:nvPr/>
        </p:nvSpPr>
        <p:spPr>
          <a:xfrm>
            <a:off x="14745599" y="8120297"/>
            <a:ext cx="2925801" cy="1015663"/>
          </a:xfrm>
          <a:prstGeom prst="rect">
            <a:avLst/>
          </a:prstGeom>
        </p:spPr>
        <p:txBody>
          <a:bodyPr wrap="none">
            <a:spAutoFit/>
          </a:bodyPr>
          <a:lstStyle/>
          <a:p>
            <a:r>
              <a:rPr lang="en-US" sz="6000" cap="small" dirty="0">
                <a:solidFill>
                  <a:srgbClr val="DD9E11"/>
                </a:solidFill>
                <a:latin typeface="Minion Pro" panose="02040503050306020203" pitchFamily="18" charset="0"/>
              </a:rPr>
              <a:t>Findings</a:t>
            </a:r>
            <a:endParaRPr lang="en-US" sz="6000" dirty="0"/>
          </a:p>
        </p:txBody>
      </p:sp>
      <p:sp>
        <p:nvSpPr>
          <p:cNvPr id="63" name="TextBox 62"/>
          <p:cNvSpPr txBox="1"/>
          <p:nvPr/>
        </p:nvSpPr>
        <p:spPr>
          <a:xfrm>
            <a:off x="14745599" y="19089402"/>
            <a:ext cx="11926840"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CREATING A SUSTAINABLE PARTNERSHIP</a:t>
            </a:r>
            <a:endParaRPr lang="en-US" sz="4000" cap="small" dirty="0">
              <a:solidFill>
                <a:schemeClr val="accent1">
                  <a:lumMod val="50000"/>
                </a:schemeClr>
              </a:solidFill>
              <a:latin typeface="Minion Pro" panose="02040503050306020203" pitchFamily="18" charset="0"/>
            </a:endParaRPr>
          </a:p>
        </p:txBody>
      </p:sp>
      <p:sp>
        <p:nvSpPr>
          <p:cNvPr id="64" name="TextBox 63"/>
          <p:cNvSpPr txBox="1"/>
          <p:nvPr/>
        </p:nvSpPr>
        <p:spPr>
          <a:xfrm>
            <a:off x="28224422" y="16545783"/>
            <a:ext cx="6418079"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DIALECTICAL TENSIONS</a:t>
            </a:r>
            <a:endParaRPr lang="en-US" sz="4000" cap="small" dirty="0">
              <a:solidFill>
                <a:schemeClr val="accent1">
                  <a:lumMod val="50000"/>
                </a:schemeClr>
              </a:solidFill>
              <a:latin typeface="Minion Pro" panose="02040503050306020203" pitchFamily="18" charset="0"/>
            </a:endParaRPr>
          </a:p>
        </p:txBody>
      </p:sp>
      <p:sp>
        <p:nvSpPr>
          <p:cNvPr id="65" name="TextBox 64"/>
          <p:cNvSpPr txBox="1"/>
          <p:nvPr/>
        </p:nvSpPr>
        <p:spPr>
          <a:xfrm>
            <a:off x="28224422" y="14558132"/>
            <a:ext cx="12104203"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FRAMEWORK: DIALECTICS THEORY</a:t>
            </a:r>
            <a:endParaRPr lang="en-US" sz="4000" cap="small" dirty="0">
              <a:solidFill>
                <a:schemeClr val="accent1">
                  <a:lumMod val="50000"/>
                </a:schemeClr>
              </a:solidFill>
              <a:latin typeface="Minion Pro" panose="02040503050306020203" pitchFamily="18" charset="0"/>
            </a:endParaRPr>
          </a:p>
        </p:txBody>
      </p:sp>
      <p:sp>
        <p:nvSpPr>
          <p:cNvPr id="66" name="TextBox 65"/>
          <p:cNvSpPr txBox="1"/>
          <p:nvPr/>
        </p:nvSpPr>
        <p:spPr>
          <a:xfrm>
            <a:off x="28224423" y="11141359"/>
            <a:ext cx="11791871" cy="3539430"/>
          </a:xfrm>
          <a:prstGeom prst="rect">
            <a:avLst/>
          </a:prstGeom>
          <a:noFill/>
        </p:spPr>
        <p:txBody>
          <a:bodyPr wrap="square" rtlCol="0">
            <a:spAutoFit/>
          </a:bodyPr>
          <a:lstStyle/>
          <a:p>
            <a:pPr marL="857250" indent="-857250">
              <a:buClr>
                <a:schemeClr val="tx2">
                  <a:lumMod val="75000"/>
                </a:schemeClr>
              </a:buClr>
              <a:buFont typeface="Arial" panose="020B0604020202020204" pitchFamily="34" charset="0"/>
              <a:buChar char="•"/>
            </a:pPr>
            <a:r>
              <a:rPr lang="en-US" sz="2800" dirty="0" err="1" smtClean="0"/>
              <a:t>Autoethnography</a:t>
            </a:r>
            <a:r>
              <a:rPr lang="en-US" sz="2800" dirty="0" smtClean="0"/>
              <a:t> is a relatively new (and rare) form of research often associated with the humanities and social sciences</a:t>
            </a:r>
          </a:p>
          <a:p>
            <a:pPr marL="857250" indent="-857250">
              <a:buClr>
                <a:schemeClr val="tx2">
                  <a:lumMod val="75000"/>
                </a:schemeClr>
              </a:buClr>
              <a:buFont typeface="Arial" panose="020B0604020202020204" pitchFamily="34" charset="0"/>
              <a:buChar char="•"/>
            </a:pPr>
            <a:r>
              <a:rPr lang="en-US" sz="2800" dirty="0" smtClean="0"/>
              <a:t>Part autobiography, part ethnography</a:t>
            </a:r>
          </a:p>
          <a:p>
            <a:pPr marL="857250" indent="-857250">
              <a:buClr>
                <a:schemeClr val="tx2">
                  <a:lumMod val="75000"/>
                </a:schemeClr>
              </a:buClr>
              <a:buFont typeface="Arial" panose="020B0604020202020204" pitchFamily="34" charset="0"/>
              <a:buChar char="•"/>
            </a:pPr>
            <a:r>
              <a:rPr lang="en-US" sz="2800" dirty="0" smtClean="0"/>
              <a:t>Emphasizes a focus on the subjectivity of research and research experiences rather than trying to stay objective</a:t>
            </a:r>
          </a:p>
          <a:p>
            <a:pPr marL="857250" indent="-857250">
              <a:buClr>
                <a:schemeClr val="tx2">
                  <a:lumMod val="75000"/>
                </a:schemeClr>
              </a:buClr>
              <a:buFont typeface="Arial" panose="020B0604020202020204" pitchFamily="34" charset="0"/>
              <a:buChar char="•"/>
            </a:pPr>
            <a:r>
              <a:rPr lang="en-US" sz="2800" dirty="0" smtClean="0"/>
              <a:t>From a communication standpoint, looks at myself as the researcher and how my communication impacted interactions with others in collecting data</a:t>
            </a:r>
          </a:p>
        </p:txBody>
      </p:sp>
      <p:sp>
        <p:nvSpPr>
          <p:cNvPr id="67" name="TextBox 66"/>
          <p:cNvSpPr txBox="1"/>
          <p:nvPr/>
        </p:nvSpPr>
        <p:spPr>
          <a:xfrm>
            <a:off x="14745599" y="8945014"/>
            <a:ext cx="11718106" cy="9571851"/>
          </a:xfrm>
          <a:prstGeom prst="rect">
            <a:avLst/>
          </a:prstGeom>
          <a:noFill/>
        </p:spPr>
        <p:txBody>
          <a:bodyPr wrap="square" rtlCol="0">
            <a:spAutoFit/>
          </a:bodyPr>
          <a:lstStyle/>
          <a:p>
            <a:endParaRPr lang="en-US" sz="2800" dirty="0" smtClean="0"/>
          </a:p>
          <a:p>
            <a:pPr marL="457200" indent="-457200">
              <a:buFontTx/>
              <a:buChar char="-"/>
            </a:pPr>
            <a:r>
              <a:rPr lang="en-US" sz="2800" dirty="0" smtClean="0"/>
              <a:t>Saw a clear desire from both law enforcement and the social service agency to communicate more and to focus on creating a more positive relationship in order to better benefit themselves, each other, and the common population they </a:t>
            </a:r>
            <a:r>
              <a:rPr lang="en-US" sz="2800" dirty="0" smtClean="0"/>
              <a:t>serve.</a:t>
            </a:r>
            <a:endParaRPr lang="en-US" sz="2800" dirty="0" smtClean="0"/>
          </a:p>
          <a:p>
            <a:pPr marL="457200" indent="-457200">
              <a:buFontTx/>
              <a:buChar char="-"/>
            </a:pPr>
            <a:r>
              <a:rPr lang="en-US" sz="2800" dirty="0" smtClean="0"/>
              <a:t>Though members of both groups recognized the importance of the relationship with the other party, they had different ideas of what the relationship is like and what their role is in it. </a:t>
            </a:r>
          </a:p>
          <a:p>
            <a:pPr marL="2388413" lvl="1" indent="-457200">
              <a:buFontTx/>
              <a:buChar char="-"/>
            </a:pPr>
            <a:r>
              <a:rPr lang="en-US" sz="2800" dirty="0" smtClean="0"/>
              <a:t>Those involved with the social service agency noted that they as an organization have a positive relationship with police officers, but they expressed that there isn’t much communication between the </a:t>
            </a:r>
            <a:r>
              <a:rPr lang="en-US" sz="2800" dirty="0" smtClean="0"/>
              <a:t>two and </a:t>
            </a:r>
            <a:r>
              <a:rPr lang="en-US" sz="2800" dirty="0" smtClean="0"/>
              <a:t>that law enforcement officials tend to stop by the space with limited frequency. </a:t>
            </a:r>
          </a:p>
          <a:p>
            <a:pPr marL="2388413" lvl="1" indent="-457200">
              <a:buFontTx/>
              <a:buChar char="-"/>
            </a:pPr>
            <a:r>
              <a:rPr lang="en-US" sz="2800" dirty="0" smtClean="0"/>
              <a:t>The social service agency noted that their members will often leave the space when someone connected with law enforcement is present.</a:t>
            </a:r>
          </a:p>
          <a:p>
            <a:pPr marL="2388413" lvl="1" indent="-457200">
              <a:buFontTx/>
              <a:buChar char="-"/>
            </a:pPr>
            <a:r>
              <a:rPr lang="en-US" sz="2800" dirty="0" smtClean="0"/>
              <a:t>Law enforcement shared a different perspective; in their view, the relationship they have with the social service agency and its members is positive, and while they notice that some members leave when they enter the space, they believe it isn’t many of them and that its only those who have existing warrants. </a:t>
            </a:r>
            <a:endParaRPr lang="en-US" sz="2800" dirty="0"/>
          </a:p>
        </p:txBody>
      </p:sp>
      <p:sp>
        <p:nvSpPr>
          <p:cNvPr id="68" name="TextBox 67"/>
          <p:cNvSpPr txBox="1"/>
          <p:nvPr/>
        </p:nvSpPr>
        <p:spPr>
          <a:xfrm>
            <a:off x="14745599" y="18209816"/>
            <a:ext cx="11742822"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Outcomes</a:t>
            </a:r>
            <a:endParaRPr lang="en-US" sz="6000" cap="small" dirty="0">
              <a:solidFill>
                <a:srgbClr val="DD9E11"/>
              </a:solidFill>
              <a:latin typeface="Minion Pro" panose="02040503050306020203" pitchFamily="18" charset="0"/>
            </a:endParaRPr>
          </a:p>
        </p:txBody>
      </p:sp>
      <p:sp>
        <p:nvSpPr>
          <p:cNvPr id="70" name="TextBox 69"/>
          <p:cNvSpPr txBox="1"/>
          <p:nvPr/>
        </p:nvSpPr>
        <p:spPr>
          <a:xfrm>
            <a:off x="28224422" y="32345200"/>
            <a:ext cx="12857075" cy="4154984"/>
          </a:xfrm>
          <a:prstGeom prst="rect">
            <a:avLst/>
          </a:prstGeom>
          <a:noFill/>
        </p:spPr>
        <p:txBody>
          <a:bodyPr wrap="square" rtlCol="0">
            <a:spAutoFit/>
          </a:bodyPr>
          <a:lstStyle/>
          <a:p>
            <a:pPr>
              <a:buClr>
                <a:schemeClr val="tx2">
                  <a:lumMod val="75000"/>
                </a:schemeClr>
              </a:buClr>
            </a:pPr>
            <a:r>
              <a:rPr lang="en-US" sz="2200" b="1" dirty="0" smtClean="0"/>
              <a:t>Acknowledgements: </a:t>
            </a:r>
            <a:r>
              <a:rPr lang="en-US" sz="2200" dirty="0" smtClean="0"/>
              <a:t>Thank you to all interviewees, members of law enforcement, the social service agency, and those living with homelessness who contributed to this project. Without each of them, this would not have been possible. These projects also would not have been possible without the guidance, support, and collaboration of Dr. Nicole Schultz and Dr. Martha Fay. Finally, thank you to ORSP for funding the community-based partnership. </a:t>
            </a:r>
          </a:p>
          <a:p>
            <a:pPr>
              <a:buClr>
                <a:schemeClr val="tx2">
                  <a:lumMod val="75000"/>
                </a:schemeClr>
              </a:buClr>
            </a:pPr>
            <a:r>
              <a:rPr lang="en-US" sz="2200" b="1" dirty="0" smtClean="0"/>
              <a:t>References:</a:t>
            </a:r>
            <a:r>
              <a:rPr lang="en-US" sz="2200" dirty="0" smtClean="0"/>
              <a:t> Naylor, A. (2016, August 18). Off The Square Club. Madison Police Department, Madison, WI.</a:t>
            </a:r>
          </a:p>
          <a:p>
            <a:pPr>
              <a:buClr>
                <a:schemeClr val="tx2">
                  <a:lumMod val="75000"/>
                </a:schemeClr>
              </a:buClr>
            </a:pPr>
            <a:r>
              <a:rPr lang="en-US" sz="2200" dirty="0" smtClean="0"/>
              <a:t>Ellis, C., Adams, T., &amp; Bochner, A. (Jan 2011). Autoethnography: An Overview. </a:t>
            </a:r>
            <a:r>
              <a:rPr lang="en-US" sz="2200" i="1" dirty="0" smtClean="0"/>
              <a:t>Forum: Qualitative Social Research</a:t>
            </a:r>
            <a:r>
              <a:rPr lang="en-US" sz="2200" dirty="0" smtClean="0"/>
              <a:t>, </a:t>
            </a:r>
            <a:r>
              <a:rPr lang="en-US" sz="2200" i="1" dirty="0" smtClean="0"/>
              <a:t>12</a:t>
            </a:r>
            <a:r>
              <a:rPr lang="en-US" sz="2200" dirty="0" smtClean="0"/>
              <a:t> (1).</a:t>
            </a:r>
          </a:p>
          <a:p>
            <a:pPr>
              <a:buClr>
                <a:schemeClr val="tx2">
                  <a:lumMod val="75000"/>
                </a:schemeClr>
              </a:buClr>
            </a:pPr>
            <a:r>
              <a:rPr lang="en-US" sz="2200" dirty="0" smtClean="0"/>
              <a:t>(</a:t>
            </a:r>
            <a:r>
              <a:rPr lang="en-US" sz="2200" dirty="0" smtClean="0"/>
              <a:t>2003) Dialectical Theory. </a:t>
            </a:r>
            <a:r>
              <a:rPr lang="en-US" sz="2200" i="1" dirty="0" smtClean="0"/>
              <a:t>International Encyclopedia of Marriage and Family. </a:t>
            </a:r>
            <a:r>
              <a:rPr lang="en-US" sz="2200" dirty="0" smtClean="0"/>
              <a:t> </a:t>
            </a:r>
            <a:r>
              <a:rPr lang="en-US" sz="2200" dirty="0"/>
              <a:t>Retrieved from https://</a:t>
            </a:r>
            <a:r>
              <a:rPr lang="en-US" sz="2200" dirty="0" smtClean="0"/>
              <a:t>www.encyclopedia.com/reference/encyclopedias-almanacs-transcripts-and-maps/dialectical-theory</a:t>
            </a:r>
            <a:r>
              <a:rPr lang="en-US" sz="2200" dirty="0" smtClean="0"/>
              <a:t>.</a:t>
            </a:r>
          </a:p>
          <a:p>
            <a:pPr>
              <a:buClr>
                <a:schemeClr val="tx2">
                  <a:lumMod val="75000"/>
                </a:schemeClr>
              </a:buClr>
            </a:pPr>
            <a:r>
              <a:rPr lang="en-US" sz="2200" dirty="0" smtClean="0"/>
              <a:t>ec.clearvisioneauclaire.org</a:t>
            </a:r>
          </a:p>
          <a:p>
            <a:pPr>
              <a:buClr>
                <a:schemeClr val="tx2">
                  <a:lumMod val="75000"/>
                </a:schemeClr>
              </a:buClr>
            </a:pPr>
            <a:r>
              <a:rPr lang="en-US" sz="2200" dirty="0" smtClean="0"/>
              <a:t>Photos of the cook-off courtesy of th</a:t>
            </a:r>
            <a:r>
              <a:rPr lang="en-US" sz="2200" dirty="0" smtClean="0"/>
              <a:t>e Eau Claire Police Department</a:t>
            </a:r>
            <a:endParaRPr lang="en-US" sz="2200" dirty="0" smtClean="0"/>
          </a:p>
        </p:txBody>
      </p:sp>
      <p:sp>
        <p:nvSpPr>
          <p:cNvPr id="71" name="TextBox 70"/>
          <p:cNvSpPr txBox="1"/>
          <p:nvPr/>
        </p:nvSpPr>
        <p:spPr>
          <a:xfrm>
            <a:off x="28224422" y="10460977"/>
            <a:ext cx="12104203"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METHODOLOGY</a:t>
            </a:r>
            <a:endParaRPr lang="en-US" sz="4000" cap="small" dirty="0">
              <a:solidFill>
                <a:schemeClr val="accent1">
                  <a:lumMod val="50000"/>
                </a:schemeClr>
              </a:solidFill>
              <a:latin typeface="Minion Pro" panose="02040503050306020203" pitchFamily="18" charset="0"/>
            </a:endParaRPr>
          </a:p>
        </p:txBody>
      </p:sp>
      <p:sp>
        <p:nvSpPr>
          <p:cNvPr id="72" name="TextBox 71"/>
          <p:cNvSpPr txBox="1"/>
          <p:nvPr/>
        </p:nvSpPr>
        <p:spPr>
          <a:xfrm>
            <a:off x="28224423" y="9115016"/>
            <a:ext cx="11791871" cy="1384995"/>
          </a:xfrm>
          <a:prstGeom prst="rect">
            <a:avLst/>
          </a:prstGeom>
          <a:noFill/>
        </p:spPr>
        <p:txBody>
          <a:bodyPr wrap="square" rtlCol="0">
            <a:spAutoFit/>
          </a:bodyPr>
          <a:lstStyle/>
          <a:p>
            <a:pPr>
              <a:buClr>
                <a:schemeClr val="tx2">
                  <a:lumMod val="75000"/>
                </a:schemeClr>
              </a:buClr>
            </a:pPr>
            <a:r>
              <a:rPr lang="en-US" sz="2800" dirty="0" smtClean="0"/>
              <a:t>An </a:t>
            </a:r>
            <a:r>
              <a:rPr lang="en-US" sz="2800" dirty="0" err="1" smtClean="0"/>
              <a:t>autoethnographic</a:t>
            </a:r>
            <a:r>
              <a:rPr lang="en-US" sz="2800" dirty="0" smtClean="0"/>
              <a:t> research project stemmed from the work done for the community-based partnership, which was inspired and informed by the data collected from interviews and observations.  </a:t>
            </a:r>
            <a:endParaRPr lang="en-US" sz="2800" dirty="0"/>
          </a:p>
        </p:txBody>
      </p:sp>
      <p:sp>
        <p:nvSpPr>
          <p:cNvPr id="73" name="TextBox 72"/>
          <p:cNvSpPr txBox="1"/>
          <p:nvPr/>
        </p:nvSpPr>
        <p:spPr>
          <a:xfrm>
            <a:off x="28224423" y="15148430"/>
            <a:ext cx="11791871" cy="1384995"/>
          </a:xfrm>
          <a:prstGeom prst="rect">
            <a:avLst/>
          </a:prstGeom>
          <a:noFill/>
        </p:spPr>
        <p:txBody>
          <a:bodyPr wrap="square" rtlCol="0">
            <a:spAutoFit/>
          </a:bodyPr>
          <a:lstStyle/>
          <a:p>
            <a:pPr marL="857250" indent="-857250">
              <a:buClr>
                <a:schemeClr val="tx2">
                  <a:lumMod val="75000"/>
                </a:schemeClr>
              </a:buClr>
              <a:buFont typeface="Arial" panose="020B0604020202020204" pitchFamily="34" charset="0"/>
              <a:buChar char="•"/>
            </a:pPr>
            <a:r>
              <a:rPr lang="en-US" sz="2800" dirty="0" smtClean="0"/>
              <a:t>Relating as a process of contradiction</a:t>
            </a:r>
          </a:p>
          <a:p>
            <a:pPr marL="857250" indent="-857250">
              <a:buClr>
                <a:schemeClr val="tx2">
                  <a:lumMod val="75000"/>
                </a:schemeClr>
              </a:buClr>
              <a:buFont typeface="Arial" panose="020B0604020202020204" pitchFamily="34" charset="0"/>
              <a:buChar char="•"/>
            </a:pPr>
            <a:r>
              <a:rPr lang="en-US" sz="2800" dirty="0" smtClean="0"/>
              <a:t>3 clusters of dialectical tensions: integration-</a:t>
            </a:r>
            <a:r>
              <a:rPr lang="en-US" sz="2800" dirty="0" err="1" smtClean="0"/>
              <a:t>nonintegration</a:t>
            </a:r>
            <a:r>
              <a:rPr lang="en-US" sz="2800" dirty="0" smtClean="0"/>
              <a:t>, expression-</a:t>
            </a:r>
            <a:r>
              <a:rPr lang="en-US" sz="2800" dirty="0" err="1" smtClean="0"/>
              <a:t>nonexpression</a:t>
            </a:r>
            <a:r>
              <a:rPr lang="en-US" sz="2800" dirty="0" smtClean="0"/>
              <a:t>, and stability-change</a:t>
            </a:r>
            <a:endParaRPr lang="en-US" sz="2800" dirty="0"/>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413143" y="30788389"/>
            <a:ext cx="6850655" cy="5146865"/>
          </a:xfrm>
          <a:prstGeom prst="rect">
            <a:avLst/>
          </a:prstGeom>
        </p:spPr>
      </p:pic>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2054" y="31145084"/>
            <a:ext cx="3509838" cy="456279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61206" y="28180337"/>
            <a:ext cx="3870898" cy="8199477"/>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890449" y="33653616"/>
            <a:ext cx="4115583" cy="2726199"/>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215727" y="33653616"/>
            <a:ext cx="4087398" cy="2726199"/>
          </a:xfrm>
          <a:prstGeom prst="rect">
            <a:avLst/>
          </a:prstGeom>
        </p:spPr>
      </p:pic>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1561</Words>
  <Application>Microsoft Office PowerPoint</Application>
  <PresentationFormat>Custom</PresentationFormat>
  <Paragraphs>77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 Homeless Outreach and Law Enforcement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2018-04-27T22:31:38Z</dcterms:modified>
</cp:coreProperties>
</file>