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42062400" cy="38404800"/>
  <p:notesSz cx="6858000" cy="9144000"/>
  <p:embeddedFontLst>
    <p:embeddedFont>
      <p:font typeface="Calibri" panose="020F0502020204030204" pitchFamily="34" charset="0"/>
      <p:regular r:id="rId4"/>
      <p:bold r:id="rId5"/>
      <p:italic r:id="rId6"/>
      <p:boldItalic r:id="rId7"/>
    </p:embeddedFont>
    <p:embeddedFont>
      <p:font typeface="EB Garamond"/>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A6DAEE2-670C-4366-9323-1B50D3E7C0EE}">
  <a:tblStyle styleId="{AA6DAEE2-670C-4366-9323-1B50D3E7C0EE}"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B16A560-44F5-4BBA-8841-FCD2494F8FF4}"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9" d="100"/>
          <a:sy n="19" d="100"/>
        </p:scale>
        <p:origin x="2310" y="162"/>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ableStyles" Target="tableStyles.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8788"/>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8788"/>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738313" y="1143000"/>
            <a:ext cx="3381375"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8787"/>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738313" y="1143000"/>
            <a:ext cx="3381375"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Shape 98"/>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0" i="0" u="none" strike="noStrike" cap="none">
                <a:solidFill>
                  <a:schemeClr val="dk1"/>
                </a:solidFill>
                <a:latin typeface="Calibri"/>
                <a:ea typeface="Calibri"/>
                <a:cs typeface="Calibri"/>
                <a:sym typeface="Calibri"/>
              </a:rPr>
              <a:t>Interesting stuff to students and professors</a:t>
            </a:r>
            <a:endParaRPr/>
          </a:p>
          <a:p>
            <a:pPr marL="0" marR="0" lvl="0" indent="0" algn="l" rtl="0">
              <a:spcBef>
                <a:spcPts val="0"/>
              </a:spcBef>
              <a:spcAft>
                <a:spcPts val="0"/>
              </a:spcAft>
              <a:buNone/>
            </a:pPr>
            <a:r>
              <a:rPr lang="en-US" sz="1000" b="0" i="0" u="none" strike="noStrike" cap="none">
                <a:solidFill>
                  <a:schemeClr val="dk1"/>
                </a:solidFill>
                <a:latin typeface="Calibri"/>
                <a:ea typeface="Calibri"/>
                <a:cs typeface="Calibri"/>
                <a:sym typeface="Calibri"/>
              </a:rPr>
              <a:t>Coded qualitative responses </a:t>
            </a:r>
            <a:endParaRPr/>
          </a:p>
          <a:p>
            <a:pPr marL="0" marR="0" lvl="0" indent="0" algn="l" rtl="0">
              <a:spcBef>
                <a:spcPts val="0"/>
              </a:spcBef>
              <a:spcAft>
                <a:spcPts val="0"/>
              </a:spcAft>
              <a:buNone/>
            </a:pPr>
            <a:r>
              <a:rPr lang="en-US" sz="1000" b="0" i="0" u="none" strike="noStrike" cap="none">
                <a:solidFill>
                  <a:schemeClr val="dk1"/>
                </a:solidFill>
                <a:latin typeface="Calibri"/>
                <a:ea typeface="Calibri"/>
                <a:cs typeface="Calibri"/>
                <a:sym typeface="Calibri"/>
              </a:rPr>
              <a:t>More graphics, less text</a:t>
            </a:r>
            <a:endParaRPr/>
          </a:p>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r>
              <a:rPr lang="en-US" sz="1000" b="0" i="0" u="none" strike="noStrike" cap="none">
                <a:solidFill>
                  <a:schemeClr val="dk1"/>
                </a:solidFill>
                <a:latin typeface="Calibri"/>
                <a:ea typeface="Calibri"/>
                <a:cs typeface="Calibri"/>
                <a:sym typeface="Calibri"/>
              </a:rPr>
              <a:t>Mental health days</a:t>
            </a:r>
            <a:endParaRPr/>
          </a:p>
          <a:p>
            <a:pPr marL="0" marR="0" lvl="0" indent="0" algn="l" rtl="0">
              <a:spcBef>
                <a:spcPts val="0"/>
              </a:spcBef>
              <a:spcAft>
                <a:spcPts val="0"/>
              </a:spcAft>
              <a:buNone/>
            </a:pPr>
            <a:r>
              <a:rPr lang="en-US" sz="1000" b="0" i="0" u="none" strike="noStrike" cap="none">
                <a:solidFill>
                  <a:schemeClr val="dk1"/>
                </a:solidFill>
                <a:latin typeface="Calibri"/>
                <a:ea typeface="Calibri"/>
                <a:cs typeface="Calibri"/>
                <a:sym typeface="Calibri"/>
              </a:rPr>
              <a:t>Labor day – pointless</a:t>
            </a:r>
            <a:endParaRPr/>
          </a:p>
          <a:p>
            <a:pPr marL="0" marR="0" lvl="0" indent="0" algn="l" rtl="0">
              <a:spcBef>
                <a:spcPts val="0"/>
              </a:spcBef>
              <a:spcAft>
                <a:spcPts val="0"/>
              </a:spcAft>
              <a:buNone/>
            </a:pPr>
            <a:r>
              <a:rPr lang="en-US" sz="1000" b="0" i="0" u="none" strike="noStrike" cap="none">
                <a:solidFill>
                  <a:schemeClr val="dk1"/>
                </a:solidFill>
                <a:latin typeface="Calibri"/>
                <a:ea typeface="Calibri"/>
                <a:cs typeface="Calibri"/>
                <a:sym typeface="Calibri"/>
              </a:rPr>
              <a:t>Illness w/o doctors</a:t>
            </a:r>
            <a:endParaRPr/>
          </a:p>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r>
              <a:rPr lang="en-US" sz="1000" b="0" i="0" u="none" strike="noStrike" cap="none">
                <a:solidFill>
                  <a:schemeClr val="dk1"/>
                </a:solidFill>
                <a:latin typeface="Calibri"/>
                <a:ea typeface="Calibri"/>
                <a:cs typeface="Calibri"/>
                <a:sym typeface="Calibri"/>
              </a:rPr>
              <a:t>5 miles is much too small of a distance to be considered non trad</a:t>
            </a:r>
            <a:endParaRPr sz="10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r>
              <a:rPr lang="en-US" sz="1000" b="0" i="0" u="none" strike="noStrike" cap="none">
                <a:solidFill>
                  <a:schemeClr val="dk1"/>
                </a:solidFill>
                <a:latin typeface="Calibri"/>
                <a:ea typeface="Calibri"/>
                <a:cs typeface="Calibri"/>
                <a:sym typeface="Calibri"/>
              </a:rPr>
              <a:t>42% of profs say discussion and interaction is vital to learning, but the majority of classes are lecture based. </a:t>
            </a:r>
            <a:endParaRPr/>
          </a:p>
          <a:p>
            <a:pPr marL="0" marR="0" lvl="0" indent="0" algn="l" rtl="0">
              <a:lnSpc>
                <a:spcPct val="100000"/>
              </a:lnSpc>
              <a:spcBef>
                <a:spcPts val="0"/>
              </a:spcBef>
              <a:spcAft>
                <a:spcPts val="0"/>
              </a:spcAft>
              <a:buClr>
                <a:schemeClr val="dk1"/>
              </a:buClr>
              <a:buSzPts val="1000"/>
              <a:buFont typeface="Calibri"/>
              <a:buNone/>
            </a:pPr>
            <a:r>
              <a:rPr lang="en-US" sz="1000" b="0" i="0" u="none" strike="noStrike" cap="none">
                <a:solidFill>
                  <a:schemeClr val="dk1"/>
                </a:solidFill>
                <a:latin typeface="Calibri"/>
                <a:ea typeface="Calibri"/>
                <a:cs typeface="Calibri"/>
                <a:sym typeface="Calibri"/>
              </a:rPr>
              <a:t>Attendance should be based on course structure. Lecture -&gt; less strict. Discussion -&gt; more so </a:t>
            </a:r>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99" name="Shape 99"/>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1</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 name="Shape 29"/>
          <p:cNvSpPr txBox="1">
            <a:spLocks noGrp="1"/>
          </p:cNvSpPr>
          <p:nvPr>
            <p:ph type="body" idx="1"/>
          </p:nvPr>
        </p:nvSpPr>
        <p:spPr>
          <a:xfrm>
            <a:off x="2891790" y="10223500"/>
            <a:ext cx="36278821" cy="24367493"/>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6" name="Shape 86"/>
          <p:cNvSpPr txBox="1">
            <a:spLocks noGrp="1"/>
          </p:cNvSpPr>
          <p:nvPr>
            <p:ph type="body" idx="1"/>
          </p:nvPr>
        </p:nvSpPr>
        <p:spPr>
          <a:xfrm rot="5400000">
            <a:off x="8847453" y="4267836"/>
            <a:ext cx="24367493" cy="36278821"/>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87" name="Shape 87"/>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88" name="Shape 88"/>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89" name="Shape 89"/>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0"/>
        <p:cNvGrpSpPr/>
        <p:nvPr/>
      </p:nvGrpSpPr>
      <p:grpSpPr>
        <a:xfrm>
          <a:off x="0" y="0"/>
          <a:ext cx="0" cy="0"/>
          <a:chOff x="0" y="0"/>
          <a:chExt cx="0" cy="0"/>
        </a:xfrm>
      </p:grpSpPr>
      <p:sp>
        <p:nvSpPr>
          <p:cNvPr id="91" name="Shape 91"/>
          <p:cNvSpPr txBox="1">
            <a:spLocks noGrp="1"/>
          </p:cNvSpPr>
          <p:nvPr>
            <p:ph type="title"/>
          </p:nvPr>
        </p:nvSpPr>
        <p:spPr>
          <a:xfrm rot="5400000">
            <a:off x="18362613" y="13782994"/>
            <a:ext cx="32546293" cy="9069705"/>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2" name="Shape 92"/>
          <p:cNvSpPr txBox="1">
            <a:spLocks noGrp="1"/>
          </p:cNvSpPr>
          <p:nvPr>
            <p:ph type="body" idx="1"/>
          </p:nvPr>
        </p:nvSpPr>
        <p:spPr>
          <a:xfrm rot="5400000">
            <a:off x="-39687" y="4976179"/>
            <a:ext cx="32546293" cy="26683336"/>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93" name="Shape 93"/>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94" name="Shape 94"/>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95" name="Shape 95"/>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3"/>
        <p:cNvGrpSpPr/>
        <p:nvPr/>
      </p:nvGrpSpPr>
      <p:grpSpPr>
        <a:xfrm>
          <a:off x="0" y="0"/>
          <a:ext cx="0" cy="0"/>
          <a:chOff x="0" y="0"/>
          <a:chExt cx="0" cy="0"/>
        </a:xfrm>
      </p:grpSpPr>
      <p:sp>
        <p:nvSpPr>
          <p:cNvPr id="34" name="Shape 34"/>
          <p:cNvSpPr txBox="1">
            <a:spLocks noGrp="1"/>
          </p:cNvSpPr>
          <p:nvPr>
            <p:ph type="ctrTitle"/>
          </p:nvPr>
        </p:nvSpPr>
        <p:spPr>
          <a:xfrm>
            <a:off x="3154680" y="6285233"/>
            <a:ext cx="35753039" cy="13370560"/>
          </a:xfrm>
          <a:prstGeom prst="rect">
            <a:avLst/>
          </a:prstGeom>
          <a:noFill/>
          <a:ln>
            <a:noFill/>
          </a:ln>
        </p:spPr>
        <p:txBody>
          <a:bodyPr spcFirstLastPara="1" wrap="square" lIns="91425" tIns="91425" rIns="91425" bIns="91425" anchor="b" anchorCtr="0"/>
          <a:lstStyle>
            <a:lvl1pPr marR="0" lvl="0" algn="ctr" rtl="0">
              <a:lnSpc>
                <a:spcPct val="90000"/>
              </a:lnSpc>
              <a:spcBef>
                <a:spcPts val="0"/>
              </a:spcBef>
              <a:spcAft>
                <a:spcPts val="0"/>
              </a:spcAft>
              <a:buClr>
                <a:schemeClr val="dk1"/>
              </a:buClr>
              <a:buSzPts val="27600"/>
              <a:buFont typeface="Calibri"/>
              <a:buNone/>
              <a:defRPr sz="27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 name="Shape 35"/>
          <p:cNvSpPr txBox="1">
            <a:spLocks noGrp="1"/>
          </p:cNvSpPr>
          <p:nvPr>
            <p:ph type="subTitle" idx="1"/>
          </p:nvPr>
        </p:nvSpPr>
        <p:spPr>
          <a:xfrm>
            <a:off x="5257800" y="20171413"/>
            <a:ext cx="31546801" cy="9272267"/>
          </a:xfrm>
          <a:prstGeom prst="rect">
            <a:avLst/>
          </a:prstGeom>
          <a:noFill/>
          <a:ln>
            <a:noFill/>
          </a:ln>
        </p:spPr>
        <p:txBody>
          <a:bodyPr spcFirstLastPara="1" wrap="square" lIns="91425" tIns="91425" rIns="91425" bIns="91425" anchor="t" anchorCtr="0"/>
          <a:lstStyle>
            <a:lvl1pPr marR="0" lvl="0" algn="ctr" rtl="0">
              <a:lnSpc>
                <a:spcPct val="90000"/>
              </a:lnSpc>
              <a:spcBef>
                <a:spcPts val="4600"/>
              </a:spcBef>
              <a:spcAft>
                <a:spcPts val="0"/>
              </a:spcAft>
              <a:buClr>
                <a:schemeClr val="dk1"/>
              </a:buClr>
              <a:buSzPts val="11040"/>
              <a:buFont typeface="Arial"/>
              <a:buNone/>
              <a:defRPr sz="11040" b="0" i="0" u="none" strike="noStrike" cap="none">
                <a:solidFill>
                  <a:schemeClr val="dk1"/>
                </a:solidFill>
                <a:latin typeface="Calibri"/>
                <a:ea typeface="Calibri"/>
                <a:cs typeface="Calibri"/>
                <a:sym typeface="Calibri"/>
              </a:defRPr>
            </a:lvl1pPr>
            <a:lvl2pPr marR="0" lvl="1" algn="ctr"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2pPr>
            <a:lvl3pPr marR="0" lvl="2" algn="ctr" rtl="0">
              <a:lnSpc>
                <a:spcPct val="90000"/>
              </a:lnSpc>
              <a:spcBef>
                <a:spcPts val="2300"/>
              </a:spcBef>
              <a:spcAft>
                <a:spcPts val="0"/>
              </a:spcAft>
              <a:buClr>
                <a:schemeClr val="dk1"/>
              </a:buClr>
              <a:buSzPts val="8280"/>
              <a:buFont typeface="Arial"/>
              <a:buNone/>
              <a:defRPr sz="8280" b="0" i="0" u="none" strike="noStrike" cap="none">
                <a:solidFill>
                  <a:schemeClr val="dk1"/>
                </a:solidFill>
                <a:latin typeface="Calibri"/>
                <a:ea typeface="Calibri"/>
                <a:cs typeface="Calibri"/>
                <a:sym typeface="Calibri"/>
              </a:defRPr>
            </a:lvl3pPr>
            <a:lvl4pPr marR="0" lvl="3" algn="ctr" rtl="0">
              <a:lnSpc>
                <a:spcPct val="90000"/>
              </a:lnSpc>
              <a:spcBef>
                <a:spcPts val="23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4pPr>
            <a:lvl5pPr marR="0" lvl="4" algn="ctr" rtl="0">
              <a:lnSpc>
                <a:spcPct val="90000"/>
              </a:lnSpc>
              <a:spcBef>
                <a:spcPts val="23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5pPr>
            <a:lvl6pPr marR="0" lvl="5" algn="ctr" rtl="0">
              <a:lnSpc>
                <a:spcPct val="90000"/>
              </a:lnSpc>
              <a:spcBef>
                <a:spcPts val="23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6pPr>
            <a:lvl7pPr marR="0" lvl="6" algn="ctr" rtl="0">
              <a:lnSpc>
                <a:spcPct val="90000"/>
              </a:lnSpc>
              <a:spcBef>
                <a:spcPts val="23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7pPr>
            <a:lvl8pPr marR="0" lvl="7" algn="ctr" rtl="0">
              <a:lnSpc>
                <a:spcPct val="90000"/>
              </a:lnSpc>
              <a:spcBef>
                <a:spcPts val="23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8pPr>
            <a:lvl9pPr marR="0" lvl="8" algn="ctr" rtl="0">
              <a:lnSpc>
                <a:spcPct val="90000"/>
              </a:lnSpc>
              <a:spcBef>
                <a:spcPts val="23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2869885" y="9574541"/>
            <a:ext cx="36278821" cy="15975327"/>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27600"/>
              <a:buFont typeface="Calibri"/>
              <a:buNone/>
              <a:defRPr sz="27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1" name="Shape 41"/>
          <p:cNvSpPr txBox="1">
            <a:spLocks noGrp="1"/>
          </p:cNvSpPr>
          <p:nvPr>
            <p:ph type="body" idx="1"/>
          </p:nvPr>
        </p:nvSpPr>
        <p:spPr>
          <a:xfrm>
            <a:off x="2869885" y="25701002"/>
            <a:ext cx="36278821" cy="8401047"/>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4600"/>
              </a:spcBef>
              <a:spcAft>
                <a:spcPts val="0"/>
              </a:spcAft>
              <a:buClr>
                <a:schemeClr val="dk1"/>
              </a:buClr>
              <a:buSzPts val="11040"/>
              <a:buFont typeface="Arial"/>
              <a:buNone/>
              <a:defRPr sz="1104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rgbClr val="888888"/>
              </a:buClr>
              <a:buSzPts val="9200"/>
              <a:buFont typeface="Arial"/>
              <a:buNone/>
              <a:defRPr sz="92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2300"/>
              </a:spcBef>
              <a:spcAft>
                <a:spcPts val="0"/>
              </a:spcAft>
              <a:buClr>
                <a:srgbClr val="888888"/>
              </a:buClr>
              <a:buSzPts val="8280"/>
              <a:buFont typeface="Arial"/>
              <a:buNone/>
              <a:defRPr sz="828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2300"/>
              </a:spcBef>
              <a:spcAft>
                <a:spcPts val="0"/>
              </a:spcAft>
              <a:buClr>
                <a:srgbClr val="888888"/>
              </a:buClr>
              <a:buSzPts val="7360"/>
              <a:buFont typeface="Arial"/>
              <a:buNone/>
              <a:defRPr sz="736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2300"/>
              </a:spcBef>
              <a:spcAft>
                <a:spcPts val="0"/>
              </a:spcAft>
              <a:buClr>
                <a:srgbClr val="888888"/>
              </a:buClr>
              <a:buSzPts val="7360"/>
              <a:buFont typeface="Arial"/>
              <a:buNone/>
              <a:defRPr sz="736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2300"/>
              </a:spcBef>
              <a:spcAft>
                <a:spcPts val="0"/>
              </a:spcAft>
              <a:buClr>
                <a:srgbClr val="888888"/>
              </a:buClr>
              <a:buSzPts val="7360"/>
              <a:buFont typeface="Arial"/>
              <a:buNone/>
              <a:defRPr sz="736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2300"/>
              </a:spcBef>
              <a:spcAft>
                <a:spcPts val="0"/>
              </a:spcAft>
              <a:buClr>
                <a:srgbClr val="888888"/>
              </a:buClr>
              <a:buSzPts val="7360"/>
              <a:buFont typeface="Arial"/>
              <a:buNone/>
              <a:defRPr sz="736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2300"/>
              </a:spcBef>
              <a:spcAft>
                <a:spcPts val="0"/>
              </a:spcAft>
              <a:buClr>
                <a:srgbClr val="888888"/>
              </a:buClr>
              <a:buSzPts val="7360"/>
              <a:buFont typeface="Arial"/>
              <a:buNone/>
              <a:defRPr sz="736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2300"/>
              </a:spcBef>
              <a:spcAft>
                <a:spcPts val="0"/>
              </a:spcAft>
              <a:buClr>
                <a:srgbClr val="888888"/>
              </a:buClr>
              <a:buSzPts val="7360"/>
              <a:buFont typeface="Arial"/>
              <a:buNone/>
              <a:defRPr sz="7360" b="0" i="0" u="none" strike="noStrike" cap="none">
                <a:solidFill>
                  <a:srgbClr val="888888"/>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 name="Shape 47"/>
          <p:cNvSpPr txBox="1">
            <a:spLocks noGrp="1"/>
          </p:cNvSpPr>
          <p:nvPr>
            <p:ph type="body" idx="1"/>
          </p:nvPr>
        </p:nvSpPr>
        <p:spPr>
          <a:xfrm>
            <a:off x="2891790" y="10223500"/>
            <a:ext cx="17876520" cy="24367493"/>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body" idx="2"/>
          </p:nvPr>
        </p:nvSpPr>
        <p:spPr>
          <a:xfrm>
            <a:off x="21294091" y="10223500"/>
            <a:ext cx="17876520" cy="24367493"/>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2897269"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4" name="Shape 54"/>
          <p:cNvSpPr txBox="1">
            <a:spLocks noGrp="1"/>
          </p:cNvSpPr>
          <p:nvPr>
            <p:ph type="body" idx="1"/>
          </p:nvPr>
        </p:nvSpPr>
        <p:spPr>
          <a:xfrm>
            <a:off x="2897273" y="9414513"/>
            <a:ext cx="17794364" cy="4613907"/>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4600"/>
              </a:spcBef>
              <a:spcAft>
                <a:spcPts val="0"/>
              </a:spcAft>
              <a:buClr>
                <a:schemeClr val="dk1"/>
              </a:buClr>
              <a:buSzPts val="11040"/>
              <a:buFont typeface="Arial"/>
              <a:buNone/>
              <a:defRPr sz="1104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chemeClr val="dk1"/>
              </a:buClr>
              <a:buSzPts val="9200"/>
              <a:buFont typeface="Arial"/>
              <a:buNone/>
              <a:defRPr sz="92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2300"/>
              </a:spcBef>
              <a:spcAft>
                <a:spcPts val="0"/>
              </a:spcAft>
              <a:buClr>
                <a:schemeClr val="dk1"/>
              </a:buClr>
              <a:buSzPts val="8280"/>
              <a:buFont typeface="Arial"/>
              <a:buNone/>
              <a:defRPr sz="828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body" idx="2"/>
          </p:nvPr>
        </p:nvSpPr>
        <p:spPr>
          <a:xfrm>
            <a:off x="2897273" y="14028420"/>
            <a:ext cx="17794364" cy="20633693"/>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body" idx="3"/>
          </p:nvPr>
        </p:nvSpPr>
        <p:spPr>
          <a:xfrm>
            <a:off x="21294092" y="9414513"/>
            <a:ext cx="17881999" cy="4613907"/>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4600"/>
              </a:spcBef>
              <a:spcAft>
                <a:spcPts val="0"/>
              </a:spcAft>
              <a:buClr>
                <a:schemeClr val="dk1"/>
              </a:buClr>
              <a:buSzPts val="11040"/>
              <a:buFont typeface="Arial"/>
              <a:buNone/>
              <a:defRPr sz="1104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chemeClr val="dk1"/>
              </a:buClr>
              <a:buSzPts val="9200"/>
              <a:buFont typeface="Arial"/>
              <a:buNone/>
              <a:defRPr sz="92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2300"/>
              </a:spcBef>
              <a:spcAft>
                <a:spcPts val="0"/>
              </a:spcAft>
              <a:buClr>
                <a:schemeClr val="dk1"/>
              </a:buClr>
              <a:buSzPts val="8280"/>
              <a:buFont typeface="Arial"/>
              <a:buNone/>
              <a:defRPr sz="828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2300"/>
              </a:spcBef>
              <a:spcAft>
                <a:spcPts val="0"/>
              </a:spcAft>
              <a:buClr>
                <a:schemeClr val="dk1"/>
              </a:buClr>
              <a:buSzPts val="7360"/>
              <a:buFont typeface="Arial"/>
              <a:buNone/>
              <a:defRPr sz="7360" b="1"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body" idx="4"/>
          </p:nvPr>
        </p:nvSpPr>
        <p:spPr>
          <a:xfrm>
            <a:off x="21294092" y="14028420"/>
            <a:ext cx="17881999" cy="20633693"/>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 name="Shape 63"/>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
        <p:cNvGrpSpPr/>
        <p:nvPr/>
      </p:nvGrpSpPr>
      <p:grpSpPr>
        <a:xfrm>
          <a:off x="0" y="0"/>
          <a:ext cx="0" cy="0"/>
          <a:chOff x="0" y="0"/>
          <a:chExt cx="0" cy="0"/>
        </a:xfrm>
      </p:grpSpPr>
      <p:sp>
        <p:nvSpPr>
          <p:cNvPr id="67" name="Shape 67"/>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2897269" y="2560320"/>
            <a:ext cx="13566218" cy="896112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14720"/>
              <a:buFont typeface="Calibri"/>
              <a:buNone/>
              <a:defRPr sz="1472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2" name="Shape 72"/>
          <p:cNvSpPr txBox="1">
            <a:spLocks noGrp="1"/>
          </p:cNvSpPr>
          <p:nvPr>
            <p:ph type="body" idx="1"/>
          </p:nvPr>
        </p:nvSpPr>
        <p:spPr>
          <a:xfrm>
            <a:off x="17881998" y="5529588"/>
            <a:ext cx="21294090" cy="27292299"/>
          </a:xfrm>
          <a:prstGeom prst="rect">
            <a:avLst/>
          </a:prstGeom>
          <a:noFill/>
          <a:ln>
            <a:noFill/>
          </a:ln>
        </p:spPr>
        <p:txBody>
          <a:bodyPr spcFirstLastPara="1" wrap="square" lIns="91425" tIns="91425" rIns="91425" bIns="91425" anchor="t" anchorCtr="0"/>
          <a:lstStyle>
            <a:lvl1pPr marL="457200" marR="0" lvl="0" indent="-1163320" algn="l" rtl="0">
              <a:lnSpc>
                <a:spcPct val="90000"/>
              </a:lnSpc>
              <a:spcBef>
                <a:spcPts val="4600"/>
              </a:spcBef>
              <a:spcAft>
                <a:spcPts val="0"/>
              </a:spcAft>
              <a:buClr>
                <a:schemeClr val="dk1"/>
              </a:buClr>
              <a:buSzPts val="14720"/>
              <a:buFont typeface="Arial"/>
              <a:buChar char="•"/>
              <a:defRPr sz="14720" b="0" i="0" u="none" strike="noStrike" cap="none">
                <a:solidFill>
                  <a:schemeClr val="dk1"/>
                </a:solidFill>
                <a:latin typeface="Calibri"/>
                <a:ea typeface="Calibri"/>
                <a:cs typeface="Calibri"/>
                <a:sym typeface="Calibri"/>
              </a:defRPr>
            </a:lvl1pPr>
            <a:lvl2pPr marL="914400" marR="0" lvl="1" indent="-1046480" algn="l" rtl="0">
              <a:lnSpc>
                <a:spcPct val="90000"/>
              </a:lnSpc>
              <a:spcBef>
                <a:spcPts val="23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2pPr>
            <a:lvl3pPr marL="1371600" marR="0" lvl="2"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3pPr>
            <a:lvl4pPr marL="1828800" marR="0" lvl="3"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4pPr>
            <a:lvl5pPr marL="2286000" marR="0" lvl="4"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5pPr>
            <a:lvl6pPr marL="2743200" marR="0" lvl="5"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6pPr>
            <a:lvl7pPr marL="3200400" marR="0" lvl="6"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7pPr>
            <a:lvl8pPr marL="3657600" marR="0" lvl="7"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8pPr>
            <a:lvl9pPr marL="4114800" marR="0" lvl="8"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body" idx="2"/>
          </p:nvPr>
        </p:nvSpPr>
        <p:spPr>
          <a:xfrm>
            <a:off x="2897269" y="11521440"/>
            <a:ext cx="13566218" cy="21344893"/>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46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chemeClr val="dk1"/>
              </a:buClr>
              <a:buSzPts val="6440"/>
              <a:buFont typeface="Arial"/>
              <a:buNone/>
              <a:defRPr sz="644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2300"/>
              </a:spcBef>
              <a:spcAft>
                <a:spcPts val="0"/>
              </a:spcAft>
              <a:buClr>
                <a:schemeClr val="dk1"/>
              </a:buClr>
              <a:buSzPts val="5520"/>
              <a:buFont typeface="Arial"/>
              <a:buNone/>
              <a:defRPr sz="552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2897269" y="2560320"/>
            <a:ext cx="13566218" cy="896112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14720"/>
              <a:buFont typeface="Calibri"/>
              <a:buNone/>
              <a:defRPr sz="1472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9" name="Shape 79"/>
          <p:cNvSpPr>
            <a:spLocks noGrp="1"/>
          </p:cNvSpPr>
          <p:nvPr>
            <p:ph type="pic" idx="2"/>
          </p:nvPr>
        </p:nvSpPr>
        <p:spPr>
          <a:xfrm>
            <a:off x="17881998" y="5529588"/>
            <a:ext cx="21294090" cy="27292299"/>
          </a:xfrm>
          <a:prstGeom prst="rect">
            <a:avLst/>
          </a:prstGeom>
          <a:noFill/>
          <a:ln>
            <a:noFill/>
          </a:ln>
        </p:spPr>
        <p:txBody>
          <a:bodyPr spcFirstLastPara="1" wrap="square" lIns="91425" tIns="91425" rIns="91425" bIns="91425" anchor="t" anchorCtr="0"/>
          <a:lstStyle>
            <a:lvl1pPr marR="0" lvl="0" algn="l" rtl="0">
              <a:lnSpc>
                <a:spcPct val="90000"/>
              </a:lnSpc>
              <a:spcBef>
                <a:spcPts val="4600"/>
              </a:spcBef>
              <a:spcAft>
                <a:spcPts val="0"/>
              </a:spcAft>
              <a:buClr>
                <a:schemeClr val="dk1"/>
              </a:buClr>
              <a:buSzPts val="14720"/>
              <a:buFont typeface="Arial"/>
              <a:buNone/>
              <a:defRPr sz="14720" b="0" i="0" u="none" strike="noStrike" cap="none">
                <a:solidFill>
                  <a:schemeClr val="dk1"/>
                </a:solidFill>
                <a:latin typeface="Calibri"/>
                <a:ea typeface="Calibri"/>
                <a:cs typeface="Calibri"/>
                <a:sym typeface="Calibri"/>
              </a:defRPr>
            </a:lvl1pPr>
            <a:lvl2pPr marR="0" lvl="1" algn="l" rtl="0">
              <a:lnSpc>
                <a:spcPct val="90000"/>
              </a:lnSpc>
              <a:spcBef>
                <a:spcPts val="2300"/>
              </a:spcBef>
              <a:spcAft>
                <a:spcPts val="0"/>
              </a:spcAft>
              <a:buClr>
                <a:schemeClr val="dk1"/>
              </a:buClr>
              <a:buSzPts val="12880"/>
              <a:buFont typeface="Arial"/>
              <a:buNone/>
              <a:defRPr sz="12880" b="0" i="0" u="none" strike="noStrike" cap="none">
                <a:solidFill>
                  <a:schemeClr val="dk1"/>
                </a:solidFill>
                <a:latin typeface="Calibri"/>
                <a:ea typeface="Calibri"/>
                <a:cs typeface="Calibri"/>
                <a:sym typeface="Calibri"/>
              </a:defRPr>
            </a:lvl2pPr>
            <a:lvl3pPr marR="0" lvl="2" algn="l" rtl="0">
              <a:lnSpc>
                <a:spcPct val="90000"/>
              </a:lnSpc>
              <a:spcBef>
                <a:spcPts val="2300"/>
              </a:spcBef>
              <a:spcAft>
                <a:spcPts val="0"/>
              </a:spcAft>
              <a:buClr>
                <a:schemeClr val="dk1"/>
              </a:buClr>
              <a:buSzPts val="11040"/>
              <a:buFont typeface="Arial"/>
              <a:buNone/>
              <a:defRPr sz="11040" b="0" i="0" u="none" strike="noStrike" cap="none">
                <a:solidFill>
                  <a:schemeClr val="dk1"/>
                </a:solidFill>
                <a:latin typeface="Calibri"/>
                <a:ea typeface="Calibri"/>
                <a:cs typeface="Calibri"/>
                <a:sym typeface="Calibri"/>
              </a:defRPr>
            </a:lvl3pPr>
            <a:lvl4pPr marR="0" lvl="3"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4pPr>
            <a:lvl5pPr marR="0" lvl="4"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5pPr>
            <a:lvl6pPr marR="0" lvl="5"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6pPr>
            <a:lvl7pPr marR="0" lvl="6"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7pPr>
            <a:lvl8pPr marR="0" lvl="7"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8pPr>
            <a:lvl9pPr marR="0" lvl="8"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body" idx="1"/>
          </p:nvPr>
        </p:nvSpPr>
        <p:spPr>
          <a:xfrm>
            <a:off x="2897269" y="11521440"/>
            <a:ext cx="13566218" cy="21344893"/>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4600"/>
              </a:spcBef>
              <a:spcAft>
                <a:spcPts val="0"/>
              </a:spcAft>
              <a:buClr>
                <a:schemeClr val="dk1"/>
              </a:buClr>
              <a:buSzPts val="7360"/>
              <a:buFont typeface="Arial"/>
              <a:buNone/>
              <a:defRPr sz="736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chemeClr val="dk1"/>
              </a:buClr>
              <a:buSzPts val="6440"/>
              <a:buFont typeface="Arial"/>
              <a:buNone/>
              <a:defRPr sz="644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2300"/>
              </a:spcBef>
              <a:spcAft>
                <a:spcPts val="0"/>
              </a:spcAft>
              <a:buClr>
                <a:schemeClr val="dk1"/>
              </a:buClr>
              <a:buSzPts val="5520"/>
              <a:buFont typeface="Arial"/>
              <a:buNone/>
              <a:defRPr sz="552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a:solidFill>
                  <a:srgbClr val="888888"/>
                </a:solidFill>
                <a:latin typeface="Calibri"/>
                <a:ea typeface="Calibri"/>
                <a:cs typeface="Calibri"/>
                <a:sym typeface="Calibri"/>
              </a:defRPr>
            </a:lvl1pPr>
            <a:lvl2pPr marL="0" marR="0" lvl="1" indent="0" algn="r" rtl="0">
              <a:spcBef>
                <a:spcPts val="0"/>
              </a:spcBef>
              <a:buNone/>
              <a:defRPr sz="5520">
                <a:solidFill>
                  <a:srgbClr val="888888"/>
                </a:solidFill>
                <a:latin typeface="Calibri"/>
                <a:ea typeface="Calibri"/>
                <a:cs typeface="Calibri"/>
                <a:sym typeface="Calibri"/>
              </a:defRPr>
            </a:lvl2pPr>
            <a:lvl3pPr marL="0" marR="0" lvl="2" indent="0" algn="r" rtl="0">
              <a:spcBef>
                <a:spcPts val="0"/>
              </a:spcBef>
              <a:buNone/>
              <a:defRPr sz="5520">
                <a:solidFill>
                  <a:srgbClr val="888888"/>
                </a:solidFill>
                <a:latin typeface="Calibri"/>
                <a:ea typeface="Calibri"/>
                <a:cs typeface="Calibri"/>
                <a:sym typeface="Calibri"/>
              </a:defRPr>
            </a:lvl3pPr>
            <a:lvl4pPr marL="0" marR="0" lvl="3" indent="0" algn="r" rtl="0">
              <a:spcBef>
                <a:spcPts val="0"/>
              </a:spcBef>
              <a:buNone/>
              <a:defRPr sz="5520">
                <a:solidFill>
                  <a:srgbClr val="888888"/>
                </a:solidFill>
                <a:latin typeface="Calibri"/>
                <a:ea typeface="Calibri"/>
                <a:cs typeface="Calibri"/>
                <a:sym typeface="Calibri"/>
              </a:defRPr>
            </a:lvl4pPr>
            <a:lvl5pPr marL="0" marR="0" lvl="4" indent="0" algn="r" rtl="0">
              <a:spcBef>
                <a:spcPts val="0"/>
              </a:spcBef>
              <a:buNone/>
              <a:defRPr sz="5520">
                <a:solidFill>
                  <a:srgbClr val="888888"/>
                </a:solidFill>
                <a:latin typeface="Calibri"/>
                <a:ea typeface="Calibri"/>
                <a:cs typeface="Calibri"/>
                <a:sym typeface="Calibri"/>
              </a:defRPr>
            </a:lvl5pPr>
            <a:lvl6pPr marL="0" marR="0" lvl="5" indent="0" algn="r" rtl="0">
              <a:spcBef>
                <a:spcPts val="0"/>
              </a:spcBef>
              <a:buNone/>
              <a:defRPr sz="5520">
                <a:solidFill>
                  <a:srgbClr val="888888"/>
                </a:solidFill>
                <a:latin typeface="Calibri"/>
                <a:ea typeface="Calibri"/>
                <a:cs typeface="Calibri"/>
                <a:sym typeface="Calibri"/>
              </a:defRPr>
            </a:lvl6pPr>
            <a:lvl7pPr marL="0" marR="0" lvl="6" indent="0" algn="r" rtl="0">
              <a:spcBef>
                <a:spcPts val="0"/>
              </a:spcBef>
              <a:buNone/>
              <a:defRPr sz="5520">
                <a:solidFill>
                  <a:srgbClr val="888888"/>
                </a:solidFill>
                <a:latin typeface="Calibri"/>
                <a:ea typeface="Calibri"/>
                <a:cs typeface="Calibri"/>
                <a:sym typeface="Calibri"/>
              </a:defRPr>
            </a:lvl7pPr>
            <a:lvl8pPr marL="0" marR="0" lvl="7" indent="0" algn="r" rtl="0">
              <a:spcBef>
                <a:spcPts val="0"/>
              </a:spcBef>
              <a:buNone/>
              <a:defRPr sz="5520">
                <a:solidFill>
                  <a:srgbClr val="888888"/>
                </a:solidFill>
                <a:latin typeface="Calibri"/>
                <a:ea typeface="Calibri"/>
                <a:cs typeface="Calibri"/>
                <a:sym typeface="Calibri"/>
              </a:defRPr>
            </a:lvl8pPr>
            <a:lvl9pPr marL="0" marR="0" lvl="8" indent="0" algn="r" rtl="0">
              <a:spcBef>
                <a:spcPts val="0"/>
              </a:spcBef>
              <a:buNone/>
              <a:defRPr sz="552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Shape 11"/>
          <p:cNvSpPr txBox="1">
            <a:spLocks noGrp="1"/>
          </p:cNvSpPr>
          <p:nvPr>
            <p:ph type="body" idx="1"/>
          </p:nvPr>
        </p:nvSpPr>
        <p:spPr>
          <a:xfrm>
            <a:off x="2891790" y="10223500"/>
            <a:ext cx="36278821" cy="24367493"/>
          </a:xfrm>
          <a:prstGeom prst="rect">
            <a:avLst/>
          </a:prstGeom>
          <a:noFill/>
          <a:ln>
            <a:noFill/>
          </a:ln>
        </p:spPr>
        <p:txBody>
          <a:bodyPr spcFirstLastPara="1" wrap="square" lIns="91425" tIns="91425" rIns="91425" bIns="91425"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b="0" i="0" u="none" strike="noStrike" cap="none">
                <a:solidFill>
                  <a:srgbClr val="888888"/>
                </a:solidFill>
                <a:latin typeface="Calibri"/>
                <a:ea typeface="Calibri"/>
                <a:cs typeface="Calibri"/>
                <a:sym typeface="Calibri"/>
              </a:defRPr>
            </a:lvl1pPr>
            <a:lvl2pPr marL="0" marR="0" lvl="1" indent="0" algn="r" rtl="0">
              <a:spcBef>
                <a:spcPts val="0"/>
              </a:spcBef>
              <a:buNone/>
              <a:defRPr sz="5520" b="0" i="0" u="none" strike="noStrike" cap="none">
                <a:solidFill>
                  <a:srgbClr val="888888"/>
                </a:solidFill>
                <a:latin typeface="Calibri"/>
                <a:ea typeface="Calibri"/>
                <a:cs typeface="Calibri"/>
                <a:sym typeface="Calibri"/>
              </a:defRPr>
            </a:lvl2pPr>
            <a:lvl3pPr marL="0" marR="0" lvl="2" indent="0" algn="r" rtl="0">
              <a:spcBef>
                <a:spcPts val="0"/>
              </a:spcBef>
              <a:buNone/>
              <a:defRPr sz="5520" b="0" i="0" u="none" strike="noStrike" cap="none">
                <a:solidFill>
                  <a:srgbClr val="888888"/>
                </a:solidFill>
                <a:latin typeface="Calibri"/>
                <a:ea typeface="Calibri"/>
                <a:cs typeface="Calibri"/>
                <a:sym typeface="Calibri"/>
              </a:defRPr>
            </a:lvl3pPr>
            <a:lvl4pPr marL="0" marR="0" lvl="3" indent="0" algn="r" rtl="0">
              <a:spcBef>
                <a:spcPts val="0"/>
              </a:spcBef>
              <a:buNone/>
              <a:defRPr sz="5520" b="0" i="0" u="none" strike="noStrike" cap="none">
                <a:solidFill>
                  <a:srgbClr val="888888"/>
                </a:solidFill>
                <a:latin typeface="Calibri"/>
                <a:ea typeface="Calibri"/>
                <a:cs typeface="Calibri"/>
                <a:sym typeface="Calibri"/>
              </a:defRPr>
            </a:lvl4pPr>
            <a:lvl5pPr marL="0" marR="0" lvl="4" indent="0" algn="r" rtl="0">
              <a:spcBef>
                <a:spcPts val="0"/>
              </a:spcBef>
              <a:buNone/>
              <a:defRPr sz="5520" b="0" i="0" u="none" strike="noStrike" cap="none">
                <a:solidFill>
                  <a:srgbClr val="888888"/>
                </a:solidFill>
                <a:latin typeface="Calibri"/>
                <a:ea typeface="Calibri"/>
                <a:cs typeface="Calibri"/>
                <a:sym typeface="Calibri"/>
              </a:defRPr>
            </a:lvl5pPr>
            <a:lvl6pPr marL="0" marR="0" lvl="5" indent="0" algn="r" rtl="0">
              <a:spcBef>
                <a:spcPts val="0"/>
              </a:spcBef>
              <a:buNone/>
              <a:defRPr sz="5520" b="0" i="0" u="none" strike="noStrike" cap="none">
                <a:solidFill>
                  <a:srgbClr val="888888"/>
                </a:solidFill>
                <a:latin typeface="Calibri"/>
                <a:ea typeface="Calibri"/>
                <a:cs typeface="Calibri"/>
                <a:sym typeface="Calibri"/>
              </a:defRPr>
            </a:lvl6pPr>
            <a:lvl7pPr marL="0" marR="0" lvl="6" indent="0" algn="r" rtl="0">
              <a:spcBef>
                <a:spcPts val="0"/>
              </a:spcBef>
              <a:buNone/>
              <a:defRPr sz="5520" b="0" i="0" u="none" strike="noStrike" cap="none">
                <a:solidFill>
                  <a:srgbClr val="888888"/>
                </a:solidFill>
                <a:latin typeface="Calibri"/>
                <a:ea typeface="Calibri"/>
                <a:cs typeface="Calibri"/>
                <a:sym typeface="Calibri"/>
              </a:defRPr>
            </a:lvl7pPr>
            <a:lvl8pPr marL="0" marR="0" lvl="7" indent="0" algn="r" rtl="0">
              <a:spcBef>
                <a:spcPts val="0"/>
              </a:spcBef>
              <a:buNone/>
              <a:defRPr sz="5520" b="0" i="0" u="none" strike="noStrike" cap="none">
                <a:solidFill>
                  <a:srgbClr val="888888"/>
                </a:solidFill>
                <a:latin typeface="Calibri"/>
                <a:ea typeface="Calibri"/>
                <a:cs typeface="Calibri"/>
                <a:sym typeface="Calibri"/>
              </a:defRPr>
            </a:lvl8pPr>
            <a:lvl9pPr marL="0" marR="0" lvl="8" indent="0" algn="r" rtl="0">
              <a:spcBef>
                <a:spcPts val="0"/>
              </a:spcBef>
              <a:buNone/>
              <a:defRPr sz="552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
        <p:nvSpPr>
          <p:cNvPr id="15" name="Shape 15"/>
          <p:cNvSpPr/>
          <p:nvPr/>
        </p:nvSpPr>
        <p:spPr>
          <a:xfrm>
            <a:off x="0" y="0"/>
            <a:ext cx="42062399" cy="38404801"/>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16" name="Shape 16"/>
          <p:cNvSpPr/>
          <p:nvPr/>
        </p:nvSpPr>
        <p:spPr>
          <a:xfrm>
            <a:off x="498764" y="602975"/>
            <a:ext cx="41023310" cy="37071911"/>
          </a:xfrm>
          <a:prstGeom prst="rect">
            <a:avLst/>
          </a:prstGeom>
          <a:solidFill>
            <a:srgbClr val="1E4E7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17" name="Shape 17"/>
          <p:cNvSpPr/>
          <p:nvPr/>
        </p:nvSpPr>
        <p:spPr>
          <a:xfrm>
            <a:off x="789709" y="974035"/>
            <a:ext cx="40399856" cy="35704511"/>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cxnSp>
        <p:nvCxnSpPr>
          <p:cNvPr id="18" name="Shape 18"/>
          <p:cNvCxnSpPr/>
          <p:nvPr/>
        </p:nvCxnSpPr>
        <p:spPr>
          <a:xfrm>
            <a:off x="9341898" y="7629109"/>
            <a:ext cx="0" cy="28473650"/>
          </a:xfrm>
          <a:prstGeom prst="straightConnector1">
            <a:avLst/>
          </a:prstGeom>
          <a:noFill/>
          <a:ln w="9525" cap="flat" cmpd="sng">
            <a:solidFill>
              <a:srgbClr val="D8D8D8"/>
            </a:solidFill>
            <a:prstDash val="solid"/>
            <a:miter lim="800000"/>
            <a:headEnd type="none" w="sm" len="sm"/>
            <a:tailEnd type="none" w="sm" len="sm"/>
          </a:ln>
        </p:spPr>
      </p:cxnSp>
      <p:cxnSp>
        <p:nvCxnSpPr>
          <p:cNvPr id="19" name="Shape 19"/>
          <p:cNvCxnSpPr/>
          <p:nvPr/>
        </p:nvCxnSpPr>
        <p:spPr>
          <a:xfrm>
            <a:off x="17642669" y="7629109"/>
            <a:ext cx="0" cy="28473650"/>
          </a:xfrm>
          <a:prstGeom prst="straightConnector1">
            <a:avLst/>
          </a:prstGeom>
          <a:noFill/>
          <a:ln w="9525" cap="flat" cmpd="sng">
            <a:solidFill>
              <a:srgbClr val="D8D8D8"/>
            </a:solidFill>
            <a:prstDash val="solid"/>
            <a:miter lim="800000"/>
            <a:headEnd type="none" w="sm" len="sm"/>
            <a:tailEnd type="none" w="sm" len="sm"/>
          </a:ln>
        </p:spPr>
      </p:cxnSp>
      <p:cxnSp>
        <p:nvCxnSpPr>
          <p:cNvPr id="20" name="Shape 20"/>
          <p:cNvCxnSpPr/>
          <p:nvPr/>
        </p:nvCxnSpPr>
        <p:spPr>
          <a:xfrm>
            <a:off x="1662545" y="7629108"/>
            <a:ext cx="38639631" cy="0"/>
          </a:xfrm>
          <a:prstGeom prst="straightConnector1">
            <a:avLst/>
          </a:prstGeom>
          <a:noFill/>
          <a:ln w="9525" cap="flat" cmpd="sng">
            <a:solidFill>
              <a:srgbClr val="D8D8D8"/>
            </a:solidFill>
            <a:prstDash val="solid"/>
            <a:miter lim="800000"/>
            <a:headEnd type="none" w="sm" len="sm"/>
            <a:tailEnd type="none" w="sm" len="sm"/>
          </a:ln>
        </p:spPr>
      </p:cxnSp>
      <p:sp>
        <p:nvSpPr>
          <p:cNvPr id="21" name="Shape 21"/>
          <p:cNvSpPr/>
          <p:nvPr/>
        </p:nvSpPr>
        <p:spPr>
          <a:xfrm>
            <a:off x="1332584" y="1852864"/>
            <a:ext cx="39421655" cy="531241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22" name="Shape 22"/>
          <p:cNvSpPr/>
          <p:nvPr/>
        </p:nvSpPr>
        <p:spPr>
          <a:xfrm>
            <a:off x="9639407" y="8232082"/>
            <a:ext cx="7701231" cy="278706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23" name="Shape 23"/>
          <p:cNvSpPr/>
          <p:nvPr/>
        </p:nvSpPr>
        <p:spPr>
          <a:xfrm>
            <a:off x="17944700" y="8232082"/>
            <a:ext cx="22809540" cy="278706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24" name="Shape 24"/>
          <p:cNvSpPr/>
          <p:nvPr/>
        </p:nvSpPr>
        <p:spPr>
          <a:xfrm>
            <a:off x="1332585" y="8232082"/>
            <a:ext cx="7701231" cy="278706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6350" b="0" i="0" u="none" strike="noStrike" cap="none">
              <a:solidFill>
                <a:schemeClr val="lt1"/>
              </a:solidFill>
              <a:latin typeface="Calibri"/>
              <a:ea typeface="Calibri"/>
              <a:cs typeface="Calibri"/>
              <a:sym typeface="Calibri"/>
            </a:endParaRPr>
          </a:p>
        </p:txBody>
      </p:sp>
      <p:sp>
        <p:nvSpPr>
          <p:cNvPr id="25" name="Shape 25"/>
          <p:cNvSpPr/>
          <p:nvPr/>
        </p:nvSpPr>
        <p:spPr>
          <a:xfrm>
            <a:off x="29090841" y="36966041"/>
            <a:ext cx="12254933" cy="33714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591" b="0" i="1" u="none" strike="noStrike" cap="none">
                <a:solidFill>
                  <a:schemeClr val="lt1"/>
                </a:solidFill>
                <a:latin typeface="Calibri"/>
                <a:ea typeface="Calibri"/>
                <a:cs typeface="Calibri"/>
                <a:sym typeface="Calibri"/>
              </a:rPr>
              <a:t>We thank the Office of Research and Sponsored Programs for supporting this research, and Learning &amp; Technology Services for printing this poster.</a:t>
            </a:r>
            <a:r>
              <a:rPr lang="en-US" sz="1591" b="0" i="0" u="none" strike="noStrike" cap="none">
                <a:solidFill>
                  <a:schemeClr val="lt1"/>
                </a:solidFill>
                <a:latin typeface="Calibri"/>
                <a:ea typeface="Calibri"/>
                <a:cs typeface="Calibri"/>
                <a:sym typeface="Calibri"/>
              </a:rPr>
              <a:t> </a:t>
            </a:r>
            <a:endParaRPr/>
          </a:p>
        </p:txBody>
      </p:sp>
      <p:pic>
        <p:nvPicPr>
          <p:cNvPr id="26" name="Shape 26"/>
          <p:cNvPicPr preferRelativeResize="0"/>
          <p:nvPr/>
        </p:nvPicPr>
        <p:blipFill rotWithShape="1">
          <a:blip r:embed="rId13">
            <a:alphaModFix/>
          </a:blip>
          <a:srcRect/>
          <a:stretch/>
        </p:blipFill>
        <p:spPr>
          <a:xfrm>
            <a:off x="29169431" y="3729895"/>
            <a:ext cx="10001180" cy="155835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lt1"/>
        </a:solidFill>
        <a:effectLst/>
      </p:bgPr>
    </p:bg>
    <p:spTree>
      <p:nvGrpSpPr>
        <p:cNvPr id="1" name="Shape 100"/>
        <p:cNvGrpSpPr/>
        <p:nvPr/>
      </p:nvGrpSpPr>
      <p:grpSpPr>
        <a:xfrm>
          <a:off x="0" y="0"/>
          <a:ext cx="0" cy="0"/>
          <a:chOff x="0" y="0"/>
          <a:chExt cx="0" cy="0"/>
        </a:xfrm>
      </p:grpSpPr>
      <p:sp>
        <p:nvSpPr>
          <p:cNvPr id="101" name="Shape 101"/>
          <p:cNvSpPr txBox="1"/>
          <p:nvPr/>
        </p:nvSpPr>
        <p:spPr>
          <a:xfrm>
            <a:off x="15995275" y="26588925"/>
            <a:ext cx="16335900" cy="3846000"/>
          </a:xfrm>
          <a:prstGeom prst="rect">
            <a:avLst/>
          </a:prstGeom>
          <a:solidFill>
            <a:srgbClr val="002060"/>
          </a:solidFill>
          <a:ln>
            <a:noFill/>
          </a:ln>
        </p:spPr>
        <p:txBody>
          <a:bodyPr spcFirstLastPara="1" wrap="square" lIns="91425" tIns="45700" rIns="91425" bIns="45700" anchor="t" anchorCtr="0">
            <a:noAutofit/>
          </a:bodyPr>
          <a:lstStyle/>
          <a:p>
            <a:pPr marL="0" lvl="0" indent="0" rtl="0">
              <a:spcBef>
                <a:spcPts val="0"/>
              </a:spcBef>
              <a:spcAft>
                <a:spcPts val="0"/>
              </a:spcAft>
              <a:buNone/>
            </a:pPr>
            <a:endParaRPr sz="4400">
              <a:solidFill>
                <a:srgbClr val="FFFFFF"/>
              </a:solidFill>
              <a:latin typeface="Calibri"/>
              <a:ea typeface="Calibri"/>
              <a:cs typeface="Calibri"/>
              <a:sym typeface="Calibri"/>
            </a:endParaRPr>
          </a:p>
          <a:p>
            <a:pPr marL="0" lvl="0" indent="0" rtl="0">
              <a:spcBef>
                <a:spcPts val="0"/>
              </a:spcBef>
              <a:spcAft>
                <a:spcPts val="0"/>
              </a:spcAft>
              <a:buNone/>
            </a:pPr>
            <a:endParaRPr sz="4400">
              <a:solidFill>
                <a:srgbClr val="FFFFFF"/>
              </a:solidFill>
              <a:latin typeface="Calibri"/>
              <a:ea typeface="Calibri"/>
              <a:cs typeface="Calibri"/>
              <a:sym typeface="Calibri"/>
            </a:endParaRPr>
          </a:p>
          <a:p>
            <a:pPr marL="0" lvl="0" indent="0" rtl="0">
              <a:spcBef>
                <a:spcPts val="0"/>
              </a:spcBef>
              <a:spcAft>
                <a:spcPts val="0"/>
              </a:spcAft>
              <a:buClr>
                <a:schemeClr val="dk1"/>
              </a:buClr>
              <a:buFont typeface="Arial"/>
              <a:buNone/>
            </a:pPr>
            <a:endParaRPr sz="6000" b="1" cap="small">
              <a:solidFill>
                <a:srgbClr val="FFFFFF"/>
              </a:solidFill>
              <a:latin typeface="EB Garamond"/>
              <a:ea typeface="EB Garamond"/>
              <a:cs typeface="EB Garamond"/>
              <a:sym typeface="EB Garamond"/>
            </a:endParaRPr>
          </a:p>
        </p:txBody>
      </p:sp>
      <p:sp>
        <p:nvSpPr>
          <p:cNvPr id="102" name="Shape 102"/>
          <p:cNvSpPr/>
          <p:nvPr/>
        </p:nvSpPr>
        <p:spPr>
          <a:xfrm>
            <a:off x="1329519" y="7096985"/>
            <a:ext cx="13685100" cy="28754700"/>
          </a:xfrm>
          <a:prstGeom prst="rect">
            <a:avLst/>
          </a:prstGeom>
          <a:solidFill>
            <a:srgbClr val="00206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200">
              <a:solidFill>
                <a:schemeClr val="lt1"/>
              </a:solidFill>
              <a:latin typeface="Calibri"/>
              <a:ea typeface="Calibri"/>
              <a:cs typeface="Calibri"/>
              <a:sym typeface="Calibri"/>
            </a:endParaRPr>
          </a:p>
        </p:txBody>
      </p:sp>
      <p:sp>
        <p:nvSpPr>
          <p:cNvPr id="103" name="Shape 103"/>
          <p:cNvSpPr txBox="1"/>
          <p:nvPr/>
        </p:nvSpPr>
        <p:spPr>
          <a:xfrm>
            <a:off x="1343751" y="1654276"/>
            <a:ext cx="34355773" cy="320872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2060"/>
              </a:buClr>
              <a:buSzPts val="9600"/>
              <a:buFont typeface="Calibri"/>
              <a:buNone/>
            </a:pPr>
            <a:r>
              <a:rPr lang="en-US" sz="9600" b="1" cap="small" dirty="0">
                <a:solidFill>
                  <a:srgbClr val="002060"/>
                </a:solidFill>
                <a:latin typeface="Calibri"/>
                <a:ea typeface="Calibri"/>
                <a:cs typeface="Calibri"/>
                <a:sym typeface="Calibri"/>
              </a:rPr>
              <a:t>How Do Traditional and Non-Traditional Students at UW-</a:t>
            </a:r>
            <a:r>
              <a:rPr lang="en-US" sz="9600" b="1" cap="small" dirty="0" err="1">
                <a:solidFill>
                  <a:srgbClr val="002060"/>
                </a:solidFill>
                <a:latin typeface="Calibri"/>
                <a:ea typeface="Calibri"/>
                <a:cs typeface="Calibri"/>
                <a:sym typeface="Calibri"/>
              </a:rPr>
              <a:t>Eau</a:t>
            </a:r>
            <a:r>
              <a:rPr lang="en-US" sz="9600" b="1" cap="small" dirty="0">
                <a:solidFill>
                  <a:srgbClr val="002060"/>
                </a:solidFill>
                <a:latin typeface="Calibri"/>
                <a:ea typeface="Calibri"/>
                <a:cs typeface="Calibri"/>
                <a:sym typeface="Calibri"/>
              </a:rPr>
              <a:t> Claire View School Policies Related to Class Performance?</a:t>
            </a:r>
          </a:p>
          <a:p>
            <a:pPr marL="0" marR="0" lvl="0" indent="0" algn="l" rtl="0">
              <a:lnSpc>
                <a:spcPct val="90000"/>
              </a:lnSpc>
              <a:spcBef>
                <a:spcPts val="0"/>
              </a:spcBef>
              <a:spcAft>
                <a:spcPts val="0"/>
              </a:spcAft>
              <a:buClr>
                <a:srgbClr val="002060"/>
              </a:buClr>
              <a:buSzPts val="9600"/>
              <a:buFont typeface="Calibri"/>
              <a:buNone/>
            </a:pPr>
            <a:endParaRPr lang="en-US" sz="9600" b="1" cap="small" dirty="0">
              <a:solidFill>
                <a:srgbClr val="002060"/>
              </a:solidFill>
              <a:latin typeface="Calibri"/>
              <a:cs typeface="Calibri"/>
              <a:sym typeface="Calibri"/>
            </a:endParaRPr>
          </a:p>
          <a:p>
            <a:pPr marL="0" marR="0" lvl="0" indent="0" algn="l" rtl="0">
              <a:lnSpc>
                <a:spcPct val="90000"/>
              </a:lnSpc>
              <a:spcBef>
                <a:spcPts val="0"/>
              </a:spcBef>
              <a:spcAft>
                <a:spcPts val="0"/>
              </a:spcAft>
              <a:buClr>
                <a:srgbClr val="002060"/>
              </a:buClr>
              <a:buSzPts val="9600"/>
              <a:buFont typeface="Calibri"/>
              <a:buNone/>
            </a:pPr>
            <a:endParaRPr dirty="0"/>
          </a:p>
        </p:txBody>
      </p:sp>
      <p:sp>
        <p:nvSpPr>
          <p:cNvPr id="104" name="Shape 104"/>
          <p:cNvSpPr txBox="1"/>
          <p:nvPr/>
        </p:nvSpPr>
        <p:spPr>
          <a:xfrm>
            <a:off x="1314259" y="4204652"/>
            <a:ext cx="24613800" cy="923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5400" dirty="0">
                <a:solidFill>
                  <a:srgbClr val="002060"/>
                </a:solidFill>
                <a:latin typeface="Calibri"/>
                <a:ea typeface="Calibri"/>
                <a:cs typeface="Calibri"/>
                <a:sym typeface="Calibri"/>
              </a:rPr>
              <a:t>Karin Knapp and Austin Van Cleave | Research Mentor: Jarrod Hines | Psychology</a:t>
            </a:r>
            <a:endParaRPr dirty="0"/>
          </a:p>
        </p:txBody>
      </p:sp>
      <p:sp>
        <p:nvSpPr>
          <p:cNvPr id="105" name="Shape 105"/>
          <p:cNvSpPr txBox="1"/>
          <p:nvPr/>
        </p:nvSpPr>
        <p:spPr>
          <a:xfrm>
            <a:off x="1996452" y="7259947"/>
            <a:ext cx="3269100" cy="923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b="1" cap="small">
                <a:solidFill>
                  <a:srgbClr val="DD9E11"/>
                </a:solidFill>
                <a:latin typeface="EB Garamond"/>
                <a:ea typeface="EB Garamond"/>
                <a:cs typeface="EB Garamond"/>
                <a:sym typeface="EB Garamond"/>
              </a:rPr>
              <a:t>Purpose</a:t>
            </a:r>
            <a:endParaRPr sz="6000"/>
          </a:p>
        </p:txBody>
      </p:sp>
      <p:sp>
        <p:nvSpPr>
          <p:cNvPr id="106" name="Shape 106"/>
          <p:cNvSpPr/>
          <p:nvPr/>
        </p:nvSpPr>
        <p:spPr>
          <a:xfrm>
            <a:off x="2086664" y="8233521"/>
            <a:ext cx="12326100" cy="3035400"/>
          </a:xfrm>
          <a:prstGeom prst="rect">
            <a:avLst/>
          </a:prstGeom>
          <a:noFill/>
          <a:ln>
            <a:noFill/>
          </a:ln>
        </p:spPr>
        <p:txBody>
          <a:bodyPr spcFirstLastPara="1" wrap="square" lIns="0" tIns="0" rIns="0" bIns="0" anchor="t" anchorCtr="0">
            <a:noAutofit/>
          </a:bodyPr>
          <a:lstStyle/>
          <a:p>
            <a:pPr marL="0" marR="0" lvl="0" indent="0" algn="just" rtl="0">
              <a:spcBef>
                <a:spcPts val="0"/>
              </a:spcBef>
              <a:spcAft>
                <a:spcPts val="0"/>
              </a:spcAft>
              <a:buNone/>
            </a:pPr>
            <a:r>
              <a:rPr lang="en-US" sz="3200" dirty="0">
                <a:solidFill>
                  <a:schemeClr val="lt1"/>
                </a:solidFill>
                <a:latin typeface="Calibri"/>
                <a:ea typeface="Calibri"/>
                <a:cs typeface="Calibri"/>
                <a:sym typeface="Calibri"/>
              </a:rPr>
              <a:t>The goal of the current exploratory study was to become better-informed about the potential disparities that exist between traditional and  non-traditional students and professors in terms of their opinions about university and classroom policies implemented on campus. For example, attendance policies may place non-traditional students at a disadvantage given their often greater traveling distance. </a:t>
            </a:r>
            <a:endParaRPr dirty="0"/>
          </a:p>
        </p:txBody>
      </p:sp>
      <p:sp>
        <p:nvSpPr>
          <p:cNvPr id="107" name="Shape 107"/>
          <p:cNvSpPr txBox="1"/>
          <p:nvPr/>
        </p:nvSpPr>
        <p:spPr>
          <a:xfrm>
            <a:off x="1984520" y="11924001"/>
            <a:ext cx="4582200" cy="1034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b="1" cap="small" dirty="0">
                <a:solidFill>
                  <a:srgbClr val="DD9E11"/>
                </a:solidFill>
                <a:latin typeface="EB Garamond"/>
                <a:ea typeface="EB Garamond"/>
                <a:cs typeface="EB Garamond"/>
                <a:sym typeface="EB Garamond"/>
              </a:rPr>
              <a:t>Hypothesis</a:t>
            </a:r>
            <a:endParaRPr dirty="0"/>
          </a:p>
        </p:txBody>
      </p:sp>
      <p:sp>
        <p:nvSpPr>
          <p:cNvPr id="108" name="Shape 108"/>
          <p:cNvSpPr txBox="1"/>
          <p:nvPr/>
        </p:nvSpPr>
        <p:spPr>
          <a:xfrm>
            <a:off x="1343751" y="12822400"/>
            <a:ext cx="12420000" cy="6001500"/>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3200" dirty="0">
                <a:solidFill>
                  <a:schemeClr val="lt1"/>
                </a:solidFill>
                <a:latin typeface="Calibri"/>
                <a:ea typeface="Calibri"/>
                <a:cs typeface="Calibri"/>
                <a:sym typeface="Calibri"/>
              </a:rPr>
              <a:t>We predicted that non-traditional students would express more dissatisfaction with various university and classroom policies (such as the policy regarding excused absences) when compared to traditional students and professors. </a:t>
            </a:r>
            <a:endParaRPr dirty="0"/>
          </a:p>
          <a:p>
            <a:pPr marL="0" marR="0" lvl="0" indent="0" algn="just" rtl="0">
              <a:spcBef>
                <a:spcPts val="0"/>
              </a:spcBef>
              <a:spcAft>
                <a:spcPts val="0"/>
              </a:spcAft>
              <a:buNone/>
            </a:pPr>
            <a:endParaRPr sz="1600" dirty="0">
              <a:solidFill>
                <a:schemeClr val="lt1"/>
              </a:solidFill>
              <a:latin typeface="Calibri"/>
              <a:ea typeface="Calibri"/>
              <a:cs typeface="Calibri"/>
              <a:sym typeface="Calibri"/>
            </a:endParaRPr>
          </a:p>
          <a:p>
            <a:pPr marL="0" marR="0" lvl="0" indent="0" algn="just" rtl="0">
              <a:spcBef>
                <a:spcPts val="0"/>
              </a:spcBef>
              <a:spcAft>
                <a:spcPts val="0"/>
              </a:spcAft>
              <a:buNone/>
            </a:pPr>
            <a:r>
              <a:rPr lang="en-US" sz="3200" dirty="0">
                <a:solidFill>
                  <a:schemeClr val="lt1"/>
                </a:solidFill>
                <a:latin typeface="Calibri"/>
                <a:ea typeface="Calibri"/>
                <a:cs typeface="Calibri"/>
                <a:sym typeface="Calibri"/>
              </a:rPr>
              <a:t>We also predicted that the perceived degree of fairness of university and classroom policies toward traditional and non-traditional students would differ such that non-traditional students would view the policies as being less fair than would traditional students.</a:t>
            </a:r>
            <a:endParaRPr dirty="0"/>
          </a:p>
        </p:txBody>
      </p:sp>
      <p:sp>
        <p:nvSpPr>
          <p:cNvPr id="109" name="Shape 109"/>
          <p:cNvSpPr txBox="1"/>
          <p:nvPr/>
        </p:nvSpPr>
        <p:spPr>
          <a:xfrm>
            <a:off x="2003993" y="18050099"/>
            <a:ext cx="3180600" cy="1015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b="1" cap="small" dirty="0">
                <a:solidFill>
                  <a:srgbClr val="DD9E11"/>
                </a:solidFill>
                <a:latin typeface="EB Garamond"/>
                <a:ea typeface="EB Garamond"/>
                <a:cs typeface="EB Garamond"/>
                <a:sym typeface="EB Garamond"/>
              </a:rPr>
              <a:t>Method</a:t>
            </a:r>
            <a:endParaRPr dirty="0"/>
          </a:p>
        </p:txBody>
      </p:sp>
      <p:sp>
        <p:nvSpPr>
          <p:cNvPr id="110" name="Shape 110"/>
          <p:cNvSpPr txBox="1"/>
          <p:nvPr/>
        </p:nvSpPr>
        <p:spPr>
          <a:xfrm>
            <a:off x="2003492" y="19144185"/>
            <a:ext cx="12326100" cy="5755500"/>
          </a:xfrm>
          <a:prstGeom prst="rect">
            <a:avLst/>
          </a:prstGeom>
          <a:noFill/>
          <a:ln>
            <a:noFill/>
          </a:ln>
        </p:spPr>
        <p:txBody>
          <a:bodyPr spcFirstLastPara="1" wrap="square" lIns="91425" tIns="45700" rIns="91425" bIns="45700" anchor="t" anchorCtr="0">
            <a:noAutofit/>
          </a:bodyPr>
          <a:lstStyle/>
          <a:p>
            <a:pPr marL="0" marR="0" lvl="2" indent="0" algn="just" rtl="0">
              <a:spcBef>
                <a:spcPts val="0"/>
              </a:spcBef>
              <a:spcAft>
                <a:spcPts val="0"/>
              </a:spcAft>
              <a:buNone/>
            </a:pPr>
            <a:r>
              <a:rPr lang="en-US" sz="3200" b="0" i="0" u="none" strike="noStrike" cap="none" dirty="0">
                <a:solidFill>
                  <a:schemeClr val="lt1"/>
                </a:solidFill>
                <a:latin typeface="Calibri"/>
                <a:ea typeface="Calibri"/>
                <a:cs typeface="Calibri"/>
                <a:sym typeface="Calibri"/>
              </a:rPr>
              <a:t>A random sample of 1500 students and every professor and instructional academic staff at University of Wisconsin-</a:t>
            </a:r>
            <a:r>
              <a:rPr lang="en-US" sz="3200" b="0" i="0" u="none" strike="noStrike" cap="none" dirty="0" err="1">
                <a:solidFill>
                  <a:schemeClr val="lt1"/>
                </a:solidFill>
                <a:latin typeface="Calibri"/>
                <a:ea typeface="Calibri"/>
                <a:cs typeface="Calibri"/>
                <a:sym typeface="Calibri"/>
              </a:rPr>
              <a:t>Eau</a:t>
            </a:r>
            <a:r>
              <a:rPr lang="en-US" sz="3200" b="0" i="0" u="none" strike="noStrike" cap="none" dirty="0">
                <a:solidFill>
                  <a:schemeClr val="lt1"/>
                </a:solidFill>
                <a:latin typeface="Calibri"/>
                <a:ea typeface="Calibri"/>
                <a:cs typeface="Calibri"/>
                <a:sym typeface="Calibri"/>
              </a:rPr>
              <a:t> Claire  was asked to complete our online anonymous survey. Of the 177  viable student responses, 142 classified as traditional students and 35 classified as nontraditional, by university policies. There were an additional 61 viable professor responses. </a:t>
            </a:r>
            <a:endParaRPr dirty="0"/>
          </a:p>
          <a:p>
            <a:pPr marL="0" marR="0" lvl="2" indent="0" algn="just" rtl="0">
              <a:spcBef>
                <a:spcPts val="0"/>
              </a:spcBef>
              <a:spcAft>
                <a:spcPts val="0"/>
              </a:spcAft>
              <a:buNone/>
            </a:pPr>
            <a:endParaRPr sz="1600" b="0" i="0" u="none" strike="noStrike" cap="none" dirty="0">
              <a:solidFill>
                <a:schemeClr val="lt1"/>
              </a:solidFill>
              <a:latin typeface="Calibri"/>
              <a:ea typeface="Calibri"/>
              <a:cs typeface="Calibri"/>
              <a:sym typeface="Calibri"/>
            </a:endParaRPr>
          </a:p>
          <a:p>
            <a:pPr marL="0" marR="0" lvl="2" indent="0" algn="just" rtl="0">
              <a:spcBef>
                <a:spcPts val="0"/>
              </a:spcBef>
              <a:spcAft>
                <a:spcPts val="0"/>
              </a:spcAft>
              <a:buNone/>
            </a:pPr>
            <a:r>
              <a:rPr lang="en-US" sz="3200" b="0" i="0" u="none" strike="noStrike" cap="none" dirty="0">
                <a:solidFill>
                  <a:schemeClr val="lt1"/>
                </a:solidFill>
                <a:latin typeface="Calibri"/>
                <a:ea typeface="Calibri"/>
                <a:cs typeface="Calibri"/>
                <a:sym typeface="Calibri"/>
              </a:rPr>
              <a:t>Using Qualtrics Survey software, we designed a survey in which we asked questions that were targeted at observing attitudes towards university and classroom policies such as excused absences, attendance, and grading of attendance.  </a:t>
            </a:r>
            <a:endParaRPr dirty="0"/>
          </a:p>
          <a:p>
            <a:pPr marL="0" marR="0" lvl="2" indent="0" algn="just" rtl="0">
              <a:spcBef>
                <a:spcPts val="0"/>
              </a:spcBef>
              <a:spcAft>
                <a:spcPts val="0"/>
              </a:spcAft>
              <a:buNone/>
            </a:pPr>
            <a:endParaRPr sz="3200" b="0" i="0" u="none" strike="noStrike" cap="none" dirty="0">
              <a:solidFill>
                <a:schemeClr val="lt1"/>
              </a:solidFill>
              <a:latin typeface="Calibri"/>
              <a:ea typeface="Calibri"/>
              <a:cs typeface="Calibri"/>
              <a:sym typeface="Calibri"/>
            </a:endParaRPr>
          </a:p>
        </p:txBody>
      </p:sp>
      <p:sp>
        <p:nvSpPr>
          <p:cNvPr id="111" name="Shape 111"/>
          <p:cNvSpPr txBox="1"/>
          <p:nvPr/>
        </p:nvSpPr>
        <p:spPr>
          <a:xfrm>
            <a:off x="15995275" y="8290775"/>
            <a:ext cx="8312400" cy="5168100"/>
          </a:xfrm>
          <a:prstGeom prst="rect">
            <a:avLst/>
          </a:prstGeom>
          <a:solidFill>
            <a:srgbClr val="002060"/>
          </a:solidFill>
          <a:ln>
            <a:noFill/>
          </a:ln>
        </p:spPr>
        <p:txBody>
          <a:bodyPr spcFirstLastPara="1" wrap="square" lIns="91425" tIns="45700" rIns="91425" bIns="45700" anchor="t" anchorCtr="0">
            <a:noAutofit/>
          </a:bodyPr>
          <a:lstStyle/>
          <a:p>
            <a:pPr marL="0" lvl="0" indent="457200" rtl="0">
              <a:spcBef>
                <a:spcPts val="0"/>
              </a:spcBef>
              <a:spcAft>
                <a:spcPts val="0"/>
              </a:spcAft>
              <a:buNone/>
            </a:pPr>
            <a:endParaRPr sz="6000" b="1" cap="small">
              <a:solidFill>
                <a:srgbClr val="DD9E11"/>
              </a:solidFill>
              <a:latin typeface="EB Garamond"/>
              <a:ea typeface="EB Garamond"/>
              <a:cs typeface="EB Garamond"/>
              <a:sym typeface="EB Garamond"/>
            </a:endParaRPr>
          </a:p>
        </p:txBody>
      </p:sp>
      <p:sp>
        <p:nvSpPr>
          <p:cNvPr id="112" name="Shape 112"/>
          <p:cNvSpPr txBox="1"/>
          <p:nvPr/>
        </p:nvSpPr>
        <p:spPr>
          <a:xfrm>
            <a:off x="1314259" y="5533419"/>
            <a:ext cx="33917700" cy="8580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002060"/>
              </a:buClr>
              <a:buSzPts val="4000"/>
              <a:buFont typeface="EB Garamond"/>
              <a:buNone/>
            </a:pPr>
            <a:r>
              <a:rPr lang="en-US" sz="4000" dirty="0">
                <a:solidFill>
                  <a:srgbClr val="002060"/>
                </a:solidFill>
                <a:latin typeface="EB Garamond"/>
                <a:ea typeface="EB Garamond"/>
                <a:cs typeface="EB Garamond"/>
                <a:sym typeface="EB Garamond"/>
              </a:rPr>
              <a:t>This study was supported by the UW-</a:t>
            </a:r>
            <a:r>
              <a:rPr lang="en-US" sz="4000" dirty="0" err="1">
                <a:solidFill>
                  <a:srgbClr val="002060"/>
                </a:solidFill>
                <a:latin typeface="EB Garamond"/>
                <a:ea typeface="EB Garamond"/>
                <a:cs typeface="EB Garamond"/>
                <a:sym typeface="EB Garamond"/>
              </a:rPr>
              <a:t>Eau</a:t>
            </a:r>
            <a:r>
              <a:rPr lang="en-US" sz="4000" dirty="0">
                <a:solidFill>
                  <a:srgbClr val="002060"/>
                </a:solidFill>
                <a:latin typeface="EB Garamond"/>
                <a:ea typeface="EB Garamond"/>
                <a:cs typeface="EB Garamond"/>
                <a:sym typeface="EB Garamond"/>
              </a:rPr>
              <a:t> Claire </a:t>
            </a:r>
            <a:r>
              <a:rPr lang="en-US" sz="4000" dirty="0" err="1">
                <a:solidFill>
                  <a:srgbClr val="002060"/>
                </a:solidFill>
                <a:latin typeface="EB Garamond"/>
                <a:ea typeface="EB Garamond"/>
                <a:cs typeface="EB Garamond"/>
                <a:sym typeface="EB Garamond"/>
              </a:rPr>
              <a:t>Blugold</a:t>
            </a:r>
            <a:r>
              <a:rPr lang="en-US" sz="4000" dirty="0">
                <a:solidFill>
                  <a:srgbClr val="002060"/>
                </a:solidFill>
                <a:latin typeface="EB Garamond"/>
                <a:ea typeface="EB Garamond"/>
                <a:cs typeface="EB Garamond"/>
                <a:sym typeface="EB Garamond"/>
              </a:rPr>
              <a:t> Fellowship Program which is jointly funded by Differential Tuition and The Foundation</a:t>
            </a:r>
            <a:endParaRPr dirty="0"/>
          </a:p>
        </p:txBody>
      </p:sp>
      <p:graphicFrame>
        <p:nvGraphicFramePr>
          <p:cNvPr id="113" name="Shape 113"/>
          <p:cNvGraphicFramePr/>
          <p:nvPr>
            <p:extLst>
              <p:ext uri="{D42A27DB-BD31-4B8C-83A1-F6EECF244321}">
                <p14:modId xmlns:p14="http://schemas.microsoft.com/office/powerpoint/2010/main" val="1903447865"/>
              </p:ext>
            </p:extLst>
          </p:nvPr>
        </p:nvGraphicFramePr>
        <p:xfrm>
          <a:off x="2416935" y="24954574"/>
          <a:ext cx="11144225" cy="6394950"/>
        </p:xfrm>
        <a:graphic>
          <a:graphicData uri="http://schemas.openxmlformats.org/drawingml/2006/table">
            <a:tbl>
              <a:tblPr>
                <a:noFill/>
                <a:tableStyleId>{AA6DAEE2-670C-4366-9323-1B50D3E7C0EE}</a:tableStyleId>
              </a:tblPr>
              <a:tblGrid>
                <a:gridCol w="2187575">
                  <a:extLst>
                    <a:ext uri="{9D8B030D-6E8A-4147-A177-3AD203B41FA5}">
                      <a16:colId xmlns:a16="http://schemas.microsoft.com/office/drawing/2014/main" val="20000"/>
                    </a:ext>
                  </a:extLst>
                </a:gridCol>
                <a:gridCol w="4818575">
                  <a:extLst>
                    <a:ext uri="{9D8B030D-6E8A-4147-A177-3AD203B41FA5}">
                      <a16:colId xmlns:a16="http://schemas.microsoft.com/office/drawing/2014/main" val="20001"/>
                    </a:ext>
                  </a:extLst>
                </a:gridCol>
                <a:gridCol w="1157300">
                  <a:extLst>
                    <a:ext uri="{9D8B030D-6E8A-4147-A177-3AD203B41FA5}">
                      <a16:colId xmlns:a16="http://schemas.microsoft.com/office/drawing/2014/main" val="20002"/>
                    </a:ext>
                  </a:extLst>
                </a:gridCol>
                <a:gridCol w="2980775">
                  <a:extLst>
                    <a:ext uri="{9D8B030D-6E8A-4147-A177-3AD203B41FA5}">
                      <a16:colId xmlns:a16="http://schemas.microsoft.com/office/drawing/2014/main" val="20003"/>
                    </a:ext>
                  </a:extLst>
                </a:gridCol>
              </a:tblGrid>
              <a:tr h="659675">
                <a:tc>
                  <a:txBody>
                    <a:bodyPr/>
                    <a:lstStyle/>
                    <a:p>
                      <a:pPr marL="0" marR="0" lvl="0" indent="0" algn="l" rtl="0">
                        <a:spcBef>
                          <a:spcPts val="0"/>
                        </a:spcBef>
                        <a:spcAft>
                          <a:spcPts val="0"/>
                        </a:spcAft>
                        <a:buNone/>
                      </a:pPr>
                      <a:r>
                        <a:rPr lang="en-US" sz="3000" b="1" i="0" u="none" strike="noStrike" cap="none">
                          <a:solidFill>
                            <a:schemeClr val="dk1"/>
                          </a:solidFill>
                          <a:latin typeface="Calibri"/>
                          <a:ea typeface="Calibri"/>
                          <a:cs typeface="Calibri"/>
                          <a:sym typeface="Calibri"/>
                        </a:rPr>
                        <a:t> </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3000" b="1" i="0" u="none" strike="noStrike" cap="none">
                          <a:solidFill>
                            <a:schemeClr val="dk1"/>
                          </a:solidFill>
                          <a:latin typeface="Calibri"/>
                          <a:ea typeface="Calibri"/>
                          <a:cs typeface="Calibri"/>
                          <a:sym typeface="Calibri"/>
                        </a:rPr>
                        <a:t>Participant Status</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3000" b="1" i="0" u="none" strike="noStrike" cap="none">
                          <a:solidFill>
                            <a:schemeClr val="dk1"/>
                          </a:solidFill>
                          <a:latin typeface="Calibri"/>
                          <a:ea typeface="Calibri"/>
                          <a:cs typeface="Calibri"/>
                          <a:sym typeface="Calibri"/>
                        </a:rPr>
                        <a:t>N</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3000" b="1" i="0" u="none" strike="noStrike" cap="none">
                          <a:solidFill>
                            <a:schemeClr val="dk1"/>
                          </a:solidFill>
                          <a:latin typeface="Calibri"/>
                          <a:ea typeface="Calibri"/>
                          <a:cs typeface="Calibri"/>
                          <a:sym typeface="Calibri"/>
                        </a:rPr>
                        <a:t> Mean</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947125">
                <a:tc>
                  <a:txBody>
                    <a:bodyPr/>
                    <a:lstStyle/>
                    <a:p>
                      <a:pPr marL="0" marR="0" lvl="0" indent="0" algn="l" rtl="0">
                        <a:spcBef>
                          <a:spcPts val="0"/>
                        </a:spcBef>
                        <a:spcAft>
                          <a:spcPts val="0"/>
                        </a:spcAft>
                        <a:buNone/>
                      </a:pPr>
                      <a:r>
                        <a:rPr lang="en-US" sz="3000" b="1" i="0" u="none" strike="noStrike" cap="none">
                          <a:solidFill>
                            <a:schemeClr val="dk1"/>
                          </a:solidFill>
                          <a:latin typeface="Calibri"/>
                          <a:ea typeface="Calibri"/>
                          <a:cs typeface="Calibri"/>
                          <a:sym typeface="Calibri"/>
                        </a:rPr>
                        <a:t>Gender</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US" sz="3000" b="0" i="0" u="none" strike="noStrike" cap="none">
                          <a:solidFill>
                            <a:schemeClr val="dk1"/>
                          </a:solidFill>
                          <a:latin typeface="Calibri"/>
                          <a:ea typeface="Calibri"/>
                          <a:cs typeface="Calibri"/>
                          <a:sym typeface="Calibri"/>
                        </a:rPr>
                        <a:t>Nontraditional</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3000" b="0" i="0" u="none" strike="noStrike" cap="none">
                          <a:solidFill>
                            <a:schemeClr val="dk1"/>
                          </a:solidFill>
                          <a:latin typeface="Calibri"/>
                          <a:ea typeface="Calibri"/>
                          <a:cs typeface="Calibri"/>
                          <a:sym typeface="Calibri"/>
                        </a:rPr>
                        <a:t>22</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US" sz="3000" b="0" i="0" u="none" strike="noStrike" cap="none" dirty="0">
                          <a:solidFill>
                            <a:schemeClr val="dk1"/>
                          </a:solidFill>
                          <a:latin typeface="Calibri"/>
                          <a:ea typeface="Calibri"/>
                          <a:cs typeface="Calibri"/>
                          <a:sym typeface="Calibri"/>
                        </a:rPr>
                        <a:t> 1.71 (</a:t>
                      </a:r>
                      <a:r>
                        <a:rPr lang="en-US" sz="3000" b="0" i="1" u="none" strike="noStrike" cap="none" dirty="0">
                          <a:solidFill>
                            <a:schemeClr val="dk1"/>
                          </a:solidFill>
                          <a:latin typeface="Calibri"/>
                          <a:ea typeface="Calibri"/>
                          <a:cs typeface="Calibri"/>
                          <a:sym typeface="Calibri"/>
                        </a:rPr>
                        <a:t>SD</a:t>
                      </a:r>
                      <a:r>
                        <a:rPr lang="en-US" sz="3000" b="0" i="0" u="none" strike="noStrike" cap="none" dirty="0">
                          <a:solidFill>
                            <a:schemeClr val="dk1"/>
                          </a:solidFill>
                          <a:latin typeface="Calibri"/>
                          <a:ea typeface="Calibri"/>
                          <a:cs typeface="Calibri"/>
                          <a:sym typeface="Calibri"/>
                        </a:rPr>
                        <a:t>=.825)</a:t>
                      </a:r>
                      <a:endParaRPr sz="3000" dirty="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904075">
                <a:tc>
                  <a:txBody>
                    <a:bodyPr/>
                    <a:lstStyle/>
                    <a:p>
                      <a:pPr marL="0" marR="0" lvl="0" indent="0" algn="l" rtl="0">
                        <a:spcBef>
                          <a:spcPts val="0"/>
                        </a:spcBef>
                        <a:spcAft>
                          <a:spcPts val="0"/>
                        </a:spcAft>
                        <a:buNone/>
                      </a:pPr>
                      <a:r>
                        <a:rPr lang="en-US" sz="3000" b="1" i="0" u="none" strike="noStrike" cap="none">
                          <a:solidFill>
                            <a:schemeClr val="dk1"/>
                          </a:solidFill>
                          <a:latin typeface="Calibri"/>
                          <a:ea typeface="Calibri"/>
                          <a:cs typeface="Calibri"/>
                          <a:sym typeface="Calibri"/>
                        </a:rPr>
                        <a:t> </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US" sz="3000" b="0" i="0" u="none" strike="noStrike" cap="none">
                          <a:solidFill>
                            <a:schemeClr val="dk1"/>
                          </a:solidFill>
                          <a:latin typeface="Calibri"/>
                          <a:ea typeface="Calibri"/>
                          <a:cs typeface="Calibri"/>
                          <a:sym typeface="Calibri"/>
                        </a:rPr>
                        <a:t>Traditional</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3000" b="0" i="0" u="none" strike="noStrike" cap="none">
                          <a:solidFill>
                            <a:schemeClr val="dk1"/>
                          </a:solidFill>
                          <a:latin typeface="Calibri"/>
                          <a:ea typeface="Calibri"/>
                          <a:cs typeface="Calibri"/>
                          <a:sym typeface="Calibri"/>
                        </a:rPr>
                        <a:t>94</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US" sz="3000" b="0" i="0" u="none" strike="noStrike" cap="none" dirty="0">
                          <a:solidFill>
                            <a:schemeClr val="dk1"/>
                          </a:solidFill>
                          <a:latin typeface="Calibri"/>
                          <a:ea typeface="Calibri"/>
                          <a:cs typeface="Calibri"/>
                          <a:sym typeface="Calibri"/>
                        </a:rPr>
                        <a:t> 1.73 (</a:t>
                      </a:r>
                      <a:r>
                        <a:rPr lang="en-US" sz="3000" b="0" i="1" u="none" strike="noStrike" cap="none" dirty="0">
                          <a:solidFill>
                            <a:schemeClr val="dk1"/>
                          </a:solidFill>
                          <a:latin typeface="Calibri"/>
                          <a:ea typeface="Calibri"/>
                          <a:cs typeface="Calibri"/>
                          <a:sym typeface="Calibri"/>
                        </a:rPr>
                        <a:t>SD</a:t>
                      </a:r>
                      <a:r>
                        <a:rPr lang="en-US" sz="3000" b="0" i="0" u="none" strike="noStrike" cap="none" dirty="0">
                          <a:solidFill>
                            <a:schemeClr val="dk1"/>
                          </a:solidFill>
                          <a:latin typeface="Calibri"/>
                          <a:ea typeface="Calibri"/>
                          <a:cs typeface="Calibri"/>
                          <a:sym typeface="Calibri"/>
                        </a:rPr>
                        <a:t>=.44)</a:t>
                      </a:r>
                      <a:endParaRPr sz="3000" dirty="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904075">
                <a:tc>
                  <a:txBody>
                    <a:bodyPr/>
                    <a:lstStyle/>
                    <a:p>
                      <a:pPr marL="0" marR="0" lvl="0" indent="0" algn="l" rtl="0">
                        <a:spcBef>
                          <a:spcPts val="0"/>
                        </a:spcBef>
                        <a:spcAft>
                          <a:spcPts val="0"/>
                        </a:spcAft>
                        <a:buNone/>
                      </a:pPr>
                      <a:endParaRPr sz="3000" b="1" i="0" u="none" strike="noStrike" cap="none">
                        <a:solidFill>
                          <a:schemeClr val="dk1"/>
                        </a:solidFill>
                        <a:latin typeface="Calibri"/>
                        <a:ea typeface="Calibri"/>
                        <a:cs typeface="Calibri"/>
                        <a:sym typeface="Calibri"/>
                      </a:endParaRPr>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US" sz="3000" b="0" i="0" u="none" strike="noStrike" cap="none">
                          <a:solidFill>
                            <a:schemeClr val="dk1"/>
                          </a:solidFill>
                          <a:latin typeface="Calibri"/>
                          <a:ea typeface="Calibri"/>
                          <a:cs typeface="Calibri"/>
                          <a:sym typeface="Calibri"/>
                        </a:rPr>
                        <a:t>Professor</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3000" b="0" i="0" u="none" strike="noStrike" cap="none">
                          <a:solidFill>
                            <a:schemeClr val="dk1"/>
                          </a:solidFill>
                          <a:latin typeface="Calibri"/>
                          <a:ea typeface="Calibri"/>
                          <a:cs typeface="Calibri"/>
                          <a:sym typeface="Calibri"/>
                        </a:rPr>
                        <a:t>61</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US" sz="3000" b="0" i="0" u="none" strike="noStrike" cap="none" dirty="0">
                          <a:solidFill>
                            <a:schemeClr val="dk1"/>
                          </a:solidFill>
                          <a:latin typeface="Calibri"/>
                          <a:ea typeface="Calibri"/>
                          <a:cs typeface="Calibri"/>
                          <a:sym typeface="Calibri"/>
                        </a:rPr>
                        <a:t> 1.80 (</a:t>
                      </a:r>
                      <a:r>
                        <a:rPr lang="en-US" sz="3000" b="0" i="1" u="none" strike="noStrike" cap="none" dirty="0">
                          <a:solidFill>
                            <a:schemeClr val="dk1"/>
                          </a:solidFill>
                          <a:latin typeface="Calibri"/>
                          <a:ea typeface="Calibri"/>
                          <a:cs typeface="Calibri"/>
                          <a:sym typeface="Calibri"/>
                        </a:rPr>
                        <a:t>SD</a:t>
                      </a:r>
                      <a:r>
                        <a:rPr lang="en-US" sz="3000" b="0" i="0" u="none" strike="noStrike" cap="none" dirty="0">
                          <a:solidFill>
                            <a:schemeClr val="dk1"/>
                          </a:solidFill>
                          <a:latin typeface="Calibri"/>
                          <a:ea typeface="Calibri"/>
                          <a:cs typeface="Calibri"/>
                          <a:sym typeface="Calibri"/>
                        </a:rPr>
                        <a:t>=.401)</a:t>
                      </a:r>
                      <a:endParaRPr sz="3000" dirty="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904075">
                <a:tc>
                  <a:txBody>
                    <a:bodyPr/>
                    <a:lstStyle/>
                    <a:p>
                      <a:pPr marL="0" marR="0" lvl="0" indent="0" algn="l" rtl="0">
                        <a:spcBef>
                          <a:spcPts val="0"/>
                        </a:spcBef>
                        <a:spcAft>
                          <a:spcPts val="0"/>
                        </a:spcAft>
                        <a:buNone/>
                      </a:pPr>
                      <a:r>
                        <a:rPr lang="en-US" sz="3000" b="1" i="0" u="none" strike="noStrike" cap="none">
                          <a:solidFill>
                            <a:schemeClr val="dk1"/>
                          </a:solidFill>
                          <a:latin typeface="Calibri"/>
                          <a:ea typeface="Calibri"/>
                          <a:cs typeface="Calibri"/>
                          <a:sym typeface="Calibri"/>
                        </a:rPr>
                        <a:t>Grade</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US" sz="3000" b="0" i="0" u="none" strike="noStrike" cap="none">
                          <a:solidFill>
                            <a:schemeClr val="dk1"/>
                          </a:solidFill>
                          <a:latin typeface="Calibri"/>
                          <a:ea typeface="Calibri"/>
                          <a:cs typeface="Calibri"/>
                          <a:sym typeface="Calibri"/>
                        </a:rPr>
                        <a:t>Nontraditional</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3000" b="0" i="0" u="none" strike="noStrike" cap="none">
                          <a:solidFill>
                            <a:schemeClr val="dk1"/>
                          </a:solidFill>
                          <a:latin typeface="Calibri"/>
                          <a:ea typeface="Calibri"/>
                          <a:cs typeface="Calibri"/>
                          <a:sym typeface="Calibri"/>
                        </a:rPr>
                        <a:t>22</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US" sz="3000" b="0" i="0" u="none" strike="noStrike" cap="none" dirty="0">
                          <a:solidFill>
                            <a:schemeClr val="dk1"/>
                          </a:solidFill>
                          <a:latin typeface="Calibri"/>
                          <a:ea typeface="Calibri"/>
                          <a:cs typeface="Calibri"/>
                          <a:sym typeface="Calibri"/>
                        </a:rPr>
                        <a:t> 3.54 (</a:t>
                      </a:r>
                      <a:r>
                        <a:rPr lang="en-US" sz="3000" b="0" i="1" u="none" strike="noStrike" cap="none" dirty="0">
                          <a:solidFill>
                            <a:schemeClr val="dk1"/>
                          </a:solidFill>
                          <a:latin typeface="Calibri"/>
                          <a:ea typeface="Calibri"/>
                          <a:cs typeface="Calibri"/>
                          <a:sym typeface="Calibri"/>
                        </a:rPr>
                        <a:t>SD</a:t>
                      </a:r>
                      <a:r>
                        <a:rPr lang="en-US" sz="3000" b="0" i="0" u="none" strike="noStrike" cap="none" dirty="0">
                          <a:solidFill>
                            <a:schemeClr val="dk1"/>
                          </a:solidFill>
                          <a:latin typeface="Calibri"/>
                          <a:ea typeface="Calibri"/>
                          <a:cs typeface="Calibri"/>
                          <a:sym typeface="Calibri"/>
                        </a:rPr>
                        <a:t>=1.330)</a:t>
                      </a:r>
                      <a:endParaRPr sz="3000" dirty="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904075">
                <a:tc>
                  <a:txBody>
                    <a:bodyPr/>
                    <a:lstStyle/>
                    <a:p>
                      <a:pPr marL="0" marR="0" lvl="0" indent="0" algn="l" rtl="0">
                        <a:spcBef>
                          <a:spcPts val="0"/>
                        </a:spcBef>
                        <a:spcAft>
                          <a:spcPts val="0"/>
                        </a:spcAft>
                        <a:buNone/>
                      </a:pPr>
                      <a:r>
                        <a:rPr lang="en-US" sz="3000" b="1" i="0" u="none" strike="noStrike" cap="none">
                          <a:solidFill>
                            <a:schemeClr val="dk1"/>
                          </a:solidFill>
                          <a:latin typeface="Calibri"/>
                          <a:ea typeface="Calibri"/>
                          <a:cs typeface="Calibri"/>
                          <a:sym typeface="Calibri"/>
                        </a:rPr>
                        <a:t> </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US" sz="3000" b="0" i="0" u="none" strike="noStrike" cap="none">
                          <a:solidFill>
                            <a:schemeClr val="dk1"/>
                          </a:solidFill>
                          <a:latin typeface="Calibri"/>
                          <a:ea typeface="Calibri"/>
                          <a:cs typeface="Calibri"/>
                          <a:sym typeface="Calibri"/>
                        </a:rPr>
                        <a:t>Traditional</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3000" b="0" i="0" u="none" strike="noStrike" cap="none">
                          <a:solidFill>
                            <a:schemeClr val="dk1"/>
                          </a:solidFill>
                          <a:latin typeface="Calibri"/>
                          <a:ea typeface="Calibri"/>
                          <a:cs typeface="Calibri"/>
                          <a:sym typeface="Calibri"/>
                        </a:rPr>
                        <a:t>94</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US" sz="3000" b="0" i="0" u="none" strike="noStrike" cap="none" dirty="0">
                          <a:solidFill>
                            <a:schemeClr val="dk1"/>
                          </a:solidFill>
                          <a:latin typeface="Calibri"/>
                          <a:ea typeface="Calibri"/>
                          <a:cs typeface="Calibri"/>
                          <a:sym typeface="Calibri"/>
                        </a:rPr>
                        <a:t> 2.90 (</a:t>
                      </a:r>
                      <a:r>
                        <a:rPr lang="en-US" sz="3000" b="0" i="1" u="none" strike="noStrike" cap="none" dirty="0">
                          <a:solidFill>
                            <a:schemeClr val="dk1"/>
                          </a:solidFill>
                          <a:latin typeface="Calibri"/>
                          <a:ea typeface="Calibri"/>
                          <a:cs typeface="Calibri"/>
                          <a:sym typeface="Calibri"/>
                        </a:rPr>
                        <a:t>SD</a:t>
                      </a:r>
                      <a:r>
                        <a:rPr lang="en-US" sz="3000" b="0" i="0" u="none" strike="noStrike" cap="none" dirty="0">
                          <a:solidFill>
                            <a:schemeClr val="dk1"/>
                          </a:solidFill>
                          <a:latin typeface="Calibri"/>
                          <a:ea typeface="Calibri"/>
                          <a:cs typeface="Calibri"/>
                          <a:sym typeface="Calibri"/>
                        </a:rPr>
                        <a:t>=1.243)</a:t>
                      </a:r>
                      <a:endParaRPr sz="3000" dirty="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1171850">
                <a:tc>
                  <a:txBody>
                    <a:bodyPr/>
                    <a:lstStyle/>
                    <a:p>
                      <a:pPr marL="0" marR="0" lvl="0" indent="0" algn="l" rtl="0">
                        <a:spcBef>
                          <a:spcPts val="0"/>
                        </a:spcBef>
                        <a:spcAft>
                          <a:spcPts val="0"/>
                        </a:spcAft>
                        <a:buNone/>
                      </a:pPr>
                      <a:r>
                        <a:rPr lang="en-US" sz="3000" b="1" i="0" u="none" strike="noStrike" cap="none">
                          <a:solidFill>
                            <a:schemeClr val="dk1"/>
                          </a:solidFill>
                          <a:latin typeface="Calibri"/>
                          <a:ea typeface="Calibri"/>
                          <a:cs typeface="Calibri"/>
                          <a:sym typeface="Calibri"/>
                        </a:rPr>
                        <a:t>Years Teaching</a:t>
                      </a:r>
                      <a:endParaRPr sz="3000" b="1" i="0" u="none" strike="noStrike" cap="none">
                        <a:solidFill>
                          <a:schemeClr val="dk1"/>
                        </a:solidFill>
                        <a:latin typeface="Calibri"/>
                        <a:ea typeface="Calibri"/>
                        <a:cs typeface="Calibri"/>
                        <a:sym typeface="Calibri"/>
                      </a:endParaRPr>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US" sz="3000" b="0" i="0" u="none" strike="noStrike" cap="none">
                          <a:solidFill>
                            <a:schemeClr val="dk1"/>
                          </a:solidFill>
                          <a:latin typeface="Calibri"/>
                          <a:ea typeface="Calibri"/>
                          <a:cs typeface="Calibri"/>
                          <a:sym typeface="Calibri"/>
                        </a:rPr>
                        <a:t>Professor</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3000" b="0" i="0" u="none" strike="noStrike" cap="none">
                          <a:solidFill>
                            <a:schemeClr val="dk1"/>
                          </a:solidFill>
                          <a:latin typeface="Calibri"/>
                          <a:ea typeface="Calibri"/>
                          <a:cs typeface="Calibri"/>
                          <a:sym typeface="Calibri"/>
                        </a:rPr>
                        <a:t>61</a:t>
                      </a:r>
                      <a:endParaRPr sz="300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en-US" sz="3000" b="0" i="0" u="none" strike="noStrike" cap="none" dirty="0">
                          <a:solidFill>
                            <a:schemeClr val="dk1"/>
                          </a:solidFill>
                          <a:latin typeface="Calibri"/>
                          <a:ea typeface="Calibri"/>
                          <a:cs typeface="Calibri"/>
                          <a:sym typeface="Calibri"/>
                        </a:rPr>
                        <a:t> 13.46 (</a:t>
                      </a:r>
                      <a:r>
                        <a:rPr lang="en-US" sz="3000" b="0" i="1" u="none" strike="noStrike" cap="none" dirty="0">
                          <a:solidFill>
                            <a:schemeClr val="dk1"/>
                          </a:solidFill>
                          <a:latin typeface="Calibri"/>
                          <a:ea typeface="Calibri"/>
                          <a:cs typeface="Calibri"/>
                          <a:sym typeface="Calibri"/>
                        </a:rPr>
                        <a:t>SD</a:t>
                      </a:r>
                      <a:r>
                        <a:rPr lang="en-US" sz="3000" b="0" i="0" u="none" strike="noStrike" cap="none" dirty="0">
                          <a:solidFill>
                            <a:schemeClr val="dk1"/>
                          </a:solidFill>
                          <a:latin typeface="Calibri"/>
                          <a:ea typeface="Calibri"/>
                          <a:cs typeface="Calibri"/>
                          <a:sym typeface="Calibri"/>
                        </a:rPr>
                        <a:t>=7.972)</a:t>
                      </a:r>
                      <a:endParaRPr sz="3000" dirty="0"/>
                    </a:p>
                  </a:txBody>
                  <a:tcPr marL="9525" marR="9525" marT="9525"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6"/>
                  </a:ext>
                </a:extLst>
              </a:tr>
            </a:tbl>
          </a:graphicData>
        </a:graphic>
      </p:graphicFrame>
      <p:sp>
        <p:nvSpPr>
          <p:cNvPr id="114" name="Shape 114"/>
          <p:cNvSpPr/>
          <p:nvPr/>
        </p:nvSpPr>
        <p:spPr>
          <a:xfrm>
            <a:off x="1904279" y="33192672"/>
            <a:ext cx="12169500" cy="2185200"/>
          </a:xfrm>
          <a:prstGeom prst="rect">
            <a:avLst/>
          </a:prstGeom>
          <a:noFill/>
          <a:ln>
            <a:noFill/>
          </a:ln>
        </p:spPr>
        <p:txBody>
          <a:bodyPr spcFirstLastPara="1" wrap="square" lIns="91425" tIns="45700" rIns="91425" bIns="45700" anchor="t" anchorCtr="0">
            <a:noAutofit/>
          </a:bodyPr>
          <a:lstStyle/>
          <a:p>
            <a:pPr marL="914400" marR="0" lvl="0" indent="-914400" algn="l" rtl="0">
              <a:spcBef>
                <a:spcPts val="0"/>
              </a:spcBef>
              <a:spcAft>
                <a:spcPts val="0"/>
              </a:spcAft>
              <a:buNone/>
            </a:pPr>
            <a:r>
              <a:rPr lang="en-US" sz="3400" dirty="0">
                <a:solidFill>
                  <a:schemeClr val="lt1"/>
                </a:solidFill>
                <a:latin typeface="Calibri"/>
                <a:ea typeface="Calibri"/>
                <a:cs typeface="Calibri"/>
                <a:sym typeface="Calibri"/>
              </a:rPr>
              <a:t>Jenkins, R. (2012). The new “traditional student.” The Chronicle of Higher Education. Retrieved from http://www.chronicle.com/article/The-New-Traditional-on/135012</a:t>
            </a:r>
            <a:endParaRPr dirty="0"/>
          </a:p>
        </p:txBody>
      </p:sp>
      <p:sp>
        <p:nvSpPr>
          <p:cNvPr id="115" name="Shape 115"/>
          <p:cNvSpPr txBox="1"/>
          <p:nvPr/>
        </p:nvSpPr>
        <p:spPr>
          <a:xfrm>
            <a:off x="1921020" y="32070822"/>
            <a:ext cx="4458900" cy="1015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b="1" cap="small">
                <a:solidFill>
                  <a:srgbClr val="DD9E11"/>
                </a:solidFill>
                <a:latin typeface="EB Garamond"/>
                <a:ea typeface="EB Garamond"/>
                <a:cs typeface="EB Garamond"/>
                <a:sym typeface="EB Garamond"/>
              </a:rPr>
              <a:t>References</a:t>
            </a:r>
            <a:endParaRPr/>
          </a:p>
        </p:txBody>
      </p:sp>
      <p:graphicFrame>
        <p:nvGraphicFramePr>
          <p:cNvPr id="116" name="Shape 116"/>
          <p:cNvGraphicFramePr/>
          <p:nvPr>
            <p:extLst>
              <p:ext uri="{D42A27DB-BD31-4B8C-83A1-F6EECF244321}">
                <p14:modId xmlns:p14="http://schemas.microsoft.com/office/powerpoint/2010/main" val="3074414326"/>
              </p:ext>
            </p:extLst>
          </p:nvPr>
        </p:nvGraphicFramePr>
        <p:xfrm>
          <a:off x="26337727" y="7714653"/>
          <a:ext cx="14221125" cy="3208725"/>
        </p:xfrm>
        <a:graphic>
          <a:graphicData uri="http://schemas.openxmlformats.org/drawingml/2006/table">
            <a:tbl>
              <a:tblPr firstRow="1" bandRow="1">
                <a:noFill/>
                <a:tableStyleId>{0B16A560-44F5-4BBA-8841-FCD2494F8FF4}</a:tableStyleId>
              </a:tblPr>
              <a:tblGrid>
                <a:gridCol w="4213775">
                  <a:extLst>
                    <a:ext uri="{9D8B030D-6E8A-4147-A177-3AD203B41FA5}">
                      <a16:colId xmlns:a16="http://schemas.microsoft.com/office/drawing/2014/main" val="20000"/>
                    </a:ext>
                  </a:extLst>
                </a:gridCol>
                <a:gridCol w="3900075">
                  <a:extLst>
                    <a:ext uri="{9D8B030D-6E8A-4147-A177-3AD203B41FA5}">
                      <a16:colId xmlns:a16="http://schemas.microsoft.com/office/drawing/2014/main" val="20001"/>
                    </a:ext>
                  </a:extLst>
                </a:gridCol>
                <a:gridCol w="3241775">
                  <a:extLst>
                    <a:ext uri="{9D8B030D-6E8A-4147-A177-3AD203B41FA5}">
                      <a16:colId xmlns:a16="http://schemas.microsoft.com/office/drawing/2014/main" val="20002"/>
                    </a:ext>
                  </a:extLst>
                </a:gridCol>
                <a:gridCol w="2865500">
                  <a:extLst>
                    <a:ext uri="{9D8B030D-6E8A-4147-A177-3AD203B41FA5}">
                      <a16:colId xmlns:a16="http://schemas.microsoft.com/office/drawing/2014/main" val="20003"/>
                    </a:ext>
                  </a:extLst>
                </a:gridCol>
              </a:tblGrid>
              <a:tr h="1116825">
                <a:tc>
                  <a:txBody>
                    <a:bodyPr/>
                    <a:lstStyle/>
                    <a:p>
                      <a:pPr marL="0" marR="0" lvl="0" indent="0" algn="l" rtl="0">
                        <a:spcBef>
                          <a:spcPts val="0"/>
                        </a:spcBef>
                        <a:spcAft>
                          <a:spcPts val="0"/>
                        </a:spcAft>
                        <a:buNone/>
                      </a:pPr>
                      <a:r>
                        <a:rPr lang="en-US" sz="3000" dirty="0">
                          <a:solidFill>
                            <a:schemeClr val="dk1"/>
                          </a:solidFill>
                        </a:rPr>
                        <a:t>Participant</a:t>
                      </a:r>
                    </a:p>
                    <a:p>
                      <a:pPr marL="0" marR="0" lvl="0" indent="0" algn="l" rtl="0">
                        <a:spcBef>
                          <a:spcPts val="0"/>
                        </a:spcBef>
                        <a:spcAft>
                          <a:spcPts val="0"/>
                        </a:spcAft>
                        <a:buNone/>
                      </a:pPr>
                      <a:r>
                        <a:rPr lang="en-US" sz="3000" dirty="0">
                          <a:solidFill>
                            <a:schemeClr val="dk1"/>
                          </a:solidFill>
                        </a:rPr>
                        <a:t>Category</a:t>
                      </a:r>
                      <a:endParaRPr sz="3000" dirty="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3000" b="0" dirty="0">
                          <a:solidFill>
                            <a:schemeClr val="dk1"/>
                          </a:solidFill>
                        </a:rPr>
                        <a:t>Illness/Injury w/o doctor’s note</a:t>
                      </a:r>
                      <a:endParaRPr sz="3000" b="0" dirty="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3000" b="0">
                          <a:solidFill>
                            <a:schemeClr val="dk1"/>
                          </a:solidFill>
                        </a:rPr>
                        <a:t>Family Emergency</a:t>
                      </a:r>
                      <a:endParaRPr sz="3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3000" b="0">
                          <a:solidFill>
                            <a:schemeClr val="dk1"/>
                          </a:solidFill>
                        </a:rPr>
                        <a:t>Weather</a:t>
                      </a:r>
                      <a:endParaRPr sz="3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697300">
                <a:tc>
                  <a:txBody>
                    <a:bodyPr/>
                    <a:lstStyle/>
                    <a:p>
                      <a:pPr marL="0" marR="0" lvl="0" indent="0" algn="l" rtl="0">
                        <a:spcBef>
                          <a:spcPts val="0"/>
                        </a:spcBef>
                        <a:spcAft>
                          <a:spcPts val="0"/>
                        </a:spcAft>
                        <a:buNone/>
                      </a:pPr>
                      <a:r>
                        <a:rPr lang="en-US" sz="3000" dirty="0">
                          <a:solidFill>
                            <a:schemeClr val="dk1"/>
                          </a:solidFill>
                        </a:rPr>
                        <a:t>Traditional </a:t>
                      </a:r>
                      <a:endParaRPr sz="3000" dirty="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3000">
                          <a:solidFill>
                            <a:schemeClr val="dk1"/>
                          </a:solidFill>
                        </a:rPr>
                        <a:t>75 (82%)</a:t>
                      </a:r>
                      <a:endParaRPr sz="3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3000">
                          <a:solidFill>
                            <a:schemeClr val="dk1"/>
                          </a:solidFill>
                        </a:rPr>
                        <a:t>91 (99%)</a:t>
                      </a:r>
                      <a:endParaRPr sz="3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3000">
                          <a:solidFill>
                            <a:schemeClr val="dk1"/>
                          </a:solidFill>
                        </a:rPr>
                        <a:t>78 (84%)</a:t>
                      </a:r>
                      <a:endParaRPr sz="3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697300">
                <a:tc>
                  <a:txBody>
                    <a:bodyPr/>
                    <a:lstStyle/>
                    <a:p>
                      <a:pPr marL="0" marR="0" lvl="0" indent="0" algn="l" rtl="0">
                        <a:spcBef>
                          <a:spcPts val="0"/>
                        </a:spcBef>
                        <a:spcAft>
                          <a:spcPts val="0"/>
                        </a:spcAft>
                        <a:buNone/>
                      </a:pPr>
                      <a:r>
                        <a:rPr lang="en-US" sz="3000">
                          <a:solidFill>
                            <a:schemeClr val="dk1"/>
                          </a:solidFill>
                        </a:rPr>
                        <a:t>Non-Traditional</a:t>
                      </a:r>
                      <a:endParaRPr sz="3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3000">
                          <a:solidFill>
                            <a:schemeClr val="dk1"/>
                          </a:solidFill>
                        </a:rPr>
                        <a:t>16 (73%)</a:t>
                      </a:r>
                      <a:endParaRPr sz="3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3000">
                          <a:solidFill>
                            <a:schemeClr val="dk1"/>
                          </a:solidFill>
                        </a:rPr>
                        <a:t>21 (96%)</a:t>
                      </a:r>
                      <a:endParaRPr sz="3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3000">
                          <a:solidFill>
                            <a:schemeClr val="dk1"/>
                          </a:solidFill>
                        </a:rPr>
                        <a:t>18 (82%)</a:t>
                      </a:r>
                      <a:endParaRPr sz="3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697300">
                <a:tc>
                  <a:txBody>
                    <a:bodyPr/>
                    <a:lstStyle/>
                    <a:p>
                      <a:pPr marL="0" marR="0" lvl="0" indent="0" algn="l" rtl="0">
                        <a:spcBef>
                          <a:spcPts val="0"/>
                        </a:spcBef>
                        <a:spcAft>
                          <a:spcPts val="0"/>
                        </a:spcAft>
                        <a:buNone/>
                      </a:pPr>
                      <a:r>
                        <a:rPr lang="en-US" sz="3000">
                          <a:solidFill>
                            <a:schemeClr val="dk1"/>
                          </a:solidFill>
                        </a:rPr>
                        <a:t>Professor</a:t>
                      </a:r>
                      <a:endParaRPr sz="3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3000">
                          <a:solidFill>
                            <a:schemeClr val="dk1"/>
                          </a:solidFill>
                        </a:rPr>
                        <a:t>49 (80%)</a:t>
                      </a:r>
                      <a:endParaRPr sz="3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3000">
                          <a:solidFill>
                            <a:schemeClr val="dk1"/>
                          </a:solidFill>
                        </a:rPr>
                        <a:t>60 (98%)</a:t>
                      </a:r>
                      <a:endParaRPr sz="3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en-US" sz="3000" dirty="0">
                          <a:solidFill>
                            <a:schemeClr val="dk1"/>
                          </a:solidFill>
                        </a:rPr>
                        <a:t>48 (79%)</a:t>
                      </a:r>
                      <a:endParaRPr sz="30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3"/>
                  </a:ext>
                </a:extLst>
              </a:tr>
            </a:tbl>
          </a:graphicData>
        </a:graphic>
      </p:graphicFrame>
      <p:sp>
        <p:nvSpPr>
          <p:cNvPr id="117" name="Shape 117"/>
          <p:cNvSpPr txBox="1"/>
          <p:nvPr/>
        </p:nvSpPr>
        <p:spPr>
          <a:xfrm>
            <a:off x="16147663" y="8460750"/>
            <a:ext cx="7967400" cy="4904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700" b="1">
                <a:solidFill>
                  <a:srgbClr val="DD9E11"/>
                </a:solidFill>
                <a:latin typeface="Calibri"/>
                <a:ea typeface="Calibri"/>
                <a:cs typeface="Calibri"/>
                <a:sym typeface="Calibri"/>
              </a:rPr>
              <a:t>University Definition of Nontraditional Student Criteria</a:t>
            </a:r>
            <a:endParaRPr sz="3700">
              <a:solidFill>
                <a:srgbClr val="DD9E11"/>
              </a:solidFill>
            </a:endParaRPr>
          </a:p>
          <a:p>
            <a:pPr marL="457200" marR="0" lvl="0" indent="-469900" algn="l" rtl="0">
              <a:spcBef>
                <a:spcPts val="0"/>
              </a:spcBef>
              <a:spcAft>
                <a:spcPts val="0"/>
              </a:spcAft>
              <a:buClr>
                <a:srgbClr val="FFFFFF"/>
              </a:buClr>
              <a:buSzPts val="3400"/>
              <a:buFont typeface="Arial"/>
              <a:buChar char="•"/>
            </a:pPr>
            <a:r>
              <a:rPr lang="en-US" sz="3400">
                <a:solidFill>
                  <a:srgbClr val="FFFFFF"/>
                </a:solidFill>
                <a:latin typeface="Calibri"/>
                <a:ea typeface="Calibri"/>
                <a:cs typeface="Calibri"/>
                <a:sym typeface="Calibri"/>
              </a:rPr>
              <a:t>Took a year or more off between high school and college</a:t>
            </a:r>
            <a:endParaRPr sz="3400">
              <a:solidFill>
                <a:srgbClr val="FFFFFF"/>
              </a:solidFill>
            </a:endParaRPr>
          </a:p>
          <a:p>
            <a:pPr marL="457200" marR="0" lvl="0" indent="-469900" algn="l" rtl="0">
              <a:spcBef>
                <a:spcPts val="0"/>
              </a:spcBef>
              <a:spcAft>
                <a:spcPts val="0"/>
              </a:spcAft>
              <a:buClr>
                <a:srgbClr val="FFFFFF"/>
              </a:buClr>
              <a:buSzPts val="3400"/>
              <a:buFont typeface="Arial"/>
              <a:buChar char="•"/>
            </a:pPr>
            <a:r>
              <a:rPr lang="en-US" sz="3400">
                <a:solidFill>
                  <a:srgbClr val="FFFFFF"/>
                </a:solidFill>
                <a:latin typeface="Calibri"/>
                <a:ea typeface="Calibri"/>
                <a:cs typeface="Calibri"/>
                <a:sym typeface="Calibri"/>
              </a:rPr>
              <a:t>Is married</a:t>
            </a:r>
            <a:endParaRPr sz="3400">
              <a:solidFill>
                <a:srgbClr val="FFFFFF"/>
              </a:solidFill>
            </a:endParaRPr>
          </a:p>
          <a:p>
            <a:pPr marL="457200" marR="0" lvl="0" indent="-469900" algn="l" rtl="0">
              <a:spcBef>
                <a:spcPts val="0"/>
              </a:spcBef>
              <a:spcAft>
                <a:spcPts val="0"/>
              </a:spcAft>
              <a:buClr>
                <a:srgbClr val="FFFFFF"/>
              </a:buClr>
              <a:buSzPts val="3400"/>
              <a:buFont typeface="Arial"/>
              <a:buChar char="•"/>
            </a:pPr>
            <a:r>
              <a:rPr lang="en-US" sz="3400">
                <a:solidFill>
                  <a:srgbClr val="FFFFFF"/>
                </a:solidFill>
                <a:latin typeface="Calibri"/>
                <a:ea typeface="Calibri"/>
                <a:cs typeface="Calibri"/>
                <a:sym typeface="Calibri"/>
              </a:rPr>
              <a:t>Is a parent</a:t>
            </a:r>
            <a:endParaRPr sz="3400">
              <a:solidFill>
                <a:srgbClr val="FFFFFF"/>
              </a:solidFill>
            </a:endParaRPr>
          </a:p>
          <a:p>
            <a:pPr marL="457200" marR="0" lvl="0" indent="-469900" algn="l" rtl="0">
              <a:spcBef>
                <a:spcPts val="0"/>
              </a:spcBef>
              <a:spcAft>
                <a:spcPts val="0"/>
              </a:spcAft>
              <a:buClr>
                <a:srgbClr val="FFFFFF"/>
              </a:buClr>
              <a:buSzPts val="3400"/>
              <a:buFont typeface="Arial"/>
              <a:buChar char="•"/>
            </a:pPr>
            <a:r>
              <a:rPr lang="en-US" sz="3400">
                <a:solidFill>
                  <a:srgbClr val="FFFFFF"/>
                </a:solidFill>
                <a:latin typeface="Calibri"/>
                <a:ea typeface="Calibri"/>
                <a:cs typeface="Calibri"/>
                <a:sym typeface="Calibri"/>
              </a:rPr>
              <a:t>Served in the military</a:t>
            </a:r>
            <a:endParaRPr sz="3400">
              <a:solidFill>
                <a:srgbClr val="FFFFFF"/>
              </a:solidFill>
            </a:endParaRPr>
          </a:p>
          <a:p>
            <a:pPr marL="457200" marR="0" lvl="0" indent="-469900" algn="l" rtl="0">
              <a:spcBef>
                <a:spcPts val="0"/>
              </a:spcBef>
              <a:spcAft>
                <a:spcPts val="0"/>
              </a:spcAft>
              <a:buClr>
                <a:srgbClr val="FFFFFF"/>
              </a:buClr>
              <a:buSzPts val="3400"/>
              <a:buFont typeface="Arial"/>
              <a:buChar char="•"/>
            </a:pPr>
            <a:r>
              <a:rPr lang="en-US" sz="3400">
                <a:solidFill>
                  <a:srgbClr val="FFFFFF"/>
                </a:solidFill>
                <a:latin typeface="Calibri"/>
                <a:ea typeface="Calibri"/>
                <a:cs typeface="Calibri"/>
                <a:sym typeface="Calibri"/>
              </a:rPr>
              <a:t>Live off-campus (more than a 5 mile distance from campus)</a:t>
            </a:r>
            <a:endParaRPr sz="3400">
              <a:solidFill>
                <a:srgbClr val="FFFFFF"/>
              </a:solidFill>
              <a:latin typeface="Calibri"/>
              <a:ea typeface="Calibri"/>
              <a:cs typeface="Calibri"/>
              <a:sym typeface="Calibri"/>
            </a:endParaRPr>
          </a:p>
        </p:txBody>
      </p:sp>
      <p:sp>
        <p:nvSpPr>
          <p:cNvPr id="118" name="Shape 118"/>
          <p:cNvSpPr txBox="1"/>
          <p:nvPr/>
        </p:nvSpPr>
        <p:spPr>
          <a:xfrm>
            <a:off x="32718400" y="13620438"/>
            <a:ext cx="8312400" cy="4098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600" b="1" dirty="0">
                <a:solidFill>
                  <a:schemeClr val="dk1"/>
                </a:solidFill>
                <a:latin typeface="Calibri"/>
                <a:ea typeface="Calibri"/>
                <a:cs typeface="Calibri"/>
                <a:sym typeface="Calibri"/>
              </a:rPr>
              <a:t>University Excused Absences Policy</a:t>
            </a:r>
            <a:endParaRPr dirty="0"/>
          </a:p>
          <a:p>
            <a:pPr marL="457200" marR="0" lvl="0" indent="-457200" algn="l" rtl="0">
              <a:spcBef>
                <a:spcPts val="600"/>
              </a:spcBef>
              <a:spcAft>
                <a:spcPts val="0"/>
              </a:spcAft>
              <a:buClr>
                <a:schemeClr val="dk1"/>
              </a:buClr>
              <a:buSzPts val="3200"/>
              <a:buFont typeface="Arial"/>
              <a:buChar char="•"/>
            </a:pPr>
            <a:r>
              <a:rPr lang="en-US" sz="3200" dirty="0">
                <a:solidFill>
                  <a:schemeClr val="dk1"/>
                </a:solidFill>
                <a:latin typeface="Calibri"/>
                <a:ea typeface="Calibri"/>
                <a:cs typeface="Calibri"/>
                <a:sym typeface="Calibri"/>
              </a:rPr>
              <a:t>Illness or injury with a doctor's note </a:t>
            </a:r>
            <a:endParaRPr dirty="0"/>
          </a:p>
          <a:p>
            <a:pPr marL="457200" marR="0" lvl="0" indent="-457200" algn="l" rtl="0">
              <a:spcBef>
                <a:spcPts val="0"/>
              </a:spcBef>
              <a:spcAft>
                <a:spcPts val="0"/>
              </a:spcAft>
              <a:buClr>
                <a:schemeClr val="dk1"/>
              </a:buClr>
              <a:buSzPts val="3200"/>
              <a:buFont typeface="Arial"/>
              <a:buChar char="•"/>
            </a:pPr>
            <a:r>
              <a:rPr lang="en-US" sz="3200" dirty="0">
                <a:solidFill>
                  <a:schemeClr val="dk1"/>
                </a:solidFill>
                <a:latin typeface="Calibri"/>
                <a:ea typeface="Calibri"/>
                <a:cs typeface="Calibri"/>
                <a:sym typeface="Calibri"/>
              </a:rPr>
              <a:t>University-related field trip or activity </a:t>
            </a:r>
            <a:endParaRPr dirty="0"/>
          </a:p>
          <a:p>
            <a:pPr marL="457200" marR="0" lvl="0" indent="-457200" algn="l" rtl="0">
              <a:spcBef>
                <a:spcPts val="0"/>
              </a:spcBef>
              <a:spcAft>
                <a:spcPts val="0"/>
              </a:spcAft>
              <a:buClr>
                <a:schemeClr val="dk1"/>
              </a:buClr>
              <a:buSzPts val="3200"/>
              <a:buFont typeface="Arial"/>
              <a:buChar char="•"/>
            </a:pPr>
            <a:r>
              <a:rPr lang="en-US" sz="3200" dirty="0">
                <a:solidFill>
                  <a:schemeClr val="dk1"/>
                </a:solidFill>
                <a:latin typeface="Calibri"/>
                <a:ea typeface="Calibri"/>
                <a:cs typeface="Calibri"/>
                <a:sym typeface="Calibri"/>
              </a:rPr>
              <a:t>Labor Day employment </a:t>
            </a:r>
            <a:endParaRPr dirty="0"/>
          </a:p>
          <a:p>
            <a:pPr marL="457200" marR="0" lvl="0" indent="-457200" algn="l" rtl="0">
              <a:spcBef>
                <a:spcPts val="0"/>
              </a:spcBef>
              <a:spcAft>
                <a:spcPts val="0"/>
              </a:spcAft>
              <a:buClr>
                <a:schemeClr val="dk1"/>
              </a:buClr>
              <a:buSzPts val="3200"/>
              <a:buFont typeface="Arial"/>
              <a:buChar char="•"/>
            </a:pPr>
            <a:r>
              <a:rPr lang="en-US" sz="3200" dirty="0">
                <a:solidFill>
                  <a:schemeClr val="dk1"/>
                </a:solidFill>
                <a:latin typeface="Calibri"/>
                <a:ea typeface="Calibri"/>
                <a:cs typeface="Calibri"/>
                <a:sym typeface="Calibri"/>
              </a:rPr>
              <a:t>Active military service </a:t>
            </a:r>
            <a:endParaRPr dirty="0"/>
          </a:p>
          <a:p>
            <a:pPr marL="457200" marR="0" lvl="0" indent="-457200" algn="l" rtl="0">
              <a:spcBef>
                <a:spcPts val="0"/>
              </a:spcBef>
              <a:spcAft>
                <a:spcPts val="0"/>
              </a:spcAft>
              <a:buClr>
                <a:schemeClr val="dk1"/>
              </a:buClr>
              <a:buSzPts val="3200"/>
              <a:buFont typeface="Arial"/>
              <a:buChar char="•"/>
            </a:pPr>
            <a:r>
              <a:rPr lang="en-US" sz="3200" dirty="0">
                <a:solidFill>
                  <a:schemeClr val="dk1"/>
                </a:solidFill>
                <a:latin typeface="Calibri"/>
                <a:ea typeface="Calibri"/>
                <a:cs typeface="Calibri"/>
                <a:sym typeface="Calibri"/>
              </a:rPr>
              <a:t>Accommodation for a student's religious beliefs</a:t>
            </a:r>
            <a:endParaRPr dirty="0"/>
          </a:p>
          <a:p>
            <a:pPr marL="457200" marR="0" lvl="0" indent="-457200" algn="l" rtl="0">
              <a:spcBef>
                <a:spcPts val="0"/>
              </a:spcBef>
              <a:spcAft>
                <a:spcPts val="0"/>
              </a:spcAft>
              <a:buClr>
                <a:schemeClr val="dk1"/>
              </a:buClr>
              <a:buSzPts val="3200"/>
              <a:buFont typeface="Arial"/>
              <a:buChar char="•"/>
            </a:pPr>
            <a:r>
              <a:rPr lang="en-US" sz="3200" dirty="0">
                <a:solidFill>
                  <a:schemeClr val="dk1"/>
                </a:solidFill>
                <a:latin typeface="Calibri"/>
                <a:ea typeface="Calibri"/>
                <a:cs typeface="Calibri"/>
                <a:sym typeface="Calibri"/>
              </a:rPr>
              <a:t>Jury duty</a:t>
            </a:r>
            <a:endParaRPr dirty="0"/>
          </a:p>
        </p:txBody>
      </p:sp>
      <p:sp>
        <p:nvSpPr>
          <p:cNvPr id="119" name="Shape 119"/>
          <p:cNvSpPr txBox="1"/>
          <p:nvPr/>
        </p:nvSpPr>
        <p:spPr>
          <a:xfrm>
            <a:off x="26337724" y="6814200"/>
            <a:ext cx="11978585" cy="830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4800" dirty="0">
                <a:latin typeface="Calibri"/>
                <a:ea typeface="Calibri"/>
                <a:cs typeface="Calibri"/>
                <a:sym typeface="Calibri"/>
              </a:rPr>
              <a:t>Other reasons for cited for excused absences</a:t>
            </a:r>
            <a:r>
              <a:rPr lang="en-US" sz="4800" dirty="0">
                <a:solidFill>
                  <a:srgbClr val="DD9E11"/>
                </a:solidFill>
                <a:latin typeface="Calibri"/>
                <a:ea typeface="Calibri"/>
                <a:cs typeface="Calibri"/>
                <a:sym typeface="Calibri"/>
              </a:rPr>
              <a:t> </a:t>
            </a:r>
            <a:endParaRPr sz="4800" dirty="0">
              <a:solidFill>
                <a:srgbClr val="DD9E11"/>
              </a:solidFill>
              <a:latin typeface="Calibri"/>
              <a:ea typeface="Calibri"/>
              <a:cs typeface="Calibri"/>
              <a:sym typeface="Calibri"/>
            </a:endParaRPr>
          </a:p>
        </p:txBody>
      </p:sp>
      <p:pic>
        <p:nvPicPr>
          <p:cNvPr id="120" name="Shape 120" descr="Image result for uwec"/>
          <p:cNvPicPr preferRelativeResize="0"/>
          <p:nvPr/>
        </p:nvPicPr>
        <p:blipFill>
          <a:blip r:embed="rId3">
            <a:alphaModFix/>
          </a:blip>
          <a:stretch>
            <a:fillRect/>
          </a:stretch>
        </p:blipFill>
        <p:spPr>
          <a:xfrm>
            <a:off x="31018625" y="3892540"/>
            <a:ext cx="10424955" cy="1627425"/>
          </a:xfrm>
          <a:prstGeom prst="rect">
            <a:avLst/>
          </a:prstGeom>
          <a:noFill/>
          <a:ln>
            <a:noFill/>
          </a:ln>
        </p:spPr>
      </p:pic>
      <p:pic>
        <p:nvPicPr>
          <p:cNvPr id="121" name="Shape 121"/>
          <p:cNvPicPr preferRelativeResize="0"/>
          <p:nvPr/>
        </p:nvPicPr>
        <p:blipFill>
          <a:blip r:embed="rId4">
            <a:alphaModFix/>
          </a:blip>
          <a:stretch>
            <a:fillRect/>
          </a:stretch>
        </p:blipFill>
        <p:spPr>
          <a:xfrm>
            <a:off x="32391961" y="26476775"/>
            <a:ext cx="8631350" cy="5178810"/>
          </a:xfrm>
          <a:prstGeom prst="rect">
            <a:avLst/>
          </a:prstGeom>
          <a:noFill/>
          <a:ln>
            <a:noFill/>
          </a:ln>
        </p:spPr>
      </p:pic>
      <p:sp>
        <p:nvSpPr>
          <p:cNvPr id="122" name="Shape 122"/>
          <p:cNvSpPr txBox="1"/>
          <p:nvPr/>
        </p:nvSpPr>
        <p:spPr>
          <a:xfrm>
            <a:off x="15995275" y="7061850"/>
            <a:ext cx="8312400" cy="1249500"/>
          </a:xfrm>
          <a:prstGeom prst="rect">
            <a:avLst/>
          </a:prstGeom>
          <a:solidFill>
            <a:srgbClr val="002060"/>
          </a:solidFill>
          <a:ln>
            <a:noFill/>
          </a:ln>
        </p:spPr>
        <p:txBody>
          <a:bodyPr spcFirstLastPara="1" wrap="square" lIns="91425" tIns="91425" rIns="91425" bIns="91425" anchor="t" anchorCtr="0">
            <a:noAutofit/>
          </a:bodyPr>
          <a:lstStyle/>
          <a:p>
            <a:pPr marL="0" lvl="0" indent="457200">
              <a:spcBef>
                <a:spcPts val="0"/>
              </a:spcBef>
              <a:spcAft>
                <a:spcPts val="0"/>
              </a:spcAft>
              <a:buNone/>
            </a:pPr>
            <a:r>
              <a:rPr lang="en-US" sz="6000" b="1" cap="small">
                <a:solidFill>
                  <a:srgbClr val="DD9E11"/>
                </a:solidFill>
                <a:latin typeface="EB Garamond"/>
                <a:ea typeface="EB Garamond"/>
                <a:cs typeface="EB Garamond"/>
                <a:sym typeface="EB Garamond"/>
              </a:rPr>
              <a:t>Results</a:t>
            </a:r>
            <a:endParaRPr/>
          </a:p>
        </p:txBody>
      </p:sp>
      <p:sp>
        <p:nvSpPr>
          <p:cNvPr id="123" name="Shape 123"/>
          <p:cNvSpPr txBox="1"/>
          <p:nvPr/>
        </p:nvSpPr>
        <p:spPr>
          <a:xfrm>
            <a:off x="16242000" y="26588925"/>
            <a:ext cx="4657200" cy="1034700"/>
          </a:xfrm>
          <a:prstGeom prst="rect">
            <a:avLst/>
          </a:prstGeom>
          <a:solidFill>
            <a:srgbClr val="002060"/>
          </a:solid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6000" b="1" cap="small">
                <a:solidFill>
                  <a:srgbClr val="DD9E11"/>
                </a:solidFill>
                <a:latin typeface="EB Garamond"/>
                <a:ea typeface="EB Garamond"/>
                <a:cs typeface="EB Garamond"/>
                <a:sym typeface="EB Garamond"/>
              </a:rPr>
              <a:t>Discussion</a:t>
            </a:r>
            <a:endParaRPr/>
          </a:p>
        </p:txBody>
      </p:sp>
      <p:pic>
        <p:nvPicPr>
          <p:cNvPr id="124" name="Shape 124"/>
          <p:cNvPicPr preferRelativeResize="0"/>
          <p:nvPr/>
        </p:nvPicPr>
        <p:blipFill>
          <a:blip r:embed="rId5">
            <a:alphaModFix/>
          </a:blip>
          <a:stretch>
            <a:fillRect/>
          </a:stretch>
        </p:blipFill>
        <p:spPr>
          <a:xfrm>
            <a:off x="32331176" y="19125549"/>
            <a:ext cx="8631350" cy="5168052"/>
          </a:xfrm>
          <a:prstGeom prst="rect">
            <a:avLst/>
          </a:prstGeom>
          <a:noFill/>
          <a:ln>
            <a:noFill/>
          </a:ln>
        </p:spPr>
      </p:pic>
      <p:sp>
        <p:nvSpPr>
          <p:cNvPr id="125" name="Shape 125"/>
          <p:cNvSpPr txBox="1"/>
          <p:nvPr/>
        </p:nvSpPr>
        <p:spPr>
          <a:xfrm>
            <a:off x="16231251" y="26801475"/>
            <a:ext cx="15311700" cy="38460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endParaRPr sz="3200" dirty="0">
              <a:solidFill>
                <a:srgbClr val="FFFFFF"/>
              </a:solidFill>
              <a:latin typeface="Calibri"/>
              <a:ea typeface="Calibri"/>
              <a:cs typeface="Calibri"/>
              <a:sym typeface="Calibri"/>
            </a:endParaRPr>
          </a:p>
          <a:p>
            <a:pPr marL="0" lvl="0" indent="0" rtl="0">
              <a:spcBef>
                <a:spcPts val="0"/>
              </a:spcBef>
              <a:spcAft>
                <a:spcPts val="0"/>
              </a:spcAft>
              <a:buNone/>
            </a:pPr>
            <a:endParaRPr sz="1600" dirty="0">
              <a:solidFill>
                <a:srgbClr val="FFFFFF"/>
              </a:solidFill>
              <a:latin typeface="Calibri"/>
              <a:ea typeface="Calibri"/>
              <a:cs typeface="Calibri"/>
              <a:sym typeface="Calibri"/>
            </a:endParaRPr>
          </a:p>
          <a:p>
            <a:pPr marL="0" lvl="0" indent="0" rtl="0">
              <a:spcBef>
                <a:spcPts val="0"/>
              </a:spcBef>
              <a:spcAft>
                <a:spcPts val="0"/>
              </a:spcAft>
              <a:buClr>
                <a:schemeClr val="dk1"/>
              </a:buClr>
              <a:buSzPts val="1100"/>
              <a:buFont typeface="Arial"/>
              <a:buNone/>
            </a:pPr>
            <a:r>
              <a:rPr lang="en-US" sz="3200" dirty="0">
                <a:solidFill>
                  <a:srgbClr val="FFFFFF"/>
                </a:solidFill>
                <a:latin typeface="Calibri"/>
                <a:ea typeface="Calibri"/>
                <a:cs typeface="Calibri"/>
                <a:sym typeface="Calibri"/>
              </a:rPr>
              <a:t>One of the reasons that classroom policies are perceived as more fair than university policies is because classroom policies are less rigid and have more flexibility. Policies in general are perceived as less fair towards non-traditional students than traditional students because there are no exceptions made for those who may have to commute, have to take care of sick children, or for a variety of other reasons.</a:t>
            </a:r>
            <a:r>
              <a:rPr lang="en-US" sz="3200" dirty="0">
                <a:solidFill>
                  <a:srgbClr val="FFFFFF"/>
                </a:solidFill>
              </a:rPr>
              <a:t> </a:t>
            </a:r>
            <a:endParaRPr sz="3200" dirty="0">
              <a:solidFill>
                <a:srgbClr val="FFFFFF"/>
              </a:solidFill>
            </a:endParaRPr>
          </a:p>
          <a:p>
            <a:pPr marL="0" lvl="0" indent="0" rtl="0">
              <a:spcBef>
                <a:spcPts val="0"/>
              </a:spcBef>
              <a:spcAft>
                <a:spcPts val="0"/>
              </a:spcAft>
              <a:buClr>
                <a:schemeClr val="dk1"/>
              </a:buClr>
              <a:buFont typeface="Arial"/>
              <a:buNone/>
            </a:pPr>
            <a:endParaRPr sz="3200" dirty="0">
              <a:solidFill>
                <a:srgbClr val="FFFFFF"/>
              </a:solidFill>
              <a:latin typeface="Calibri"/>
              <a:ea typeface="Calibri"/>
              <a:cs typeface="Calibri"/>
              <a:sym typeface="Calibri"/>
            </a:endParaRPr>
          </a:p>
          <a:p>
            <a:pPr marL="0" lvl="0" indent="0">
              <a:spcBef>
                <a:spcPts val="0"/>
              </a:spcBef>
              <a:spcAft>
                <a:spcPts val="0"/>
              </a:spcAft>
              <a:buNone/>
            </a:pPr>
            <a:endParaRPr sz="3200" dirty="0">
              <a:solidFill>
                <a:srgbClr val="FFFFFF"/>
              </a:solidFill>
            </a:endParaRPr>
          </a:p>
        </p:txBody>
      </p:sp>
      <p:sp>
        <p:nvSpPr>
          <p:cNvPr id="126" name="Shape 126"/>
          <p:cNvSpPr txBox="1"/>
          <p:nvPr/>
        </p:nvSpPr>
        <p:spPr>
          <a:xfrm>
            <a:off x="15995275" y="14664700"/>
            <a:ext cx="14221200" cy="104550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3200" dirty="0"/>
              <a:t>For our study we conducted a 3(</a:t>
            </a:r>
            <a:r>
              <a:rPr lang="en-US" sz="3200" b="1" dirty="0"/>
              <a:t>Rater</a:t>
            </a:r>
            <a:r>
              <a:rPr lang="en-US" sz="3200" dirty="0"/>
              <a:t>: Traditional, Non-Traditional, Professor; Between-Subjects) x 2 (</a:t>
            </a:r>
            <a:r>
              <a:rPr lang="en-US" sz="3200" b="1" dirty="0"/>
              <a:t>Policy Type</a:t>
            </a:r>
            <a:r>
              <a:rPr lang="en-US" sz="3200" dirty="0"/>
              <a:t>: University, Classroom; Within-Subjects) x 2 (</a:t>
            </a:r>
            <a:r>
              <a:rPr lang="en-US" sz="3200" b="1" dirty="0"/>
              <a:t>Policy Direction</a:t>
            </a:r>
            <a:r>
              <a:rPr lang="en-US" sz="3200" dirty="0"/>
              <a:t>: Traditional, Non-Traditional; Within-Subjects) Mixed ANOVA. We found main effects in our within-subject variables of Policy Type Fairness and Policy Direction Fairness, as well as our between-subject analysis of our Raters. We also found two interaction effects between Policy Type and Policy Direction, as well as between Policy Direction and our Raters. </a:t>
            </a:r>
            <a:endParaRPr sz="3200" dirty="0"/>
          </a:p>
          <a:p>
            <a:pPr marL="0" lvl="0" indent="0">
              <a:spcBef>
                <a:spcPts val="0"/>
              </a:spcBef>
              <a:spcAft>
                <a:spcPts val="0"/>
              </a:spcAft>
              <a:buNone/>
            </a:pPr>
            <a:endParaRPr sz="3200" dirty="0"/>
          </a:p>
          <a:p>
            <a:pPr marL="457200" lvl="0" indent="-431800">
              <a:spcBef>
                <a:spcPts val="0"/>
              </a:spcBef>
              <a:spcAft>
                <a:spcPts val="0"/>
              </a:spcAft>
              <a:buSzPts val="3200"/>
              <a:buChar char="●"/>
            </a:pPr>
            <a:r>
              <a:rPr lang="en-US" sz="3200" dirty="0"/>
              <a:t>Classroom policies are perceived as being more fair in comparison to University Policies (University: </a:t>
            </a:r>
            <a:r>
              <a:rPr lang="en-US" sz="3200" i="1" dirty="0"/>
              <a:t>M</a:t>
            </a:r>
            <a:r>
              <a:rPr lang="en-US" sz="3200" dirty="0"/>
              <a:t>=70.05, </a:t>
            </a:r>
            <a:r>
              <a:rPr lang="en-US" sz="3200" i="1" dirty="0"/>
              <a:t>SD</a:t>
            </a:r>
            <a:r>
              <a:rPr lang="en-US" sz="3200" dirty="0"/>
              <a:t>=19.11)(Classroom: </a:t>
            </a:r>
            <a:r>
              <a:rPr lang="en-US" sz="3200" i="1" dirty="0"/>
              <a:t>M</a:t>
            </a:r>
            <a:r>
              <a:rPr lang="en-US" sz="3200" dirty="0"/>
              <a:t>=74.45, </a:t>
            </a:r>
            <a:r>
              <a:rPr lang="en-US" sz="3200" i="1" dirty="0"/>
              <a:t>SD=</a:t>
            </a:r>
            <a:r>
              <a:rPr lang="en-US" sz="3200" dirty="0"/>
              <a:t>19.95), (</a:t>
            </a:r>
            <a:r>
              <a:rPr lang="en-US" sz="3200" i="1" dirty="0"/>
              <a:t>p</a:t>
            </a:r>
            <a:r>
              <a:rPr lang="en-US" sz="3200" dirty="0"/>
              <a:t>&lt;.001).</a:t>
            </a:r>
            <a:endParaRPr sz="3200" dirty="0"/>
          </a:p>
          <a:p>
            <a:pPr marL="0" lvl="0" indent="0">
              <a:spcBef>
                <a:spcPts val="0"/>
              </a:spcBef>
              <a:spcAft>
                <a:spcPts val="0"/>
              </a:spcAft>
              <a:buNone/>
            </a:pPr>
            <a:endParaRPr sz="3200" dirty="0"/>
          </a:p>
          <a:p>
            <a:pPr marL="457200" lvl="0" indent="-431800" rtl="0">
              <a:spcBef>
                <a:spcPts val="0"/>
              </a:spcBef>
              <a:spcAft>
                <a:spcPts val="0"/>
              </a:spcAft>
              <a:buSzPts val="3200"/>
              <a:buChar char="●"/>
            </a:pPr>
            <a:r>
              <a:rPr lang="en-US" sz="3200" dirty="0"/>
              <a:t>Policies towards non-traditional students are viewed as less fair compared to traditional students (Traditional: </a:t>
            </a:r>
            <a:r>
              <a:rPr lang="en-US" sz="3200" i="1" dirty="0"/>
              <a:t>M</a:t>
            </a:r>
            <a:r>
              <a:rPr lang="en-US" sz="3200" dirty="0"/>
              <a:t>=78.37, </a:t>
            </a:r>
            <a:r>
              <a:rPr lang="en-US" sz="3200" i="1" dirty="0"/>
              <a:t>SD</a:t>
            </a:r>
            <a:r>
              <a:rPr lang="en-US" sz="3200" dirty="0"/>
              <a:t>=18.18), (Non-traditional: </a:t>
            </a:r>
            <a:r>
              <a:rPr lang="en-US" sz="3200" i="1" dirty="0"/>
              <a:t>M=</a:t>
            </a:r>
            <a:r>
              <a:rPr lang="en-US" sz="3200" dirty="0"/>
              <a:t>66.12, </a:t>
            </a:r>
            <a:r>
              <a:rPr lang="en-US" sz="3200" i="1" dirty="0"/>
              <a:t>SD=</a:t>
            </a:r>
            <a:r>
              <a:rPr lang="en-US" sz="3200" dirty="0"/>
              <a:t>21.58), (</a:t>
            </a:r>
            <a:r>
              <a:rPr lang="en-US" sz="3200" i="1" dirty="0"/>
              <a:t>p</a:t>
            </a:r>
            <a:r>
              <a:rPr lang="en-US" sz="3200" dirty="0"/>
              <a:t>&lt;.001).</a:t>
            </a:r>
            <a:endParaRPr sz="3200" dirty="0"/>
          </a:p>
          <a:p>
            <a:pPr marL="0" lvl="0" indent="0">
              <a:spcBef>
                <a:spcPts val="0"/>
              </a:spcBef>
              <a:spcAft>
                <a:spcPts val="0"/>
              </a:spcAft>
              <a:buNone/>
            </a:pPr>
            <a:endParaRPr sz="3200" dirty="0"/>
          </a:p>
          <a:p>
            <a:pPr marL="457200" lvl="0" indent="-431800" rtl="0">
              <a:spcBef>
                <a:spcPts val="0"/>
              </a:spcBef>
              <a:spcAft>
                <a:spcPts val="0"/>
              </a:spcAft>
              <a:buSzPts val="3200"/>
              <a:buChar char="●"/>
            </a:pPr>
            <a:r>
              <a:rPr lang="en-US" sz="3200" dirty="0"/>
              <a:t>Non-traditional students believe that policies towards non-traditional students are less fair  compared to the beliefs of both traditional students and professors (Traditional: </a:t>
            </a:r>
            <a:r>
              <a:rPr lang="en-US" sz="3200" i="1" dirty="0"/>
              <a:t>M</a:t>
            </a:r>
            <a:r>
              <a:rPr lang="en-US" sz="3200" dirty="0"/>
              <a:t>=74.83, </a:t>
            </a:r>
            <a:r>
              <a:rPr lang="en-US" sz="3200" i="1" dirty="0"/>
              <a:t>SD</a:t>
            </a:r>
            <a:r>
              <a:rPr lang="en-US" sz="3200" dirty="0"/>
              <a:t>=15.39),(Non-traditional: </a:t>
            </a:r>
            <a:r>
              <a:rPr lang="en-US" sz="3200" i="1" dirty="0">
                <a:solidFill>
                  <a:schemeClr val="dk1"/>
                </a:solidFill>
              </a:rPr>
              <a:t>M</a:t>
            </a:r>
            <a:r>
              <a:rPr lang="en-US" sz="3200" dirty="0">
                <a:solidFill>
                  <a:schemeClr val="dk1"/>
                </a:solidFill>
              </a:rPr>
              <a:t>=65.94, </a:t>
            </a:r>
            <a:r>
              <a:rPr lang="en-US" sz="3200" i="1" dirty="0">
                <a:solidFill>
                  <a:schemeClr val="dk1"/>
                </a:solidFill>
              </a:rPr>
              <a:t>SD</a:t>
            </a:r>
            <a:r>
              <a:rPr lang="en-US" sz="3200" dirty="0">
                <a:solidFill>
                  <a:schemeClr val="dk1"/>
                </a:solidFill>
              </a:rPr>
              <a:t>=15.35), (Professor: </a:t>
            </a:r>
            <a:r>
              <a:rPr lang="en-US" sz="3200" i="1" dirty="0">
                <a:solidFill>
                  <a:schemeClr val="dk1"/>
                </a:solidFill>
              </a:rPr>
              <a:t>M</a:t>
            </a:r>
            <a:r>
              <a:rPr lang="en-US" sz="3200" dirty="0">
                <a:solidFill>
                  <a:schemeClr val="dk1"/>
                </a:solidFill>
              </a:rPr>
              <a:t>=75.98, </a:t>
            </a:r>
            <a:r>
              <a:rPr lang="en-US" sz="3200" i="1" dirty="0">
                <a:solidFill>
                  <a:schemeClr val="dk1"/>
                </a:solidFill>
              </a:rPr>
              <a:t>SD</a:t>
            </a:r>
            <a:r>
              <a:rPr lang="en-US" sz="3200" dirty="0">
                <a:solidFill>
                  <a:schemeClr val="dk1"/>
                </a:solidFill>
              </a:rPr>
              <a:t>=15.37), </a:t>
            </a:r>
            <a:r>
              <a:rPr lang="en-US" sz="3200" dirty="0"/>
              <a:t>(</a:t>
            </a:r>
            <a:r>
              <a:rPr lang="en-US" sz="3200" i="1" dirty="0"/>
              <a:t>p</a:t>
            </a:r>
            <a:r>
              <a:rPr lang="en-US" sz="3200" dirty="0"/>
              <a:t>=.038). </a:t>
            </a:r>
            <a:endParaRPr sz="3200" dirty="0"/>
          </a:p>
          <a:p>
            <a:pPr marL="0" lvl="0" indent="0">
              <a:spcBef>
                <a:spcPts val="0"/>
              </a:spcBef>
              <a:spcAft>
                <a:spcPts val="0"/>
              </a:spcAft>
              <a:buNone/>
            </a:pPr>
            <a:endParaRPr sz="3000" dirty="0">
              <a:solidFill>
                <a:srgbClr val="FFFFFF"/>
              </a:solidFill>
            </a:endParaRPr>
          </a:p>
          <a:p>
            <a:pPr marL="0" lvl="0" indent="0">
              <a:spcBef>
                <a:spcPts val="0"/>
              </a:spcBef>
              <a:spcAft>
                <a:spcPts val="0"/>
              </a:spcAft>
              <a:buNone/>
            </a:pPr>
            <a:endParaRPr sz="3000" dirty="0">
              <a:solidFill>
                <a:srgbClr val="FFFFFF"/>
              </a:solidFill>
            </a:endParaRPr>
          </a:p>
        </p:txBody>
      </p:sp>
      <p:sp>
        <p:nvSpPr>
          <p:cNvPr id="127" name="Shape 127"/>
          <p:cNvSpPr txBox="1"/>
          <p:nvPr/>
        </p:nvSpPr>
        <p:spPr>
          <a:xfrm>
            <a:off x="15995275" y="31655575"/>
            <a:ext cx="16335900" cy="4196100"/>
          </a:xfrm>
          <a:prstGeom prst="rect">
            <a:avLst/>
          </a:prstGeom>
          <a:solidFill>
            <a:srgbClr val="002060"/>
          </a:solidFill>
          <a:ln>
            <a:noFill/>
          </a:ln>
        </p:spPr>
        <p:txBody>
          <a:bodyPr spcFirstLastPara="1" wrap="square" lIns="91425" tIns="45700" rIns="91425" bIns="45700" anchor="t" anchorCtr="0">
            <a:noAutofit/>
          </a:bodyPr>
          <a:lstStyle/>
          <a:p>
            <a:pPr marL="0" lvl="0" indent="0" rtl="0">
              <a:spcBef>
                <a:spcPts val="0"/>
              </a:spcBef>
              <a:spcAft>
                <a:spcPts val="0"/>
              </a:spcAft>
              <a:buNone/>
            </a:pPr>
            <a:endParaRPr sz="4400">
              <a:solidFill>
                <a:srgbClr val="FFFFFF"/>
              </a:solidFill>
              <a:latin typeface="Calibri"/>
              <a:ea typeface="Calibri"/>
              <a:cs typeface="Calibri"/>
              <a:sym typeface="Calibri"/>
            </a:endParaRPr>
          </a:p>
          <a:p>
            <a:pPr marL="0" lvl="0" indent="0" rtl="0">
              <a:spcBef>
                <a:spcPts val="0"/>
              </a:spcBef>
              <a:spcAft>
                <a:spcPts val="0"/>
              </a:spcAft>
              <a:buNone/>
            </a:pPr>
            <a:endParaRPr sz="4400">
              <a:solidFill>
                <a:srgbClr val="FFFFFF"/>
              </a:solidFill>
              <a:latin typeface="Calibri"/>
              <a:ea typeface="Calibri"/>
              <a:cs typeface="Calibri"/>
              <a:sym typeface="Calibri"/>
            </a:endParaRPr>
          </a:p>
          <a:p>
            <a:pPr marL="0" lvl="0" indent="0" rtl="0">
              <a:spcBef>
                <a:spcPts val="0"/>
              </a:spcBef>
              <a:spcAft>
                <a:spcPts val="0"/>
              </a:spcAft>
              <a:buNone/>
            </a:pPr>
            <a:endParaRPr sz="6000" b="1" cap="small">
              <a:solidFill>
                <a:srgbClr val="FFFFFF"/>
              </a:solidFill>
              <a:latin typeface="EB Garamond"/>
              <a:ea typeface="EB Garamond"/>
              <a:cs typeface="EB Garamond"/>
              <a:sym typeface="EB Garamond"/>
            </a:endParaRPr>
          </a:p>
        </p:txBody>
      </p:sp>
      <p:sp>
        <p:nvSpPr>
          <p:cNvPr id="128" name="Shape 128"/>
          <p:cNvSpPr txBox="1"/>
          <p:nvPr/>
        </p:nvSpPr>
        <p:spPr>
          <a:xfrm>
            <a:off x="16261975" y="31944625"/>
            <a:ext cx="6970200" cy="1034700"/>
          </a:xfrm>
          <a:prstGeom prst="rect">
            <a:avLst/>
          </a:prstGeom>
          <a:solidFill>
            <a:srgbClr val="002060"/>
          </a:solid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6000" b="1" cap="small">
                <a:solidFill>
                  <a:srgbClr val="DD9E11"/>
                </a:solidFill>
                <a:latin typeface="EB Garamond"/>
                <a:ea typeface="EB Garamond"/>
                <a:cs typeface="EB Garamond"/>
                <a:sym typeface="EB Garamond"/>
              </a:rPr>
              <a:t>Future Directions</a:t>
            </a:r>
            <a:endParaRPr/>
          </a:p>
        </p:txBody>
      </p:sp>
      <p:sp>
        <p:nvSpPr>
          <p:cNvPr id="129" name="Shape 129"/>
          <p:cNvSpPr txBox="1"/>
          <p:nvPr/>
        </p:nvSpPr>
        <p:spPr>
          <a:xfrm>
            <a:off x="16261974" y="32850075"/>
            <a:ext cx="14296683" cy="25278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Clr>
                <a:schemeClr val="dk1"/>
              </a:buClr>
              <a:buSzPts val="1100"/>
              <a:buFont typeface="Arial"/>
              <a:buNone/>
            </a:pPr>
            <a:r>
              <a:rPr lang="en-US" sz="3200" dirty="0">
                <a:solidFill>
                  <a:srgbClr val="FFFFFF"/>
                </a:solidFill>
                <a:latin typeface="Calibri"/>
                <a:ea typeface="Calibri"/>
                <a:cs typeface="Calibri"/>
                <a:sym typeface="Calibri"/>
              </a:rPr>
              <a:t>A potential future project could be to analyze how different class structures affect the necessity of attendance. Responses from our study suggest that attendance grades should be based on whether it is lecture only or discussion dependent course. Some participants indicated that lecture based courses should have a more lenient attendance policy, while discussion and colloquia courses should be stricter.</a:t>
            </a:r>
            <a:endParaRPr sz="3200" dirty="0">
              <a:solidFill>
                <a:srgbClr val="FFFFFF"/>
              </a:solidFill>
              <a:latin typeface="Calibri"/>
              <a:ea typeface="Calibri"/>
              <a:cs typeface="Calibri"/>
              <a:sym typeface="Calibri"/>
            </a:endParaRPr>
          </a:p>
        </p:txBody>
      </p:sp>
      <p:sp>
        <p:nvSpPr>
          <p:cNvPr id="130" name="Shape 130"/>
          <p:cNvSpPr txBox="1"/>
          <p:nvPr/>
        </p:nvSpPr>
        <p:spPr>
          <a:xfrm>
            <a:off x="32391975" y="24293600"/>
            <a:ext cx="8570525" cy="2333100"/>
          </a:xfrm>
          <a:prstGeom prst="rect">
            <a:avLst/>
          </a:prstGeom>
          <a:noFill/>
          <a:ln>
            <a:noFill/>
          </a:ln>
        </p:spPr>
        <p:txBody>
          <a:bodyPr spcFirstLastPara="1" wrap="square" lIns="91425" tIns="91425" rIns="91425" bIns="91425" anchor="t" anchorCtr="0">
            <a:noAutofit/>
          </a:bodyPr>
          <a:lstStyle/>
          <a:p>
            <a:pPr marL="457200" lvl="0" indent="-431800" rtl="0">
              <a:spcBef>
                <a:spcPts val="0"/>
              </a:spcBef>
              <a:spcAft>
                <a:spcPts val="0"/>
              </a:spcAft>
              <a:buClr>
                <a:schemeClr val="dk1"/>
              </a:buClr>
              <a:buSzPts val="3200"/>
              <a:buChar char="●"/>
            </a:pPr>
            <a:r>
              <a:rPr lang="en-US" sz="3200" dirty="0">
                <a:solidFill>
                  <a:schemeClr val="dk1"/>
                </a:solidFill>
              </a:rPr>
              <a:t>Only Non-traditional students felt that classroom policies are more fair than university policies. Traditional students rated them more similarly.</a:t>
            </a:r>
            <a:endParaRPr dirty="0"/>
          </a:p>
        </p:txBody>
      </p:sp>
      <p:sp>
        <p:nvSpPr>
          <p:cNvPr id="131" name="Shape 131"/>
          <p:cNvSpPr txBox="1"/>
          <p:nvPr/>
        </p:nvSpPr>
        <p:spPr>
          <a:xfrm>
            <a:off x="32331200" y="31787818"/>
            <a:ext cx="8631300" cy="3283232"/>
          </a:xfrm>
          <a:prstGeom prst="rect">
            <a:avLst/>
          </a:prstGeom>
          <a:noFill/>
          <a:ln>
            <a:noFill/>
          </a:ln>
        </p:spPr>
        <p:txBody>
          <a:bodyPr spcFirstLastPara="1" wrap="square" lIns="91425" tIns="91425" rIns="91425" bIns="91425" anchor="t" anchorCtr="0">
            <a:noAutofit/>
          </a:bodyPr>
          <a:lstStyle/>
          <a:p>
            <a:pPr marL="457200" lvl="0" indent="-431800" rtl="0">
              <a:spcBef>
                <a:spcPts val="0"/>
              </a:spcBef>
              <a:spcAft>
                <a:spcPts val="0"/>
              </a:spcAft>
              <a:buClr>
                <a:schemeClr val="dk1"/>
              </a:buClr>
              <a:buSzPts val="3200"/>
              <a:buChar char="●"/>
            </a:pPr>
            <a:r>
              <a:rPr lang="en-US" sz="3200" dirty="0">
                <a:solidFill>
                  <a:schemeClr val="dk1"/>
                </a:solidFill>
              </a:rPr>
              <a:t>Non-traditional students rated policies as being less fair toward non-traditional students than toward traditional students, but Traditional students and Professors rated the policies as being similarly fair regardless of the type of student in question. </a:t>
            </a:r>
            <a:endParaRPr dirty="0"/>
          </a:p>
        </p:txBody>
      </p:sp>
      <p:sp>
        <p:nvSpPr>
          <p:cNvPr id="132" name="Shape 132"/>
          <p:cNvSpPr txBox="1"/>
          <p:nvPr/>
        </p:nvSpPr>
        <p:spPr>
          <a:xfrm>
            <a:off x="26249234" y="11050625"/>
            <a:ext cx="14309616" cy="1249500"/>
          </a:xfrm>
          <a:prstGeom prst="rect">
            <a:avLst/>
          </a:prstGeom>
          <a:solidFill>
            <a:srgbClr val="FFFFFF"/>
          </a:solidFill>
          <a:ln>
            <a:noFill/>
          </a:ln>
        </p:spPr>
        <p:txBody>
          <a:bodyPr spcFirstLastPara="1" wrap="square" lIns="91425" tIns="91425" rIns="91425" bIns="91425" anchor="t" anchorCtr="0">
            <a:noAutofit/>
          </a:bodyPr>
          <a:lstStyle/>
          <a:p>
            <a:pPr marL="0" lvl="0" indent="0" rtl="0">
              <a:spcBef>
                <a:spcPts val="0"/>
              </a:spcBef>
              <a:spcAft>
                <a:spcPts val="0"/>
              </a:spcAft>
              <a:buClr>
                <a:schemeClr val="dk1"/>
              </a:buClr>
              <a:buSzPts val="1100"/>
              <a:buFont typeface="Arial"/>
              <a:buNone/>
            </a:pPr>
            <a:r>
              <a:rPr lang="en-US" sz="3200" dirty="0">
                <a:latin typeface="Calibri"/>
                <a:ea typeface="Calibri"/>
                <a:cs typeface="Calibri"/>
                <a:sym typeface="Calibri"/>
              </a:rPr>
              <a:t>Many professors strictly follow the University Excused Absences Policy, even though many participants agreed that additional reasons would be appropriate for excusing an absence.</a:t>
            </a:r>
            <a:endParaRPr dirty="0"/>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1038</Words>
  <Application>Microsoft Office PowerPoint</Application>
  <PresentationFormat>Custom</PresentationFormat>
  <Paragraphs>108</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Arial</vt:lpstr>
      <vt:lpstr>EB Garamond</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THUNDERSTRIP VANCLEAVE</dc:creator>
  <cp:lastModifiedBy>Sargent, Kieran Gregory</cp:lastModifiedBy>
  <cp:revision>4</cp:revision>
  <dcterms:modified xsi:type="dcterms:W3CDTF">2018-11-21T18:37:23Z</dcterms:modified>
</cp:coreProperties>
</file>