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97EE0D-BD68-412F-AD14-5A333E99A9FB}" v="10" dt="2019-04-22T18:21:54.4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261" autoAdjust="0"/>
  </p:normalViewPr>
  <p:slideViewPr>
    <p:cSldViewPr snapToGrid="0">
      <p:cViewPr varScale="1">
        <p:scale>
          <a:sx n="13" d="100"/>
          <a:sy n="13" d="100"/>
        </p:scale>
        <p:origin x="2040" y="13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5/20/2020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Smart Phone Controlled Robot</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Mentor: Dr. Kim Pierson  |  Department of Physics &amp; Astronomy, UW-Eau Claire</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Griffin Beck</a:t>
            </a:r>
          </a:p>
        </p:txBody>
      </p:sp>
      <p:sp>
        <p:nvSpPr>
          <p:cNvPr id="3" name="TextBox 2"/>
          <p:cNvSpPr txBox="1"/>
          <p:nvPr/>
        </p:nvSpPr>
        <p:spPr>
          <a:xfrm>
            <a:off x="1992685" y="7906331"/>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7" name="TextBox 36"/>
          <p:cNvSpPr txBox="1"/>
          <p:nvPr/>
        </p:nvSpPr>
        <p:spPr>
          <a:xfrm>
            <a:off x="1974545" y="1314769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Purpose</a:t>
            </a:r>
          </a:p>
        </p:txBody>
      </p:sp>
      <p:sp>
        <p:nvSpPr>
          <p:cNvPr id="39" name="TextBox 38"/>
          <p:cNvSpPr txBox="1"/>
          <p:nvPr/>
        </p:nvSpPr>
        <p:spPr>
          <a:xfrm>
            <a:off x="15811964" y="26065462"/>
            <a:ext cx="4045653" cy="7940635"/>
          </a:xfrm>
          <a:prstGeom prst="rect">
            <a:avLst/>
          </a:prstGeom>
          <a:noFill/>
        </p:spPr>
        <p:txBody>
          <a:bodyPr wrap="square" rtlCol="0">
            <a:spAutoFit/>
          </a:bodyPr>
          <a:lstStyle/>
          <a:p>
            <a:r>
              <a:rPr lang="en-US" sz="3000" dirty="0">
                <a:latin typeface="+mj-lt"/>
              </a:rPr>
              <a:t>Figure 2: App used to Control Robot</a:t>
            </a:r>
          </a:p>
          <a:p>
            <a:r>
              <a:rPr lang="en-US" sz="3000" dirty="0">
                <a:latin typeface="+mj-lt"/>
              </a:rPr>
              <a:t>The App UI has several components, the first is the joystick which can be moved to drive the robot. The second part is the hamburger menu, this menu allows for serial communication  as well as remote control to be turned on or off. </a:t>
            </a:r>
          </a:p>
          <a:p>
            <a:r>
              <a:rPr lang="en-US" sz="3000" dirty="0">
                <a:latin typeface="+mj-lt"/>
              </a:rPr>
              <a:t>The Controller app looks similar to this with the difference of no access to </a:t>
            </a:r>
            <a:r>
              <a:rPr lang="en-US" sz="3000">
                <a:latin typeface="+mj-lt"/>
              </a:rPr>
              <a:t>the USB or Serial </a:t>
            </a:r>
            <a:r>
              <a:rPr lang="en-US" sz="3000" dirty="0">
                <a:latin typeface="+mj-lt"/>
              </a:rPr>
              <a:t>connection</a:t>
            </a:r>
          </a:p>
        </p:txBody>
      </p:sp>
      <p:sp>
        <p:nvSpPr>
          <p:cNvPr id="42" name="Rectangle 14"/>
          <p:cNvSpPr>
            <a:spLocks noChangeArrowheads="1"/>
          </p:cNvSpPr>
          <p:nvPr/>
        </p:nvSpPr>
        <p:spPr bwMode="auto">
          <a:xfrm>
            <a:off x="2138454" y="9067103"/>
            <a:ext cx="17719163" cy="4511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r>
              <a:rPr lang="en-US" sz="3600" dirty="0"/>
              <a:t>Robots with advanced capabilities are currently controlled almost exclusively by specialized expensive hardware and sophisticated programs. Smaller simpler system can use inexpensive “instances” of this hardware such as the widely used open-source Arduino or Raspberry Pi, but these systems offer limited capabilities and no long range communication. This project explored using the computational power and long-range communication capabilities of widely available smart phones</a:t>
            </a:r>
          </a:p>
        </p:txBody>
      </p:sp>
      <p:sp>
        <p:nvSpPr>
          <p:cNvPr id="46" name="Subtitle 2"/>
          <p:cNvSpPr txBox="1">
            <a:spLocks/>
          </p:cNvSpPr>
          <p:nvPr/>
        </p:nvSpPr>
        <p:spPr>
          <a:xfrm>
            <a:off x="2090328" y="14270667"/>
            <a:ext cx="17706436" cy="563773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The purpose of this project is to use a smart phone to remotely control a robot. A set of specialized communication and control programs called “Apps” can be developed and downloaded to a smart phone that is connected to the robot. Using a smart phone as the control system of the robot, allows for access to powerful and flexible hardware at a lower cost. The flexibility of the phone’s hardware allows it to be used for remote control over the internet using built in Wi-Fi and Cellular antennas. A smart phone also offers access to a variety of sensors such as gyroscopes and cameras. These sensors can be utilized not only to monitor the robot remotely, but with the powerful processing power of the smart phone, they could be utilized for autonomous control.  The combination of the size of a smart phone and its flexibility, could be used to develop a modular system to connect to robots and allow different robots to be controlled simply by plugging the phone in.</a:t>
            </a:r>
          </a:p>
        </p:txBody>
      </p:sp>
      <p:sp>
        <p:nvSpPr>
          <p:cNvPr id="51" name="TextBox 50"/>
          <p:cNvSpPr txBox="1"/>
          <p:nvPr/>
        </p:nvSpPr>
        <p:spPr>
          <a:xfrm>
            <a:off x="22315153" y="32495895"/>
            <a:ext cx="689752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sym typeface="Wingdings" panose="05000000000000000000" pitchFamily="2" charset="2"/>
              </a:rPr>
              <a:t>Acknowledgements</a:t>
            </a:r>
            <a:endParaRPr lang="en-US" sz="6000" cap="small" dirty="0">
              <a:solidFill>
                <a:srgbClr val="DD9E11"/>
              </a:solidFill>
              <a:latin typeface="Minion Pro" panose="02040503050306020203" pitchFamily="18" charset="0"/>
            </a:endParaRPr>
          </a:p>
        </p:txBody>
      </p:sp>
      <p:sp>
        <p:nvSpPr>
          <p:cNvPr id="52" name="TextBox 51"/>
          <p:cNvSpPr txBox="1"/>
          <p:nvPr/>
        </p:nvSpPr>
        <p:spPr>
          <a:xfrm>
            <a:off x="22741231" y="33525815"/>
            <a:ext cx="17719159" cy="1200329"/>
          </a:xfrm>
          <a:prstGeom prst="rect">
            <a:avLst/>
          </a:prstGeom>
          <a:noFill/>
        </p:spPr>
        <p:txBody>
          <a:bodyPr wrap="square" rtlCol="0">
            <a:spAutoFit/>
          </a:bodyPr>
          <a:lstStyle/>
          <a:p>
            <a:pPr marL="571500" indent="-571500">
              <a:buFont typeface="Wingdings" panose="05000000000000000000" pitchFamily="2" charset="2"/>
              <a:buChar char="§"/>
            </a:pPr>
            <a:r>
              <a:rPr lang="en-US" sz="3600" dirty="0"/>
              <a:t>UW-Eau Claire </a:t>
            </a:r>
            <a:r>
              <a:rPr lang="en-US" sz="3600" dirty="0" err="1"/>
              <a:t>Blugold</a:t>
            </a:r>
            <a:r>
              <a:rPr lang="en-US" sz="3600" dirty="0"/>
              <a:t> Fellowship Program</a:t>
            </a:r>
          </a:p>
          <a:p>
            <a:pPr marL="571500" indent="-571500">
              <a:buFont typeface="Wingdings" panose="05000000000000000000" pitchFamily="2" charset="2"/>
              <a:buChar char="§"/>
            </a:pPr>
            <a:r>
              <a:rPr lang="en-US" sz="3600" dirty="0"/>
              <a:t>Department of Physics &amp; Astronomy</a:t>
            </a:r>
          </a:p>
        </p:txBody>
      </p:sp>
      <p:sp>
        <p:nvSpPr>
          <p:cNvPr id="54" name="TextBox 53"/>
          <p:cNvSpPr txBox="1"/>
          <p:nvPr/>
        </p:nvSpPr>
        <p:spPr>
          <a:xfrm>
            <a:off x="2077602" y="21831020"/>
            <a:ext cx="17719162" cy="3416320"/>
          </a:xfrm>
          <a:prstGeom prst="rect">
            <a:avLst/>
          </a:prstGeom>
          <a:noFill/>
        </p:spPr>
        <p:txBody>
          <a:bodyPr wrap="square" rtlCol="0">
            <a:spAutoFit/>
          </a:bodyPr>
          <a:lstStyle/>
          <a:p>
            <a:r>
              <a:rPr lang="en-US" sz="3600" dirty="0"/>
              <a:t>The hardware used for testing the developed Apps, includes an Arduino, and a Galaxy S7 smart phone. The Arduino uses serial over USB to communicate with the Smart phone. This serial connection is used for transmitting commands to the Arduino. The Arduino’s purpose is to determine what hardware needs to to be controlled, based on the commands sent over the serial connection. The Arduino in the test robot communicates using the I2C bus to control the motors based on the commands received from the phone.</a:t>
            </a:r>
          </a:p>
        </p:txBody>
      </p:sp>
      <p:sp>
        <p:nvSpPr>
          <p:cNvPr id="34" name="TextBox 33">
            <a:extLst>
              <a:ext uri="{FF2B5EF4-FFF2-40B4-BE49-F238E27FC236}">
                <a16:creationId xmlns:a16="http://schemas.microsoft.com/office/drawing/2014/main" id="{B8AC82F2-3B90-403B-A0D8-133331B35A78}"/>
              </a:ext>
            </a:extLst>
          </p:cNvPr>
          <p:cNvSpPr txBox="1"/>
          <p:nvPr/>
        </p:nvSpPr>
        <p:spPr>
          <a:xfrm>
            <a:off x="2025012" y="20620564"/>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Hardware System Design</a:t>
            </a:r>
          </a:p>
        </p:txBody>
      </p:sp>
      <p:sp>
        <p:nvSpPr>
          <p:cNvPr id="40" name="TextBox 39">
            <a:extLst>
              <a:ext uri="{FF2B5EF4-FFF2-40B4-BE49-F238E27FC236}">
                <a16:creationId xmlns:a16="http://schemas.microsoft.com/office/drawing/2014/main" id="{DE049E1D-796D-4FC4-A26B-38583CEF7AD6}"/>
              </a:ext>
            </a:extLst>
          </p:cNvPr>
          <p:cNvSpPr txBox="1"/>
          <p:nvPr/>
        </p:nvSpPr>
        <p:spPr>
          <a:xfrm>
            <a:off x="22350553" y="7873673"/>
            <a:ext cx="1082776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Software System Design</a:t>
            </a:r>
          </a:p>
        </p:txBody>
      </p:sp>
      <p:sp>
        <p:nvSpPr>
          <p:cNvPr id="41" name="TextBox 40">
            <a:extLst>
              <a:ext uri="{FF2B5EF4-FFF2-40B4-BE49-F238E27FC236}">
                <a16:creationId xmlns:a16="http://schemas.microsoft.com/office/drawing/2014/main" id="{D95FAD79-8302-4336-A35B-DC172347B231}"/>
              </a:ext>
            </a:extLst>
          </p:cNvPr>
          <p:cNvSpPr txBox="1"/>
          <p:nvPr/>
        </p:nvSpPr>
        <p:spPr>
          <a:xfrm>
            <a:off x="22350553" y="8961551"/>
            <a:ext cx="17901863" cy="15604272"/>
          </a:xfrm>
          <a:prstGeom prst="rect">
            <a:avLst/>
          </a:prstGeom>
          <a:noFill/>
        </p:spPr>
        <p:txBody>
          <a:bodyPr wrap="square" rtlCol="0">
            <a:spAutoFit/>
          </a:bodyPr>
          <a:lstStyle/>
          <a:p>
            <a:r>
              <a:rPr lang="en-US" sz="3600" dirty="0"/>
              <a:t>The Software is currently split into three different programs, A Robot App for interfacing directly with the robot hardware, a Controller App for sending commands to the robot through a remote connection, and Server program which handles the network connections from each app and exchanges commands and data between them.</a:t>
            </a:r>
          </a:p>
          <a:p>
            <a:endParaRPr lang="en-US" sz="3600" dirty="0"/>
          </a:p>
          <a:p>
            <a:r>
              <a:rPr lang="en-US" sz="3600" dirty="0"/>
              <a:t>The Robot App is the main app and handles direct communication with the robot’s controls, as well as calculations for autonomous control. It communicates with an Arduino on the robot using a serial connection and the library </a:t>
            </a:r>
            <a:r>
              <a:rPr lang="en-US" sz="3600" dirty="0" err="1"/>
              <a:t>USBSerial</a:t>
            </a:r>
            <a:r>
              <a:rPr lang="en-US" sz="3600" dirty="0"/>
              <a:t>, this allows it to control how and when the motors run. This app also runs </a:t>
            </a:r>
            <a:r>
              <a:rPr lang="en-US" sz="3600" dirty="0" err="1"/>
              <a:t>ARCore</a:t>
            </a:r>
            <a:r>
              <a:rPr lang="en-US" sz="3600" dirty="0"/>
              <a:t>, a library made by Google for Augmented Reality Apps. </a:t>
            </a:r>
            <a:r>
              <a:rPr lang="en-US" sz="3600" dirty="0" err="1"/>
              <a:t>ARCore</a:t>
            </a:r>
            <a:r>
              <a:rPr lang="en-US" sz="3600" dirty="0"/>
              <a:t> allows the app to make sense of the real world using its camera and decide where surfaces exist in the real world. Finally, it runs a network connection to allow remote control.</a:t>
            </a:r>
          </a:p>
          <a:p>
            <a:endParaRPr lang="en-US" sz="3600" dirty="0"/>
          </a:p>
          <a:p>
            <a:r>
              <a:rPr lang="en-US" sz="3600" dirty="0"/>
              <a:t>This network connection is connected to the Server Application. This application allows for two phones to connect to the server and then exchange commands and data in parallel. Having the Server Application allows the robot to be connected to from anywhere there is an available internet connection. The application is able to manage the two network connections and automatically disconnect and reconnect individual apps as they lose and gain an internet connection. This is an improvement over some other robots as they will drop out of network range while navigating, and since I have the server constantly communicating it is able to determine when this occurs and pause communication until the app can reconnect.</a:t>
            </a:r>
          </a:p>
          <a:p>
            <a:endParaRPr lang="en-US" sz="3600" dirty="0"/>
          </a:p>
          <a:p>
            <a:r>
              <a:rPr lang="en-US" sz="3600" dirty="0"/>
              <a:t>The final app is the Controller app which uses the same networking code used in the server and robot apps to connect to and control the robot. The controller app utilizes the network connection to receive a feed from the robot’s camera and send movement commands. The images it receives are bytes in a bitmap format and are compressed using WEBP. Lastly, a virtual joystick is used to receive user input at about 5 time a second and then send that to the robot.</a:t>
            </a:r>
          </a:p>
          <a:p>
            <a:endParaRPr lang="en-US" sz="3600" dirty="0"/>
          </a:p>
          <a:p>
            <a:r>
              <a:rPr lang="en-US" sz="3600" dirty="0"/>
              <a:t>All of the code for these applications can be found on GitHub at github.com/</a:t>
            </a:r>
            <a:r>
              <a:rPr lang="en-US" sz="3600" dirty="0" err="1"/>
              <a:t>GriffinBeck</a:t>
            </a:r>
            <a:endParaRPr lang="en-US" sz="3600" dirty="0"/>
          </a:p>
        </p:txBody>
      </p:sp>
      <p:sp>
        <p:nvSpPr>
          <p:cNvPr id="49" name="TextBox 48">
            <a:extLst>
              <a:ext uri="{FF2B5EF4-FFF2-40B4-BE49-F238E27FC236}">
                <a16:creationId xmlns:a16="http://schemas.microsoft.com/office/drawing/2014/main" id="{C1C85091-0250-4511-83F8-65F98E7F1910}"/>
              </a:ext>
            </a:extLst>
          </p:cNvPr>
          <p:cNvSpPr txBox="1"/>
          <p:nvPr/>
        </p:nvSpPr>
        <p:spPr>
          <a:xfrm>
            <a:off x="22302427" y="24784410"/>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
        <p:nvSpPr>
          <p:cNvPr id="25" name="Rectangle 14">
            <a:extLst>
              <a:ext uri="{FF2B5EF4-FFF2-40B4-BE49-F238E27FC236}">
                <a16:creationId xmlns:a16="http://schemas.microsoft.com/office/drawing/2014/main" id="{B57FC812-A557-4FA7-A4CE-69FDB20F5114}"/>
              </a:ext>
            </a:extLst>
          </p:cNvPr>
          <p:cNvSpPr>
            <a:spLocks noChangeArrowheads="1"/>
          </p:cNvSpPr>
          <p:nvPr/>
        </p:nvSpPr>
        <p:spPr bwMode="auto">
          <a:xfrm>
            <a:off x="22302427" y="26011202"/>
            <a:ext cx="18115509" cy="29348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r>
              <a:rPr lang="en-US" sz="3600" dirty="0"/>
              <a:t>With this app, robots can now be controlled from far greater distances by using any available internet connection.  Furthermore, This app also allows for different robots to be easily controlled and switched between, since the app’s communication to the robot is not restricted to specific hardware. Finally, due to the vast array of sensors and processing power of smart phones, this software enables robots to run autonomously using more advanced algorithms.</a:t>
            </a:r>
          </a:p>
        </p:txBody>
      </p:sp>
      <p:sp>
        <p:nvSpPr>
          <p:cNvPr id="24" name="TextBox 23">
            <a:extLst>
              <a:ext uri="{FF2B5EF4-FFF2-40B4-BE49-F238E27FC236}">
                <a16:creationId xmlns:a16="http://schemas.microsoft.com/office/drawing/2014/main" id="{D81E7D96-AD8A-4B24-9CE4-22F3F1B5EAC9}"/>
              </a:ext>
            </a:extLst>
          </p:cNvPr>
          <p:cNvSpPr txBox="1"/>
          <p:nvPr/>
        </p:nvSpPr>
        <p:spPr>
          <a:xfrm>
            <a:off x="22350553" y="30156774"/>
            <a:ext cx="17516855" cy="1200329"/>
          </a:xfrm>
          <a:prstGeom prst="rect">
            <a:avLst/>
          </a:prstGeom>
          <a:noFill/>
        </p:spPr>
        <p:txBody>
          <a:bodyPr wrap="square" rtlCol="0">
            <a:spAutoFit/>
          </a:bodyPr>
          <a:lstStyle/>
          <a:p>
            <a:pPr marL="857250" indent="-857250">
              <a:buClr>
                <a:schemeClr val="tx2">
                  <a:lumMod val="75000"/>
                </a:schemeClr>
              </a:buClr>
              <a:buFont typeface="Wingdings" panose="05000000000000000000" pitchFamily="2" charset="2"/>
              <a:buChar char="§"/>
            </a:pPr>
            <a:r>
              <a:rPr lang="en-US" sz="3600" dirty="0"/>
              <a:t>Modularity to allow easy and quick switching between robot types.</a:t>
            </a:r>
          </a:p>
          <a:p>
            <a:pPr marL="857250" indent="-857250">
              <a:buClr>
                <a:schemeClr val="tx2">
                  <a:lumMod val="75000"/>
                </a:schemeClr>
              </a:buClr>
              <a:buFont typeface="Wingdings" panose="05000000000000000000" pitchFamily="2" charset="2"/>
              <a:buChar char="§"/>
            </a:pPr>
            <a:r>
              <a:rPr lang="en-US" sz="3600" dirty="0"/>
              <a:t>Improved Autonomous.</a:t>
            </a:r>
          </a:p>
        </p:txBody>
      </p:sp>
      <p:sp>
        <p:nvSpPr>
          <p:cNvPr id="26" name="TextBox 25">
            <a:extLst>
              <a:ext uri="{FF2B5EF4-FFF2-40B4-BE49-F238E27FC236}">
                <a16:creationId xmlns:a16="http://schemas.microsoft.com/office/drawing/2014/main" id="{3B54D0DF-C35B-4461-8097-C8B5DF7314DC}"/>
              </a:ext>
            </a:extLst>
          </p:cNvPr>
          <p:cNvSpPr txBox="1"/>
          <p:nvPr/>
        </p:nvSpPr>
        <p:spPr>
          <a:xfrm>
            <a:off x="22222635" y="29174682"/>
            <a:ext cx="1082776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Future Improvements</a:t>
            </a:r>
          </a:p>
        </p:txBody>
      </p:sp>
      <p:sp>
        <p:nvSpPr>
          <p:cNvPr id="22" name="TextBox 21">
            <a:extLst>
              <a:ext uri="{FF2B5EF4-FFF2-40B4-BE49-F238E27FC236}">
                <a16:creationId xmlns:a16="http://schemas.microsoft.com/office/drawing/2014/main" id="{C6DE1CF6-4575-4B1F-9937-FDEE647FA882}"/>
              </a:ext>
            </a:extLst>
          </p:cNvPr>
          <p:cNvSpPr txBox="1"/>
          <p:nvPr/>
        </p:nvSpPr>
        <p:spPr>
          <a:xfrm>
            <a:off x="1839161" y="35780416"/>
            <a:ext cx="7098546" cy="584775"/>
          </a:xfrm>
          <a:prstGeom prst="rect">
            <a:avLst/>
          </a:prstGeom>
          <a:noFill/>
        </p:spPr>
        <p:txBody>
          <a:bodyPr wrap="square" rtlCol="0">
            <a:spAutoFit/>
          </a:bodyPr>
          <a:lstStyle/>
          <a:p>
            <a:pPr algn="ctr"/>
            <a:r>
              <a:rPr lang="en-US" sz="3200" dirty="0">
                <a:latin typeface="+mj-lt"/>
              </a:rPr>
              <a:t>Figure 1: Smart Phone Controlled Robot</a:t>
            </a:r>
          </a:p>
        </p:txBody>
      </p:sp>
      <p:pic>
        <p:nvPicPr>
          <p:cNvPr id="8" name="Picture 7" descr="A picture containing wall, indoor&#10;&#10;Description automatically generated">
            <a:extLst>
              <a:ext uri="{FF2B5EF4-FFF2-40B4-BE49-F238E27FC236}">
                <a16:creationId xmlns:a16="http://schemas.microsoft.com/office/drawing/2014/main" id="{3189DE10-DBB4-474C-A75E-5466CB2B5F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921" t="13051" r="7421" b="16959"/>
          <a:stretch/>
        </p:blipFill>
        <p:spPr>
          <a:xfrm rot="5400000">
            <a:off x="750927" y="26886493"/>
            <a:ext cx="9998990" cy="7223937"/>
          </a:xfrm>
          <a:prstGeom prst="rect">
            <a:avLst/>
          </a:prstGeom>
        </p:spPr>
      </p:pic>
      <p:pic>
        <p:nvPicPr>
          <p:cNvPr id="13" name="Picture 12">
            <a:extLst>
              <a:ext uri="{FF2B5EF4-FFF2-40B4-BE49-F238E27FC236}">
                <a16:creationId xmlns:a16="http://schemas.microsoft.com/office/drawing/2014/main" id="{37290BD1-8DF9-4647-99D6-6CE16F470761}"/>
              </a:ext>
            </a:extLst>
          </p:cNvPr>
          <p:cNvPicPr>
            <a:picLocks noChangeAspect="1"/>
          </p:cNvPicPr>
          <p:nvPr/>
        </p:nvPicPr>
        <p:blipFill rotWithShape="1">
          <a:blip r:embed="rId3">
            <a:extLst>
              <a:ext uri="{28A0092B-C50C-407E-A947-70E740481C1C}">
                <a14:useLocalDpi xmlns:a14="http://schemas.microsoft.com/office/drawing/2010/main" val="0"/>
              </a:ext>
            </a:extLst>
          </a:blip>
          <a:srcRect t="3666"/>
          <a:stretch/>
        </p:blipFill>
        <p:spPr>
          <a:xfrm>
            <a:off x="9802750" y="25498966"/>
            <a:ext cx="5837300" cy="9996958"/>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1495</TotalTime>
  <Words>947</Words>
  <Application>Microsoft Office PowerPoint</Application>
  <PresentationFormat>Custom</PresentationFormat>
  <Paragraphs>31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Smart Phone Controlled Robot</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Roach, Laurie M.</cp:lastModifiedBy>
  <cp:revision>95</cp:revision>
  <dcterms:created xsi:type="dcterms:W3CDTF">2015-01-29T15:27:06Z</dcterms:created>
  <dcterms:modified xsi:type="dcterms:W3CDTF">2020-05-20T14:53:32Z</dcterms:modified>
</cp:coreProperties>
</file>