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343" autoAdjust="0"/>
  </p:normalViewPr>
  <p:slideViewPr>
    <p:cSldViewPr snapToGrid="0">
      <p:cViewPr>
        <p:scale>
          <a:sx n="40" d="100"/>
          <a:sy n="40" d="100"/>
        </p:scale>
        <p:origin x="12" y="-47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4/26/2018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png"/><Relationship Id="rId4" Type="http://schemas.openxmlformats.org/officeDocument/2006/relationships/image" Target="../media/image4.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1652" y="2040888"/>
            <a:ext cx="26981083" cy="1926476"/>
          </a:xfrm>
        </p:spPr>
        <p:txBody>
          <a:bodyPr>
            <a:noAutofit/>
          </a:bodyPr>
          <a:lstStyle/>
          <a:p>
            <a:pPr algn="l"/>
            <a:r>
              <a:rPr lang="en-US" sz="9600" dirty="0">
                <a:latin typeface="Corbel" panose="020B0503020204020204" pitchFamily="34" charset="0"/>
              </a:rPr>
              <a:t>“Is that the house of someone working abroad?”:</a:t>
            </a:r>
          </a:p>
        </p:txBody>
      </p:sp>
      <p:sp>
        <p:nvSpPr>
          <p:cNvPr id="6" name="Title 1"/>
          <p:cNvSpPr txBox="1">
            <a:spLocks/>
          </p:cNvSpPr>
          <p:nvPr/>
        </p:nvSpPr>
        <p:spPr>
          <a:xfrm>
            <a:off x="1901650" y="5758093"/>
            <a:ext cx="37680375" cy="954619"/>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5000" dirty="0">
                <a:latin typeface="Corbel" panose="020B0503020204020204" pitchFamily="34" charset="0"/>
              </a:rPr>
              <a:t>Zach Madison, Economics | Faculty Mentors: Dr. Rose-Marie Avin, Economics | Dr. Kong Pheng Pha, Women’s, Gender, and Sexuality Studies </a:t>
            </a:r>
          </a:p>
        </p:txBody>
      </p:sp>
      <p:sp>
        <p:nvSpPr>
          <p:cNvPr id="7" name="Title 1"/>
          <p:cNvSpPr txBox="1">
            <a:spLocks/>
          </p:cNvSpPr>
          <p:nvPr/>
        </p:nvSpPr>
        <p:spPr>
          <a:xfrm>
            <a:off x="1901651" y="440695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7200" dirty="0" smtClean="0">
                <a:latin typeface="Corbel" panose="020B0503020204020204" pitchFamily="34" charset="0"/>
                <a:cs typeface="Arial" panose="020B0604020202020204" pitchFamily="34" charset="0"/>
              </a:rPr>
              <a:t>Neocolonialism, Exploitation, and </a:t>
            </a:r>
            <a:r>
              <a:rPr lang="en-US" sz="7200" dirty="0">
                <a:latin typeface="Corbel" panose="020B0503020204020204" pitchFamily="34" charset="0"/>
                <a:cs typeface="Arial" panose="020B0604020202020204" pitchFamily="34" charset="0"/>
              </a:rPr>
              <a:t>Transnational Ties</a:t>
            </a:r>
            <a:endParaRPr lang="en-US" sz="4400" cap="small" dirty="0">
              <a:solidFill>
                <a:srgbClr val="DD9E11"/>
              </a:solidFill>
              <a:latin typeface="Corbel" panose="020B0503020204020204" pitchFamily="34" charset="0"/>
              <a:cs typeface="Arial" panose="020B0604020202020204" pitchFamily="34" charset="0"/>
            </a:endParaRPr>
          </a:p>
        </p:txBody>
      </p:sp>
      <p:sp>
        <p:nvSpPr>
          <p:cNvPr id="8" name="Subtitle 2"/>
          <p:cNvSpPr txBox="1">
            <a:spLocks/>
          </p:cNvSpPr>
          <p:nvPr/>
        </p:nvSpPr>
        <p:spPr>
          <a:xfrm>
            <a:off x="1586258" y="15604442"/>
            <a:ext cx="12237981" cy="10054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10000"/>
              </a:lnSpc>
            </a:pPr>
            <a:r>
              <a:rPr lang="en-US" sz="3200" dirty="0">
                <a:latin typeface="Palatino Linotype" panose="02040502050505030304" pitchFamily="18" charset="0"/>
              </a:rPr>
              <a:t>This project focuses on the Philippines, a place with centuries of settler/colonial suffering.  More specifically, I use storytelling as a method to gain a better understanding of the socioeconomic realities of Filipinos/as, especially in respect to the Philippine State’s </a:t>
            </a:r>
            <a:r>
              <a:rPr lang="en-US" sz="3200" dirty="0" smtClean="0">
                <a:latin typeface="Palatino Linotype" panose="02040502050505030304" pitchFamily="18" charset="0"/>
              </a:rPr>
              <a:t>particular </a:t>
            </a:r>
            <a:r>
              <a:rPr lang="en-US" sz="3200" dirty="0">
                <a:latin typeface="Palatino Linotype" panose="02040502050505030304" pitchFamily="18" charset="0"/>
              </a:rPr>
              <a:t>position as one of the leading institutions which traffic peoples, through its </a:t>
            </a:r>
            <a:r>
              <a:rPr lang="en-US" sz="3200" dirty="0" smtClean="0">
                <a:latin typeface="Palatino Linotype" panose="02040502050505030304" pitchFamily="18" charset="0"/>
              </a:rPr>
              <a:t>Overseas Filipino </a:t>
            </a:r>
            <a:r>
              <a:rPr lang="en-US" sz="3200" dirty="0">
                <a:latin typeface="Palatino Linotype" panose="02040502050505030304" pitchFamily="18" charset="0"/>
              </a:rPr>
              <a:t>Worker (OFW) programs and incentives. </a:t>
            </a:r>
          </a:p>
        </p:txBody>
      </p:sp>
      <p:sp>
        <p:nvSpPr>
          <p:cNvPr id="10" name="Subtitle 2"/>
          <p:cNvSpPr txBox="1">
            <a:spLocks/>
          </p:cNvSpPr>
          <p:nvPr/>
        </p:nvSpPr>
        <p:spPr>
          <a:xfrm>
            <a:off x="15392196" y="34221509"/>
            <a:ext cx="10827763" cy="23325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1733210" y="14533072"/>
            <a:ext cx="6791499" cy="1015663"/>
          </a:xfrm>
          <a:prstGeom prst="rect">
            <a:avLst/>
          </a:prstGeom>
          <a:noFill/>
        </p:spPr>
        <p:txBody>
          <a:bodyPr wrap="square" rtlCol="0">
            <a:spAutoFit/>
          </a:bodyPr>
          <a:lstStyle/>
          <a:p>
            <a:r>
              <a:rPr lang="en-US" sz="6000" cap="small" dirty="0">
                <a:solidFill>
                  <a:schemeClr val="accent1">
                    <a:lumMod val="50000"/>
                  </a:schemeClr>
                </a:solidFill>
                <a:latin typeface="Corbel" panose="020B0503020204020204" pitchFamily="34" charset="0"/>
              </a:rPr>
              <a:t>Introduction</a:t>
            </a:r>
          </a:p>
        </p:txBody>
      </p:sp>
      <p:sp>
        <p:nvSpPr>
          <p:cNvPr id="14" name="TextBox 13"/>
          <p:cNvSpPr txBox="1"/>
          <p:nvPr/>
        </p:nvSpPr>
        <p:spPr>
          <a:xfrm>
            <a:off x="15392193" y="14625405"/>
            <a:ext cx="10003432" cy="923330"/>
          </a:xfrm>
          <a:prstGeom prst="rect">
            <a:avLst/>
          </a:prstGeom>
          <a:noFill/>
        </p:spPr>
        <p:txBody>
          <a:bodyPr wrap="square" rtlCol="0">
            <a:spAutoFit/>
          </a:bodyPr>
          <a:lstStyle/>
          <a:p>
            <a:pPr defTabSz="4023360">
              <a:lnSpc>
                <a:spcPct val="90000"/>
              </a:lnSpc>
              <a:spcBef>
                <a:spcPts val="4400"/>
              </a:spcBef>
            </a:pPr>
            <a:r>
              <a:rPr lang="en-US" sz="6000" cap="small" dirty="0">
                <a:solidFill>
                  <a:schemeClr val="accent1">
                    <a:lumMod val="50000"/>
                  </a:schemeClr>
                </a:solidFill>
                <a:latin typeface="Corbel" panose="020B0503020204020204" pitchFamily="34" charset="0"/>
                <a:cs typeface="Arial" panose="020B0604020202020204" pitchFamily="34" charset="0"/>
              </a:rPr>
              <a:t>Methodology and Methods</a:t>
            </a:r>
          </a:p>
        </p:txBody>
      </p:sp>
      <p:sp>
        <p:nvSpPr>
          <p:cNvPr id="20" name="TextBox 19"/>
          <p:cNvSpPr txBox="1"/>
          <p:nvPr/>
        </p:nvSpPr>
        <p:spPr>
          <a:xfrm>
            <a:off x="15080490" y="15752598"/>
            <a:ext cx="11028291" cy="3520964"/>
          </a:xfrm>
          <a:prstGeom prst="rect">
            <a:avLst/>
          </a:prstGeom>
          <a:noFill/>
        </p:spPr>
        <p:txBody>
          <a:bodyPr wrap="square" rtlCol="0">
            <a:spAutoFit/>
          </a:bodyPr>
          <a:lstStyle/>
          <a:p>
            <a:pPr marL="457200" indent="-457200" defTabSz="4023360">
              <a:lnSpc>
                <a:spcPct val="90000"/>
              </a:lnSpc>
              <a:spcBef>
                <a:spcPts val="1200"/>
              </a:spcBef>
              <a:buFont typeface="Arial" panose="020B0604020202020204" pitchFamily="34" charset="0"/>
              <a:buChar char="•"/>
            </a:pPr>
            <a:r>
              <a:rPr lang="en-US" sz="3200" dirty="0">
                <a:latin typeface="Palatino Linotype" panose="02040502050505030304" pitchFamily="18" charset="0"/>
              </a:rPr>
              <a:t>Standpoint theory</a:t>
            </a:r>
          </a:p>
          <a:p>
            <a:pPr marL="457200" indent="-457200" defTabSz="4023360">
              <a:lnSpc>
                <a:spcPct val="90000"/>
              </a:lnSpc>
              <a:spcBef>
                <a:spcPts val="1200"/>
              </a:spcBef>
              <a:buFont typeface="Arial" panose="020B0604020202020204" pitchFamily="34" charset="0"/>
              <a:buChar char="•"/>
            </a:pPr>
            <a:r>
              <a:rPr lang="en-US" sz="3200" dirty="0">
                <a:latin typeface="Palatino Linotype" panose="02040502050505030304" pitchFamily="18" charset="0"/>
              </a:rPr>
              <a:t>Anti-white supremacist and decolonial framework</a:t>
            </a:r>
          </a:p>
          <a:p>
            <a:pPr marL="457200" indent="-457200" defTabSz="4023360">
              <a:lnSpc>
                <a:spcPct val="90000"/>
              </a:lnSpc>
              <a:spcBef>
                <a:spcPts val="1200"/>
              </a:spcBef>
              <a:buFont typeface="Arial" panose="020B0604020202020204" pitchFamily="34" charset="0"/>
              <a:buChar char="•"/>
            </a:pPr>
            <a:r>
              <a:rPr lang="en-US" sz="3200" dirty="0">
                <a:latin typeface="Palatino Linotype" panose="02040502050505030304" pitchFamily="18" charset="0"/>
              </a:rPr>
              <a:t>Oral Histories </a:t>
            </a:r>
          </a:p>
          <a:p>
            <a:pPr marL="457200" indent="-457200" defTabSz="4023360">
              <a:lnSpc>
                <a:spcPct val="90000"/>
              </a:lnSpc>
              <a:spcBef>
                <a:spcPts val="1200"/>
              </a:spcBef>
              <a:buFont typeface="Arial" panose="020B0604020202020204" pitchFamily="34" charset="0"/>
              <a:buChar char="•"/>
            </a:pPr>
            <a:r>
              <a:rPr lang="en-US" sz="3200" dirty="0">
                <a:latin typeface="Palatino Linotype" panose="02040502050505030304" pitchFamily="18" charset="0"/>
              </a:rPr>
              <a:t>Ethnography </a:t>
            </a:r>
          </a:p>
          <a:p>
            <a:pPr marL="457200" indent="-457200" defTabSz="4023360">
              <a:lnSpc>
                <a:spcPct val="90000"/>
              </a:lnSpc>
              <a:spcBef>
                <a:spcPts val="1200"/>
              </a:spcBef>
              <a:buFont typeface="Arial" panose="020B0604020202020204" pitchFamily="34" charset="0"/>
              <a:buChar char="•"/>
            </a:pPr>
            <a:r>
              <a:rPr lang="en-US" sz="3200" dirty="0" smtClean="0">
                <a:latin typeface="Palatino Linotype" panose="02040502050505030304" pitchFamily="18" charset="0"/>
              </a:rPr>
              <a:t>Participant </a:t>
            </a:r>
            <a:r>
              <a:rPr lang="en-US" sz="3200" dirty="0">
                <a:latin typeface="Palatino Linotype" panose="02040502050505030304" pitchFamily="18" charset="0"/>
              </a:rPr>
              <a:t>Observation</a:t>
            </a:r>
          </a:p>
          <a:p>
            <a:pPr marL="457200" indent="-457200" defTabSz="4023360">
              <a:lnSpc>
                <a:spcPct val="90000"/>
              </a:lnSpc>
              <a:spcBef>
                <a:spcPts val="1200"/>
              </a:spcBef>
              <a:buFont typeface="Arial" panose="020B0604020202020204" pitchFamily="34" charset="0"/>
              <a:buChar char="•"/>
            </a:pPr>
            <a:r>
              <a:rPr lang="en-US" sz="3200" dirty="0">
                <a:latin typeface="Palatino Linotype" panose="02040502050505030304" pitchFamily="18" charset="0"/>
              </a:rPr>
              <a:t>Travelogue </a:t>
            </a:r>
          </a:p>
        </p:txBody>
      </p:sp>
      <p:sp>
        <p:nvSpPr>
          <p:cNvPr id="27" name="Subtitle 2"/>
          <p:cNvSpPr txBox="1">
            <a:spLocks/>
          </p:cNvSpPr>
          <p:nvPr/>
        </p:nvSpPr>
        <p:spPr>
          <a:xfrm>
            <a:off x="15011906" y="21355573"/>
            <a:ext cx="12616037"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3,100 Philippine peoples leave their country each day as migrant workers</a:t>
            </a:r>
            <a:r>
              <a:rPr lang="en-US" sz="3200" baseline="30000" dirty="0">
                <a:latin typeface="Palatino Linotype" panose="02040502050505030304" pitchFamily="18" charset="0"/>
              </a:rPr>
              <a:t>1</a:t>
            </a:r>
            <a:r>
              <a:rPr lang="en-US" sz="3200" dirty="0">
                <a:latin typeface="Palatino Linotype" panose="02040502050505030304" pitchFamily="18" charset="0"/>
              </a:rPr>
              <a:t> </a:t>
            </a: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At any given time, 5 to 10 percent of the country’s population are working as overseas contract laborers, amounting to a total of 5 to 10 million peoples</a:t>
            </a: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Estimates suggest between 30 to 50 percent of the peoples living within the Philippines depend on income </a:t>
            </a:r>
            <a:r>
              <a:rPr lang="en-US" sz="3200" dirty="0" smtClean="0">
                <a:latin typeface="Palatino Linotype" panose="02040502050505030304" pitchFamily="18" charset="0"/>
              </a:rPr>
              <a:t>sent </a:t>
            </a:r>
            <a:r>
              <a:rPr lang="en-US" sz="3200" dirty="0">
                <a:latin typeface="Palatino Linotype" panose="02040502050505030304" pitchFamily="18" charset="0"/>
              </a:rPr>
              <a:t>from an overseas worker</a:t>
            </a:r>
            <a:r>
              <a:rPr lang="en-US" sz="3200" baseline="30000" dirty="0">
                <a:latin typeface="Palatino Linotype" panose="02040502050505030304" pitchFamily="18" charset="0"/>
              </a:rPr>
              <a:t>2</a:t>
            </a:r>
            <a:endParaRPr lang="en-US" sz="3200" dirty="0">
              <a:latin typeface="Palatino Linotype" panose="02040502050505030304" pitchFamily="18" charset="0"/>
            </a:endParaRP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“approximately 70 percent [of those overseas] are woman working as domestic servants in middle- and upper-class homes in Europe, Japan, the Middle East, the United Kingdom, and the United States” </a:t>
            </a: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“there are 100,000 registered nurses in the Philippines, but almost none actually reside in the country”</a:t>
            </a: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“the representation and hypercommodification of Filipina workers as ideal care workers is a product of a highly coordinated process that [employment agencies] initiate through the construction of their added export value, a unique Filipina labor power that serves as their global comparative advantage”</a:t>
            </a:r>
            <a:r>
              <a:rPr lang="en-US" sz="3200" baseline="30000" dirty="0">
                <a:latin typeface="Palatino Linotype" panose="02040502050505030304" pitchFamily="18" charset="0"/>
              </a:rPr>
              <a:t>3</a:t>
            </a:r>
            <a:endParaRPr lang="en-US" sz="3200" dirty="0">
              <a:latin typeface="Palatino Linotype" panose="02040502050505030304" pitchFamily="18" charset="0"/>
            </a:endParaRP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“The Philippines is currently the top supplier of shipping labor.  Filipino seamen comprise about 20 percent (one-fifth) of the 1.2 million international ship workers.”</a:t>
            </a:r>
            <a:r>
              <a:rPr lang="en-US" sz="3200" baseline="30000" dirty="0">
                <a:latin typeface="Palatino Linotype" panose="02040502050505030304" pitchFamily="18" charset="0"/>
              </a:rPr>
              <a:t>4</a:t>
            </a: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External debt of the Philippines is projected at 73.2 billion U.S. dollars for 2018, according to the IMF</a:t>
            </a:r>
            <a:r>
              <a:rPr lang="en-US" sz="3200" baseline="30000" dirty="0">
                <a:latin typeface="Palatino Linotype" panose="02040502050505030304" pitchFamily="18" charset="0"/>
              </a:rPr>
              <a:t>5</a:t>
            </a:r>
            <a:endParaRPr lang="en-US" sz="3200" dirty="0">
              <a:latin typeface="Palatino Linotype" panose="02040502050505030304" pitchFamily="18" charset="0"/>
            </a:endParaRPr>
          </a:p>
          <a:p>
            <a:pPr marL="457200" indent="-457200" algn="l">
              <a:lnSpc>
                <a:spcPct val="100000"/>
              </a:lnSpc>
              <a:spcBef>
                <a:spcPts val="600"/>
              </a:spcBef>
              <a:buFont typeface="Arial" panose="020B0604020202020204" pitchFamily="34" charset="0"/>
              <a:buChar char="•"/>
            </a:pPr>
            <a:r>
              <a:rPr lang="en-US" sz="3200" dirty="0">
                <a:latin typeface="Palatino Linotype" panose="02040502050505030304" pitchFamily="18" charset="0"/>
              </a:rPr>
              <a:t>“The remittances that Filipino seamen and other OFWs contribute generate the foreign revenue needed to finance these massive international debts.” </a:t>
            </a:r>
          </a:p>
        </p:txBody>
      </p:sp>
      <p:sp>
        <p:nvSpPr>
          <p:cNvPr id="30" name="TextBox 29"/>
          <p:cNvSpPr txBox="1"/>
          <p:nvPr/>
        </p:nvSpPr>
        <p:spPr>
          <a:xfrm>
            <a:off x="15080490" y="19806736"/>
            <a:ext cx="11322692" cy="1015663"/>
          </a:xfrm>
          <a:prstGeom prst="rect">
            <a:avLst/>
          </a:prstGeom>
          <a:noFill/>
        </p:spPr>
        <p:txBody>
          <a:bodyPr wrap="square" rtlCol="0">
            <a:spAutoFit/>
          </a:bodyPr>
          <a:lstStyle/>
          <a:p>
            <a:pPr algn="ctr"/>
            <a:r>
              <a:rPr lang="en-US" sz="6000" cap="small" dirty="0">
                <a:solidFill>
                  <a:schemeClr val="accent1">
                    <a:lumMod val="50000"/>
                  </a:schemeClr>
                </a:solidFill>
                <a:latin typeface="Corbel" panose="020B0503020204020204" pitchFamily="34" charset="0"/>
              </a:rPr>
              <a:t>Contemporary Political Context</a:t>
            </a:r>
          </a:p>
        </p:txBody>
      </p:sp>
      <p:sp>
        <p:nvSpPr>
          <p:cNvPr id="31" name="TextBox 30"/>
          <p:cNvSpPr txBox="1"/>
          <p:nvPr/>
        </p:nvSpPr>
        <p:spPr>
          <a:xfrm>
            <a:off x="28488731" y="26515027"/>
            <a:ext cx="10827766" cy="707886"/>
          </a:xfrm>
          <a:prstGeom prst="rect">
            <a:avLst/>
          </a:prstGeom>
          <a:noFill/>
        </p:spPr>
        <p:txBody>
          <a:bodyPr wrap="square" rtlCol="0">
            <a:spAutoFit/>
          </a:bodyPr>
          <a:lstStyle/>
          <a:p>
            <a:r>
              <a:rPr lang="en-US" sz="4000" cap="small" dirty="0">
                <a:solidFill>
                  <a:schemeClr val="accent1">
                    <a:lumMod val="50000"/>
                  </a:schemeClr>
                </a:solidFill>
                <a:latin typeface="Corbel" panose="020B0503020204020204" pitchFamily="34" charset="0"/>
              </a:rPr>
              <a:t>Works Cited</a:t>
            </a:r>
            <a:endParaRPr lang="en-US" sz="3600" cap="small" dirty="0">
              <a:solidFill>
                <a:schemeClr val="accent1">
                  <a:lumMod val="50000"/>
                </a:schemeClr>
              </a:solidFill>
              <a:latin typeface="Corbel" panose="020B0503020204020204" pitchFamily="34" charset="0"/>
            </a:endParaRPr>
          </a:p>
        </p:txBody>
      </p:sp>
      <p:sp>
        <p:nvSpPr>
          <p:cNvPr id="32" name="TextBox 31"/>
          <p:cNvSpPr txBox="1"/>
          <p:nvPr/>
        </p:nvSpPr>
        <p:spPr>
          <a:xfrm>
            <a:off x="28488731" y="32070726"/>
            <a:ext cx="6418079" cy="707886"/>
          </a:xfrm>
          <a:prstGeom prst="rect">
            <a:avLst/>
          </a:prstGeom>
          <a:noFill/>
        </p:spPr>
        <p:txBody>
          <a:bodyPr wrap="square" rtlCol="0">
            <a:spAutoFit/>
          </a:bodyPr>
          <a:lstStyle/>
          <a:p>
            <a:r>
              <a:rPr lang="en-US" sz="4000" cap="small" dirty="0">
                <a:solidFill>
                  <a:schemeClr val="accent1">
                    <a:lumMod val="50000"/>
                  </a:schemeClr>
                </a:solidFill>
                <a:latin typeface="Corbel" panose="020B0503020204020204" pitchFamily="34" charset="0"/>
              </a:rPr>
              <a:t>Acknowledgements </a:t>
            </a:r>
          </a:p>
        </p:txBody>
      </p:sp>
      <p:sp>
        <p:nvSpPr>
          <p:cNvPr id="34" name="TextBox 33"/>
          <p:cNvSpPr txBox="1"/>
          <p:nvPr/>
        </p:nvSpPr>
        <p:spPr>
          <a:xfrm>
            <a:off x="28488731" y="14625405"/>
            <a:ext cx="6274058" cy="1015663"/>
          </a:xfrm>
          <a:prstGeom prst="rect">
            <a:avLst/>
          </a:prstGeom>
          <a:noFill/>
        </p:spPr>
        <p:txBody>
          <a:bodyPr wrap="square" rtlCol="0">
            <a:spAutoFit/>
          </a:bodyPr>
          <a:lstStyle/>
          <a:p>
            <a:r>
              <a:rPr lang="en-US" sz="6000" cap="small" dirty="0">
                <a:solidFill>
                  <a:schemeClr val="accent1">
                    <a:lumMod val="50000"/>
                  </a:schemeClr>
                </a:solidFill>
                <a:latin typeface="Corbel" panose="020B0503020204020204" pitchFamily="34" charset="0"/>
              </a:rPr>
              <a:t>Critical Insights</a:t>
            </a:r>
          </a:p>
        </p:txBody>
      </p:sp>
      <p:sp>
        <p:nvSpPr>
          <p:cNvPr id="40" name="TextBox 39"/>
          <p:cNvSpPr txBox="1"/>
          <p:nvPr/>
        </p:nvSpPr>
        <p:spPr>
          <a:xfrm>
            <a:off x="1672250" y="22374509"/>
            <a:ext cx="6791499" cy="1015663"/>
          </a:xfrm>
          <a:prstGeom prst="rect">
            <a:avLst/>
          </a:prstGeom>
          <a:noFill/>
        </p:spPr>
        <p:txBody>
          <a:bodyPr wrap="square" rtlCol="0">
            <a:spAutoFit/>
          </a:bodyPr>
          <a:lstStyle/>
          <a:p>
            <a:r>
              <a:rPr lang="en-US" sz="6000" cap="small" dirty="0">
                <a:solidFill>
                  <a:schemeClr val="accent1">
                    <a:lumMod val="50000"/>
                  </a:schemeClr>
                </a:solidFill>
                <a:latin typeface="Corbel" panose="020B0503020204020204" pitchFamily="34" charset="0"/>
              </a:rPr>
              <a:t>Description </a:t>
            </a:r>
          </a:p>
        </p:txBody>
      </p:sp>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54861" y="7641722"/>
            <a:ext cx="9142043" cy="6856532"/>
          </a:xfrm>
          <a:prstGeom prst="rect">
            <a:avLst/>
          </a:prstGeom>
          <a:ln>
            <a:solidFill>
              <a:schemeClr val="bg2"/>
            </a:solidFill>
          </a:ln>
        </p:spPr>
      </p:pic>
      <p:pic>
        <p:nvPicPr>
          <p:cNvPr id="46" name="Picture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9229" y="23163032"/>
            <a:ext cx="5621962" cy="8253039"/>
          </a:xfrm>
          <a:prstGeom prst="rect">
            <a:avLst/>
          </a:prstGeom>
        </p:spPr>
      </p:pic>
      <p:sp>
        <p:nvSpPr>
          <p:cNvPr id="49" name="TextBox 48"/>
          <p:cNvSpPr txBox="1"/>
          <p:nvPr/>
        </p:nvSpPr>
        <p:spPr>
          <a:xfrm>
            <a:off x="1586258" y="23299459"/>
            <a:ext cx="6564086" cy="8191473"/>
          </a:xfrm>
          <a:prstGeom prst="rect">
            <a:avLst/>
          </a:prstGeom>
          <a:noFill/>
        </p:spPr>
        <p:txBody>
          <a:bodyPr wrap="square" rtlCol="0">
            <a:spAutoFit/>
          </a:bodyPr>
          <a:lstStyle/>
          <a:p>
            <a:pPr>
              <a:lnSpc>
                <a:spcPct val="110000"/>
              </a:lnSpc>
            </a:pPr>
            <a:r>
              <a:rPr lang="en-US" sz="3200" dirty="0">
                <a:latin typeface="Palatino Linotype" panose="02040502050505030304" pitchFamily="18" charset="0"/>
              </a:rPr>
              <a:t>In the coastal lowlands of the Eastern Visayas, I conducted an academic and political inquiry to hear about the everyday experiences of the families to those who are OFWs.  Neoliberal globalization, in conjunction with neocolonial state governments, has pushed many Philippine peoples, especially Filipina mothers, to migrate out of mere socioeconomic necessity.  As a result, </a:t>
            </a:r>
            <a:r>
              <a:rPr lang="en-US" sz="3200" dirty="0" smtClean="0">
                <a:latin typeface="Palatino Linotype" panose="02040502050505030304" pitchFamily="18" charset="0"/>
              </a:rPr>
              <a:t>many </a:t>
            </a:r>
            <a:r>
              <a:rPr lang="en-US" sz="3200" dirty="0">
                <a:latin typeface="Palatino Linotype" panose="02040502050505030304" pitchFamily="18" charset="0"/>
              </a:rPr>
              <a:t>transnational and transpacific relationships have been formed and maintained.  </a:t>
            </a:r>
          </a:p>
        </p:txBody>
      </p:sp>
      <p:sp>
        <p:nvSpPr>
          <p:cNvPr id="50" name="TextBox 49"/>
          <p:cNvSpPr txBox="1"/>
          <p:nvPr/>
        </p:nvSpPr>
        <p:spPr>
          <a:xfrm>
            <a:off x="1586258" y="31573546"/>
            <a:ext cx="12384932" cy="4918269"/>
          </a:xfrm>
          <a:prstGeom prst="rect">
            <a:avLst/>
          </a:prstGeom>
          <a:noFill/>
        </p:spPr>
        <p:txBody>
          <a:bodyPr wrap="square" rtlCol="0">
            <a:spAutoFit/>
          </a:bodyPr>
          <a:lstStyle/>
          <a:p>
            <a:pPr>
              <a:lnSpc>
                <a:spcPct val="110000"/>
              </a:lnSpc>
            </a:pPr>
            <a:r>
              <a:rPr lang="en-US" sz="3200" dirty="0">
                <a:latin typeface="Palatino Linotype" panose="02040502050505030304" pitchFamily="18" charset="0"/>
              </a:rPr>
              <a:t>To identify participants for this project, I made use of personal relationships to direct me towards locations where I could meet peoples that would share their stories.  Mainly, conversations that compose the analysis of this project took place on street corners and at people’s </a:t>
            </a:r>
            <a:r>
              <a:rPr lang="en-US" sz="3200" dirty="0" smtClean="0">
                <a:latin typeface="Palatino Linotype" panose="02040502050505030304" pitchFamily="18" charset="0"/>
              </a:rPr>
              <a:t>homes, while </a:t>
            </a:r>
            <a:r>
              <a:rPr lang="en-US" sz="3200" dirty="0">
                <a:latin typeface="Palatino Linotype" panose="02040502050505030304" pitchFamily="18" charset="0"/>
              </a:rPr>
              <a:t>making connections between the histories of our respective countries.  As a result of the topics we discussed, this work in progress has evolved into a critical reflection on whiteness, </a:t>
            </a:r>
            <a:r>
              <a:rPr lang="en-US" sz="3200" dirty="0" smtClean="0">
                <a:latin typeface="Palatino Linotype" panose="02040502050505030304" pitchFamily="18" charset="0"/>
              </a:rPr>
              <a:t>subjectivities, positionalities</a:t>
            </a:r>
            <a:r>
              <a:rPr lang="en-US" sz="3200" dirty="0">
                <a:latin typeface="Palatino Linotype" panose="02040502050505030304" pitchFamily="18" charset="0"/>
              </a:rPr>
              <a:t>, and memories. </a:t>
            </a:r>
          </a:p>
          <a:p>
            <a:endParaRPr lang="en-US" sz="3200" dirty="0">
              <a:latin typeface="Palatino Linotype" panose="02040502050505030304" pitchFamily="18" charset="0"/>
            </a:endParaRPr>
          </a:p>
        </p:txBody>
      </p:sp>
      <p:sp>
        <p:nvSpPr>
          <p:cNvPr id="53" name="TextBox 52"/>
          <p:cNvSpPr txBox="1"/>
          <p:nvPr/>
        </p:nvSpPr>
        <p:spPr>
          <a:xfrm>
            <a:off x="28542655" y="27418562"/>
            <a:ext cx="12593954" cy="4154984"/>
          </a:xfrm>
          <a:prstGeom prst="rect">
            <a:avLst/>
          </a:prstGeom>
          <a:noFill/>
        </p:spPr>
        <p:txBody>
          <a:bodyPr wrap="square" rtlCol="0">
            <a:spAutoFit/>
          </a:bodyPr>
          <a:lstStyle/>
          <a:p>
            <a:r>
              <a:rPr lang="en-US" sz="2400" dirty="0">
                <a:latin typeface="Palatino Linotype" panose="02040502050505030304" pitchFamily="18" charset="0"/>
              </a:rPr>
              <a:t>[1] Grace Chang and Kathleen Kim, “Reconceptualizing Approaches to Human Trafficking: New Directions and Perspectives from the Field(s),” in </a:t>
            </a:r>
            <a:r>
              <a:rPr lang="en-US" sz="2400" i="1" dirty="0">
                <a:latin typeface="Palatino Linotype" panose="02040502050505030304" pitchFamily="18" charset="0"/>
              </a:rPr>
              <a:t>Stanford Journal of Civil Rights and Civil Liberties </a:t>
            </a:r>
          </a:p>
          <a:p>
            <a:r>
              <a:rPr lang="en-US" sz="2400" dirty="0">
                <a:latin typeface="Palatino Linotype" panose="02040502050505030304" pitchFamily="18" charset="0"/>
              </a:rPr>
              <a:t>[2] Grace Chang, “Global Exchange, The World Bank, ‘Welfare Reform,’ and the Trade in Migrant Women,” in </a:t>
            </a:r>
            <a:r>
              <a:rPr lang="en-US" sz="2400" i="1" dirty="0">
                <a:latin typeface="Palatino Linotype" panose="02040502050505030304" pitchFamily="18" charset="0"/>
              </a:rPr>
              <a:t>Disposable Domestics: Immigrant Women Workers in the Global Economy. </a:t>
            </a:r>
            <a:endParaRPr lang="en-US" sz="2400" dirty="0">
              <a:latin typeface="Palatino Linotype" panose="02040502050505030304" pitchFamily="18" charset="0"/>
            </a:endParaRPr>
          </a:p>
          <a:p>
            <a:r>
              <a:rPr lang="en-US" sz="2400" dirty="0">
                <a:latin typeface="Palatino Linotype" panose="02040502050505030304" pitchFamily="18" charset="0"/>
              </a:rPr>
              <a:t>[3] Anna Guevarra, “Selling Filipinas’ Added Export Value,” in </a:t>
            </a:r>
            <a:r>
              <a:rPr lang="en-US" sz="2400" i="1" dirty="0">
                <a:latin typeface="Palatino Linotype" panose="02040502050505030304" pitchFamily="18" charset="0"/>
              </a:rPr>
              <a:t>Marketing Dreams: Manufacturing Heroes: The Transnational Labor Brokering of Filipina Women. </a:t>
            </a:r>
          </a:p>
          <a:p>
            <a:r>
              <a:rPr lang="en-US" sz="2400" dirty="0">
                <a:latin typeface="Palatino Linotype" panose="02040502050505030304" pitchFamily="18" charset="0"/>
              </a:rPr>
              <a:t>[4] Kale Bantigue Fajardo, </a:t>
            </a:r>
            <a:r>
              <a:rPr lang="en-US" sz="2400" i="1" dirty="0">
                <a:latin typeface="Palatino Linotype" panose="02040502050505030304" pitchFamily="18" charset="0"/>
              </a:rPr>
              <a:t>Filipino Crosscurrents: Oceanographies of Seafaring, Masculinities, and Globalization</a:t>
            </a:r>
          </a:p>
          <a:p>
            <a:r>
              <a:rPr lang="en-US" sz="2400" dirty="0">
                <a:latin typeface="Palatino Linotype" panose="02040502050505030304" pitchFamily="18" charset="0"/>
              </a:rPr>
              <a:t>[5] International Monterey Fund, “2017 Article IV consultation with the Philippines,” in IMF Country Report No. 17/33  </a:t>
            </a:r>
          </a:p>
        </p:txBody>
      </p:sp>
      <p:sp>
        <p:nvSpPr>
          <p:cNvPr id="4" name="TextBox 3">
            <a:extLst>
              <a:ext uri="{FF2B5EF4-FFF2-40B4-BE49-F238E27FC236}">
                <a16:creationId xmlns:a16="http://schemas.microsoft.com/office/drawing/2014/main" id="{7C40AB0C-098F-4E59-A656-A9A50E5D4053}"/>
              </a:ext>
            </a:extLst>
          </p:cNvPr>
          <p:cNvSpPr txBox="1"/>
          <p:nvPr/>
        </p:nvSpPr>
        <p:spPr>
          <a:xfrm>
            <a:off x="1672250" y="19396343"/>
            <a:ext cx="11455121" cy="1015663"/>
          </a:xfrm>
          <a:prstGeom prst="rect">
            <a:avLst/>
          </a:prstGeom>
          <a:noFill/>
        </p:spPr>
        <p:txBody>
          <a:bodyPr wrap="square" rtlCol="0">
            <a:spAutoFit/>
          </a:bodyPr>
          <a:lstStyle/>
          <a:p>
            <a:r>
              <a:rPr lang="en-US" sz="6000" cap="small" dirty="0" smtClean="0">
                <a:solidFill>
                  <a:schemeClr val="accent1">
                    <a:lumMod val="50000"/>
                  </a:schemeClr>
                </a:solidFill>
                <a:latin typeface="Corbel" panose="020B0503020204020204" pitchFamily="34" charset="0"/>
              </a:rPr>
              <a:t>Objectives</a:t>
            </a:r>
            <a:endParaRPr lang="en-US" sz="6000" cap="small" dirty="0">
              <a:solidFill>
                <a:schemeClr val="accent1">
                  <a:lumMod val="50000"/>
                </a:schemeClr>
              </a:solidFill>
              <a:latin typeface="Corbel" panose="020B0503020204020204" pitchFamily="34" charset="0"/>
            </a:endParaRPr>
          </a:p>
        </p:txBody>
      </p:sp>
      <p:sp>
        <p:nvSpPr>
          <p:cNvPr id="5" name="TextBox 4">
            <a:extLst>
              <a:ext uri="{FF2B5EF4-FFF2-40B4-BE49-F238E27FC236}">
                <a16:creationId xmlns:a16="http://schemas.microsoft.com/office/drawing/2014/main" id="{2BDCDC5C-ECDA-4B06-B14B-A663487ED2C3}"/>
              </a:ext>
            </a:extLst>
          </p:cNvPr>
          <p:cNvSpPr txBox="1"/>
          <p:nvPr/>
        </p:nvSpPr>
        <p:spPr>
          <a:xfrm>
            <a:off x="1733210" y="20463778"/>
            <a:ext cx="12237980" cy="3232103"/>
          </a:xfrm>
          <a:prstGeom prst="rect">
            <a:avLst/>
          </a:prstGeom>
          <a:noFill/>
        </p:spPr>
        <p:txBody>
          <a:bodyPr wrap="square" rtlCol="0">
            <a:spAutoFit/>
          </a:bodyPr>
          <a:lstStyle/>
          <a:p>
            <a:pPr marL="457200" indent="-457200">
              <a:buFont typeface="Arial" panose="020B0604020202020204" pitchFamily="34" charset="0"/>
              <a:buChar char="•"/>
            </a:pPr>
            <a:r>
              <a:rPr lang="en-US" sz="3200" dirty="0">
                <a:latin typeface="Palatino Linotype" panose="02040502050505030304" pitchFamily="18" charset="0"/>
              </a:rPr>
              <a:t>Use data that comes in the form of narratives and stories to capture the realities of marginalized </a:t>
            </a:r>
            <a:r>
              <a:rPr lang="en-US" sz="3200" dirty="0" smtClean="0">
                <a:latin typeface="Palatino Linotype" panose="02040502050505030304" pitchFamily="18" charset="0"/>
              </a:rPr>
              <a:t>peoples’ stories</a:t>
            </a:r>
            <a:endParaRPr lang="en-US" sz="3200" dirty="0">
              <a:latin typeface="Palatino Linotype" panose="02040502050505030304" pitchFamily="18" charset="0"/>
            </a:endParaRPr>
          </a:p>
          <a:p>
            <a:pPr marL="457200" indent="-457200">
              <a:buFont typeface="Arial" panose="020B0604020202020204" pitchFamily="34" charset="0"/>
              <a:buChar char="•"/>
            </a:pPr>
            <a:r>
              <a:rPr lang="en-US" sz="3200" dirty="0">
                <a:latin typeface="Palatino Linotype" panose="02040502050505030304" pitchFamily="18" charset="0"/>
              </a:rPr>
              <a:t>Decolonize my research by challenging and questioning the supposed divides between theory and </a:t>
            </a:r>
            <a:r>
              <a:rPr lang="en-US" sz="3200" dirty="0" smtClean="0">
                <a:latin typeface="Palatino Linotype" panose="02040502050505030304" pitchFamily="18" charset="0"/>
              </a:rPr>
              <a:t>practice</a:t>
            </a:r>
            <a:endParaRPr lang="en-US" sz="3200" dirty="0">
              <a:latin typeface="Palatino Linotype" panose="02040502050505030304" pitchFamily="18" charset="0"/>
            </a:endParaRPr>
          </a:p>
          <a:p>
            <a:endParaRPr lang="en-US" dirty="0"/>
          </a:p>
        </p:txBody>
      </p:sp>
      <p:sp>
        <p:nvSpPr>
          <p:cNvPr id="9" name="TextBox 8">
            <a:extLst>
              <a:ext uri="{FF2B5EF4-FFF2-40B4-BE49-F238E27FC236}">
                <a16:creationId xmlns:a16="http://schemas.microsoft.com/office/drawing/2014/main" id="{E23AD81F-B891-48D1-8AAA-C835283985E9}"/>
              </a:ext>
            </a:extLst>
          </p:cNvPr>
          <p:cNvSpPr txBox="1"/>
          <p:nvPr/>
        </p:nvSpPr>
        <p:spPr>
          <a:xfrm>
            <a:off x="28248429" y="15882189"/>
            <a:ext cx="12834257" cy="5401479"/>
          </a:xfrm>
          <a:prstGeom prst="rect">
            <a:avLst/>
          </a:prstGeom>
          <a:noFill/>
        </p:spPr>
        <p:txBody>
          <a:bodyPr wrap="square" rtlCol="0">
            <a:spAutoFit/>
          </a:bodyPr>
          <a:lstStyle/>
          <a:p>
            <a:pPr>
              <a:spcBef>
                <a:spcPts val="600"/>
              </a:spcBef>
            </a:pPr>
            <a:r>
              <a:rPr lang="en-US" sz="3200" dirty="0" smtClean="0">
                <a:latin typeface="Palatino Linotype" panose="02040502050505030304" pitchFamily="18" charset="0"/>
              </a:rPr>
              <a:t>According to my conversations with some specific peoples, </a:t>
            </a:r>
            <a:r>
              <a:rPr lang="en-US" sz="3200" dirty="0">
                <a:latin typeface="Palatino Linotype" panose="02040502050505030304" pitchFamily="18" charset="0"/>
              </a:rPr>
              <a:t>I gained the following </a:t>
            </a:r>
            <a:r>
              <a:rPr lang="en-US" sz="3200" dirty="0" smtClean="0">
                <a:latin typeface="Palatino Linotype" panose="02040502050505030304" pitchFamily="18" charset="0"/>
              </a:rPr>
              <a:t>subjective understandings: </a:t>
            </a: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The centrality </a:t>
            </a:r>
            <a:r>
              <a:rPr lang="en-US" sz="3200" dirty="0">
                <a:latin typeface="Palatino Linotype" panose="02040502050505030304" pitchFamily="18" charset="0"/>
              </a:rPr>
              <a:t>of whiteness in a neocolonial society </a:t>
            </a:r>
            <a:endParaRPr lang="en-US" sz="3200" dirty="0" smtClean="0">
              <a:latin typeface="Palatino Linotype" panose="02040502050505030304" pitchFamily="18" charset="0"/>
            </a:endParaRP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The Philippine State has attempted to erase colonial histories and acts of genocide from Filipinos/as’ memory</a:t>
            </a: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The Philippine State supports colonized ideologies of capitalism that reproduce and project violence onto its own people </a:t>
            </a: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The significance of English to the Philippine State</a:t>
            </a:r>
          </a:p>
          <a:p>
            <a:pPr marL="2388413" lvl="1" indent="-457200">
              <a:spcBef>
                <a:spcPts val="600"/>
              </a:spcBef>
              <a:buFont typeface="Arial" panose="020B0604020202020204" pitchFamily="34" charset="0"/>
              <a:buChar char="•"/>
            </a:pPr>
            <a:r>
              <a:rPr lang="en-US" sz="3200" dirty="0" smtClean="0">
                <a:latin typeface="Palatino Linotype" panose="02040502050505030304" pitchFamily="18" charset="0"/>
              </a:rPr>
              <a:t>Leading to an erasure of Indigenous languages in formal settings </a:t>
            </a:r>
            <a:endParaRPr lang="en-US" sz="3200" dirty="0">
              <a:latin typeface="Palatino Linotype" panose="02040502050505030304" pitchFamily="18" charset="0"/>
            </a:endParaRPr>
          </a:p>
        </p:txBody>
      </p:sp>
      <p:sp>
        <p:nvSpPr>
          <p:cNvPr id="11" name="TextBox 10"/>
          <p:cNvSpPr txBox="1"/>
          <p:nvPr/>
        </p:nvSpPr>
        <p:spPr>
          <a:xfrm>
            <a:off x="28488731" y="21252287"/>
            <a:ext cx="12593955" cy="1015663"/>
          </a:xfrm>
          <a:prstGeom prst="rect">
            <a:avLst/>
          </a:prstGeom>
          <a:noFill/>
        </p:spPr>
        <p:txBody>
          <a:bodyPr wrap="square" rtlCol="0">
            <a:spAutoFit/>
          </a:bodyPr>
          <a:lstStyle/>
          <a:p>
            <a:r>
              <a:rPr lang="en-US" sz="6000" cap="small" dirty="0" smtClean="0">
                <a:solidFill>
                  <a:schemeClr val="accent1">
                    <a:lumMod val="50000"/>
                  </a:schemeClr>
                </a:solidFill>
                <a:latin typeface="Corbel" panose="020B0503020204020204" pitchFamily="34" charset="0"/>
              </a:rPr>
              <a:t>Areas of Future Inquiry</a:t>
            </a:r>
            <a:endParaRPr lang="en-US" sz="6000" dirty="0">
              <a:solidFill>
                <a:schemeClr val="accent1">
                  <a:lumMod val="50000"/>
                </a:schemeClr>
              </a:solidFill>
              <a:latin typeface="Corbel" panose="020B0503020204020204" pitchFamily="34"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2250" y="7637570"/>
            <a:ext cx="9147579" cy="6860684"/>
          </a:xfrm>
          <a:prstGeom prst="rect">
            <a:avLst/>
          </a:prstGeom>
          <a:ln>
            <a:solidFill>
              <a:schemeClr val="bg2"/>
            </a:solidFill>
          </a:ln>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74153" y="7637570"/>
            <a:ext cx="9150621" cy="6833637"/>
          </a:xfrm>
          <a:prstGeom prst="rect">
            <a:avLst/>
          </a:prstGeom>
          <a:ln>
            <a:solidFill>
              <a:schemeClr val="bg2"/>
            </a:solidFill>
          </a:ln>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360218" y="7637570"/>
            <a:ext cx="9150621" cy="6862966"/>
          </a:xfrm>
          <a:prstGeom prst="rect">
            <a:avLst/>
          </a:prstGeom>
          <a:ln>
            <a:solidFill>
              <a:schemeClr val="bg2"/>
            </a:solidFill>
          </a:ln>
        </p:spPr>
      </p:pic>
      <p:sp>
        <p:nvSpPr>
          <p:cNvPr id="21" name="TextBox 20"/>
          <p:cNvSpPr txBox="1"/>
          <p:nvPr/>
        </p:nvSpPr>
        <p:spPr>
          <a:xfrm>
            <a:off x="28248428" y="22423545"/>
            <a:ext cx="12834257" cy="4678204"/>
          </a:xfrm>
          <a:prstGeom prst="rect">
            <a:avLst/>
          </a:prstGeom>
          <a:noFill/>
        </p:spPr>
        <p:txBody>
          <a:bodyPr wrap="square" rtlCol="0">
            <a:spAutoFit/>
          </a:bodyPr>
          <a:lstStyle/>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Exploring tourism as an economic development model deployed by the Philippine State to complement its OFW model</a:t>
            </a: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Listening to how native Filipinos/as are negotiating tourism for their own purposes and ideas</a:t>
            </a:r>
          </a:p>
          <a:p>
            <a:pPr marL="457200" indent="-457200">
              <a:spcBef>
                <a:spcPts val="600"/>
              </a:spcBef>
              <a:buFont typeface="Arial" panose="020B0604020202020204" pitchFamily="34" charset="0"/>
              <a:buChar char="•"/>
            </a:pPr>
            <a:r>
              <a:rPr lang="en-US" sz="3200" dirty="0" smtClean="0">
                <a:latin typeface="Palatino Linotype" panose="02040502050505030304" pitchFamily="18" charset="0"/>
              </a:rPr>
              <a:t>Investigating how travelers, especially those in the Philippine diaspora, partner with native Filipinos/as to engage in projects that promote environmental justice </a:t>
            </a:r>
          </a:p>
          <a:p>
            <a:pPr marL="1143000" indent="-1143000">
              <a:buFont typeface="Arial" panose="020B0604020202020204" pitchFamily="34" charset="0"/>
              <a:buChar char="•"/>
            </a:pPr>
            <a:endParaRPr lang="en-US" sz="3200" dirty="0" smtClean="0">
              <a:latin typeface="Palatino Linotype" panose="02040502050505030304" pitchFamily="18" charset="0"/>
            </a:endParaRPr>
          </a:p>
          <a:p>
            <a:pPr marL="1143000" indent="-1143000">
              <a:buFont typeface="Arial" panose="020B0604020202020204" pitchFamily="34" charset="0"/>
              <a:buChar char="•"/>
            </a:pPr>
            <a:endParaRPr lang="en-US" sz="3200" dirty="0">
              <a:latin typeface="Palatino Linotype" panose="02040502050505030304" pitchFamily="18" charset="0"/>
            </a:endParaRPr>
          </a:p>
        </p:txBody>
      </p:sp>
      <p:sp>
        <p:nvSpPr>
          <p:cNvPr id="23" name="TextBox 22"/>
          <p:cNvSpPr txBox="1"/>
          <p:nvPr/>
        </p:nvSpPr>
        <p:spPr>
          <a:xfrm>
            <a:off x="28465812" y="32907404"/>
            <a:ext cx="12593954" cy="3046988"/>
          </a:xfrm>
          <a:prstGeom prst="rect">
            <a:avLst/>
          </a:prstGeom>
          <a:noFill/>
        </p:spPr>
        <p:txBody>
          <a:bodyPr wrap="square" rtlCol="0">
            <a:spAutoFit/>
          </a:bodyPr>
          <a:lstStyle/>
          <a:p>
            <a:pPr marL="457200" indent="-457200">
              <a:buFont typeface="Arial" panose="020B0604020202020204" pitchFamily="34" charset="0"/>
              <a:buChar char="•"/>
            </a:pPr>
            <a:r>
              <a:rPr lang="en-US" sz="3200" dirty="0" smtClean="0">
                <a:latin typeface="Palatino Linotype" panose="02040502050505030304" pitchFamily="18" charset="0"/>
              </a:rPr>
              <a:t>Support for this project came from the University of Wisconsin-Eau Claire Economics Department</a:t>
            </a:r>
          </a:p>
          <a:p>
            <a:pPr marL="457200" indent="-457200">
              <a:buFont typeface="Arial" panose="020B0604020202020204" pitchFamily="34" charset="0"/>
              <a:buChar char="•"/>
            </a:pPr>
            <a:r>
              <a:rPr lang="en-US" sz="3200" dirty="0">
                <a:latin typeface="Palatino Linotype" panose="02040502050505030304" pitchFamily="18" charset="0"/>
              </a:rPr>
              <a:t>I thank those who participated in this project, most importantly, </a:t>
            </a:r>
            <a:r>
              <a:rPr lang="en-US" sz="3200" dirty="0" smtClean="0">
                <a:latin typeface="Palatino Linotype" panose="02040502050505030304" pitchFamily="18" charset="0"/>
              </a:rPr>
              <a:t>as they </a:t>
            </a:r>
            <a:r>
              <a:rPr lang="en-US" sz="3200" dirty="0">
                <a:latin typeface="Palatino Linotype" panose="02040502050505030304" pitchFamily="18" charset="0"/>
              </a:rPr>
              <a:t>taught me more than I could ever </a:t>
            </a:r>
            <a:r>
              <a:rPr lang="en-US" sz="3200" dirty="0" smtClean="0">
                <a:latin typeface="Palatino Linotype" panose="02040502050505030304" pitchFamily="18" charset="0"/>
              </a:rPr>
              <a:t>express</a:t>
            </a:r>
          </a:p>
          <a:p>
            <a:pPr marL="457200" indent="-457200">
              <a:buFont typeface="Arial" panose="020B0604020202020204" pitchFamily="34" charset="0"/>
              <a:buChar char="•"/>
            </a:pPr>
            <a:r>
              <a:rPr lang="en-US" sz="3200" dirty="0" smtClean="0">
                <a:latin typeface="Palatino Linotype" panose="02040502050505030304" pitchFamily="18" charset="0"/>
              </a:rPr>
              <a:t>Many thanks to my faculty mentors, Dr. Avin and Dr. Pha, for all the direction and support they have provided for this endeavor</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911</Words>
  <Application>Microsoft Office PowerPoint</Application>
  <PresentationFormat>Custom</PresentationFormat>
  <Paragraphs>49</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Corbel</vt:lpstr>
      <vt:lpstr>Palatino Linotype</vt:lpstr>
      <vt:lpstr>Office Theme</vt:lpstr>
      <vt:lpstr>“Is that the house of someone working abroad?”: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2018-04-26T17:32:12Z</dcterms:modified>
</cp:coreProperties>
</file>