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4215" r:id="rId1"/>
  </p:sldMasterIdLst>
  <p:notesMasterIdLst>
    <p:notesMasterId r:id="rId3"/>
  </p:notesMasterIdLst>
  <p:sldIdLst>
    <p:sldId id="256" r:id="rId2"/>
  </p:sldIdLst>
  <p:sldSz cx="42062400" cy="38404800"/>
  <p:notesSz cx="6858000" cy="9144000"/>
  <p:defaultTextStyle>
    <a:defPPr>
      <a:defRPr lang="en-US"/>
    </a:defPPr>
    <a:lvl1pPr marL="0" algn="l" defTabSz="3862426" rtl="0" eaLnBrk="1" latinLnBrk="0" hangingPunct="1">
      <a:defRPr sz="7603" kern="1200">
        <a:solidFill>
          <a:schemeClr val="tx1"/>
        </a:solidFill>
        <a:latin typeface="+mn-lt"/>
        <a:ea typeface="+mn-ea"/>
        <a:cs typeface="+mn-cs"/>
      </a:defRPr>
    </a:lvl1pPr>
    <a:lvl2pPr marL="1931213" algn="l" defTabSz="3862426" rtl="0" eaLnBrk="1" latinLnBrk="0" hangingPunct="1">
      <a:defRPr sz="7603" kern="1200">
        <a:solidFill>
          <a:schemeClr val="tx1"/>
        </a:solidFill>
        <a:latin typeface="+mn-lt"/>
        <a:ea typeface="+mn-ea"/>
        <a:cs typeface="+mn-cs"/>
      </a:defRPr>
    </a:lvl2pPr>
    <a:lvl3pPr marL="3862426" algn="l" defTabSz="3862426" rtl="0" eaLnBrk="1" latinLnBrk="0" hangingPunct="1">
      <a:defRPr sz="7603" kern="1200">
        <a:solidFill>
          <a:schemeClr val="tx1"/>
        </a:solidFill>
        <a:latin typeface="+mn-lt"/>
        <a:ea typeface="+mn-ea"/>
        <a:cs typeface="+mn-cs"/>
      </a:defRPr>
    </a:lvl3pPr>
    <a:lvl4pPr marL="5793638" algn="l" defTabSz="3862426" rtl="0" eaLnBrk="1" latinLnBrk="0" hangingPunct="1">
      <a:defRPr sz="7603" kern="1200">
        <a:solidFill>
          <a:schemeClr val="tx1"/>
        </a:solidFill>
        <a:latin typeface="+mn-lt"/>
        <a:ea typeface="+mn-ea"/>
        <a:cs typeface="+mn-cs"/>
      </a:defRPr>
    </a:lvl4pPr>
    <a:lvl5pPr marL="7724851" algn="l" defTabSz="3862426" rtl="0" eaLnBrk="1" latinLnBrk="0" hangingPunct="1">
      <a:defRPr sz="7603" kern="1200">
        <a:solidFill>
          <a:schemeClr val="tx1"/>
        </a:solidFill>
        <a:latin typeface="+mn-lt"/>
        <a:ea typeface="+mn-ea"/>
        <a:cs typeface="+mn-cs"/>
      </a:defRPr>
    </a:lvl5pPr>
    <a:lvl6pPr marL="9656064" algn="l" defTabSz="3862426" rtl="0" eaLnBrk="1" latinLnBrk="0" hangingPunct="1">
      <a:defRPr sz="7603" kern="1200">
        <a:solidFill>
          <a:schemeClr val="tx1"/>
        </a:solidFill>
        <a:latin typeface="+mn-lt"/>
        <a:ea typeface="+mn-ea"/>
        <a:cs typeface="+mn-cs"/>
      </a:defRPr>
    </a:lvl6pPr>
    <a:lvl7pPr marL="11587277" algn="l" defTabSz="3862426" rtl="0" eaLnBrk="1" latinLnBrk="0" hangingPunct="1">
      <a:defRPr sz="7603" kern="1200">
        <a:solidFill>
          <a:schemeClr val="tx1"/>
        </a:solidFill>
        <a:latin typeface="+mn-lt"/>
        <a:ea typeface="+mn-ea"/>
        <a:cs typeface="+mn-cs"/>
      </a:defRPr>
    </a:lvl7pPr>
    <a:lvl8pPr marL="13518490" algn="l" defTabSz="3862426" rtl="0" eaLnBrk="1" latinLnBrk="0" hangingPunct="1">
      <a:defRPr sz="7603" kern="1200">
        <a:solidFill>
          <a:schemeClr val="tx1"/>
        </a:solidFill>
        <a:latin typeface="+mn-lt"/>
        <a:ea typeface="+mn-ea"/>
        <a:cs typeface="+mn-cs"/>
      </a:defRPr>
    </a:lvl8pPr>
    <a:lvl9pPr marL="15449702" algn="l" defTabSz="3862426" rtl="0" eaLnBrk="1" latinLnBrk="0" hangingPunct="1">
      <a:defRPr sz="7603"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096">
          <p15:clr>
            <a:srgbClr val="A4A3A4"/>
          </p15:clr>
        </p15:guide>
        <p15:guide id="2" pos="132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AE9162"/>
    <a:srgbClr val="DD9E11"/>
    <a:srgbClr val="F3C663"/>
    <a:srgbClr val="1F4E79"/>
    <a:srgbClr val="EDAC1A"/>
    <a:srgbClr val="3D2463"/>
    <a:srgbClr val="C7B393"/>
    <a:srgbClr val="5C5240"/>
    <a:srgbClr val="6E62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7474" autoAdjust="0"/>
    <p:restoredTop sz="95645" autoAdjust="0"/>
  </p:normalViewPr>
  <p:slideViewPr>
    <p:cSldViewPr snapToGrid="0">
      <p:cViewPr varScale="1">
        <p:scale>
          <a:sx n="18" d="100"/>
          <a:sy n="18" d="100"/>
        </p:scale>
        <p:origin x="1362" y="72"/>
      </p:cViewPr>
      <p:guideLst>
        <p:guide orient="horz" pos="12096"/>
        <p:guide pos="13248"/>
      </p:guideLst>
    </p:cSldViewPr>
  </p:slideViewPr>
  <p:notesTextViewPr>
    <p:cViewPr>
      <p:scale>
        <a:sx n="3" d="2"/>
        <a:sy n="3" d="2"/>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microsoft.com/office/2015/10/relationships/revisionInfo" Target="revisionInfo.xml"/><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oleObject" Target="C:/UWEC/earthworm_bio%20386/Copy%20of%20Earthworm%20Data.xlsx" TargetMode="Externa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_rels/chart2.xml.rels><?xml version="1.0" encoding="UTF-8" standalone="yes"?>
<Relationships xmlns="http://schemas.openxmlformats.org/package/2006/relationships"><Relationship Id="rId3" Type="http://schemas.openxmlformats.org/officeDocument/2006/relationships/oleObject" Target="file:///\\Users\arumugad2697\Downloads\Copy%20of%20Earthworm%20Data%20(Suzali,%20Sorfina).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Users\user\Downloads\Copy%20of%20Earthworm%20Data.xlsx" TargetMode="External"/><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4"/>
    </mc:Choice>
    <mc:Fallback>
      <c:style val="4"/>
    </mc:Fallback>
  </mc:AlternateContent>
  <c:chart>
    <c:autoTitleDeleted val="1"/>
    <c:plotArea>
      <c:layout>
        <c:manualLayout>
          <c:layoutTarget val="inner"/>
          <c:xMode val="edge"/>
          <c:yMode val="edge"/>
          <c:x val="0.20000045193790975"/>
          <c:y val="8.4861580188755795E-2"/>
          <c:w val="0.76347889751253373"/>
          <c:h val="0.68694639375269695"/>
        </c:manualLayout>
      </c:layout>
      <c:barChart>
        <c:barDir val="col"/>
        <c:grouping val="clustered"/>
        <c:varyColors val="0"/>
        <c:ser>
          <c:idx val="0"/>
          <c:order val="0"/>
          <c:tx>
            <c:strRef>
              <c:f>'Lab experiment'!$F$19</c:f>
              <c:strCache>
                <c:ptCount val="1"/>
                <c:pt idx="0">
                  <c:v>Mean</c:v>
                </c:pt>
              </c:strCache>
            </c:strRef>
          </c:tx>
          <c:spPr>
            <a:solidFill>
              <a:schemeClr val="accent2"/>
            </a:solidFill>
            <a:ln w="12700">
              <a:solidFill>
                <a:schemeClr val="tx1"/>
              </a:solidFill>
            </a:ln>
            <a:effectLst/>
          </c:spPr>
          <c:invertIfNegative val="0"/>
          <c:errBars>
            <c:errBarType val="both"/>
            <c:errValType val="cust"/>
            <c:noEndCap val="0"/>
            <c:plus>
              <c:numRef>
                <c:f>'Lab experiment'!$B$26:$C$26</c:f>
                <c:numCache>
                  <c:formatCode>General</c:formatCode>
                  <c:ptCount val="2"/>
                  <c:pt idx="0">
                    <c:v>4.0999419275794384</c:v>
                  </c:pt>
                  <c:pt idx="1">
                    <c:v>2.6992062325273141</c:v>
                  </c:pt>
                </c:numCache>
              </c:numRef>
            </c:plus>
            <c:minus>
              <c:numRef>
                <c:f>'Lab experiment'!$B$26:$C$26</c:f>
                <c:numCache>
                  <c:formatCode>General</c:formatCode>
                  <c:ptCount val="2"/>
                  <c:pt idx="0">
                    <c:v>4.0999419275794384</c:v>
                  </c:pt>
                  <c:pt idx="1">
                    <c:v>2.6992062325273141</c:v>
                  </c:pt>
                </c:numCache>
              </c:numRef>
            </c:minus>
            <c:spPr>
              <a:noFill/>
              <a:ln w="19050" cap="flat" cmpd="sng" algn="ctr">
                <a:solidFill>
                  <a:schemeClr val="tx1"/>
                </a:solidFill>
                <a:round/>
              </a:ln>
              <a:effectLst/>
            </c:spPr>
          </c:errBars>
          <c:cat>
            <c:strRef>
              <c:f>'Lab experiment'!$G$18:$H$18</c:f>
              <c:strCache>
                <c:ptCount val="2"/>
                <c:pt idx="0">
                  <c:v>leaves</c:v>
                </c:pt>
                <c:pt idx="1">
                  <c:v>No leaves</c:v>
                </c:pt>
              </c:strCache>
            </c:strRef>
          </c:cat>
          <c:val>
            <c:numRef>
              <c:f>'Lab experiment'!$G$19:$H$19</c:f>
              <c:numCache>
                <c:formatCode>General</c:formatCode>
                <c:ptCount val="2"/>
                <c:pt idx="0">
                  <c:v>15.142857142857141</c:v>
                </c:pt>
                <c:pt idx="1">
                  <c:v>21.428571428571431</c:v>
                </c:pt>
              </c:numCache>
            </c:numRef>
          </c:val>
          <c:extLst>
            <c:ext xmlns:c16="http://schemas.microsoft.com/office/drawing/2014/chart" uri="{C3380CC4-5D6E-409C-BE32-E72D297353CC}">
              <c16:uniqueId val="{00000000-4789-4958-BAB6-0B3C110DF42E}"/>
            </c:ext>
          </c:extLst>
        </c:ser>
        <c:dLbls>
          <c:showLegendKey val="0"/>
          <c:showVal val="0"/>
          <c:showCatName val="0"/>
          <c:showSerName val="0"/>
          <c:showPercent val="0"/>
          <c:showBubbleSize val="0"/>
        </c:dLbls>
        <c:gapWidth val="219"/>
        <c:overlap val="-27"/>
        <c:axId val="1135843040"/>
        <c:axId val="1133396720"/>
      </c:barChart>
      <c:catAx>
        <c:axId val="1135843040"/>
        <c:scaling>
          <c:orientation val="minMax"/>
        </c:scaling>
        <c:delete val="0"/>
        <c:axPos val="b"/>
        <c:numFmt formatCode="General" sourceLinked="1"/>
        <c:majorTickMark val="none"/>
        <c:minorTickMark val="none"/>
        <c:tickLblPos val="nextTo"/>
        <c:spPr>
          <a:noFill/>
          <a:ln w="19050" cap="flat" cmpd="sng" algn="ctr">
            <a:solidFill>
              <a:schemeClr val="tx1"/>
            </a:solidFill>
            <a:round/>
          </a:ln>
          <a:effectLst/>
        </c:spPr>
        <c:txPr>
          <a:bodyPr rot="-60000000" spcFirstLastPara="1" vertOverflow="ellipsis" vert="horz" wrap="square" anchor="ctr" anchorCtr="1"/>
          <a:lstStyle/>
          <a:p>
            <a:pPr>
              <a:defRPr sz="2800" b="0" i="0" u="none" strike="noStrike" kern="1200" baseline="0">
                <a:solidFill>
                  <a:schemeClr val="tx1"/>
                </a:solidFill>
                <a:latin typeface="+mn-lt"/>
                <a:ea typeface="+mn-ea"/>
                <a:cs typeface="+mn-cs"/>
              </a:defRPr>
            </a:pPr>
            <a:endParaRPr lang="en-US"/>
          </a:p>
        </c:txPr>
        <c:crossAx val="1133396720"/>
        <c:crosses val="autoZero"/>
        <c:auto val="1"/>
        <c:lblAlgn val="ctr"/>
        <c:lblOffset val="100"/>
        <c:noMultiLvlLbl val="0"/>
      </c:catAx>
      <c:valAx>
        <c:axId val="1133396720"/>
        <c:scaling>
          <c:orientation val="minMax"/>
        </c:scaling>
        <c:delete val="0"/>
        <c:axPos val="l"/>
        <c:title>
          <c:tx>
            <c:rich>
              <a:bodyPr rot="-5400000" spcFirstLastPara="1" vertOverflow="ellipsis" vert="horz" wrap="square" anchor="ctr" anchorCtr="1"/>
              <a:lstStyle/>
              <a:p>
                <a:pPr>
                  <a:defRPr sz="2800" b="0" i="0" u="none" strike="noStrike" kern="1200" baseline="0">
                    <a:solidFill>
                      <a:schemeClr val="tx1"/>
                    </a:solidFill>
                    <a:latin typeface="+mn-lt"/>
                    <a:ea typeface="+mn-ea"/>
                    <a:cs typeface="+mn-cs"/>
                  </a:defRPr>
                </a:pPr>
                <a:r>
                  <a:rPr lang="en-US" sz="2800"/>
                  <a:t>Mean number of  burrows</a:t>
                </a:r>
              </a:p>
            </c:rich>
          </c:tx>
          <c:layout>
            <c:manualLayout>
              <c:xMode val="edge"/>
              <c:yMode val="edge"/>
              <c:x val="1.7072406478981873E-2"/>
              <c:y val="0.14323908200652893"/>
            </c:manualLayout>
          </c:layout>
          <c:overlay val="0"/>
          <c:spPr>
            <a:noFill/>
            <a:ln>
              <a:noFill/>
            </a:ln>
            <a:effectLst/>
          </c:spPr>
          <c:txPr>
            <a:bodyPr rot="-5400000" spcFirstLastPara="1" vertOverflow="ellipsis" vert="horz" wrap="square" anchor="ctr" anchorCtr="1"/>
            <a:lstStyle/>
            <a:p>
              <a:pPr>
                <a:defRPr sz="2800" b="0" i="0" u="none" strike="noStrike" kern="1200" baseline="0">
                  <a:solidFill>
                    <a:schemeClr val="tx1"/>
                  </a:solidFill>
                  <a:latin typeface="+mn-lt"/>
                  <a:ea typeface="+mn-ea"/>
                  <a:cs typeface="+mn-cs"/>
                </a:defRPr>
              </a:pPr>
              <a:endParaRPr lang="en-US"/>
            </a:p>
          </c:txPr>
        </c:title>
        <c:numFmt formatCode="General" sourceLinked="1"/>
        <c:majorTickMark val="out"/>
        <c:minorTickMark val="none"/>
        <c:tickLblPos val="nextTo"/>
        <c:spPr>
          <a:noFill/>
          <a:ln w="19050">
            <a:solidFill>
              <a:schemeClr val="tx1"/>
            </a:solidFill>
          </a:ln>
          <a:effectLst/>
        </c:spPr>
        <c:txPr>
          <a:bodyPr rot="-60000000" spcFirstLastPara="1" vertOverflow="ellipsis" vert="horz" wrap="square" anchor="ctr" anchorCtr="1"/>
          <a:lstStyle/>
          <a:p>
            <a:pPr>
              <a:defRPr sz="2400" b="0" i="0" u="none" strike="noStrike" kern="1200" baseline="0">
                <a:solidFill>
                  <a:schemeClr val="tx1"/>
                </a:solidFill>
                <a:latin typeface="+mn-lt"/>
                <a:ea typeface="+mn-ea"/>
                <a:cs typeface="+mn-cs"/>
              </a:defRPr>
            </a:pPr>
            <a:endParaRPr lang="en-US"/>
          </a:p>
        </c:txPr>
        <c:crossAx val="1135843040"/>
        <c:crosses val="autoZero"/>
        <c:crossBetween val="between"/>
      </c:valAx>
      <c:spPr>
        <a:noFill/>
        <a:ln>
          <a:noFill/>
        </a:ln>
        <a:effectLst/>
      </c:spPr>
    </c:plotArea>
    <c:plotVisOnly val="1"/>
    <c:dispBlanksAs val="gap"/>
    <c:showDLblsOverMax val="0"/>
  </c:chart>
  <c:spPr>
    <a:solidFill>
      <a:schemeClr val="bg1"/>
    </a:solidFill>
    <a:ln w="9525" cap="flat" cmpd="sng" algn="ctr">
      <a:noFill/>
      <a:round/>
    </a:ln>
    <a:effectLst/>
  </c:spPr>
  <c:txPr>
    <a:bodyPr/>
    <a:lstStyle/>
    <a:p>
      <a:pPr>
        <a:defRPr sz="2400" baseline="0">
          <a:solidFill>
            <a:schemeClr val="tx1"/>
          </a:solidFill>
        </a:defRPr>
      </a:pPr>
      <a:endParaRPr lang="en-US"/>
    </a:p>
  </c:txPr>
  <c:externalData r:id="rId3">
    <c:autoUpdate val="0"/>
  </c:externalData>
  <c:userShapes r:id="rId4"/>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6321258606180877"/>
          <c:y val="7.1828298263922799E-2"/>
          <c:w val="0.82431300567340016"/>
          <c:h val="0.77103216780880013"/>
        </c:manualLayout>
      </c:layout>
      <c:barChart>
        <c:barDir val="col"/>
        <c:grouping val="clustered"/>
        <c:varyColors val="0"/>
        <c:ser>
          <c:idx val="0"/>
          <c:order val="0"/>
          <c:spPr>
            <a:solidFill>
              <a:srgbClr val="AE9162"/>
            </a:solidFill>
            <a:ln>
              <a:solidFill>
                <a:schemeClr val="tx1"/>
              </a:solidFill>
            </a:ln>
            <a:effectLst/>
          </c:spPr>
          <c:invertIfNegative val="0"/>
          <c:dPt>
            <c:idx val="0"/>
            <c:invertIfNegative val="0"/>
            <c:bubble3D val="0"/>
            <c:spPr>
              <a:solidFill>
                <a:srgbClr val="AE9162"/>
              </a:solidFill>
              <a:ln>
                <a:solidFill>
                  <a:schemeClr val="tx1"/>
                </a:solidFill>
              </a:ln>
              <a:effectLst/>
            </c:spPr>
            <c:extLst>
              <c:ext xmlns:c16="http://schemas.microsoft.com/office/drawing/2014/chart" uri="{C3380CC4-5D6E-409C-BE32-E72D297353CC}">
                <c16:uniqueId val="{00000002-4FA3-4CB9-8E9B-BBCD79C86F13}"/>
              </c:ext>
            </c:extLst>
          </c:dPt>
          <c:dPt>
            <c:idx val="1"/>
            <c:invertIfNegative val="0"/>
            <c:bubble3D val="0"/>
            <c:spPr>
              <a:solidFill>
                <a:srgbClr val="AE9162"/>
              </a:solidFill>
              <a:ln>
                <a:solidFill>
                  <a:schemeClr val="tx1"/>
                </a:solidFill>
              </a:ln>
              <a:effectLst/>
            </c:spPr>
            <c:extLst>
              <c:ext xmlns:c16="http://schemas.microsoft.com/office/drawing/2014/chart" uri="{C3380CC4-5D6E-409C-BE32-E72D297353CC}">
                <c16:uniqueId val="{00000000-4FA3-4CB9-8E9B-BBCD79C86F13}"/>
              </c:ext>
            </c:extLst>
          </c:dPt>
          <c:dPt>
            <c:idx val="2"/>
            <c:invertIfNegative val="0"/>
            <c:bubble3D val="0"/>
            <c:spPr>
              <a:solidFill>
                <a:srgbClr val="AE9162"/>
              </a:solidFill>
              <a:ln>
                <a:solidFill>
                  <a:schemeClr val="tx1"/>
                </a:solidFill>
              </a:ln>
              <a:effectLst/>
            </c:spPr>
            <c:extLst>
              <c:ext xmlns:c16="http://schemas.microsoft.com/office/drawing/2014/chart" uri="{C3380CC4-5D6E-409C-BE32-E72D297353CC}">
                <c16:uniqueId val="{00000001-4FA3-4CB9-8E9B-BBCD79C86F13}"/>
              </c:ext>
            </c:extLst>
          </c:dPt>
          <c:errBars>
            <c:errBarType val="both"/>
            <c:errValType val="cust"/>
            <c:noEndCap val="0"/>
            <c:plus>
              <c:numRef>
                <c:f>'Field study'!$T$69:$V$69</c:f>
                <c:numCache>
                  <c:formatCode>General</c:formatCode>
                  <c:ptCount val="3"/>
                  <c:pt idx="0">
                    <c:v>3.2704909587263999E-2</c:v>
                  </c:pt>
                  <c:pt idx="1">
                    <c:v>4.2419477095280503E-2</c:v>
                  </c:pt>
                  <c:pt idx="2">
                    <c:v>2.9522511812237501E-2</c:v>
                  </c:pt>
                </c:numCache>
              </c:numRef>
            </c:plus>
            <c:minus>
              <c:numRef>
                <c:f>'Field study'!$T$69:$V$69</c:f>
                <c:numCache>
                  <c:formatCode>General</c:formatCode>
                  <c:ptCount val="3"/>
                  <c:pt idx="0">
                    <c:v>3.2704909587263999E-2</c:v>
                  </c:pt>
                  <c:pt idx="1">
                    <c:v>4.2419477095280503E-2</c:v>
                  </c:pt>
                  <c:pt idx="2">
                    <c:v>2.9522511812237501E-2</c:v>
                  </c:pt>
                </c:numCache>
              </c:numRef>
            </c:minus>
            <c:spPr>
              <a:noFill/>
              <a:ln w="22225" cap="flat" cmpd="sng" algn="ctr">
                <a:solidFill>
                  <a:schemeClr val="tx1"/>
                </a:solidFill>
                <a:round/>
              </a:ln>
              <a:effectLst/>
            </c:spPr>
          </c:errBars>
          <c:cat>
            <c:strRef>
              <c:f>'Field study'!$T$67:$V$67</c:f>
              <c:strCache>
                <c:ptCount val="3"/>
                <c:pt idx="0">
                  <c:v>Control </c:v>
                </c:pt>
                <c:pt idx="1">
                  <c:v>Horse Manure</c:v>
                </c:pt>
                <c:pt idx="2">
                  <c:v>Maple Leaves</c:v>
                </c:pt>
              </c:strCache>
            </c:strRef>
          </c:cat>
          <c:val>
            <c:numRef>
              <c:f>'Field study'!$T$68:$V$68</c:f>
              <c:numCache>
                <c:formatCode>General</c:formatCode>
                <c:ptCount val="3"/>
                <c:pt idx="0">
                  <c:v>0.23100000000000001</c:v>
                </c:pt>
                <c:pt idx="1">
                  <c:v>0.37916670000000002</c:v>
                </c:pt>
                <c:pt idx="2">
                  <c:v>0.38983329999999999</c:v>
                </c:pt>
              </c:numCache>
            </c:numRef>
          </c:val>
          <c:extLst>
            <c:ext xmlns:c16="http://schemas.microsoft.com/office/drawing/2014/chart" uri="{C3380CC4-5D6E-409C-BE32-E72D297353CC}">
              <c16:uniqueId val="{00000000-9A3C-48BD-8AC3-67056FDEC62E}"/>
            </c:ext>
          </c:extLst>
        </c:ser>
        <c:dLbls>
          <c:showLegendKey val="0"/>
          <c:showVal val="0"/>
          <c:showCatName val="0"/>
          <c:showSerName val="0"/>
          <c:showPercent val="0"/>
          <c:showBubbleSize val="0"/>
        </c:dLbls>
        <c:gapWidth val="209"/>
        <c:overlap val="-20"/>
        <c:axId val="1133425776"/>
        <c:axId val="1133429808"/>
      </c:barChart>
      <c:catAx>
        <c:axId val="1133425776"/>
        <c:scaling>
          <c:orientation val="minMax"/>
        </c:scaling>
        <c:delete val="0"/>
        <c:axPos val="b"/>
        <c:numFmt formatCode="General" sourceLinked="1"/>
        <c:majorTickMark val="none"/>
        <c:minorTickMark val="none"/>
        <c:tickLblPos val="nextTo"/>
        <c:spPr>
          <a:noFill/>
          <a:ln w="19050" cap="flat" cmpd="sng" algn="ctr">
            <a:solidFill>
              <a:schemeClr val="tx1"/>
            </a:solidFill>
            <a:round/>
          </a:ln>
          <a:effectLst/>
        </c:spPr>
        <c:txPr>
          <a:bodyPr rot="-60000000" spcFirstLastPara="1" vertOverflow="ellipsis" vert="horz" wrap="square" anchor="ctr" anchorCtr="1"/>
          <a:lstStyle/>
          <a:p>
            <a:pPr>
              <a:defRPr sz="2800" b="0" i="0" u="none" strike="noStrike" kern="1200" baseline="0">
                <a:solidFill>
                  <a:schemeClr val="tx1"/>
                </a:solidFill>
                <a:latin typeface="+mn-lt"/>
                <a:ea typeface="+mn-ea"/>
                <a:cs typeface="+mn-cs"/>
              </a:defRPr>
            </a:pPr>
            <a:endParaRPr lang="en-US"/>
          </a:p>
        </c:txPr>
        <c:crossAx val="1133429808"/>
        <c:crosses val="autoZero"/>
        <c:auto val="1"/>
        <c:lblAlgn val="ctr"/>
        <c:lblOffset val="100"/>
        <c:noMultiLvlLbl val="0"/>
      </c:catAx>
      <c:valAx>
        <c:axId val="1133429808"/>
        <c:scaling>
          <c:orientation val="minMax"/>
        </c:scaling>
        <c:delete val="0"/>
        <c:axPos val="l"/>
        <c:title>
          <c:tx>
            <c:rich>
              <a:bodyPr rot="-5400000" spcFirstLastPara="1" vertOverflow="ellipsis" vert="horz" wrap="square" anchor="ctr" anchorCtr="1"/>
              <a:lstStyle/>
              <a:p>
                <a:pPr>
                  <a:defRPr sz="2800" b="0" i="0" u="none" strike="noStrike" kern="1200" baseline="0">
                    <a:solidFill>
                      <a:schemeClr val="tx1"/>
                    </a:solidFill>
                    <a:latin typeface="+mn-lt"/>
                    <a:ea typeface="+mn-ea"/>
                    <a:cs typeface="+mn-cs"/>
                  </a:defRPr>
                </a:pPr>
                <a:r>
                  <a:rPr lang="en-US" sz="2800" dirty="0"/>
                  <a:t>Proportion of Earthworms</a:t>
                </a:r>
              </a:p>
            </c:rich>
          </c:tx>
          <c:layout>
            <c:manualLayout>
              <c:xMode val="edge"/>
              <c:yMode val="edge"/>
              <c:x val="7.9382605137081428E-3"/>
              <c:y val="0.14566477851533441"/>
            </c:manualLayout>
          </c:layout>
          <c:overlay val="0"/>
          <c:spPr>
            <a:noFill/>
            <a:ln>
              <a:noFill/>
            </a:ln>
            <a:effectLst/>
          </c:spPr>
          <c:txPr>
            <a:bodyPr rot="-5400000" spcFirstLastPara="1" vertOverflow="ellipsis" vert="horz" wrap="square" anchor="ctr" anchorCtr="1"/>
            <a:lstStyle/>
            <a:p>
              <a:pPr>
                <a:defRPr sz="2800" b="0" i="0" u="none" strike="noStrike" kern="1200" baseline="0">
                  <a:solidFill>
                    <a:schemeClr val="tx1"/>
                  </a:solidFill>
                  <a:latin typeface="+mn-lt"/>
                  <a:ea typeface="+mn-ea"/>
                  <a:cs typeface="+mn-cs"/>
                </a:defRPr>
              </a:pPr>
              <a:endParaRPr lang="en-US"/>
            </a:p>
          </c:txPr>
        </c:title>
        <c:numFmt formatCode="#,##0.00" sourceLinked="0"/>
        <c:majorTickMark val="out"/>
        <c:minorTickMark val="none"/>
        <c:tickLblPos val="nextTo"/>
        <c:spPr>
          <a:noFill/>
          <a:ln>
            <a:solidFill>
              <a:schemeClr val="tx1"/>
            </a:solidFill>
          </a:ln>
          <a:effectLst/>
        </c:spPr>
        <c:txPr>
          <a:bodyPr rot="-60000000" spcFirstLastPara="1" vertOverflow="ellipsis" vert="horz" wrap="square" anchor="ctr" anchorCtr="1"/>
          <a:lstStyle/>
          <a:p>
            <a:pPr>
              <a:defRPr sz="2400" b="0" i="0" u="none" strike="noStrike" kern="1200" baseline="0">
                <a:solidFill>
                  <a:schemeClr val="tx1"/>
                </a:solidFill>
                <a:latin typeface="+mn-lt"/>
                <a:ea typeface="+mn-ea"/>
                <a:cs typeface="+mn-cs"/>
              </a:defRPr>
            </a:pPr>
            <a:endParaRPr lang="en-US"/>
          </a:p>
        </c:txPr>
        <c:crossAx val="1133425776"/>
        <c:crosses val="autoZero"/>
        <c:crossBetween val="between"/>
      </c:valAx>
      <c:spPr>
        <a:noFill/>
        <a:ln>
          <a:noFill/>
        </a:ln>
        <a:effectLst/>
      </c:spPr>
    </c:plotArea>
    <c:plotVisOnly val="1"/>
    <c:dispBlanksAs val="gap"/>
    <c:showDLblsOverMax val="0"/>
  </c:chart>
  <c:spPr>
    <a:solidFill>
      <a:schemeClr val="bg1"/>
    </a:solidFill>
    <a:ln w="19050" cap="flat" cmpd="sng" algn="ctr">
      <a:noFill/>
      <a:round/>
    </a:ln>
    <a:effectLst/>
  </c:spPr>
  <c:txPr>
    <a:bodyPr/>
    <a:lstStyle/>
    <a:p>
      <a:pPr>
        <a:defRPr sz="2400" baseline="0">
          <a:solidFill>
            <a:schemeClr val="tx1"/>
          </a:solidFill>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9814959218407371"/>
          <c:y val="4.8539895479928978E-2"/>
          <c:w val="0.7669595151173263"/>
          <c:h val="0.83384929443769007"/>
        </c:manualLayout>
      </c:layout>
      <c:barChart>
        <c:barDir val="col"/>
        <c:grouping val="clustered"/>
        <c:varyColors val="0"/>
        <c:ser>
          <c:idx val="0"/>
          <c:order val="0"/>
          <c:spPr>
            <a:solidFill>
              <a:schemeClr val="accent2"/>
            </a:solidFill>
            <a:ln w="12700">
              <a:solidFill>
                <a:schemeClr val="tx1"/>
              </a:solidFill>
            </a:ln>
            <a:effectLst/>
          </c:spPr>
          <c:invertIfNegative val="0"/>
          <c:dPt>
            <c:idx val="0"/>
            <c:invertIfNegative val="0"/>
            <c:bubble3D val="0"/>
            <c:spPr>
              <a:solidFill>
                <a:schemeClr val="accent4"/>
              </a:solidFill>
              <a:ln w="12700">
                <a:solidFill>
                  <a:schemeClr val="tx1"/>
                </a:solidFill>
              </a:ln>
              <a:effectLst/>
            </c:spPr>
            <c:extLst>
              <c:ext xmlns:c16="http://schemas.microsoft.com/office/drawing/2014/chart" uri="{C3380CC4-5D6E-409C-BE32-E72D297353CC}">
                <c16:uniqueId val="{00000001-D531-4F38-A048-E606EC9B3F58}"/>
              </c:ext>
            </c:extLst>
          </c:dPt>
          <c:dPt>
            <c:idx val="1"/>
            <c:invertIfNegative val="0"/>
            <c:bubble3D val="0"/>
            <c:spPr>
              <a:solidFill>
                <a:schemeClr val="accent4"/>
              </a:solidFill>
              <a:ln w="12700">
                <a:solidFill>
                  <a:schemeClr val="tx1"/>
                </a:solidFill>
              </a:ln>
              <a:effectLst/>
            </c:spPr>
            <c:extLst>
              <c:ext xmlns:c16="http://schemas.microsoft.com/office/drawing/2014/chart" uri="{C3380CC4-5D6E-409C-BE32-E72D297353CC}">
                <c16:uniqueId val="{00000003-D531-4F38-A048-E606EC9B3F58}"/>
              </c:ext>
            </c:extLst>
          </c:dPt>
          <c:cat>
            <c:strRef>
              <c:f>'Choice experiment'!$F$14:$F$15</c:f>
              <c:strCache>
                <c:ptCount val="2"/>
                <c:pt idx="0">
                  <c:v>Horse Manure</c:v>
                </c:pt>
                <c:pt idx="1">
                  <c:v>Leaf Litter</c:v>
                </c:pt>
              </c:strCache>
            </c:strRef>
          </c:cat>
          <c:val>
            <c:numRef>
              <c:f>'Choice experiment'!$E$14:$E$15</c:f>
              <c:numCache>
                <c:formatCode>General</c:formatCode>
                <c:ptCount val="2"/>
                <c:pt idx="0">
                  <c:v>5</c:v>
                </c:pt>
                <c:pt idx="1">
                  <c:v>2</c:v>
                </c:pt>
              </c:numCache>
            </c:numRef>
          </c:val>
          <c:extLst>
            <c:ext xmlns:c16="http://schemas.microsoft.com/office/drawing/2014/chart" uri="{C3380CC4-5D6E-409C-BE32-E72D297353CC}">
              <c16:uniqueId val="{00000004-D531-4F38-A048-E606EC9B3F58}"/>
            </c:ext>
          </c:extLst>
        </c:ser>
        <c:dLbls>
          <c:showLegendKey val="0"/>
          <c:showVal val="0"/>
          <c:showCatName val="0"/>
          <c:showSerName val="0"/>
          <c:showPercent val="0"/>
          <c:showBubbleSize val="0"/>
        </c:dLbls>
        <c:gapWidth val="219"/>
        <c:overlap val="-27"/>
        <c:axId val="1133451536"/>
        <c:axId val="1133455568"/>
      </c:barChart>
      <c:catAx>
        <c:axId val="1133451536"/>
        <c:scaling>
          <c:orientation val="minMax"/>
        </c:scaling>
        <c:delete val="0"/>
        <c:axPos val="b"/>
        <c:numFmt formatCode="General" sourceLinked="1"/>
        <c:majorTickMark val="none"/>
        <c:minorTickMark val="none"/>
        <c:tickLblPos val="nextTo"/>
        <c:spPr>
          <a:noFill/>
          <a:ln w="19050" cap="flat" cmpd="sng" algn="ctr">
            <a:solidFill>
              <a:schemeClr val="tx1"/>
            </a:solidFill>
            <a:round/>
          </a:ln>
          <a:effectLst/>
        </c:spPr>
        <c:txPr>
          <a:bodyPr rot="-60000000" spcFirstLastPara="1" vertOverflow="ellipsis" vert="horz" wrap="square" anchor="ctr" anchorCtr="1"/>
          <a:lstStyle/>
          <a:p>
            <a:pPr>
              <a:defRPr sz="2800" b="0" i="0" u="none" strike="noStrike" kern="1200" baseline="0">
                <a:solidFill>
                  <a:schemeClr val="tx1"/>
                </a:solidFill>
                <a:latin typeface="+mn-lt"/>
                <a:ea typeface="+mn-ea"/>
                <a:cs typeface="+mn-cs"/>
              </a:defRPr>
            </a:pPr>
            <a:endParaRPr lang="en-US"/>
          </a:p>
        </c:txPr>
        <c:crossAx val="1133455568"/>
        <c:crosses val="autoZero"/>
        <c:auto val="1"/>
        <c:lblAlgn val="ctr"/>
        <c:lblOffset val="100"/>
        <c:noMultiLvlLbl val="0"/>
      </c:catAx>
      <c:valAx>
        <c:axId val="1133455568"/>
        <c:scaling>
          <c:orientation val="minMax"/>
        </c:scaling>
        <c:delete val="0"/>
        <c:axPos val="l"/>
        <c:title>
          <c:tx>
            <c:rich>
              <a:bodyPr rot="-5400000" spcFirstLastPara="1" vertOverflow="ellipsis" vert="horz" wrap="square" anchor="ctr" anchorCtr="1"/>
              <a:lstStyle/>
              <a:p>
                <a:pPr>
                  <a:defRPr sz="2800" b="0" i="0" u="none" strike="noStrike" kern="1200" baseline="0">
                    <a:solidFill>
                      <a:schemeClr val="tx1"/>
                    </a:solidFill>
                    <a:latin typeface="+mn-lt"/>
                    <a:ea typeface="+mn-ea"/>
                    <a:cs typeface="+mn-cs"/>
                  </a:defRPr>
                </a:pPr>
                <a:r>
                  <a:rPr lang="en-US" sz="2800"/>
                  <a:t>Number of Earthworms</a:t>
                </a:r>
              </a:p>
            </c:rich>
          </c:tx>
          <c:layout>
            <c:manualLayout>
              <c:xMode val="edge"/>
              <c:yMode val="edge"/>
              <c:x val="2.9075743915499937E-2"/>
              <c:y val="0.13729828648095521"/>
            </c:manualLayout>
          </c:layout>
          <c:overlay val="0"/>
          <c:spPr>
            <a:noFill/>
            <a:ln>
              <a:noFill/>
            </a:ln>
            <a:effectLst/>
          </c:spPr>
          <c:txPr>
            <a:bodyPr rot="-5400000" spcFirstLastPara="1" vertOverflow="ellipsis" vert="horz" wrap="square" anchor="ctr" anchorCtr="1"/>
            <a:lstStyle/>
            <a:p>
              <a:pPr>
                <a:defRPr sz="2800" b="0" i="0" u="none" strike="noStrike" kern="1200" baseline="0">
                  <a:solidFill>
                    <a:schemeClr val="tx1"/>
                  </a:solidFill>
                  <a:latin typeface="+mn-lt"/>
                  <a:ea typeface="+mn-ea"/>
                  <a:cs typeface="+mn-cs"/>
                </a:defRPr>
              </a:pPr>
              <a:endParaRPr lang="en-US"/>
            </a:p>
          </c:txPr>
        </c:title>
        <c:numFmt formatCode="General" sourceLinked="0"/>
        <c:majorTickMark val="out"/>
        <c:minorTickMark val="none"/>
        <c:tickLblPos val="nextTo"/>
        <c:spPr>
          <a:noFill/>
          <a:ln>
            <a:solidFill>
              <a:schemeClr val="tx1"/>
            </a:solidFill>
          </a:ln>
          <a:effectLst/>
        </c:spPr>
        <c:txPr>
          <a:bodyPr rot="-60000000" spcFirstLastPara="1" vertOverflow="ellipsis" vert="horz" wrap="square" anchor="ctr" anchorCtr="1"/>
          <a:lstStyle/>
          <a:p>
            <a:pPr>
              <a:defRPr sz="2400" b="0" i="0" u="none" strike="noStrike" kern="1200" baseline="0">
                <a:solidFill>
                  <a:schemeClr val="tx1"/>
                </a:solidFill>
                <a:latin typeface="+mn-lt"/>
                <a:ea typeface="+mn-ea"/>
                <a:cs typeface="+mn-cs"/>
              </a:defRPr>
            </a:pPr>
            <a:endParaRPr lang="en-US"/>
          </a:p>
        </c:txPr>
        <c:crossAx val="1133451536"/>
        <c:crosses val="autoZero"/>
        <c:crossBetween val="between"/>
      </c:valAx>
      <c:spPr>
        <a:noFill/>
        <a:ln>
          <a:noFill/>
        </a:ln>
        <a:effectLst/>
      </c:spPr>
    </c:plotArea>
    <c:plotVisOnly val="1"/>
    <c:dispBlanksAs val="gap"/>
    <c:showDLblsOverMax val="0"/>
  </c:chart>
  <c:spPr>
    <a:noFill/>
    <a:ln w="9525" cap="flat" cmpd="sng" algn="ctr">
      <a:noFill/>
      <a:round/>
    </a:ln>
    <a:effectLst/>
  </c:spPr>
  <c:txPr>
    <a:bodyPr/>
    <a:lstStyle/>
    <a:p>
      <a:pPr>
        <a:defRPr sz="2400" baseline="0">
          <a:solidFill>
            <a:schemeClr val="tx1"/>
          </a:solidFill>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withinLinear" id="15">
  <a:schemeClr val="accent2"/>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0.729</cdr:x>
      <cdr:y>0.12593</cdr:y>
    </cdr:from>
    <cdr:to>
      <cdr:x>0.81877</cdr:x>
      <cdr:y>0.26665</cdr:y>
    </cdr:to>
    <cdr:sp macro="" textlink="">
      <cdr:nvSpPr>
        <cdr:cNvPr id="2" name="Text Box 1"/>
        <cdr:cNvSpPr txBox="1"/>
      </cdr:nvSpPr>
      <cdr:spPr>
        <a:xfrm xmlns:a="http://schemas.openxmlformats.org/drawingml/2006/main">
          <a:off x="4839156" y="828378"/>
          <a:ext cx="595901" cy="925669"/>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en-US" sz="3200" dirty="0">
              <a:latin typeface="Times New Roman" panose="02020603050405020304" pitchFamily="18" charset="0"/>
              <a:cs typeface="Times New Roman" panose="02020603050405020304" pitchFamily="18" charset="0"/>
            </a:rPr>
            <a:t>*</a:t>
          </a: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DBF4FEC-28AF-0643-9035-BB235818B0C5}" type="datetimeFigureOut">
              <a:rPr lang="en-US" smtClean="0"/>
              <a:t>4/30/2018</a:t>
            </a:fld>
            <a:endParaRPr lang="en-US"/>
          </a:p>
        </p:txBody>
      </p:sp>
      <p:sp>
        <p:nvSpPr>
          <p:cNvPr id="4" name="Slide Image Placeholder 3"/>
          <p:cNvSpPr>
            <a:spLocks noGrp="1" noRot="1" noChangeAspect="1"/>
          </p:cNvSpPr>
          <p:nvPr>
            <p:ph type="sldImg" idx="2"/>
          </p:nvPr>
        </p:nvSpPr>
        <p:spPr>
          <a:xfrm>
            <a:off x="1738313" y="1143000"/>
            <a:ext cx="33813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09F969E-F93B-0C41-9DB3-B313D6C234FC}" type="slidenum">
              <a:rPr lang="en-US" smtClean="0"/>
              <a:t>‹#›</a:t>
            </a:fld>
            <a:endParaRPr lang="en-US"/>
          </a:p>
        </p:txBody>
      </p:sp>
    </p:spTree>
    <p:extLst>
      <p:ext uri="{BB962C8B-B14F-4D97-AF65-F5344CB8AC3E}">
        <p14:creationId xmlns:p14="http://schemas.microsoft.com/office/powerpoint/2010/main" val="9417115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09F969E-F93B-0C41-9DB3-B313D6C234FC}" type="slidenum">
              <a:rPr lang="en-US" smtClean="0"/>
              <a:t>1</a:t>
            </a:fld>
            <a:endParaRPr lang="en-US"/>
          </a:p>
        </p:txBody>
      </p:sp>
    </p:spTree>
    <p:extLst>
      <p:ext uri="{BB962C8B-B14F-4D97-AF65-F5344CB8AC3E}">
        <p14:creationId xmlns:p14="http://schemas.microsoft.com/office/powerpoint/2010/main" val="3911558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4F20B532-B5DD-45C5-B78C-DF3FDEAD0301}" type="datetimeFigureOut">
              <a:rPr lang="en-US" smtClean="0"/>
              <a:t>4/30/2018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F20B532-B5DD-45C5-B78C-DF3FDEAD0301}" type="datetimeFigureOut">
              <a:rPr lang="en-US" smtClean="0"/>
              <a:t>4/30/2018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100905" y="2044700"/>
            <a:ext cx="9069705" cy="3254629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891790" y="2044700"/>
            <a:ext cx="26683335" cy="3254629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F20B532-B5DD-45C5-B78C-DF3FDEAD0301}" type="datetimeFigureOut">
              <a:rPr lang="en-US" smtClean="0"/>
              <a:t>4/30/2018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F20B532-B5DD-45C5-B78C-DF3FDEAD0301}" type="datetimeFigureOut">
              <a:rPr lang="en-US" smtClean="0"/>
              <a:t>4/30/2018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869883" y="9574536"/>
            <a:ext cx="36278820" cy="15975327"/>
          </a:xfrm>
        </p:spPr>
        <p:txBody>
          <a:bodyPr anchor="b"/>
          <a:lstStyle>
            <a:lvl1pPr>
              <a:defRPr sz="20700"/>
            </a:lvl1pPr>
          </a:lstStyle>
          <a:p>
            <a:r>
              <a:rPr lang="en-US"/>
              <a:t>Click to edit Master title style</a:t>
            </a:r>
          </a:p>
        </p:txBody>
      </p:sp>
      <p:sp>
        <p:nvSpPr>
          <p:cNvPr id="3" name="Text Placeholder 2"/>
          <p:cNvSpPr>
            <a:spLocks noGrp="1"/>
          </p:cNvSpPr>
          <p:nvPr>
            <p:ph type="body" idx="1"/>
          </p:nvPr>
        </p:nvSpPr>
        <p:spPr>
          <a:xfrm>
            <a:off x="2869883" y="25700996"/>
            <a:ext cx="36278820" cy="8401047"/>
          </a:xfrm>
        </p:spPr>
        <p:txBody>
          <a:bodyPr/>
          <a:lstStyle>
            <a:lvl1pPr marL="0" indent="0">
              <a:buNone/>
              <a:defRPr sz="8280">
                <a:solidFill>
                  <a:schemeClr val="tx1">
                    <a:tint val="75000"/>
                  </a:schemeClr>
                </a:solidFill>
              </a:defRPr>
            </a:lvl1pPr>
            <a:lvl2pPr marL="1577340" indent="0">
              <a:buNone/>
              <a:defRPr sz="6900">
                <a:solidFill>
                  <a:schemeClr val="tx1">
                    <a:tint val="75000"/>
                  </a:schemeClr>
                </a:solidFill>
              </a:defRPr>
            </a:lvl2pPr>
            <a:lvl3pPr marL="3154680" indent="0">
              <a:buNone/>
              <a:defRPr sz="6210">
                <a:solidFill>
                  <a:schemeClr val="tx1">
                    <a:tint val="75000"/>
                  </a:schemeClr>
                </a:solidFill>
              </a:defRPr>
            </a:lvl3pPr>
            <a:lvl4pPr marL="4732020" indent="0">
              <a:buNone/>
              <a:defRPr sz="5520">
                <a:solidFill>
                  <a:schemeClr val="tx1">
                    <a:tint val="75000"/>
                  </a:schemeClr>
                </a:solidFill>
              </a:defRPr>
            </a:lvl4pPr>
            <a:lvl5pPr marL="6309360" indent="0">
              <a:buNone/>
              <a:defRPr sz="5520">
                <a:solidFill>
                  <a:schemeClr val="tx1">
                    <a:tint val="75000"/>
                  </a:schemeClr>
                </a:solidFill>
              </a:defRPr>
            </a:lvl5pPr>
            <a:lvl6pPr marL="7886700" indent="0">
              <a:buNone/>
              <a:defRPr sz="5520">
                <a:solidFill>
                  <a:schemeClr val="tx1">
                    <a:tint val="75000"/>
                  </a:schemeClr>
                </a:solidFill>
              </a:defRPr>
            </a:lvl6pPr>
            <a:lvl7pPr marL="9464040" indent="0">
              <a:buNone/>
              <a:defRPr sz="5520">
                <a:solidFill>
                  <a:schemeClr val="tx1">
                    <a:tint val="75000"/>
                  </a:schemeClr>
                </a:solidFill>
              </a:defRPr>
            </a:lvl7pPr>
            <a:lvl8pPr marL="11041380" indent="0">
              <a:buNone/>
              <a:defRPr sz="5520">
                <a:solidFill>
                  <a:schemeClr val="tx1">
                    <a:tint val="75000"/>
                  </a:schemeClr>
                </a:solidFill>
              </a:defRPr>
            </a:lvl8pPr>
            <a:lvl9pPr marL="12618720" indent="0">
              <a:buNone/>
              <a:defRPr sz="552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F20B532-B5DD-45C5-B78C-DF3FDEAD0301}" type="datetimeFigureOut">
              <a:rPr lang="en-US" smtClean="0"/>
              <a:t>4/30/2018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8917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212940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F20B532-B5DD-45C5-B78C-DF3FDEAD0301}" type="datetimeFigureOut">
              <a:rPr lang="en-US" smtClean="0"/>
              <a:t>4/30/2018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044703"/>
            <a:ext cx="36278820" cy="7423153"/>
          </a:xfrm>
        </p:spPr>
        <p:txBody>
          <a:bodyPr/>
          <a:lstStyle/>
          <a:p>
            <a:r>
              <a:rPr lang="en-US"/>
              <a:t>Click to edit Master title style</a:t>
            </a:r>
          </a:p>
        </p:txBody>
      </p:sp>
      <p:sp>
        <p:nvSpPr>
          <p:cNvPr id="3" name="Text Placeholder 2"/>
          <p:cNvSpPr>
            <a:spLocks noGrp="1"/>
          </p:cNvSpPr>
          <p:nvPr>
            <p:ph type="body" idx="1"/>
          </p:nvPr>
        </p:nvSpPr>
        <p:spPr>
          <a:xfrm>
            <a:off x="2897270" y="9414513"/>
            <a:ext cx="17794365" cy="4613907"/>
          </a:xfrm>
        </p:spPr>
        <p:txBody>
          <a:bodyPr anchor="b"/>
          <a:lstStyle>
            <a:lvl1pPr marL="0" indent="0">
              <a:buNone/>
              <a:defRPr sz="8280" b="1"/>
            </a:lvl1pPr>
            <a:lvl2pPr marL="1577340" indent="0">
              <a:buNone/>
              <a:defRPr sz="6900" b="1"/>
            </a:lvl2pPr>
            <a:lvl3pPr marL="3154680" indent="0">
              <a:buNone/>
              <a:defRPr sz="6210" b="1"/>
            </a:lvl3pPr>
            <a:lvl4pPr marL="4732020" indent="0">
              <a:buNone/>
              <a:defRPr sz="5520" b="1"/>
            </a:lvl4pPr>
            <a:lvl5pPr marL="6309360" indent="0">
              <a:buNone/>
              <a:defRPr sz="5520" b="1"/>
            </a:lvl5pPr>
            <a:lvl6pPr marL="7886700" indent="0">
              <a:buNone/>
              <a:defRPr sz="5520" b="1"/>
            </a:lvl6pPr>
            <a:lvl7pPr marL="9464040" indent="0">
              <a:buNone/>
              <a:defRPr sz="5520" b="1"/>
            </a:lvl7pPr>
            <a:lvl8pPr marL="11041380" indent="0">
              <a:buNone/>
              <a:defRPr sz="5520" b="1"/>
            </a:lvl8pPr>
            <a:lvl9pPr marL="12618720" indent="0">
              <a:buNone/>
              <a:defRPr sz="5520" b="1"/>
            </a:lvl9pPr>
          </a:lstStyle>
          <a:p>
            <a:pPr lvl="0"/>
            <a:r>
              <a:rPr lang="en-US"/>
              <a:t>Click to edit Master text styles</a:t>
            </a:r>
          </a:p>
        </p:txBody>
      </p:sp>
      <p:sp>
        <p:nvSpPr>
          <p:cNvPr id="4" name="Content Placeholder 3"/>
          <p:cNvSpPr>
            <a:spLocks noGrp="1"/>
          </p:cNvSpPr>
          <p:nvPr>
            <p:ph sz="half" idx="2"/>
          </p:nvPr>
        </p:nvSpPr>
        <p:spPr>
          <a:xfrm>
            <a:off x="2897270" y="14028420"/>
            <a:ext cx="17794365"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1294090" y="9414513"/>
            <a:ext cx="17881999" cy="4613907"/>
          </a:xfrm>
        </p:spPr>
        <p:txBody>
          <a:bodyPr anchor="b"/>
          <a:lstStyle>
            <a:lvl1pPr marL="0" indent="0">
              <a:buNone/>
              <a:defRPr sz="8280" b="1"/>
            </a:lvl1pPr>
            <a:lvl2pPr marL="1577340" indent="0">
              <a:buNone/>
              <a:defRPr sz="6900" b="1"/>
            </a:lvl2pPr>
            <a:lvl3pPr marL="3154680" indent="0">
              <a:buNone/>
              <a:defRPr sz="6210" b="1"/>
            </a:lvl3pPr>
            <a:lvl4pPr marL="4732020" indent="0">
              <a:buNone/>
              <a:defRPr sz="5520" b="1"/>
            </a:lvl4pPr>
            <a:lvl5pPr marL="6309360" indent="0">
              <a:buNone/>
              <a:defRPr sz="5520" b="1"/>
            </a:lvl5pPr>
            <a:lvl6pPr marL="7886700" indent="0">
              <a:buNone/>
              <a:defRPr sz="5520" b="1"/>
            </a:lvl6pPr>
            <a:lvl7pPr marL="9464040" indent="0">
              <a:buNone/>
              <a:defRPr sz="5520" b="1"/>
            </a:lvl7pPr>
            <a:lvl8pPr marL="11041380" indent="0">
              <a:buNone/>
              <a:defRPr sz="5520" b="1"/>
            </a:lvl8pPr>
            <a:lvl9pPr marL="12618720" indent="0">
              <a:buNone/>
              <a:defRPr sz="5520" b="1"/>
            </a:lvl9pPr>
          </a:lstStyle>
          <a:p>
            <a:pPr lvl="0"/>
            <a:r>
              <a:rPr lang="en-US"/>
              <a:t>Click to edit Master text styles</a:t>
            </a:r>
          </a:p>
        </p:txBody>
      </p:sp>
      <p:sp>
        <p:nvSpPr>
          <p:cNvPr id="6" name="Content Placeholder 5"/>
          <p:cNvSpPr>
            <a:spLocks noGrp="1"/>
          </p:cNvSpPr>
          <p:nvPr>
            <p:ph sz="quarter" idx="4"/>
          </p:nvPr>
        </p:nvSpPr>
        <p:spPr>
          <a:xfrm>
            <a:off x="21294090" y="14028420"/>
            <a:ext cx="17881999"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F20B532-B5DD-45C5-B78C-DF3FDEAD0301}" type="datetimeFigureOut">
              <a:rPr lang="en-US" smtClean="0"/>
              <a:t>4/30/2018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C442BB3-88B0-4FB4-9E37-2E416500A7DE}"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4F20B532-B5DD-45C5-B78C-DF3FDEAD0301}" type="datetimeFigureOut">
              <a:rPr lang="en-US" smtClean="0"/>
              <a:t>4/30/2018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C442BB3-88B0-4FB4-9E37-2E416500A7DE}"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20B532-B5DD-45C5-B78C-DF3FDEAD0301}" type="datetimeFigureOut">
              <a:rPr lang="en-US" smtClean="0"/>
              <a:t>4/30/2018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C442BB3-88B0-4FB4-9E37-2E416500A7DE}"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70" y="2560320"/>
            <a:ext cx="13566218" cy="8961120"/>
          </a:xfrm>
        </p:spPr>
        <p:txBody>
          <a:bodyPr anchor="b"/>
          <a:lstStyle>
            <a:lvl1pPr>
              <a:defRPr sz="11040"/>
            </a:lvl1pPr>
          </a:lstStyle>
          <a:p>
            <a:r>
              <a:rPr lang="en-US"/>
              <a:t>Click to edit Master title style</a:t>
            </a:r>
          </a:p>
        </p:txBody>
      </p:sp>
      <p:sp>
        <p:nvSpPr>
          <p:cNvPr id="3" name="Content Placeholder 2"/>
          <p:cNvSpPr>
            <a:spLocks noGrp="1"/>
          </p:cNvSpPr>
          <p:nvPr>
            <p:ph idx="1"/>
          </p:nvPr>
        </p:nvSpPr>
        <p:spPr>
          <a:xfrm>
            <a:off x="17881999" y="5529583"/>
            <a:ext cx="21294090" cy="27292300"/>
          </a:xfrm>
        </p:spPr>
        <p:txBody>
          <a:bodyPr/>
          <a:lstStyle>
            <a:lvl1pPr>
              <a:defRPr sz="11040"/>
            </a:lvl1pPr>
            <a:lvl2pPr>
              <a:defRPr sz="9660"/>
            </a:lvl2pPr>
            <a:lvl3pPr>
              <a:defRPr sz="8280"/>
            </a:lvl3pPr>
            <a:lvl4pPr>
              <a:defRPr sz="6900"/>
            </a:lvl4pPr>
            <a:lvl5pPr>
              <a:defRPr sz="6900"/>
            </a:lvl5pPr>
            <a:lvl6pPr>
              <a:defRPr sz="6900"/>
            </a:lvl6pPr>
            <a:lvl7pPr>
              <a:defRPr sz="6900"/>
            </a:lvl7pPr>
            <a:lvl8pPr>
              <a:defRPr sz="6900"/>
            </a:lvl8pPr>
            <a:lvl9pPr>
              <a:defRPr sz="6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897270" y="11521440"/>
            <a:ext cx="13566218" cy="21344893"/>
          </a:xfrm>
        </p:spPr>
        <p:txBody>
          <a:bodyPr/>
          <a:lstStyle>
            <a:lvl1pPr marL="0" indent="0">
              <a:buNone/>
              <a:defRPr sz="5520"/>
            </a:lvl1pPr>
            <a:lvl2pPr marL="1577340" indent="0">
              <a:buNone/>
              <a:defRPr sz="4830"/>
            </a:lvl2pPr>
            <a:lvl3pPr marL="3154680" indent="0">
              <a:buNone/>
              <a:defRPr sz="4140"/>
            </a:lvl3pPr>
            <a:lvl4pPr marL="4732020" indent="0">
              <a:buNone/>
              <a:defRPr sz="3450"/>
            </a:lvl4pPr>
            <a:lvl5pPr marL="6309360" indent="0">
              <a:buNone/>
              <a:defRPr sz="3450"/>
            </a:lvl5pPr>
            <a:lvl6pPr marL="7886700" indent="0">
              <a:buNone/>
              <a:defRPr sz="3450"/>
            </a:lvl6pPr>
            <a:lvl7pPr marL="9464040" indent="0">
              <a:buNone/>
              <a:defRPr sz="3450"/>
            </a:lvl7pPr>
            <a:lvl8pPr marL="11041380" indent="0">
              <a:buNone/>
              <a:defRPr sz="3450"/>
            </a:lvl8pPr>
            <a:lvl9pPr marL="12618720" indent="0">
              <a:buNone/>
              <a:defRPr sz="345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4/30/2018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70" y="2560320"/>
            <a:ext cx="13566218" cy="8961120"/>
          </a:xfrm>
        </p:spPr>
        <p:txBody>
          <a:bodyPr anchor="b"/>
          <a:lstStyle>
            <a:lvl1pPr>
              <a:defRPr sz="11040"/>
            </a:lvl1pPr>
          </a:lstStyle>
          <a:p>
            <a:r>
              <a:rPr lang="en-US"/>
              <a:t>Click to edit Master title style</a:t>
            </a:r>
          </a:p>
        </p:txBody>
      </p:sp>
      <p:sp>
        <p:nvSpPr>
          <p:cNvPr id="3" name="Picture Placeholder 2"/>
          <p:cNvSpPr>
            <a:spLocks noGrp="1"/>
          </p:cNvSpPr>
          <p:nvPr>
            <p:ph type="pic" idx="1"/>
          </p:nvPr>
        </p:nvSpPr>
        <p:spPr>
          <a:xfrm>
            <a:off x="17881999" y="5529583"/>
            <a:ext cx="21294090" cy="27292300"/>
          </a:xfrm>
        </p:spPr>
        <p:txBody>
          <a:bodyPr/>
          <a:lstStyle>
            <a:lvl1pPr marL="0" indent="0">
              <a:buNone/>
              <a:defRPr sz="11040"/>
            </a:lvl1pPr>
            <a:lvl2pPr marL="1577340" indent="0">
              <a:buNone/>
              <a:defRPr sz="9660"/>
            </a:lvl2pPr>
            <a:lvl3pPr marL="3154680" indent="0">
              <a:buNone/>
              <a:defRPr sz="8280"/>
            </a:lvl3pPr>
            <a:lvl4pPr marL="4732020" indent="0">
              <a:buNone/>
              <a:defRPr sz="6900"/>
            </a:lvl4pPr>
            <a:lvl5pPr marL="6309360" indent="0">
              <a:buNone/>
              <a:defRPr sz="6900"/>
            </a:lvl5pPr>
            <a:lvl6pPr marL="7886700" indent="0">
              <a:buNone/>
              <a:defRPr sz="6900"/>
            </a:lvl6pPr>
            <a:lvl7pPr marL="9464040" indent="0">
              <a:buNone/>
              <a:defRPr sz="6900"/>
            </a:lvl7pPr>
            <a:lvl8pPr marL="11041380" indent="0">
              <a:buNone/>
              <a:defRPr sz="6900"/>
            </a:lvl8pPr>
            <a:lvl9pPr marL="12618720" indent="0">
              <a:buNone/>
              <a:defRPr sz="6900"/>
            </a:lvl9pPr>
          </a:lstStyle>
          <a:p>
            <a:endParaRPr lang="en-US"/>
          </a:p>
        </p:txBody>
      </p:sp>
      <p:sp>
        <p:nvSpPr>
          <p:cNvPr id="4" name="Text Placeholder 3"/>
          <p:cNvSpPr>
            <a:spLocks noGrp="1"/>
          </p:cNvSpPr>
          <p:nvPr>
            <p:ph type="body" sz="half" idx="2"/>
          </p:nvPr>
        </p:nvSpPr>
        <p:spPr>
          <a:xfrm>
            <a:off x="2897270" y="11521440"/>
            <a:ext cx="13566218" cy="21344893"/>
          </a:xfrm>
        </p:spPr>
        <p:txBody>
          <a:bodyPr/>
          <a:lstStyle>
            <a:lvl1pPr marL="0" indent="0">
              <a:buNone/>
              <a:defRPr sz="5520"/>
            </a:lvl1pPr>
            <a:lvl2pPr marL="1577340" indent="0">
              <a:buNone/>
              <a:defRPr sz="4830"/>
            </a:lvl2pPr>
            <a:lvl3pPr marL="3154680" indent="0">
              <a:buNone/>
              <a:defRPr sz="4140"/>
            </a:lvl3pPr>
            <a:lvl4pPr marL="4732020" indent="0">
              <a:buNone/>
              <a:defRPr sz="3450"/>
            </a:lvl4pPr>
            <a:lvl5pPr marL="6309360" indent="0">
              <a:buNone/>
              <a:defRPr sz="3450"/>
            </a:lvl5pPr>
            <a:lvl6pPr marL="7886700" indent="0">
              <a:buNone/>
              <a:defRPr sz="3450"/>
            </a:lvl6pPr>
            <a:lvl7pPr marL="9464040" indent="0">
              <a:buNone/>
              <a:defRPr sz="3450"/>
            </a:lvl7pPr>
            <a:lvl8pPr marL="11041380" indent="0">
              <a:buNone/>
              <a:defRPr sz="3450"/>
            </a:lvl8pPr>
            <a:lvl9pPr marL="12618720" indent="0">
              <a:buNone/>
              <a:defRPr sz="345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4/30/2018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91790" y="2044703"/>
            <a:ext cx="36278820" cy="742315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2891790" y="10223500"/>
            <a:ext cx="36278820" cy="2436749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2891790" y="35595563"/>
            <a:ext cx="9464040" cy="2044700"/>
          </a:xfrm>
          <a:prstGeom prst="rect">
            <a:avLst/>
          </a:prstGeom>
        </p:spPr>
        <p:txBody>
          <a:bodyPr vert="horz" lIns="91440" tIns="45720" rIns="91440" bIns="45720" rtlCol="0" anchor="ctr"/>
          <a:lstStyle>
            <a:lvl1pPr algn="l">
              <a:defRPr sz="4140">
                <a:solidFill>
                  <a:schemeClr val="tx1">
                    <a:tint val="75000"/>
                  </a:schemeClr>
                </a:solidFill>
              </a:defRPr>
            </a:lvl1pPr>
          </a:lstStyle>
          <a:p>
            <a:fld id="{C764DE79-268F-4C1A-8933-263129D2AF90}" type="datetimeFigureOut">
              <a:rPr lang="en-US" smtClean="0"/>
              <a:t>4/30/2018</a:t>
            </a:fld>
            <a:endParaRPr lang="en-US" dirty="0"/>
          </a:p>
        </p:txBody>
      </p:sp>
      <p:sp>
        <p:nvSpPr>
          <p:cNvPr id="5" name="Footer Placeholder 4"/>
          <p:cNvSpPr>
            <a:spLocks noGrp="1"/>
          </p:cNvSpPr>
          <p:nvPr>
            <p:ph type="ftr" sz="quarter" idx="3"/>
          </p:nvPr>
        </p:nvSpPr>
        <p:spPr>
          <a:xfrm>
            <a:off x="13933170" y="35595563"/>
            <a:ext cx="14196060" cy="2044700"/>
          </a:xfrm>
          <a:prstGeom prst="rect">
            <a:avLst/>
          </a:prstGeom>
        </p:spPr>
        <p:txBody>
          <a:bodyPr vert="horz" lIns="91440" tIns="45720" rIns="91440" bIns="45720" rtlCol="0" anchor="ctr"/>
          <a:lstStyle>
            <a:lvl1pPr algn="ctr">
              <a:defRPr sz="414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29706570" y="35595563"/>
            <a:ext cx="9464040" cy="2044700"/>
          </a:xfrm>
          <a:prstGeom prst="rect">
            <a:avLst/>
          </a:prstGeom>
        </p:spPr>
        <p:txBody>
          <a:bodyPr vert="horz" lIns="91440" tIns="45720" rIns="91440" bIns="45720" rtlCol="0" anchor="ctr"/>
          <a:lstStyle>
            <a:lvl1pPr algn="r">
              <a:defRPr sz="4140">
                <a:solidFill>
                  <a:schemeClr val="tx1">
                    <a:tint val="75000"/>
                  </a:schemeClr>
                </a:solidFill>
              </a:defRPr>
            </a:lvl1pPr>
          </a:lstStyle>
          <a:p>
            <a:fld id="{48F63A3B-78C7-47BE-AE5E-E10140E04643}" type="slidenum">
              <a:rPr lang="en-US" smtClean="0"/>
              <a:t>‹#›</a:t>
            </a:fld>
            <a:endParaRPr lang="en-US" dirty="0"/>
          </a:p>
        </p:txBody>
      </p:sp>
      <p:sp>
        <p:nvSpPr>
          <p:cNvPr id="7" name="Rectangle 6"/>
          <p:cNvSpPr/>
          <p:nvPr userDrawn="1"/>
        </p:nvSpPr>
        <p:spPr>
          <a:xfrm>
            <a:off x="0" y="0"/>
            <a:ext cx="42062400" cy="38404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8" name="Rectangle 7"/>
          <p:cNvSpPr/>
          <p:nvPr userDrawn="1"/>
        </p:nvSpPr>
        <p:spPr>
          <a:xfrm>
            <a:off x="498764" y="602975"/>
            <a:ext cx="41023309" cy="3707191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9" name="Rectangle 8"/>
          <p:cNvSpPr/>
          <p:nvPr userDrawn="1"/>
        </p:nvSpPr>
        <p:spPr>
          <a:xfrm>
            <a:off x="789710" y="974035"/>
            <a:ext cx="40399854" cy="357045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cxnSp>
        <p:nvCxnSpPr>
          <p:cNvPr id="10" name="Straight Connector 9"/>
          <p:cNvCxnSpPr/>
          <p:nvPr userDrawn="1"/>
        </p:nvCxnSpPr>
        <p:spPr>
          <a:xfrm>
            <a:off x="14360707" y="6855390"/>
            <a:ext cx="0" cy="28473649"/>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1" name="Straight Connector 10"/>
          <p:cNvCxnSpPr/>
          <p:nvPr userDrawn="1"/>
        </p:nvCxnSpPr>
        <p:spPr>
          <a:xfrm>
            <a:off x="27710236" y="6855390"/>
            <a:ext cx="0" cy="28473649"/>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2" name="Straight Connector 11"/>
          <p:cNvCxnSpPr/>
          <p:nvPr userDrawn="1"/>
        </p:nvCxnSpPr>
        <p:spPr>
          <a:xfrm>
            <a:off x="1662545" y="6855390"/>
            <a:ext cx="38639630" cy="0"/>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sp>
        <p:nvSpPr>
          <p:cNvPr id="13" name="Rectangle 12"/>
          <p:cNvSpPr/>
          <p:nvPr userDrawn="1"/>
        </p:nvSpPr>
        <p:spPr>
          <a:xfrm>
            <a:off x="1332584" y="1852864"/>
            <a:ext cx="39421656" cy="53124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4" name="Rectangle 13"/>
          <p:cNvSpPr/>
          <p:nvPr userDrawn="1"/>
        </p:nvSpPr>
        <p:spPr>
          <a:xfrm>
            <a:off x="14681903"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5" name="Rectangle 14"/>
          <p:cNvSpPr/>
          <p:nvPr userDrawn="1"/>
        </p:nvSpPr>
        <p:spPr>
          <a:xfrm>
            <a:off x="1332584"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6" name="Rectangle 15"/>
          <p:cNvSpPr/>
          <p:nvPr userDrawn="1"/>
        </p:nvSpPr>
        <p:spPr>
          <a:xfrm>
            <a:off x="28488616" y="36966042"/>
            <a:ext cx="13772005" cy="348878"/>
          </a:xfrm>
          <a:prstGeom prst="rect">
            <a:avLst/>
          </a:prstGeom>
        </p:spPr>
        <p:txBody>
          <a:bodyPr wrap="square">
            <a:spAutoFit/>
          </a:bodyPr>
          <a:lstStyle/>
          <a:p>
            <a:r>
              <a:rPr lang="en-US" sz="1667" i="1" dirty="0">
                <a:solidFill>
                  <a:schemeClr val="bg1"/>
                </a:solidFill>
              </a:rPr>
              <a:t>We thank the Office of Research and Sponsored Programs for supporting this research, and Learning &amp; Technology Services for printing this poster.</a:t>
            </a:r>
            <a:r>
              <a:rPr lang="en-US" sz="1667" dirty="0">
                <a:solidFill>
                  <a:schemeClr val="bg1"/>
                </a:solidFill>
              </a:rPr>
              <a:t> </a:t>
            </a:r>
          </a:p>
        </p:txBody>
      </p:sp>
      <p:sp>
        <p:nvSpPr>
          <p:cNvPr id="17" name="Rectangle 16"/>
          <p:cNvSpPr/>
          <p:nvPr userDrawn="1"/>
        </p:nvSpPr>
        <p:spPr>
          <a:xfrm>
            <a:off x="28031225"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pic>
        <p:nvPicPr>
          <p:cNvPr id="18" name="Picture 17"/>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29169430" y="3729895"/>
            <a:ext cx="10001180" cy="1558356"/>
          </a:xfrm>
          <a:prstGeom prst="rect">
            <a:avLst/>
          </a:prstGeom>
        </p:spPr>
      </p:pic>
    </p:spTree>
    <p:extLst>
      <p:ext uri="{BB962C8B-B14F-4D97-AF65-F5344CB8AC3E}">
        <p14:creationId xmlns:p14="http://schemas.microsoft.com/office/powerpoint/2010/main" val="1800696163"/>
      </p:ext>
    </p:extLst>
  </p:cSld>
  <p:clrMap bg1="lt1" tx1="dk1" bg2="lt2" tx2="dk2" accent1="accent1" accent2="accent2" accent3="accent3" accent4="accent4" accent5="accent5" accent6="accent6" hlink="hlink" folHlink="folHlink"/>
  <p:sldLayoutIdLst>
    <p:sldLayoutId id="2147484216" r:id="rId1"/>
    <p:sldLayoutId id="2147484217" r:id="rId2"/>
    <p:sldLayoutId id="2147484218" r:id="rId3"/>
    <p:sldLayoutId id="2147484219" r:id="rId4"/>
    <p:sldLayoutId id="2147484220" r:id="rId5"/>
    <p:sldLayoutId id="2147484221" r:id="rId6"/>
    <p:sldLayoutId id="2147484222" r:id="rId7"/>
    <p:sldLayoutId id="2147484223" r:id="rId8"/>
    <p:sldLayoutId id="2147484224" r:id="rId9"/>
    <p:sldLayoutId id="2147484225" r:id="rId10"/>
    <p:sldLayoutId id="2147484226" r:id="rId11"/>
  </p:sldLayoutIdLst>
  <p:txStyles>
    <p:titleStyle>
      <a:lvl1pPr algn="l" defTabSz="3154680" rtl="0" eaLnBrk="1" latinLnBrk="0" hangingPunct="1">
        <a:lnSpc>
          <a:spcPct val="90000"/>
        </a:lnSpc>
        <a:spcBef>
          <a:spcPct val="0"/>
        </a:spcBef>
        <a:buNone/>
        <a:defRPr sz="15180" kern="1200">
          <a:solidFill>
            <a:schemeClr val="tx1"/>
          </a:solidFill>
          <a:latin typeface="+mj-lt"/>
          <a:ea typeface="+mj-ea"/>
          <a:cs typeface="+mj-cs"/>
        </a:defRPr>
      </a:lvl1pPr>
    </p:titleStyle>
    <p:bodyStyle>
      <a:lvl1pPr marL="788670" indent="-788670" algn="l" defTabSz="3154680" rtl="0" eaLnBrk="1" latinLnBrk="0" hangingPunct="1">
        <a:lnSpc>
          <a:spcPct val="90000"/>
        </a:lnSpc>
        <a:spcBef>
          <a:spcPts val="3450"/>
        </a:spcBef>
        <a:buFont typeface="Arial"/>
        <a:buChar char="•"/>
        <a:defRPr sz="9660" kern="1200">
          <a:solidFill>
            <a:schemeClr val="tx1"/>
          </a:solidFill>
          <a:latin typeface="+mn-lt"/>
          <a:ea typeface="+mn-ea"/>
          <a:cs typeface="+mn-cs"/>
        </a:defRPr>
      </a:lvl1pPr>
      <a:lvl2pPr marL="2366010" indent="-788670" algn="l" defTabSz="3154680" rtl="0" eaLnBrk="1" latinLnBrk="0" hangingPunct="1">
        <a:lnSpc>
          <a:spcPct val="90000"/>
        </a:lnSpc>
        <a:spcBef>
          <a:spcPts val="1725"/>
        </a:spcBef>
        <a:buFont typeface="Arial"/>
        <a:buChar char="•"/>
        <a:defRPr sz="8280" kern="1200">
          <a:solidFill>
            <a:schemeClr val="tx1"/>
          </a:solidFill>
          <a:latin typeface="+mn-lt"/>
          <a:ea typeface="+mn-ea"/>
          <a:cs typeface="+mn-cs"/>
        </a:defRPr>
      </a:lvl2pPr>
      <a:lvl3pPr marL="3943350" indent="-788670" algn="l" defTabSz="3154680" rtl="0" eaLnBrk="1" latinLnBrk="0" hangingPunct="1">
        <a:lnSpc>
          <a:spcPct val="90000"/>
        </a:lnSpc>
        <a:spcBef>
          <a:spcPts val="1725"/>
        </a:spcBef>
        <a:buFont typeface="Arial"/>
        <a:buChar char="•"/>
        <a:defRPr sz="6900" kern="1200">
          <a:solidFill>
            <a:schemeClr val="tx1"/>
          </a:solidFill>
          <a:latin typeface="+mn-lt"/>
          <a:ea typeface="+mn-ea"/>
          <a:cs typeface="+mn-cs"/>
        </a:defRPr>
      </a:lvl3pPr>
      <a:lvl4pPr marL="5520690" indent="-788670" algn="l" defTabSz="3154680" rtl="0" eaLnBrk="1" latinLnBrk="0" hangingPunct="1">
        <a:lnSpc>
          <a:spcPct val="90000"/>
        </a:lnSpc>
        <a:spcBef>
          <a:spcPts val="1725"/>
        </a:spcBef>
        <a:buFont typeface="Arial"/>
        <a:buChar char="•"/>
        <a:defRPr sz="6210" kern="1200">
          <a:solidFill>
            <a:schemeClr val="tx1"/>
          </a:solidFill>
          <a:latin typeface="+mn-lt"/>
          <a:ea typeface="+mn-ea"/>
          <a:cs typeface="+mn-cs"/>
        </a:defRPr>
      </a:lvl4pPr>
      <a:lvl5pPr marL="7098030" indent="-788670" algn="l" defTabSz="3154680" rtl="0" eaLnBrk="1" latinLnBrk="0" hangingPunct="1">
        <a:lnSpc>
          <a:spcPct val="90000"/>
        </a:lnSpc>
        <a:spcBef>
          <a:spcPts val="1725"/>
        </a:spcBef>
        <a:buFont typeface="Arial"/>
        <a:buChar char="•"/>
        <a:defRPr sz="6210" kern="1200">
          <a:solidFill>
            <a:schemeClr val="tx1"/>
          </a:solidFill>
          <a:latin typeface="+mn-lt"/>
          <a:ea typeface="+mn-ea"/>
          <a:cs typeface="+mn-cs"/>
        </a:defRPr>
      </a:lvl5pPr>
      <a:lvl6pPr marL="8675370" indent="-788670" algn="l" defTabSz="3154680" rtl="0" eaLnBrk="1" latinLnBrk="0" hangingPunct="1">
        <a:lnSpc>
          <a:spcPct val="90000"/>
        </a:lnSpc>
        <a:spcBef>
          <a:spcPts val="1725"/>
        </a:spcBef>
        <a:buFont typeface="Arial"/>
        <a:buChar char="•"/>
        <a:defRPr sz="6210" kern="1200">
          <a:solidFill>
            <a:schemeClr val="tx1"/>
          </a:solidFill>
          <a:latin typeface="+mn-lt"/>
          <a:ea typeface="+mn-ea"/>
          <a:cs typeface="+mn-cs"/>
        </a:defRPr>
      </a:lvl6pPr>
      <a:lvl7pPr marL="10252710" indent="-788670" algn="l" defTabSz="3154680" rtl="0" eaLnBrk="1" latinLnBrk="0" hangingPunct="1">
        <a:lnSpc>
          <a:spcPct val="90000"/>
        </a:lnSpc>
        <a:spcBef>
          <a:spcPts val="1725"/>
        </a:spcBef>
        <a:buFont typeface="Arial"/>
        <a:buChar char="•"/>
        <a:defRPr sz="6210" kern="1200">
          <a:solidFill>
            <a:schemeClr val="tx1"/>
          </a:solidFill>
          <a:latin typeface="+mn-lt"/>
          <a:ea typeface="+mn-ea"/>
          <a:cs typeface="+mn-cs"/>
        </a:defRPr>
      </a:lvl7pPr>
      <a:lvl8pPr marL="11830050" indent="-788670" algn="l" defTabSz="3154680" rtl="0" eaLnBrk="1" latinLnBrk="0" hangingPunct="1">
        <a:lnSpc>
          <a:spcPct val="90000"/>
        </a:lnSpc>
        <a:spcBef>
          <a:spcPts val="1725"/>
        </a:spcBef>
        <a:buFont typeface="Arial"/>
        <a:buChar char="•"/>
        <a:defRPr sz="6210" kern="1200">
          <a:solidFill>
            <a:schemeClr val="tx1"/>
          </a:solidFill>
          <a:latin typeface="+mn-lt"/>
          <a:ea typeface="+mn-ea"/>
          <a:cs typeface="+mn-cs"/>
        </a:defRPr>
      </a:lvl8pPr>
      <a:lvl9pPr marL="13407390" indent="-788670" algn="l" defTabSz="3154680" rtl="0" eaLnBrk="1" latinLnBrk="0" hangingPunct="1">
        <a:lnSpc>
          <a:spcPct val="90000"/>
        </a:lnSpc>
        <a:spcBef>
          <a:spcPts val="1725"/>
        </a:spcBef>
        <a:buFont typeface="Arial"/>
        <a:buChar char="•"/>
        <a:defRPr sz="6210" kern="1200">
          <a:solidFill>
            <a:schemeClr val="tx1"/>
          </a:solidFill>
          <a:latin typeface="+mn-lt"/>
          <a:ea typeface="+mn-ea"/>
          <a:cs typeface="+mn-cs"/>
        </a:defRPr>
      </a:lvl9pPr>
    </p:bodyStyle>
    <p:otherStyle>
      <a:defPPr>
        <a:defRPr lang="en-US"/>
      </a:defPPr>
      <a:lvl1pPr marL="0" algn="l" defTabSz="3154680" rtl="0" eaLnBrk="1" latinLnBrk="0" hangingPunct="1">
        <a:defRPr sz="6210" kern="1200">
          <a:solidFill>
            <a:schemeClr val="tx1"/>
          </a:solidFill>
          <a:latin typeface="+mn-lt"/>
          <a:ea typeface="+mn-ea"/>
          <a:cs typeface="+mn-cs"/>
        </a:defRPr>
      </a:lvl1pPr>
      <a:lvl2pPr marL="1577340" algn="l" defTabSz="3154680" rtl="0" eaLnBrk="1" latinLnBrk="0" hangingPunct="1">
        <a:defRPr sz="6210" kern="1200">
          <a:solidFill>
            <a:schemeClr val="tx1"/>
          </a:solidFill>
          <a:latin typeface="+mn-lt"/>
          <a:ea typeface="+mn-ea"/>
          <a:cs typeface="+mn-cs"/>
        </a:defRPr>
      </a:lvl2pPr>
      <a:lvl3pPr marL="3154680" algn="l" defTabSz="3154680" rtl="0" eaLnBrk="1" latinLnBrk="0" hangingPunct="1">
        <a:defRPr sz="6210" kern="1200">
          <a:solidFill>
            <a:schemeClr val="tx1"/>
          </a:solidFill>
          <a:latin typeface="+mn-lt"/>
          <a:ea typeface="+mn-ea"/>
          <a:cs typeface="+mn-cs"/>
        </a:defRPr>
      </a:lvl3pPr>
      <a:lvl4pPr marL="4732020" algn="l" defTabSz="3154680" rtl="0" eaLnBrk="1" latinLnBrk="0" hangingPunct="1">
        <a:defRPr sz="6210" kern="1200">
          <a:solidFill>
            <a:schemeClr val="tx1"/>
          </a:solidFill>
          <a:latin typeface="+mn-lt"/>
          <a:ea typeface="+mn-ea"/>
          <a:cs typeface="+mn-cs"/>
        </a:defRPr>
      </a:lvl4pPr>
      <a:lvl5pPr marL="6309360" algn="l" defTabSz="3154680" rtl="0" eaLnBrk="1" latinLnBrk="0" hangingPunct="1">
        <a:defRPr sz="6210" kern="1200">
          <a:solidFill>
            <a:schemeClr val="tx1"/>
          </a:solidFill>
          <a:latin typeface="+mn-lt"/>
          <a:ea typeface="+mn-ea"/>
          <a:cs typeface="+mn-cs"/>
        </a:defRPr>
      </a:lvl5pPr>
      <a:lvl6pPr marL="7886700" algn="l" defTabSz="3154680" rtl="0" eaLnBrk="1" latinLnBrk="0" hangingPunct="1">
        <a:defRPr sz="6210" kern="1200">
          <a:solidFill>
            <a:schemeClr val="tx1"/>
          </a:solidFill>
          <a:latin typeface="+mn-lt"/>
          <a:ea typeface="+mn-ea"/>
          <a:cs typeface="+mn-cs"/>
        </a:defRPr>
      </a:lvl6pPr>
      <a:lvl7pPr marL="9464040" algn="l" defTabSz="3154680" rtl="0" eaLnBrk="1" latinLnBrk="0" hangingPunct="1">
        <a:defRPr sz="6210" kern="1200">
          <a:solidFill>
            <a:schemeClr val="tx1"/>
          </a:solidFill>
          <a:latin typeface="+mn-lt"/>
          <a:ea typeface="+mn-ea"/>
          <a:cs typeface="+mn-cs"/>
        </a:defRPr>
      </a:lvl7pPr>
      <a:lvl8pPr marL="11041380" algn="l" defTabSz="3154680" rtl="0" eaLnBrk="1" latinLnBrk="0" hangingPunct="1">
        <a:defRPr sz="6210" kern="1200">
          <a:solidFill>
            <a:schemeClr val="tx1"/>
          </a:solidFill>
          <a:latin typeface="+mn-lt"/>
          <a:ea typeface="+mn-ea"/>
          <a:cs typeface="+mn-cs"/>
        </a:defRPr>
      </a:lvl8pPr>
      <a:lvl9pPr marL="12618720" algn="l" defTabSz="3154680" rtl="0" eaLnBrk="1" latinLnBrk="0" hangingPunct="1">
        <a:defRPr sz="621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image" Target="../media/image2.emf"/><Relationship Id="rId7" Type="http://schemas.openxmlformats.org/officeDocument/2006/relationships/image" Target="../media/image4.tiff"/><Relationship Id="rId12" Type="http://schemas.openxmlformats.org/officeDocument/2006/relationships/chart" Target="../charts/chart3.xm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3.tiff"/><Relationship Id="rId11" Type="http://schemas.openxmlformats.org/officeDocument/2006/relationships/image" Target="../media/image8.jpeg"/><Relationship Id="rId5" Type="http://schemas.openxmlformats.org/officeDocument/2006/relationships/chart" Target="../charts/chart2.xml"/><Relationship Id="rId10" Type="http://schemas.openxmlformats.org/officeDocument/2006/relationships/image" Target="../media/image7.jpeg"/><Relationship Id="rId4" Type="http://schemas.openxmlformats.org/officeDocument/2006/relationships/chart" Target="../charts/chart1.xml"/><Relationship Id="rId9"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23000" b="-23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1568046" y="1821011"/>
            <a:ext cx="30984594" cy="2975060"/>
          </a:xfrm>
        </p:spPr>
        <p:txBody>
          <a:bodyPr>
            <a:noAutofit/>
          </a:bodyPr>
          <a:lstStyle/>
          <a:p>
            <a:pPr algn="l"/>
            <a:r>
              <a:rPr lang="en-US" sz="11000" dirty="0">
                <a:latin typeface="Minion Pro" panose="02040503050306020203" pitchFamily="18" charset="0"/>
              </a:rPr>
              <a:t>Effects of Organic Substrates on Earthworm Behavior:</a:t>
            </a:r>
            <a:br>
              <a:rPr lang="en-US" sz="11000" dirty="0">
                <a:latin typeface="Minion Pro" panose="02040503050306020203" pitchFamily="18" charset="0"/>
              </a:rPr>
            </a:br>
            <a:r>
              <a:rPr lang="en-US" sz="11000" dirty="0">
                <a:latin typeface="Minion Pro" panose="02040503050306020203" pitchFamily="18" charset="0"/>
              </a:rPr>
              <a:t>Do Worms Show a Preference?</a:t>
            </a:r>
          </a:p>
        </p:txBody>
      </p:sp>
      <p:sp>
        <p:nvSpPr>
          <p:cNvPr id="6" name="Title 1"/>
          <p:cNvSpPr txBox="1">
            <a:spLocks/>
          </p:cNvSpPr>
          <p:nvPr/>
        </p:nvSpPr>
        <p:spPr>
          <a:xfrm>
            <a:off x="1666536" y="4911178"/>
            <a:ext cx="21422063" cy="1026878"/>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r>
              <a:rPr lang="en-US" sz="4800" dirty="0">
                <a:solidFill>
                  <a:schemeClr val="tx1">
                    <a:lumMod val="65000"/>
                    <a:lumOff val="35000"/>
                  </a:schemeClr>
                </a:solidFill>
                <a:latin typeface="Minion Pro" panose="02040503050306020203" pitchFamily="18" charset="0"/>
              </a:rPr>
              <a:t>Alanna Post, Naomi Plack, </a:t>
            </a:r>
            <a:r>
              <a:rPr lang="en-US" sz="4800" dirty="0" err="1">
                <a:solidFill>
                  <a:schemeClr val="tx1">
                    <a:lumMod val="65000"/>
                    <a:lumOff val="35000"/>
                  </a:schemeClr>
                </a:solidFill>
                <a:latin typeface="Minion Pro" panose="02040503050306020203" pitchFamily="18" charset="0"/>
              </a:rPr>
              <a:t>Sorfina</a:t>
            </a:r>
            <a:r>
              <a:rPr lang="en-US" sz="4800" dirty="0">
                <a:solidFill>
                  <a:schemeClr val="tx1">
                    <a:lumMod val="65000"/>
                    <a:lumOff val="35000"/>
                  </a:schemeClr>
                </a:solidFill>
                <a:latin typeface="Minion Pro" panose="02040503050306020203" pitchFamily="18" charset="0"/>
              </a:rPr>
              <a:t> </a:t>
            </a:r>
            <a:r>
              <a:rPr lang="en-US" sz="4800" dirty="0" err="1">
                <a:solidFill>
                  <a:schemeClr val="tx1">
                    <a:lumMod val="65000"/>
                    <a:lumOff val="35000"/>
                  </a:schemeClr>
                </a:solidFill>
                <a:latin typeface="Minion Pro" panose="02040503050306020203" pitchFamily="18" charset="0"/>
              </a:rPr>
              <a:t>Suzali</a:t>
            </a:r>
            <a:r>
              <a:rPr lang="en-US" sz="4800" dirty="0">
                <a:solidFill>
                  <a:schemeClr val="tx1">
                    <a:lumMod val="65000"/>
                    <a:lumOff val="35000"/>
                  </a:schemeClr>
                </a:solidFill>
                <a:latin typeface="Minion Pro" panose="02040503050306020203" pitchFamily="18" charset="0"/>
              </a:rPr>
              <a:t>, Komi </a:t>
            </a:r>
            <a:r>
              <a:rPr lang="en-US" sz="4800" dirty="0" err="1">
                <a:solidFill>
                  <a:schemeClr val="tx1">
                    <a:lumMod val="65000"/>
                    <a:lumOff val="35000"/>
                  </a:schemeClr>
                </a:solidFill>
                <a:latin typeface="Minion Pro" panose="02040503050306020203" pitchFamily="18" charset="0"/>
              </a:rPr>
              <a:t>Modji</a:t>
            </a:r>
            <a:r>
              <a:rPr lang="en-US" sz="4800" dirty="0">
                <a:solidFill>
                  <a:schemeClr val="tx1">
                    <a:lumMod val="65000"/>
                    <a:lumOff val="35000"/>
                  </a:schemeClr>
                </a:solidFill>
                <a:latin typeface="Minion Pro" panose="02040503050306020203" pitchFamily="18" charset="0"/>
              </a:rPr>
              <a:t>   |   Dr. Todd Wellnitz, mentor</a:t>
            </a:r>
          </a:p>
        </p:txBody>
      </p:sp>
      <p:sp>
        <p:nvSpPr>
          <p:cNvPr id="8" name="Subtitle 2"/>
          <p:cNvSpPr txBox="1">
            <a:spLocks/>
          </p:cNvSpPr>
          <p:nvPr/>
        </p:nvSpPr>
        <p:spPr>
          <a:xfrm>
            <a:off x="1666537" y="8303524"/>
            <a:ext cx="12049463" cy="5784267"/>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a:spcBef>
                <a:spcPts val="1600"/>
              </a:spcBef>
            </a:pPr>
            <a:r>
              <a:rPr lang="en-US" sz="3000" dirty="0"/>
              <a:t>From the time of the last glaciation, earthworms were absent from northern soils, until non-native species were accidently imported from Europe in the 1600’s. Earthworms are “ecosystem engineers” that can modify soil structure, alter soil chemistry, and accelerate nutrient cycling</a:t>
            </a:r>
            <a:r>
              <a:rPr lang="en-US" sz="3000" baseline="30000" dirty="0"/>
              <a:t>1,2,3,4</a:t>
            </a:r>
            <a:r>
              <a:rPr lang="en-US" sz="3000" dirty="0"/>
              <a:t>.  These activities increase the fertility of agricultural soils</a:t>
            </a:r>
            <a:r>
              <a:rPr lang="en-US" sz="3000" baseline="30000" dirty="0"/>
              <a:t>5,6</a:t>
            </a:r>
            <a:r>
              <a:rPr lang="en-US" sz="3000" dirty="0"/>
              <a:t>, but can also bring irreversible changes to natural ecosystems</a:t>
            </a:r>
            <a:r>
              <a:rPr lang="en-US" sz="3000" baseline="30000" dirty="0"/>
              <a:t>3</a:t>
            </a:r>
            <a:r>
              <a:rPr lang="en-US" sz="3000" dirty="0"/>
              <a:t>.  In each case earthworms play an important role, but while many studies have focused on earthworm impacts, fewer have investigated the factors that influence their movement. </a:t>
            </a:r>
          </a:p>
          <a:p>
            <a:pPr algn="l">
              <a:spcBef>
                <a:spcPts val="1600"/>
              </a:spcBef>
            </a:pPr>
            <a:r>
              <a:rPr lang="en-US" sz="3000" dirty="0"/>
              <a:t>We conducted field and laboratory experiments to study how food influences earthworm aggregation and burrowing. The field experiment examined the effect of food quality on earthworm aggregation; the laboratory experiment examined how the presence or absence of food affected earthworm burrowing. </a:t>
            </a:r>
            <a:r>
              <a:rPr lang="en-GB" sz="3000" dirty="0"/>
              <a:t> </a:t>
            </a:r>
            <a:endParaRPr lang="en-GB" sz="3000" dirty="0">
              <a:solidFill>
                <a:srgbClr val="FF0000"/>
              </a:solidFill>
            </a:endParaRPr>
          </a:p>
        </p:txBody>
      </p:sp>
      <p:sp>
        <p:nvSpPr>
          <p:cNvPr id="3" name="TextBox 2"/>
          <p:cNvSpPr txBox="1"/>
          <p:nvPr/>
        </p:nvSpPr>
        <p:spPr>
          <a:xfrm>
            <a:off x="1666537" y="7176346"/>
            <a:ext cx="6791499"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Introduction</a:t>
            </a:r>
          </a:p>
        </p:txBody>
      </p:sp>
      <p:sp>
        <p:nvSpPr>
          <p:cNvPr id="18" name="TextBox 17"/>
          <p:cNvSpPr txBox="1"/>
          <p:nvPr/>
        </p:nvSpPr>
        <p:spPr>
          <a:xfrm>
            <a:off x="1666537" y="15229777"/>
            <a:ext cx="12049463" cy="4862870"/>
          </a:xfrm>
          <a:prstGeom prst="rect">
            <a:avLst/>
          </a:prstGeom>
          <a:noFill/>
        </p:spPr>
        <p:txBody>
          <a:bodyPr wrap="square" rtlCol="0">
            <a:spAutoFit/>
          </a:bodyPr>
          <a:lstStyle/>
          <a:p>
            <a:r>
              <a:rPr lang="en-US" sz="3600" b="1" dirty="0"/>
              <a:t>Hypothesis: </a:t>
            </a:r>
          </a:p>
          <a:p>
            <a:pPr marL="640080" indent="-914400"/>
            <a:r>
              <a:rPr lang="en-US" sz="3000" b="1" dirty="0"/>
              <a:t>H1. </a:t>
            </a:r>
            <a:r>
              <a:rPr lang="en-US" sz="3000" dirty="0"/>
              <a:t>Earthworms will respond to food quality such that their abundance will be greatest around food having the greater nutritional value.</a:t>
            </a:r>
          </a:p>
          <a:p>
            <a:endParaRPr lang="en-US" sz="2800" dirty="0"/>
          </a:p>
          <a:p>
            <a:r>
              <a:rPr lang="en-US" sz="3600" b="1" dirty="0"/>
              <a:t>Experimental Design</a:t>
            </a:r>
            <a:r>
              <a:rPr lang="en-US" sz="3600" dirty="0"/>
              <a:t>: </a:t>
            </a:r>
          </a:p>
          <a:p>
            <a:r>
              <a:rPr lang="en-US" sz="3000" dirty="0"/>
              <a:t>We set up a replicated (n =6) plot experiment in Putnam Park with each plot </a:t>
            </a:r>
            <a:r>
              <a:rPr lang="en-US" sz="3000" dirty="0">
                <a:solidFill>
                  <a:srgbClr val="000000"/>
                </a:solidFill>
              </a:rPr>
              <a:t>having 4 treatments: a control (no food), leaf litter (low quality food), horse manure (high-quality food), and food scraps (premium quality food -- not used because animals ate it). The experiment ran 3 weeks, after which earthworms </a:t>
            </a:r>
            <a:r>
              <a:rPr lang="en-US" sz="3000" dirty="0"/>
              <a:t>were collected, counted, dried and weighed (Figure 1).</a:t>
            </a:r>
          </a:p>
        </p:txBody>
      </p:sp>
      <p:sp>
        <p:nvSpPr>
          <p:cNvPr id="30" name="TextBox 29"/>
          <p:cNvSpPr txBox="1"/>
          <p:nvPr/>
        </p:nvSpPr>
        <p:spPr>
          <a:xfrm>
            <a:off x="28341464" y="7176346"/>
            <a:ext cx="9063644"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Discussion</a:t>
            </a:r>
          </a:p>
        </p:txBody>
      </p:sp>
      <p:sp>
        <p:nvSpPr>
          <p:cNvPr id="33" name="TextBox 32"/>
          <p:cNvSpPr txBox="1"/>
          <p:nvPr/>
        </p:nvSpPr>
        <p:spPr>
          <a:xfrm>
            <a:off x="28537532" y="28196498"/>
            <a:ext cx="11672476" cy="8063746"/>
          </a:xfrm>
          <a:prstGeom prst="rect">
            <a:avLst/>
          </a:prstGeom>
          <a:noFill/>
        </p:spPr>
        <p:txBody>
          <a:bodyPr wrap="square" rtlCol="0">
            <a:spAutoFit/>
          </a:bodyPr>
          <a:lstStyle/>
          <a:p>
            <a:pPr marL="342900" indent="-342900">
              <a:spcAft>
                <a:spcPts val="1200"/>
              </a:spcAft>
              <a:buFont typeface="+mj-lt"/>
              <a:buAutoNum type="arabicPeriod"/>
            </a:pPr>
            <a:r>
              <a:rPr lang="en-US" sz="2600" dirty="0"/>
              <a:t>Archer K. 2012. The introduction of exotic earthworms by European colonists. impact on agriculture and forestry: the earthworm invasion. </a:t>
            </a:r>
            <a:r>
              <a:rPr lang="en-US" sz="2600" i="1" dirty="0" err="1"/>
              <a:t>Megadrilogica</a:t>
            </a:r>
            <a:r>
              <a:rPr lang="en-US" sz="2600" dirty="0"/>
              <a:t> </a:t>
            </a:r>
            <a:r>
              <a:rPr lang="en-US" sz="2600" b="1" dirty="0"/>
              <a:t>15</a:t>
            </a:r>
            <a:r>
              <a:rPr lang="en-US" sz="2600" dirty="0"/>
              <a:t>: 201-214.</a:t>
            </a:r>
          </a:p>
          <a:p>
            <a:pPr marL="342900" indent="-342900">
              <a:spcAft>
                <a:spcPts val="1200"/>
              </a:spcAft>
              <a:buFont typeface="+mj-lt"/>
              <a:buAutoNum type="arabicPeriod"/>
            </a:pPr>
            <a:r>
              <a:rPr lang="en-US" sz="2600" dirty="0" err="1"/>
              <a:t>Jouquet</a:t>
            </a:r>
            <a:r>
              <a:rPr lang="en-US" sz="2600" dirty="0"/>
              <a:t> P, Dauber J, Lagerlof J, Lavelle P, </a:t>
            </a:r>
            <a:r>
              <a:rPr lang="en-US" sz="2600" dirty="0" err="1"/>
              <a:t>Lepage</a:t>
            </a:r>
            <a:r>
              <a:rPr lang="en-US" sz="2600" dirty="0"/>
              <a:t> M. 2013. Soil invertebrates as ecosystem engineers: Intended and accidental effects on soil and feedback loops. </a:t>
            </a:r>
            <a:r>
              <a:rPr lang="en-US" sz="2600" i="1" dirty="0"/>
              <a:t>Applied Soil Ecology </a:t>
            </a:r>
            <a:r>
              <a:rPr lang="en-US" sz="2600" b="1" dirty="0"/>
              <a:t>32</a:t>
            </a:r>
            <a:r>
              <a:rPr lang="en-US" sz="2600" dirty="0"/>
              <a:t> (2): 153-164.</a:t>
            </a:r>
          </a:p>
          <a:p>
            <a:pPr marL="342900" indent="-342900">
              <a:spcAft>
                <a:spcPts val="1200"/>
              </a:spcAft>
              <a:buFont typeface="+mj-lt"/>
              <a:buAutoNum type="arabicPeriod"/>
            </a:pPr>
            <a:r>
              <a:rPr lang="en-US" sz="2600" dirty="0"/>
              <a:t>Bohlen PJ, Scheu S, Hale CM, McLean MA, </a:t>
            </a:r>
            <a:r>
              <a:rPr lang="en-US" sz="2600" dirty="0" err="1"/>
              <a:t>Migge</a:t>
            </a:r>
            <a:r>
              <a:rPr lang="en-US" sz="2600" dirty="0"/>
              <a:t> S, </a:t>
            </a:r>
            <a:r>
              <a:rPr lang="en-US" sz="2600" dirty="0" err="1"/>
              <a:t>Groffman</a:t>
            </a:r>
            <a:r>
              <a:rPr lang="en-US" sz="2600" dirty="0"/>
              <a:t> PM, Parkinson D. 2004. Non-native invasive earthworms as agents of change in northern temperate forests. Frontiers in Ecology and the Environment </a:t>
            </a:r>
            <a:r>
              <a:rPr lang="en-US" sz="2600" b="1" dirty="0"/>
              <a:t>2</a:t>
            </a:r>
            <a:r>
              <a:rPr lang="en-US" sz="2600" dirty="0"/>
              <a:t>: 427–435.</a:t>
            </a:r>
          </a:p>
          <a:p>
            <a:pPr marL="342900" indent="-342900">
              <a:spcAft>
                <a:spcPts val="1200"/>
              </a:spcAft>
              <a:buFont typeface="+mj-lt"/>
              <a:buAutoNum type="arabicPeriod"/>
            </a:pPr>
            <a:r>
              <a:rPr lang="en-US" sz="2600" dirty="0"/>
              <a:t>Snyder BA, </a:t>
            </a:r>
            <a:r>
              <a:rPr lang="en-US" sz="2600" dirty="0" err="1"/>
              <a:t>Callaham</a:t>
            </a:r>
            <a:r>
              <a:rPr lang="en-US" sz="2600" dirty="0"/>
              <a:t> MA, Lowe CN, Hendrix PF. 2013. Earthworm invasion in North America: food resource competition affects native millipede survival and invasive earthworm reproduction. </a:t>
            </a:r>
            <a:r>
              <a:rPr lang="en-US" sz="2600" i="1" dirty="0"/>
              <a:t>Soil Biology and Biochemistry </a:t>
            </a:r>
            <a:r>
              <a:rPr lang="en-US" sz="2600" b="1" dirty="0"/>
              <a:t>57</a:t>
            </a:r>
            <a:r>
              <a:rPr lang="en-US" sz="2600" dirty="0"/>
              <a:t>: 212-216.</a:t>
            </a:r>
          </a:p>
          <a:p>
            <a:pPr marL="342900" indent="-342900">
              <a:spcAft>
                <a:spcPts val="1200"/>
              </a:spcAft>
              <a:buFont typeface="+mj-lt"/>
              <a:buAutoNum type="arabicPeriod"/>
            </a:pPr>
            <a:r>
              <a:rPr lang="en-US" sz="2600" dirty="0"/>
              <a:t>Van </a:t>
            </a:r>
            <a:r>
              <a:rPr lang="en-US" sz="2600" dirty="0" err="1"/>
              <a:t>Groenigen</a:t>
            </a:r>
            <a:r>
              <a:rPr lang="en-US" sz="2600" dirty="0"/>
              <a:t> JW, Lubbers IL, </a:t>
            </a:r>
            <a:r>
              <a:rPr lang="en-US" sz="2600" dirty="0" err="1"/>
              <a:t>Vos</a:t>
            </a:r>
            <a:r>
              <a:rPr lang="en-US" sz="2600" dirty="0"/>
              <a:t> HMJ, Brown GG, De </a:t>
            </a:r>
            <a:r>
              <a:rPr lang="en-US" sz="2600" dirty="0" err="1"/>
              <a:t>Deyn</a:t>
            </a:r>
            <a:r>
              <a:rPr lang="en-US" sz="2600" dirty="0"/>
              <a:t> GB, Van </a:t>
            </a:r>
            <a:r>
              <a:rPr lang="en-US" sz="2600" dirty="0" err="1"/>
              <a:t>Groenigen</a:t>
            </a:r>
            <a:r>
              <a:rPr lang="en-US" sz="2600" dirty="0"/>
              <a:t> KJ. 2015. Earthworms increase plant production: a meta-analysis. </a:t>
            </a:r>
            <a:r>
              <a:rPr lang="en-US" sz="2600" i="1" dirty="0"/>
              <a:t>Scientific Reports </a:t>
            </a:r>
            <a:r>
              <a:rPr lang="en-US" sz="2600" b="1" dirty="0"/>
              <a:t>4</a:t>
            </a:r>
            <a:r>
              <a:rPr lang="en-US" sz="2600" dirty="0"/>
              <a:t>: 6365. </a:t>
            </a:r>
            <a:r>
              <a:rPr lang="fr-FR" sz="2600" dirty="0"/>
              <a:t>doi:10.1038/srep06365</a:t>
            </a:r>
          </a:p>
          <a:p>
            <a:pPr marL="342900" indent="-342900">
              <a:spcAft>
                <a:spcPts val="1200"/>
              </a:spcAft>
              <a:buFont typeface="+mj-lt"/>
              <a:buAutoNum type="arabicPeriod"/>
            </a:pPr>
            <a:r>
              <a:rPr lang="en-US" sz="2600" dirty="0" err="1"/>
              <a:t>Pérès</a:t>
            </a:r>
            <a:r>
              <a:rPr lang="en-US" sz="2600" dirty="0"/>
              <a:t> G, </a:t>
            </a:r>
            <a:r>
              <a:rPr lang="en-US" sz="2600" dirty="0" err="1"/>
              <a:t>Cluzeau</a:t>
            </a:r>
            <a:r>
              <a:rPr lang="en-US" sz="2600" dirty="0"/>
              <a:t> D, </a:t>
            </a:r>
            <a:r>
              <a:rPr lang="en-US" sz="2600" dirty="0" err="1"/>
              <a:t>Curmi</a:t>
            </a:r>
            <a:r>
              <a:rPr lang="en-US" sz="2600" dirty="0"/>
              <a:t> P, </a:t>
            </a:r>
            <a:r>
              <a:rPr lang="en-US" sz="2600" dirty="0" err="1"/>
              <a:t>Hallaire</a:t>
            </a:r>
            <a:r>
              <a:rPr lang="en-US" sz="2600" dirty="0"/>
              <a:t> V. 1998. Earthworm activity and soil structure changes due to organic enrichments in vineyard systems. </a:t>
            </a:r>
            <a:r>
              <a:rPr lang="en-US" sz="2600" i="1" dirty="0"/>
              <a:t>Biology and Fertility of Soils </a:t>
            </a:r>
            <a:r>
              <a:rPr lang="en-US" sz="2600" b="1" dirty="0"/>
              <a:t>27 </a:t>
            </a:r>
            <a:r>
              <a:rPr lang="en-US" sz="2600" dirty="0"/>
              <a:t>(4): 417-424.</a:t>
            </a:r>
          </a:p>
        </p:txBody>
      </p:sp>
      <p:sp>
        <p:nvSpPr>
          <p:cNvPr id="37" name="TextBox 36"/>
          <p:cNvSpPr txBox="1"/>
          <p:nvPr/>
        </p:nvSpPr>
        <p:spPr>
          <a:xfrm>
            <a:off x="14958990" y="7176346"/>
            <a:ext cx="8522913"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Laboratory Experiments </a:t>
            </a:r>
          </a:p>
        </p:txBody>
      </p:sp>
      <p:sp>
        <p:nvSpPr>
          <p:cNvPr id="41" name="TextBox 40"/>
          <p:cNvSpPr txBox="1"/>
          <p:nvPr/>
        </p:nvSpPr>
        <p:spPr>
          <a:xfrm>
            <a:off x="28491358" y="8303525"/>
            <a:ext cx="11619692" cy="8171468"/>
          </a:xfrm>
          <a:prstGeom prst="rect">
            <a:avLst/>
          </a:prstGeom>
          <a:noFill/>
        </p:spPr>
        <p:txBody>
          <a:bodyPr wrap="square" rtlCol="0">
            <a:spAutoFit/>
          </a:bodyPr>
          <a:lstStyle/>
          <a:p>
            <a:pPr>
              <a:spcAft>
                <a:spcPts val="1800"/>
              </a:spcAft>
            </a:pPr>
            <a:r>
              <a:rPr lang="en-US" sz="3000" b="1" dirty="0"/>
              <a:t>Our results suggest </a:t>
            </a:r>
            <a:r>
              <a:rPr lang="en-US" sz="3000" dirty="0"/>
              <a:t>that earthworms in general, and </a:t>
            </a:r>
            <a:r>
              <a:rPr lang="en-US" sz="3000" i="1" dirty="0"/>
              <a:t>L.</a:t>
            </a:r>
            <a:r>
              <a:rPr lang="en-US" sz="3000" dirty="0"/>
              <a:t> </a:t>
            </a:r>
            <a:r>
              <a:rPr lang="en-US" sz="3000" i="1" dirty="0" err="1"/>
              <a:t>terrestris</a:t>
            </a:r>
            <a:r>
              <a:rPr lang="en-US" sz="3000" i="1" dirty="0"/>
              <a:t> </a:t>
            </a:r>
            <a:r>
              <a:rPr lang="en-US" sz="3000" dirty="0"/>
              <a:t>in particular, respond to the presence or absence of food, but they do not discriminate between foods of different quality. </a:t>
            </a:r>
          </a:p>
          <a:p>
            <a:pPr>
              <a:spcAft>
                <a:spcPts val="1800"/>
              </a:spcAft>
            </a:pPr>
            <a:r>
              <a:rPr lang="en-US" sz="3000" dirty="0"/>
              <a:t>The </a:t>
            </a:r>
            <a:r>
              <a:rPr lang="en-US" sz="3000" b="1" dirty="0"/>
              <a:t>field experiment </a:t>
            </a:r>
            <a:r>
              <a:rPr lang="en-US" sz="3000" dirty="0"/>
              <a:t>created a gradient of food quality that ranged from no food (controls) to added leaves (low-quality) and manure (high-quality). We found more worms in plots having added food, but no difference between the food quality treatments, thereby </a:t>
            </a:r>
            <a:r>
              <a:rPr lang="en-US" sz="3000" b="1" dirty="0"/>
              <a:t>rejecting H1</a:t>
            </a:r>
            <a:r>
              <a:rPr lang="en-US" sz="3000" dirty="0"/>
              <a:t>. </a:t>
            </a:r>
          </a:p>
          <a:p>
            <a:pPr>
              <a:spcAft>
                <a:spcPts val="1800"/>
              </a:spcAft>
            </a:pPr>
            <a:r>
              <a:rPr lang="en-US" sz="3000" dirty="0"/>
              <a:t>The</a:t>
            </a:r>
            <a:r>
              <a:rPr lang="en-US" sz="3000" b="1" dirty="0"/>
              <a:t> laboratory choice experiment</a:t>
            </a:r>
            <a:r>
              <a:rPr lang="en-US" sz="3000" dirty="0"/>
              <a:t> confirmed what we found in the field experiment, that worms did not discriminate between food of difference quality, even when given a clear choice, thereby </a:t>
            </a:r>
            <a:r>
              <a:rPr lang="en-US" sz="3000" b="1" dirty="0"/>
              <a:t>rejecting H2. </a:t>
            </a:r>
            <a:r>
              <a:rPr lang="en-US" sz="3000" dirty="0"/>
              <a:t>However,  there was a non-significant trend favoring the the high-quality manure food, suggesting there might be a slight preference.  </a:t>
            </a:r>
          </a:p>
          <a:p>
            <a:pPr>
              <a:spcAft>
                <a:spcPts val="1800"/>
              </a:spcAft>
            </a:pPr>
            <a:r>
              <a:rPr lang="en-US" sz="3000" dirty="0"/>
              <a:t>The</a:t>
            </a:r>
            <a:r>
              <a:rPr lang="en-US" sz="3000" b="1" dirty="0"/>
              <a:t> laboratory burrow experiment</a:t>
            </a:r>
            <a:r>
              <a:rPr lang="en-US" sz="3000" dirty="0"/>
              <a:t> showed there were more worm burrows in the absence of food, suggesting that burrowing activity increased as earthworms searched for food in the soil. </a:t>
            </a:r>
            <a:r>
              <a:rPr lang="en-US" sz="3000" b="1" dirty="0"/>
              <a:t>These results support H3.</a:t>
            </a:r>
          </a:p>
        </p:txBody>
      </p:sp>
      <p:graphicFrame>
        <p:nvGraphicFramePr>
          <p:cNvPr id="49" name="Chart 48">
            <a:extLst>
              <a:ext uri="{FF2B5EF4-FFF2-40B4-BE49-F238E27FC236}">
                <a16:creationId xmlns:a16="http://schemas.microsoft.com/office/drawing/2014/main" id="{F07E9F6B-18DE-4A6F-9EA8-8CA9B280576F}"/>
              </a:ext>
            </a:extLst>
          </p:cNvPr>
          <p:cNvGraphicFramePr/>
          <p:nvPr>
            <p:extLst>
              <p:ext uri="{D42A27DB-BD31-4B8C-83A1-F6EECF244321}">
                <p14:modId xmlns:p14="http://schemas.microsoft.com/office/powerpoint/2010/main" val="4103839496"/>
              </p:ext>
            </p:extLst>
          </p:nvPr>
        </p:nvGraphicFramePr>
        <p:xfrm>
          <a:off x="20732334" y="27147527"/>
          <a:ext cx="6638080" cy="6578086"/>
        </p:xfrm>
        <a:graphic>
          <a:graphicData uri="http://schemas.openxmlformats.org/drawingml/2006/chart">
            <c:chart xmlns:c="http://schemas.openxmlformats.org/drawingml/2006/chart" xmlns:r="http://schemas.openxmlformats.org/officeDocument/2006/relationships" r:id="rId4"/>
          </a:graphicData>
        </a:graphic>
      </p:graphicFrame>
      <p:sp>
        <p:nvSpPr>
          <p:cNvPr id="47" name="Rectangle 1">
            <a:extLst>
              <a:ext uri="{FF2B5EF4-FFF2-40B4-BE49-F238E27FC236}">
                <a16:creationId xmlns:a16="http://schemas.microsoft.com/office/drawing/2014/main" id="{B8A6F704-B5D8-4665-B5ED-4A7125D99ED6}"/>
              </a:ext>
            </a:extLst>
          </p:cNvPr>
          <p:cNvSpPr>
            <a:spLocks noChangeArrowheads="1"/>
          </p:cNvSpPr>
          <p:nvPr/>
        </p:nvSpPr>
        <p:spPr bwMode="auto">
          <a:xfrm>
            <a:off x="21587916" y="32998087"/>
            <a:ext cx="5782498" cy="24006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defTabSz="914400" eaLnBrk="0" fontAlgn="base" hangingPunct="0">
              <a:spcBef>
                <a:spcPct val="0"/>
              </a:spcBef>
              <a:spcAft>
                <a:spcPct val="0"/>
              </a:spcAft>
            </a:pPr>
            <a:r>
              <a:rPr kumimoji="0" lang="en-US" altLang="en-US" sz="3000" b="1" i="0" u="none" strike="noStrike" cap="none" normalizeH="0" baseline="0" dirty="0">
                <a:ln>
                  <a:noFill/>
                </a:ln>
                <a:effectLst/>
                <a:ea typeface="Calibri" panose="020F0502020204030204" pitchFamily="34" charset="0"/>
                <a:cs typeface="Times New Roman" panose="02020603050405020304" pitchFamily="18" charset="0"/>
              </a:rPr>
              <a:t>Figure 3.  </a:t>
            </a:r>
            <a:r>
              <a:rPr kumimoji="0" lang="en-US" altLang="en-US" sz="3000" i="0" u="none" strike="noStrike" cap="none" normalizeH="0" baseline="0" dirty="0">
                <a:ln>
                  <a:noFill/>
                </a:ln>
                <a:effectLst/>
                <a:ea typeface="Calibri" panose="020F0502020204030204" pitchFamily="34" charset="0"/>
                <a:cs typeface="Times New Roman" panose="02020603050405020304" pitchFamily="18" charset="0"/>
              </a:rPr>
              <a:t>Mean (</a:t>
            </a:r>
            <a:r>
              <a:rPr lang="en-US" sz="3000" dirty="0"/>
              <a:t>± SEM) e</a:t>
            </a:r>
            <a:r>
              <a:rPr kumimoji="0" lang="en-US" altLang="en-US" sz="3000" i="0" u="none" strike="noStrike" cap="none" normalizeH="0" baseline="0" dirty="0">
                <a:ln>
                  <a:noFill/>
                </a:ln>
                <a:effectLst/>
                <a:ea typeface="Calibri" panose="020F0502020204030204" pitchFamily="34" charset="0"/>
                <a:cs typeface="Times New Roman" panose="02020603050405020304" pitchFamily="18" charset="0"/>
              </a:rPr>
              <a:t>arthworm burrow density was  greater in </a:t>
            </a:r>
            <a:r>
              <a:rPr kumimoji="0" lang="en-US" altLang="en-US" sz="3000" i="0" u="none" strike="noStrike" cap="none" normalizeH="0" baseline="0" dirty="0" err="1">
                <a:ln>
                  <a:noFill/>
                </a:ln>
                <a:effectLst/>
                <a:ea typeface="Calibri" panose="020F0502020204030204" pitchFamily="34" charset="0"/>
                <a:cs typeface="Times New Roman" panose="02020603050405020304" pitchFamily="18" charset="0"/>
              </a:rPr>
              <a:t>mesocosms</a:t>
            </a:r>
            <a:r>
              <a:rPr kumimoji="0" lang="en-US" altLang="en-US" sz="3000" i="0" u="none" strike="noStrike" cap="none" normalizeH="0" baseline="0" dirty="0">
                <a:ln>
                  <a:noFill/>
                </a:ln>
                <a:effectLst/>
                <a:ea typeface="Calibri" panose="020F0502020204030204" pitchFamily="34" charset="0"/>
                <a:cs typeface="Times New Roman" panose="02020603050405020304" pitchFamily="18" charset="0"/>
              </a:rPr>
              <a:t> lacking leaves than in those that had leaves </a:t>
            </a:r>
            <a:r>
              <a:rPr lang="en-US" altLang="en-US" sz="3000" dirty="0">
                <a:ea typeface="Calibri" panose="020F0502020204030204" pitchFamily="34" charset="0"/>
                <a:cs typeface="Times New Roman" panose="02020603050405020304" pitchFamily="18" charset="0"/>
              </a:rPr>
              <a:t>(t = -3.38, p=0.01). </a:t>
            </a:r>
            <a:endParaRPr kumimoji="0" lang="en-US" altLang="en-US" sz="3000" b="0" i="0" u="none" strike="noStrike" cap="none" normalizeH="0" baseline="0" dirty="0">
              <a:ln>
                <a:noFill/>
              </a:ln>
              <a:effectLst/>
            </a:endParaRPr>
          </a:p>
        </p:txBody>
      </p:sp>
      <p:sp>
        <p:nvSpPr>
          <p:cNvPr id="63" name="TextBox 62"/>
          <p:cNvSpPr txBox="1"/>
          <p:nvPr/>
        </p:nvSpPr>
        <p:spPr>
          <a:xfrm>
            <a:off x="15209769" y="24587250"/>
            <a:ext cx="11768417" cy="1200329"/>
          </a:xfrm>
          <a:prstGeom prst="rect">
            <a:avLst/>
          </a:prstGeom>
          <a:noFill/>
        </p:spPr>
        <p:txBody>
          <a:bodyPr wrap="square" rtlCol="0">
            <a:spAutoFit/>
          </a:bodyPr>
          <a:lstStyle/>
          <a:p>
            <a:r>
              <a:rPr lang="en-US" sz="2400" dirty="0"/>
              <a:t>Earthworm burrows seen through the clear plastic of one of the soil-containing </a:t>
            </a:r>
            <a:r>
              <a:rPr lang="en-US" sz="2400" dirty="0" err="1"/>
              <a:t>mesocosms</a:t>
            </a:r>
            <a:r>
              <a:rPr lang="en-US" sz="2400" dirty="0"/>
              <a:t>.  Horizontal dotted white lines were used to access burrow density.  Each time the line encountered a  burrow, it was counted.   </a:t>
            </a:r>
          </a:p>
        </p:txBody>
      </p:sp>
      <p:grpSp>
        <p:nvGrpSpPr>
          <p:cNvPr id="10" name="Group 9">
            <a:extLst>
              <a:ext uri="{FF2B5EF4-FFF2-40B4-BE49-F238E27FC236}">
                <a16:creationId xmlns:a16="http://schemas.microsoft.com/office/drawing/2014/main" id="{B4B098DF-8591-B94F-84C1-46C93DB3D204}"/>
              </a:ext>
            </a:extLst>
          </p:cNvPr>
          <p:cNvGrpSpPr/>
          <p:nvPr/>
        </p:nvGrpSpPr>
        <p:grpSpPr>
          <a:xfrm>
            <a:off x="1992684" y="27891555"/>
            <a:ext cx="11320849" cy="8030858"/>
            <a:chOff x="1626924" y="28389143"/>
            <a:chExt cx="11320849" cy="8030858"/>
          </a:xfrm>
        </p:grpSpPr>
        <p:grpSp>
          <p:nvGrpSpPr>
            <p:cNvPr id="50" name="Group 49">
              <a:extLst>
                <a:ext uri="{FF2B5EF4-FFF2-40B4-BE49-F238E27FC236}">
                  <a16:creationId xmlns:a16="http://schemas.microsoft.com/office/drawing/2014/main" id="{18BD2943-8712-41D1-A1BA-CA2A9E305201}"/>
                </a:ext>
              </a:extLst>
            </p:cNvPr>
            <p:cNvGrpSpPr/>
            <p:nvPr/>
          </p:nvGrpSpPr>
          <p:grpSpPr>
            <a:xfrm>
              <a:off x="1626924" y="28389143"/>
              <a:ext cx="11320849" cy="8030858"/>
              <a:chOff x="20294862" y="10411913"/>
              <a:chExt cx="8640569" cy="5126953"/>
            </a:xfrm>
          </p:grpSpPr>
          <p:graphicFrame>
            <p:nvGraphicFramePr>
              <p:cNvPr id="51" name="Chart 50">
                <a:extLst>
                  <a:ext uri="{FF2B5EF4-FFF2-40B4-BE49-F238E27FC236}">
                    <a16:creationId xmlns:a16="http://schemas.microsoft.com/office/drawing/2014/main" id="{B93C5BB5-F88B-4A98-B630-4D20C448F9A0}"/>
                  </a:ext>
                </a:extLst>
              </p:cNvPr>
              <p:cNvGraphicFramePr/>
              <p:nvPr>
                <p:extLst>
                  <p:ext uri="{D42A27DB-BD31-4B8C-83A1-F6EECF244321}">
                    <p14:modId xmlns:p14="http://schemas.microsoft.com/office/powerpoint/2010/main" val="1919978623"/>
                  </p:ext>
                </p:extLst>
              </p:nvPr>
            </p:nvGraphicFramePr>
            <p:xfrm>
              <a:off x="20294862" y="10411913"/>
              <a:ext cx="8547513" cy="3973830"/>
            </p:xfrm>
            <a:graphic>
              <a:graphicData uri="http://schemas.openxmlformats.org/drawingml/2006/chart">
                <c:chart xmlns:c="http://schemas.openxmlformats.org/drawingml/2006/chart" xmlns:r="http://schemas.openxmlformats.org/officeDocument/2006/relationships" r:id="rId5"/>
              </a:graphicData>
            </a:graphic>
          </p:graphicFrame>
          <p:sp>
            <p:nvSpPr>
              <p:cNvPr id="52" name="TextBox 51">
                <a:extLst>
                  <a:ext uri="{FF2B5EF4-FFF2-40B4-BE49-F238E27FC236}">
                    <a16:creationId xmlns:a16="http://schemas.microsoft.com/office/drawing/2014/main" id="{544B0C5A-EE7A-4BEE-9FC0-6F9A3886ACB6}"/>
                  </a:ext>
                </a:extLst>
              </p:cNvPr>
              <p:cNvSpPr txBox="1"/>
              <p:nvPr/>
            </p:nvSpPr>
            <p:spPr>
              <a:xfrm>
                <a:off x="20704841" y="14301001"/>
                <a:ext cx="8230590" cy="1237865"/>
              </a:xfrm>
              <a:prstGeom prst="rect">
                <a:avLst/>
              </a:prstGeom>
              <a:noFill/>
            </p:spPr>
            <p:txBody>
              <a:bodyPr wrap="square" rtlCol="0">
                <a:spAutoFit/>
              </a:bodyPr>
              <a:lstStyle/>
              <a:p>
                <a:r>
                  <a:rPr lang="en-US" sz="3000" b="1" dirty="0"/>
                  <a:t>Figure 1. </a:t>
                </a:r>
                <a:r>
                  <a:rPr lang="en-US" sz="3000" dirty="0"/>
                  <a:t>More earthworms (mean ± SEM) were found in the food treatments than in the controls (F= 5.27, p=0.02; Tukey’s p &lt; 0.05), but there was no difference in the response between food of high (horse manure) and low-quality (maple leaves).</a:t>
                </a:r>
              </a:p>
            </p:txBody>
          </p:sp>
        </p:grpSp>
        <p:sp>
          <p:nvSpPr>
            <p:cNvPr id="67" name="TextBox 66">
              <a:extLst>
                <a:ext uri="{FF2B5EF4-FFF2-40B4-BE49-F238E27FC236}">
                  <a16:creationId xmlns:a16="http://schemas.microsoft.com/office/drawing/2014/main" id="{34E96DB3-4F15-4D92-90E8-E50CEDFEF771}"/>
                </a:ext>
              </a:extLst>
            </p:cNvPr>
            <p:cNvSpPr txBox="1"/>
            <p:nvPr/>
          </p:nvSpPr>
          <p:spPr>
            <a:xfrm>
              <a:off x="4484373" y="30187406"/>
              <a:ext cx="1031132" cy="707886"/>
            </a:xfrm>
            <a:prstGeom prst="rect">
              <a:avLst/>
            </a:prstGeom>
            <a:noFill/>
          </p:spPr>
          <p:txBody>
            <a:bodyPr wrap="square" rtlCol="0">
              <a:spAutoFit/>
            </a:bodyPr>
            <a:lstStyle/>
            <a:p>
              <a:pPr algn="ctr"/>
              <a:r>
                <a:rPr lang="en-US" sz="4000" dirty="0"/>
                <a:t>*</a:t>
              </a:r>
            </a:p>
          </p:txBody>
        </p:sp>
      </p:grpSp>
      <p:sp>
        <p:nvSpPr>
          <p:cNvPr id="60" name="TextBox 59"/>
          <p:cNvSpPr txBox="1"/>
          <p:nvPr/>
        </p:nvSpPr>
        <p:spPr>
          <a:xfrm>
            <a:off x="1666537" y="14233017"/>
            <a:ext cx="6791499"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Field Experiment</a:t>
            </a:r>
          </a:p>
        </p:txBody>
      </p:sp>
      <p:grpSp>
        <p:nvGrpSpPr>
          <p:cNvPr id="12" name="Group 11">
            <a:extLst>
              <a:ext uri="{FF2B5EF4-FFF2-40B4-BE49-F238E27FC236}">
                <a16:creationId xmlns:a16="http://schemas.microsoft.com/office/drawing/2014/main" id="{ECBFD148-A0F6-1142-894E-C7A53C0958A9}"/>
              </a:ext>
            </a:extLst>
          </p:cNvPr>
          <p:cNvGrpSpPr/>
          <p:nvPr/>
        </p:nvGrpSpPr>
        <p:grpSpPr>
          <a:xfrm>
            <a:off x="28914351" y="16676387"/>
            <a:ext cx="10793652" cy="6304509"/>
            <a:chOff x="28902873" y="9765653"/>
            <a:chExt cx="10793652" cy="6304509"/>
          </a:xfrm>
        </p:grpSpPr>
        <p:pic>
          <p:nvPicPr>
            <p:cNvPr id="16" name="Picture 15"/>
            <p:cNvPicPr>
              <a:picLocks noChangeAspect="1"/>
            </p:cNvPicPr>
            <p:nvPr/>
          </p:nvPicPr>
          <p:blipFill rotWithShape="1">
            <a:blip r:embed="rId6"/>
            <a:srcRect t="14856" b="4105"/>
            <a:stretch/>
          </p:blipFill>
          <p:spPr>
            <a:xfrm>
              <a:off x="28902873" y="9765653"/>
              <a:ext cx="10793652" cy="6304509"/>
            </a:xfrm>
            <a:prstGeom prst="rect">
              <a:avLst/>
            </a:prstGeom>
            <a:ln>
              <a:solidFill>
                <a:schemeClr val="tx1"/>
              </a:solidFill>
            </a:ln>
          </p:spPr>
        </p:pic>
        <p:sp>
          <p:nvSpPr>
            <p:cNvPr id="86" name="TextBox 85"/>
            <p:cNvSpPr txBox="1"/>
            <p:nvPr/>
          </p:nvSpPr>
          <p:spPr>
            <a:xfrm>
              <a:off x="28997781" y="14626195"/>
              <a:ext cx="5996358" cy="1015663"/>
            </a:xfrm>
            <a:prstGeom prst="rect">
              <a:avLst/>
            </a:prstGeom>
            <a:solidFill>
              <a:srgbClr val="000000">
                <a:alpha val="34118"/>
              </a:srgbClr>
            </a:solidFill>
          </p:spPr>
          <p:txBody>
            <a:bodyPr wrap="square" rtlCol="0">
              <a:spAutoFit/>
            </a:bodyPr>
            <a:lstStyle/>
            <a:p>
              <a:r>
                <a:rPr lang="en-US" sz="3000" i="1" dirty="0" err="1">
                  <a:solidFill>
                    <a:schemeClr val="bg1"/>
                  </a:solidFill>
                </a:rPr>
                <a:t>Lumbricus</a:t>
              </a:r>
              <a:r>
                <a:rPr lang="en-US" sz="3000" i="1" dirty="0">
                  <a:solidFill>
                    <a:schemeClr val="bg1"/>
                  </a:solidFill>
                </a:rPr>
                <a:t> </a:t>
              </a:r>
              <a:r>
                <a:rPr lang="en-US" sz="3000" i="1" dirty="0" err="1">
                  <a:solidFill>
                    <a:schemeClr val="bg1"/>
                  </a:solidFill>
                </a:rPr>
                <a:t>terrestris</a:t>
              </a:r>
              <a:r>
                <a:rPr lang="en-US" sz="3000" i="1" dirty="0">
                  <a:solidFill>
                    <a:schemeClr val="bg1"/>
                  </a:solidFill>
                </a:rPr>
                <a:t> </a:t>
              </a:r>
              <a:r>
                <a:rPr lang="en-US" sz="3000" dirty="0">
                  <a:solidFill>
                    <a:schemeClr val="bg1"/>
                  </a:solidFill>
                </a:rPr>
                <a:t>earthworms, commonly known as “night crawlers”</a:t>
              </a:r>
            </a:p>
          </p:txBody>
        </p:sp>
      </p:grpSp>
      <p:grpSp>
        <p:nvGrpSpPr>
          <p:cNvPr id="7" name="Group 6">
            <a:extLst>
              <a:ext uri="{FF2B5EF4-FFF2-40B4-BE49-F238E27FC236}">
                <a16:creationId xmlns:a16="http://schemas.microsoft.com/office/drawing/2014/main" id="{5CDA4C91-27D9-C941-B682-FECB76CACB29}"/>
              </a:ext>
            </a:extLst>
          </p:cNvPr>
          <p:cNvGrpSpPr/>
          <p:nvPr/>
        </p:nvGrpSpPr>
        <p:grpSpPr>
          <a:xfrm>
            <a:off x="16650848" y="18228002"/>
            <a:ext cx="8355662" cy="6204189"/>
            <a:chOff x="3955311" y="29110393"/>
            <a:chExt cx="6324233" cy="4695826"/>
          </a:xfrm>
        </p:grpSpPr>
        <p:pic>
          <p:nvPicPr>
            <p:cNvPr id="5" name="Picture 4"/>
            <p:cNvPicPr>
              <a:picLocks noChangeAspect="1"/>
            </p:cNvPicPr>
            <p:nvPr/>
          </p:nvPicPr>
          <p:blipFill rotWithShape="1">
            <a:blip r:embed="rId7"/>
            <a:srcRect l="7223" t="23828" r="7446" b="28106"/>
            <a:stretch/>
          </p:blipFill>
          <p:spPr>
            <a:xfrm>
              <a:off x="3955311" y="29110393"/>
              <a:ext cx="6252399" cy="4695826"/>
            </a:xfrm>
            <a:prstGeom prst="rect">
              <a:avLst/>
            </a:prstGeom>
            <a:ln>
              <a:solidFill>
                <a:schemeClr val="tx1"/>
              </a:solidFill>
            </a:ln>
            <a:effectLst>
              <a:outerShdw blurRad="50800" dist="38100" dir="2700000" algn="tl" rotWithShape="0">
                <a:prstClr val="black">
                  <a:alpha val="40000"/>
                </a:prstClr>
              </a:outerShdw>
            </a:effectLst>
          </p:spPr>
        </p:pic>
        <p:cxnSp>
          <p:nvCxnSpPr>
            <p:cNvPr id="46" name="Straight Connector 45"/>
            <p:cNvCxnSpPr/>
            <p:nvPr/>
          </p:nvCxnSpPr>
          <p:spPr>
            <a:xfrm flipV="1">
              <a:off x="4465399" y="32292334"/>
              <a:ext cx="5814145" cy="46752"/>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flipV="1">
              <a:off x="4412255" y="33038107"/>
              <a:ext cx="5814145" cy="46752"/>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flipV="1">
              <a:off x="4411373" y="29647262"/>
              <a:ext cx="5814145" cy="46752"/>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flipV="1">
              <a:off x="4411373" y="30534841"/>
              <a:ext cx="5814145" cy="46752"/>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flipV="1">
              <a:off x="4411373" y="31404755"/>
              <a:ext cx="5814145" cy="46752"/>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grpSp>
      <p:grpSp>
        <p:nvGrpSpPr>
          <p:cNvPr id="11" name="Group 10">
            <a:extLst>
              <a:ext uri="{FF2B5EF4-FFF2-40B4-BE49-F238E27FC236}">
                <a16:creationId xmlns:a16="http://schemas.microsoft.com/office/drawing/2014/main" id="{A5BCC1DD-2497-7145-80F1-4985036DC800}"/>
              </a:ext>
            </a:extLst>
          </p:cNvPr>
          <p:cNvGrpSpPr/>
          <p:nvPr/>
        </p:nvGrpSpPr>
        <p:grpSpPr>
          <a:xfrm>
            <a:off x="1568046" y="20363705"/>
            <a:ext cx="12193231" cy="5816890"/>
            <a:chOff x="1568046" y="20233803"/>
            <a:chExt cx="12193231" cy="5816890"/>
          </a:xfrm>
        </p:grpSpPr>
        <p:sp>
          <p:nvSpPr>
            <p:cNvPr id="76" name="TextBox 75"/>
            <p:cNvSpPr txBox="1"/>
            <p:nvPr/>
          </p:nvSpPr>
          <p:spPr>
            <a:xfrm>
              <a:off x="10991508" y="24481033"/>
              <a:ext cx="2769769" cy="1569660"/>
            </a:xfrm>
            <a:prstGeom prst="rect">
              <a:avLst/>
            </a:prstGeom>
            <a:noFill/>
          </p:spPr>
          <p:txBody>
            <a:bodyPr wrap="square" rtlCol="0">
              <a:spAutoFit/>
            </a:bodyPr>
            <a:lstStyle/>
            <a:p>
              <a:r>
                <a:rPr lang="en-US" sz="2400" dirty="0">
                  <a:solidFill>
                    <a:srgbClr val="000000"/>
                  </a:solidFill>
                </a:rPr>
                <a:t>Earthworms were preserved in in a methyl alcohol/ formalin solution  </a:t>
              </a:r>
            </a:p>
          </p:txBody>
        </p:sp>
        <p:grpSp>
          <p:nvGrpSpPr>
            <p:cNvPr id="77" name="Group 76"/>
            <p:cNvGrpSpPr/>
            <p:nvPr/>
          </p:nvGrpSpPr>
          <p:grpSpPr>
            <a:xfrm>
              <a:off x="1568046" y="20233803"/>
              <a:ext cx="11965149" cy="4105175"/>
              <a:chOff x="1901652" y="17860906"/>
              <a:chExt cx="11965149" cy="4105175"/>
            </a:xfrm>
          </p:grpSpPr>
          <p:pic>
            <p:nvPicPr>
              <p:cNvPr id="78" name="Picture 77">
                <a:extLst>
                  <a:ext uri="{FF2B5EF4-FFF2-40B4-BE49-F238E27FC236}">
                    <a16:creationId xmlns:a16="http://schemas.microsoft.com/office/drawing/2014/main" id="{EA7EB510-6E76-4B45-8C01-5E2B26A18B14}"/>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rot="5400000">
                <a:off x="1388505" y="18374053"/>
                <a:ext cx="4105174" cy="3078880"/>
              </a:xfrm>
              <a:prstGeom prst="rect">
                <a:avLst/>
              </a:prstGeom>
            </p:spPr>
          </p:pic>
          <p:pic>
            <p:nvPicPr>
              <p:cNvPr id="79" name="Picture 78">
                <a:extLst>
                  <a:ext uri="{FF2B5EF4-FFF2-40B4-BE49-F238E27FC236}">
                    <a16:creationId xmlns:a16="http://schemas.microsoft.com/office/drawing/2014/main" id="{139374C7-3995-4FE9-B64E-BBC050C82467}"/>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rot="5400000">
                <a:off x="4543511" y="18374053"/>
                <a:ext cx="4105175" cy="3078881"/>
              </a:xfrm>
              <a:prstGeom prst="rect">
                <a:avLst/>
              </a:prstGeom>
            </p:spPr>
          </p:pic>
          <p:pic>
            <p:nvPicPr>
              <p:cNvPr id="80" name="Picture 79">
                <a:extLst>
                  <a:ext uri="{FF2B5EF4-FFF2-40B4-BE49-F238E27FC236}">
                    <a16:creationId xmlns:a16="http://schemas.microsoft.com/office/drawing/2014/main" id="{9602F0E6-DD08-41DD-AAE8-75CC2321D27F}"/>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l="1816" t="1532"/>
              <a:stretch/>
            </p:blipFill>
            <p:spPr>
              <a:xfrm rot="5400000">
                <a:off x="7706814" y="18376537"/>
                <a:ext cx="4074111" cy="3064410"/>
              </a:xfrm>
              <a:prstGeom prst="rect">
                <a:avLst/>
              </a:prstGeom>
            </p:spPr>
          </p:pic>
          <p:pic>
            <p:nvPicPr>
              <p:cNvPr id="81" name="Picture 80">
                <a:extLst>
                  <a:ext uri="{FF2B5EF4-FFF2-40B4-BE49-F238E27FC236}">
                    <a16:creationId xmlns:a16="http://schemas.microsoft.com/office/drawing/2014/main" id="{F3441DA1-5A89-4D23-80EA-52B7B34DCC71}"/>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t="10417" b="7197"/>
              <a:stretch/>
            </p:blipFill>
            <p:spPr>
              <a:xfrm rot="5400000">
                <a:off x="10574688" y="18649199"/>
                <a:ext cx="4069625" cy="2514600"/>
              </a:xfrm>
              <a:prstGeom prst="rect">
                <a:avLst/>
              </a:prstGeom>
            </p:spPr>
          </p:pic>
        </p:grpSp>
        <p:sp>
          <p:nvSpPr>
            <p:cNvPr id="66" name="TextBox 65">
              <a:extLst>
                <a:ext uri="{FF2B5EF4-FFF2-40B4-BE49-F238E27FC236}">
                  <a16:creationId xmlns:a16="http://schemas.microsoft.com/office/drawing/2014/main" id="{89FA61EE-6E9A-0A4C-BBF8-458E13BAD097}"/>
                </a:ext>
              </a:extLst>
            </p:cNvPr>
            <p:cNvSpPr txBox="1"/>
            <p:nvPr/>
          </p:nvSpPr>
          <p:spPr>
            <a:xfrm>
              <a:off x="1568046" y="24481033"/>
              <a:ext cx="3078880" cy="1569660"/>
            </a:xfrm>
            <a:prstGeom prst="rect">
              <a:avLst/>
            </a:prstGeom>
            <a:noFill/>
          </p:spPr>
          <p:txBody>
            <a:bodyPr wrap="square" rtlCol="0">
              <a:spAutoFit/>
            </a:bodyPr>
            <a:lstStyle/>
            <a:p>
              <a:r>
                <a:rPr lang="en-US" sz="2400" dirty="0">
                  <a:solidFill>
                    <a:srgbClr val="000000"/>
                  </a:solidFill>
                </a:rPr>
                <a:t>The experimental set-up in Putnam Park. Colored flags denote different treatments.</a:t>
              </a:r>
            </a:p>
          </p:txBody>
        </p:sp>
        <p:sp>
          <p:nvSpPr>
            <p:cNvPr id="68" name="TextBox 67">
              <a:extLst>
                <a:ext uri="{FF2B5EF4-FFF2-40B4-BE49-F238E27FC236}">
                  <a16:creationId xmlns:a16="http://schemas.microsoft.com/office/drawing/2014/main" id="{DA97DF90-93F1-494F-83D0-2C65553BB041}"/>
                </a:ext>
              </a:extLst>
            </p:cNvPr>
            <p:cNvSpPr txBox="1"/>
            <p:nvPr/>
          </p:nvSpPr>
          <p:spPr>
            <a:xfrm>
              <a:off x="4787319" y="24481033"/>
              <a:ext cx="3078880" cy="1569660"/>
            </a:xfrm>
            <a:prstGeom prst="rect">
              <a:avLst/>
            </a:prstGeom>
            <a:noFill/>
          </p:spPr>
          <p:txBody>
            <a:bodyPr wrap="square" rtlCol="0">
              <a:spAutoFit/>
            </a:bodyPr>
            <a:lstStyle/>
            <a:p>
              <a:r>
                <a:rPr lang="en-US" sz="2400" dirty="0">
                  <a:solidFill>
                    <a:srgbClr val="000000"/>
                  </a:solidFill>
                </a:rPr>
                <a:t>A plot showing the 4 treatments covered with wire screen to keep out animals. </a:t>
              </a:r>
            </a:p>
          </p:txBody>
        </p:sp>
        <p:sp>
          <p:nvSpPr>
            <p:cNvPr id="69" name="TextBox 68">
              <a:extLst>
                <a:ext uri="{FF2B5EF4-FFF2-40B4-BE49-F238E27FC236}">
                  <a16:creationId xmlns:a16="http://schemas.microsoft.com/office/drawing/2014/main" id="{20635E28-143E-BE40-825A-FD77450E4654}"/>
                </a:ext>
              </a:extLst>
            </p:cNvPr>
            <p:cNvSpPr txBox="1"/>
            <p:nvPr/>
          </p:nvSpPr>
          <p:spPr>
            <a:xfrm>
              <a:off x="7937088" y="24481033"/>
              <a:ext cx="3081506" cy="1569660"/>
            </a:xfrm>
            <a:prstGeom prst="rect">
              <a:avLst/>
            </a:prstGeom>
            <a:noFill/>
          </p:spPr>
          <p:txBody>
            <a:bodyPr wrap="square" rtlCol="0">
              <a:spAutoFit/>
            </a:bodyPr>
            <a:lstStyle/>
            <a:p>
              <a:r>
                <a:rPr lang="en-US" sz="2400" dirty="0">
                  <a:solidFill>
                    <a:srgbClr val="000000"/>
                  </a:solidFill>
                </a:rPr>
                <a:t>After 3 weeks worms were extracted using mustard-water solution.</a:t>
              </a:r>
            </a:p>
          </p:txBody>
        </p:sp>
      </p:grpSp>
      <p:sp>
        <p:nvSpPr>
          <p:cNvPr id="70" name="TextBox 69">
            <a:extLst>
              <a:ext uri="{FF2B5EF4-FFF2-40B4-BE49-F238E27FC236}">
                <a16:creationId xmlns:a16="http://schemas.microsoft.com/office/drawing/2014/main" id="{5BCE9DE3-6EA1-1846-9D95-E4AC0FA5884F}"/>
              </a:ext>
            </a:extLst>
          </p:cNvPr>
          <p:cNvSpPr txBox="1"/>
          <p:nvPr/>
        </p:nvSpPr>
        <p:spPr>
          <a:xfrm>
            <a:off x="1666538" y="26751869"/>
            <a:ext cx="2129608" cy="646331"/>
          </a:xfrm>
          <a:prstGeom prst="rect">
            <a:avLst/>
          </a:prstGeom>
          <a:noFill/>
        </p:spPr>
        <p:txBody>
          <a:bodyPr wrap="square" rtlCol="0">
            <a:spAutoFit/>
          </a:bodyPr>
          <a:lstStyle/>
          <a:p>
            <a:r>
              <a:rPr lang="en-US" sz="3600" b="1" dirty="0"/>
              <a:t>Results:</a:t>
            </a:r>
          </a:p>
        </p:txBody>
      </p:sp>
      <p:sp>
        <p:nvSpPr>
          <p:cNvPr id="13" name="Rectangle 12">
            <a:extLst>
              <a:ext uri="{FF2B5EF4-FFF2-40B4-BE49-F238E27FC236}">
                <a16:creationId xmlns:a16="http://schemas.microsoft.com/office/drawing/2014/main" id="{9611522A-2A0B-C640-BA2C-69740ADE1127}"/>
              </a:ext>
            </a:extLst>
          </p:cNvPr>
          <p:cNvSpPr/>
          <p:nvPr/>
        </p:nvSpPr>
        <p:spPr>
          <a:xfrm>
            <a:off x="15133162" y="8303525"/>
            <a:ext cx="11845024" cy="10782439"/>
          </a:xfrm>
          <a:prstGeom prst="rect">
            <a:avLst/>
          </a:prstGeom>
        </p:spPr>
        <p:txBody>
          <a:bodyPr wrap="square">
            <a:spAutoFit/>
          </a:bodyPr>
          <a:lstStyle/>
          <a:p>
            <a:r>
              <a:rPr lang="en-US" sz="3600" b="1" dirty="0"/>
              <a:t>Hypotheses: </a:t>
            </a:r>
          </a:p>
          <a:p>
            <a:pPr marL="640080" indent="-914400">
              <a:spcAft>
                <a:spcPts val="1000"/>
              </a:spcAft>
            </a:pPr>
            <a:r>
              <a:rPr lang="en-US" sz="3000" b="1" dirty="0"/>
              <a:t>H2. </a:t>
            </a:r>
            <a:r>
              <a:rPr lang="en-US" sz="3000" dirty="0"/>
              <a:t>Given a side-by-side choice, earthworms will choose high-quality over low-quality food.</a:t>
            </a:r>
            <a:endParaRPr lang="en-US" sz="800" dirty="0"/>
          </a:p>
          <a:p>
            <a:pPr marL="640080" indent="-914400"/>
            <a:r>
              <a:rPr lang="en-US" sz="3000" b="1" dirty="0"/>
              <a:t>H3</a:t>
            </a:r>
            <a:r>
              <a:rPr lang="en-US" sz="3000" dirty="0"/>
              <a:t>. In the absence of surface food (leaf litter), earthworms will create more burrows as they search for food in the soil.  </a:t>
            </a:r>
          </a:p>
          <a:p>
            <a:endParaRPr lang="en-US" sz="2800" dirty="0"/>
          </a:p>
          <a:p>
            <a:pPr>
              <a:spcAft>
                <a:spcPts val="1200"/>
              </a:spcAft>
            </a:pPr>
            <a:r>
              <a:rPr lang="en-US" sz="3600" b="1" dirty="0"/>
              <a:t>Experimental Design</a:t>
            </a:r>
            <a:r>
              <a:rPr lang="en-US" sz="3600" dirty="0"/>
              <a:t>: </a:t>
            </a:r>
          </a:p>
          <a:p>
            <a:pPr>
              <a:spcAft>
                <a:spcPts val="1200"/>
              </a:spcAft>
            </a:pPr>
            <a:r>
              <a:rPr lang="en-US" sz="3000" b="1" dirty="0"/>
              <a:t>H2 </a:t>
            </a:r>
            <a:r>
              <a:rPr lang="en-US" sz="3000" dirty="0"/>
              <a:t>was addressed with a choice experiment conducted in replicate (n = 8), 6 L plastic aquariums. Each aquarium was filled with 3 L of soil, half of which was covered with dead leaves (low quality food), half with horse manure (high-quality food). One </a:t>
            </a:r>
            <a:r>
              <a:rPr lang="en-US" sz="3000" i="1" dirty="0" err="1"/>
              <a:t>Lumbricus</a:t>
            </a:r>
            <a:r>
              <a:rPr lang="en-US" sz="3000" dirty="0"/>
              <a:t> </a:t>
            </a:r>
            <a:r>
              <a:rPr lang="en-US" sz="3000" i="1" dirty="0" err="1"/>
              <a:t>terrestris</a:t>
            </a:r>
            <a:r>
              <a:rPr lang="en-US" sz="3000" dirty="0"/>
              <a:t> earthworm was added to the aquarium’s center and after 24 h the worm was dug up and the side chosen was recorded (Figure 2). </a:t>
            </a:r>
            <a:endParaRPr lang="en-US" sz="2000" dirty="0"/>
          </a:p>
          <a:p>
            <a:pPr>
              <a:spcAft>
                <a:spcPts val="1200"/>
              </a:spcAft>
            </a:pPr>
            <a:r>
              <a:rPr lang="en-US" sz="3000" b="1" dirty="0"/>
              <a:t>H3 </a:t>
            </a:r>
            <a:r>
              <a:rPr lang="en-US" sz="3000" dirty="0"/>
              <a:t>was addressed using wood frames and plastic panels to create narrow </a:t>
            </a:r>
            <a:r>
              <a:rPr lang="en-US" sz="3000" dirty="0" err="1"/>
              <a:t>mesocosms</a:t>
            </a:r>
            <a:r>
              <a:rPr lang="en-US" sz="3000" dirty="0"/>
              <a:t> (20 x 20 x 4 cm; n = 8) that were filled with soil. Two </a:t>
            </a:r>
            <a:r>
              <a:rPr lang="en-US" sz="3000" i="1" dirty="0"/>
              <a:t>L.</a:t>
            </a:r>
            <a:r>
              <a:rPr lang="en-US" sz="3000" dirty="0"/>
              <a:t> </a:t>
            </a:r>
            <a:r>
              <a:rPr lang="en-US" sz="3000" i="1" dirty="0" err="1"/>
              <a:t>terrestris</a:t>
            </a:r>
            <a:r>
              <a:rPr lang="en-US" sz="3000" dirty="0"/>
              <a:t> worms were placed in each </a:t>
            </a:r>
            <a:r>
              <a:rPr lang="en-US" sz="3000" dirty="0" err="1"/>
              <a:t>mesocosm</a:t>
            </a:r>
            <a:r>
              <a:rPr lang="en-US" sz="3000" dirty="0"/>
              <a:t> and half had dead leaves covering the soil surface, the other half had none. After 2 weeks, burrow density was assessed by drawing 5 horizontal lines across the plastic panels and counting the number of burrows encountered (Figure 3).</a:t>
            </a:r>
          </a:p>
          <a:p>
            <a:endParaRPr lang="en-US" sz="3600" dirty="0"/>
          </a:p>
          <a:p>
            <a:endParaRPr lang="en-US" sz="3000" dirty="0"/>
          </a:p>
        </p:txBody>
      </p:sp>
      <p:graphicFrame>
        <p:nvGraphicFramePr>
          <p:cNvPr id="72" name="Chart 71">
            <a:extLst>
              <a:ext uri="{FF2B5EF4-FFF2-40B4-BE49-F238E27FC236}">
                <a16:creationId xmlns:a16="http://schemas.microsoft.com/office/drawing/2014/main" id="{A7F06096-CC75-694E-99C8-EDD490E05B94}"/>
              </a:ext>
            </a:extLst>
          </p:cNvPr>
          <p:cNvGraphicFramePr/>
          <p:nvPr>
            <p:extLst>
              <p:ext uri="{D42A27DB-BD31-4B8C-83A1-F6EECF244321}">
                <p14:modId xmlns:p14="http://schemas.microsoft.com/office/powerpoint/2010/main" val="4252457150"/>
              </p:ext>
            </p:extLst>
          </p:nvPr>
        </p:nvGraphicFramePr>
        <p:xfrm>
          <a:off x="14450860" y="27473437"/>
          <a:ext cx="6551853" cy="5402216"/>
        </p:xfrm>
        <a:graphic>
          <a:graphicData uri="http://schemas.openxmlformats.org/drawingml/2006/chart">
            <c:chart xmlns:c="http://schemas.openxmlformats.org/drawingml/2006/chart" xmlns:r="http://schemas.openxmlformats.org/officeDocument/2006/relationships" r:id="rId12"/>
          </a:graphicData>
        </a:graphic>
      </p:graphicFrame>
      <p:sp>
        <p:nvSpPr>
          <p:cNvPr id="73" name="TextBox 72">
            <a:extLst>
              <a:ext uri="{FF2B5EF4-FFF2-40B4-BE49-F238E27FC236}">
                <a16:creationId xmlns:a16="http://schemas.microsoft.com/office/drawing/2014/main" id="{E947B6F8-2826-6340-8482-A683F0AEA137}"/>
              </a:ext>
            </a:extLst>
          </p:cNvPr>
          <p:cNvSpPr txBox="1"/>
          <p:nvPr/>
        </p:nvSpPr>
        <p:spPr>
          <a:xfrm>
            <a:off x="15265187" y="32998087"/>
            <a:ext cx="5903074" cy="2400657"/>
          </a:xfrm>
          <a:prstGeom prst="rect">
            <a:avLst/>
          </a:prstGeom>
          <a:noFill/>
        </p:spPr>
        <p:txBody>
          <a:bodyPr wrap="square" rtlCol="0">
            <a:spAutoFit/>
          </a:bodyPr>
          <a:lstStyle/>
          <a:p>
            <a:r>
              <a:rPr lang="en-US" sz="3000" b="1" dirty="0"/>
              <a:t>Figure 2</a:t>
            </a:r>
            <a:r>
              <a:rPr lang="en-US" sz="3000" dirty="0"/>
              <a:t>. </a:t>
            </a:r>
            <a:r>
              <a:rPr lang="en-US" sz="3000" i="1" dirty="0" err="1"/>
              <a:t>Lumbricus</a:t>
            </a:r>
            <a:r>
              <a:rPr lang="en-US" sz="3000" i="1" dirty="0"/>
              <a:t> </a:t>
            </a:r>
            <a:r>
              <a:rPr lang="en-US" sz="3000" i="1" dirty="0" err="1"/>
              <a:t>terrestris</a:t>
            </a:r>
            <a:r>
              <a:rPr lang="en-US" sz="3000" i="1" dirty="0"/>
              <a:t> worms </a:t>
            </a:r>
            <a:r>
              <a:rPr lang="en-US" sz="3000" dirty="0"/>
              <a:t>showed a non-significant preference (X</a:t>
            </a:r>
            <a:r>
              <a:rPr lang="en-US" sz="3000" baseline="30000" dirty="0"/>
              <a:t>2 </a:t>
            </a:r>
            <a:r>
              <a:rPr lang="en-US" sz="3000" dirty="0"/>
              <a:t>= 1.29, p = 0.25) for horse manure (high-quality food) over dead leaves (low-quality food).  </a:t>
            </a:r>
          </a:p>
        </p:txBody>
      </p:sp>
      <p:sp>
        <p:nvSpPr>
          <p:cNvPr id="54" name="TextBox 53">
            <a:extLst>
              <a:ext uri="{FF2B5EF4-FFF2-40B4-BE49-F238E27FC236}">
                <a16:creationId xmlns:a16="http://schemas.microsoft.com/office/drawing/2014/main" id="{6BCF765A-3380-EA4B-A9A9-014D2BB50765}"/>
              </a:ext>
            </a:extLst>
          </p:cNvPr>
          <p:cNvSpPr txBox="1"/>
          <p:nvPr/>
        </p:nvSpPr>
        <p:spPr>
          <a:xfrm>
            <a:off x="15133162" y="26639717"/>
            <a:ext cx="2129608" cy="646331"/>
          </a:xfrm>
          <a:prstGeom prst="rect">
            <a:avLst/>
          </a:prstGeom>
          <a:noFill/>
        </p:spPr>
        <p:txBody>
          <a:bodyPr wrap="square" rtlCol="0">
            <a:spAutoFit/>
          </a:bodyPr>
          <a:lstStyle/>
          <a:p>
            <a:r>
              <a:rPr lang="en-US" sz="3600" b="1" dirty="0"/>
              <a:t>Results:</a:t>
            </a:r>
          </a:p>
        </p:txBody>
      </p:sp>
      <p:sp>
        <p:nvSpPr>
          <p:cNvPr id="57" name="TextBox 56">
            <a:extLst>
              <a:ext uri="{FF2B5EF4-FFF2-40B4-BE49-F238E27FC236}">
                <a16:creationId xmlns:a16="http://schemas.microsoft.com/office/drawing/2014/main" id="{0D717268-1824-7A43-BB05-75E11DA0F348}"/>
              </a:ext>
            </a:extLst>
          </p:cNvPr>
          <p:cNvSpPr txBox="1"/>
          <p:nvPr/>
        </p:nvSpPr>
        <p:spPr>
          <a:xfrm>
            <a:off x="28341464" y="27052260"/>
            <a:ext cx="8522913"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References</a:t>
            </a:r>
          </a:p>
        </p:txBody>
      </p:sp>
      <p:sp>
        <p:nvSpPr>
          <p:cNvPr id="64" name="TextBox 63">
            <a:extLst>
              <a:ext uri="{FF2B5EF4-FFF2-40B4-BE49-F238E27FC236}">
                <a16:creationId xmlns:a16="http://schemas.microsoft.com/office/drawing/2014/main" id="{20B871AA-C57E-5945-A944-99270E82568A}"/>
              </a:ext>
            </a:extLst>
          </p:cNvPr>
          <p:cNvSpPr txBox="1"/>
          <p:nvPr/>
        </p:nvSpPr>
        <p:spPr>
          <a:xfrm>
            <a:off x="28537532" y="24294257"/>
            <a:ext cx="11170471" cy="2400657"/>
          </a:xfrm>
          <a:prstGeom prst="rect">
            <a:avLst/>
          </a:prstGeom>
          <a:noFill/>
        </p:spPr>
        <p:txBody>
          <a:bodyPr wrap="square" rtlCol="0">
            <a:spAutoFit/>
          </a:bodyPr>
          <a:lstStyle/>
          <a:p>
            <a:pPr>
              <a:spcAft>
                <a:spcPts val="1800"/>
              </a:spcAft>
            </a:pPr>
            <a:r>
              <a:rPr lang="en-US" sz="3000" dirty="0"/>
              <a:t>Earthworms can detect food and aggregate around it, but they do not appear to strongly discriminate between foods of different quality.  In the absence of of food, their burrows increase in number, indicating that earthworms may mix and aerate soil more in areas having less available organic matter.</a:t>
            </a:r>
          </a:p>
        </p:txBody>
      </p:sp>
      <p:sp>
        <p:nvSpPr>
          <p:cNvPr id="48" name="TextBox 47">
            <a:extLst>
              <a:ext uri="{FF2B5EF4-FFF2-40B4-BE49-F238E27FC236}">
                <a16:creationId xmlns:a16="http://schemas.microsoft.com/office/drawing/2014/main" id="{97290527-4162-CE49-A725-06BF89DD7743}"/>
              </a:ext>
            </a:extLst>
          </p:cNvPr>
          <p:cNvSpPr txBox="1"/>
          <p:nvPr/>
        </p:nvSpPr>
        <p:spPr>
          <a:xfrm>
            <a:off x="28341464" y="23314671"/>
            <a:ext cx="9063644"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Conclusion</a:t>
            </a:r>
          </a:p>
        </p:txBody>
      </p:sp>
    </p:spTree>
    <p:extLst>
      <p:ext uri="{BB962C8B-B14F-4D97-AF65-F5344CB8AC3E}">
        <p14:creationId xmlns:p14="http://schemas.microsoft.com/office/powerpoint/2010/main" val="348338724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1193</Words>
  <Application>Microsoft Office PowerPoint</Application>
  <PresentationFormat>Custom</PresentationFormat>
  <Paragraphs>50</Paragraphs>
  <Slides>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Calibri</vt:lpstr>
      <vt:lpstr>Calibri Light</vt:lpstr>
      <vt:lpstr>Minion Pro</vt:lpstr>
      <vt:lpstr>Times New Roman</vt:lpstr>
      <vt:lpstr>Office Theme</vt:lpstr>
      <vt:lpstr>Effects of Organic Substrates on Earthworm Behavior: Do Worms Show a Preference?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2017-04-21T15:48:01Z</dcterms:created>
  <dcterms:modified xsi:type="dcterms:W3CDTF">2018-05-01T02:22:41Z</dcterms:modified>
</cp:coreProperties>
</file>