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93" autoAdjust="0"/>
    <p:restoredTop sz="94216" autoAdjust="0"/>
  </p:normalViewPr>
  <p:slideViewPr>
    <p:cSldViewPr snapToGrid="0">
      <p:cViewPr varScale="1">
        <p:scale>
          <a:sx n="13" d="100"/>
          <a:sy n="13" d="100"/>
        </p:scale>
        <p:origin x="2034" y="126"/>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84BF6-942F-CD4E-B6AD-6AFB2494060A}" type="datetimeFigureOut">
              <a:rPr lang="en-US" smtClean="0"/>
              <a:t>5/26/2020</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041E71-FBF5-BD4D-8FFC-E6C13556A551}" type="slidenum">
              <a:rPr lang="en-US" smtClean="0"/>
              <a:t>‹#›</a:t>
            </a:fld>
            <a:endParaRPr lang="en-US"/>
          </a:p>
        </p:txBody>
      </p:sp>
    </p:spTree>
    <p:extLst>
      <p:ext uri="{BB962C8B-B14F-4D97-AF65-F5344CB8AC3E}">
        <p14:creationId xmlns:p14="http://schemas.microsoft.com/office/powerpoint/2010/main" val="315383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 M and Dr. H said the </a:t>
            </a:r>
            <a:r>
              <a:rPr lang="en-US" dirty="0" err="1"/>
              <a:t>signficance</a:t>
            </a:r>
            <a:r>
              <a:rPr lang="en-US" dirty="0"/>
              <a:t> for the stats in red are okay as long as they match the bar graph.  I left it in red just as a reminder to double check them</a:t>
            </a:r>
          </a:p>
        </p:txBody>
      </p:sp>
      <p:sp>
        <p:nvSpPr>
          <p:cNvPr id="4" name="Slide Number Placeholder 3"/>
          <p:cNvSpPr>
            <a:spLocks noGrp="1"/>
          </p:cNvSpPr>
          <p:nvPr>
            <p:ph type="sldNum" sz="quarter" idx="5"/>
          </p:nvPr>
        </p:nvSpPr>
        <p:spPr/>
        <p:txBody>
          <a:bodyPr/>
          <a:lstStyle/>
          <a:p>
            <a:fld id="{AF041E71-FBF5-BD4D-8FFC-E6C13556A551}" type="slidenum">
              <a:rPr lang="en-US" smtClean="0"/>
              <a:t>1</a:t>
            </a:fld>
            <a:endParaRPr lang="en-US"/>
          </a:p>
        </p:txBody>
      </p:sp>
    </p:spTree>
    <p:extLst>
      <p:ext uri="{BB962C8B-B14F-4D97-AF65-F5344CB8AC3E}">
        <p14:creationId xmlns:p14="http://schemas.microsoft.com/office/powerpoint/2010/main" val="1562414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5/26/2020</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22" name="Picture 21">
            <a:extLst>
              <a:ext uri="{FF2B5EF4-FFF2-40B4-BE49-F238E27FC236}">
                <a16:creationId xmlns:a16="http://schemas.microsoft.com/office/drawing/2014/main" id="{C4BBB778-54D4-E147-AC2F-4F1D5A27716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A9C6BF5-53D1-EF47-A274-709DCA2CA218}"/>
              </a:ext>
            </a:extLst>
          </p:cNvPr>
          <p:cNvSpPr/>
          <p:nvPr/>
        </p:nvSpPr>
        <p:spPr>
          <a:xfrm>
            <a:off x="1136853" y="6301528"/>
            <a:ext cx="39141783" cy="29615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itle 1">
            <a:extLst>
              <a:ext uri="{FF2B5EF4-FFF2-40B4-BE49-F238E27FC236}">
                <a16:creationId xmlns:a16="http://schemas.microsoft.com/office/drawing/2014/main" id="{3A3DDCBE-B73E-1146-9506-812B334C1D36}"/>
              </a:ext>
            </a:extLst>
          </p:cNvPr>
          <p:cNvSpPr>
            <a:spLocks noGrp="1"/>
          </p:cNvSpPr>
          <p:nvPr>
            <p:ph type="ctrTitle"/>
          </p:nvPr>
        </p:nvSpPr>
        <p:spPr>
          <a:xfrm>
            <a:off x="1903262" y="1708661"/>
            <a:ext cx="34198560" cy="3430861"/>
          </a:xfrm>
        </p:spPr>
        <p:txBody>
          <a:bodyPr>
            <a:normAutofit/>
          </a:bodyPr>
          <a:lstStyle/>
          <a:p>
            <a:pPr algn="l"/>
            <a:r>
              <a:rPr lang="en-US" sz="10000" dirty="0">
                <a:latin typeface="Palatino Linotype" panose="02040502050505030304" pitchFamily="18" charset="0"/>
              </a:rPr>
              <a:t>Changes in Distress and Iatrogenic Effects while Participating in Longitudinal NSSI Research</a:t>
            </a:r>
          </a:p>
        </p:txBody>
      </p:sp>
      <p:sp>
        <p:nvSpPr>
          <p:cNvPr id="43" name="Title 1">
            <a:extLst>
              <a:ext uri="{FF2B5EF4-FFF2-40B4-BE49-F238E27FC236}">
                <a16:creationId xmlns:a16="http://schemas.microsoft.com/office/drawing/2014/main" id="{7CAAB9BD-CE49-5D47-A9A5-B5B954280CE1}"/>
              </a:ext>
            </a:extLst>
          </p:cNvPr>
          <p:cNvSpPr txBox="1">
            <a:spLocks/>
          </p:cNvSpPr>
          <p:nvPr/>
        </p:nvSpPr>
        <p:spPr>
          <a:xfrm>
            <a:off x="1868822" y="511281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2">
                    <a:lumMod val="25000"/>
                  </a:schemeClr>
                </a:solidFill>
                <a:latin typeface="Minion Pro" panose="02040503050306020203" pitchFamily="18" charset="0"/>
              </a:rPr>
              <a:t>Dortch, S.D.,  Olson, K. K., Owens, C. A, Hagan, C. R., </a:t>
            </a:r>
            <a:r>
              <a:rPr lang="en-US" sz="4000" dirty="0" err="1">
                <a:solidFill>
                  <a:schemeClr val="bg2">
                    <a:lumMod val="25000"/>
                  </a:schemeClr>
                </a:solidFill>
                <a:latin typeface="Minion Pro" panose="02040503050306020203" pitchFamily="18" charset="0"/>
              </a:rPr>
              <a:t>Muehlenkamp</a:t>
            </a:r>
            <a:r>
              <a:rPr lang="en-US" sz="4000" dirty="0">
                <a:solidFill>
                  <a:schemeClr val="bg2">
                    <a:lumMod val="25000"/>
                  </a:schemeClr>
                </a:solidFill>
                <a:latin typeface="Minion Pro" panose="02040503050306020203" pitchFamily="18" charset="0"/>
              </a:rPr>
              <a:t>, J.J, </a:t>
            </a:r>
            <a:r>
              <a:rPr lang="en-US" sz="4000" dirty="0" err="1">
                <a:solidFill>
                  <a:schemeClr val="bg2">
                    <a:lumMod val="25000"/>
                  </a:schemeClr>
                </a:solidFill>
                <a:latin typeface="Minion Pro" panose="02040503050306020203" pitchFamily="18" charset="0"/>
              </a:rPr>
              <a:t>Brausch</a:t>
            </a:r>
            <a:r>
              <a:rPr lang="en-US" sz="4000" dirty="0">
                <a:solidFill>
                  <a:schemeClr val="bg2">
                    <a:lumMod val="25000"/>
                  </a:schemeClr>
                </a:solidFill>
                <a:latin typeface="Minion Pro" panose="02040503050306020203" pitchFamily="18" charset="0"/>
              </a:rPr>
              <a:t>, A.  |   Department of Psychology</a:t>
            </a:r>
          </a:p>
        </p:txBody>
      </p:sp>
      <p:sp>
        <p:nvSpPr>
          <p:cNvPr id="44" name="TextBox 43">
            <a:extLst>
              <a:ext uri="{FF2B5EF4-FFF2-40B4-BE49-F238E27FC236}">
                <a16:creationId xmlns:a16="http://schemas.microsoft.com/office/drawing/2014/main" id="{E6FD6CF0-D5C5-364B-BC13-E037E88A70A8}"/>
              </a:ext>
            </a:extLst>
          </p:cNvPr>
          <p:cNvSpPr txBox="1"/>
          <p:nvPr/>
        </p:nvSpPr>
        <p:spPr>
          <a:xfrm>
            <a:off x="1793662" y="6486484"/>
            <a:ext cx="6791499" cy="1046440"/>
          </a:xfrm>
          <a:prstGeom prst="rect">
            <a:avLst/>
          </a:prstGeom>
          <a:noFill/>
        </p:spPr>
        <p:txBody>
          <a:bodyPr wrap="square" rtlCol="0">
            <a:spAutoFit/>
          </a:bodyPr>
          <a:lstStyle/>
          <a:p>
            <a:r>
              <a:rPr lang="en-US" sz="6200" cap="small" dirty="0">
                <a:solidFill>
                  <a:schemeClr val="accent5">
                    <a:lumMod val="50000"/>
                  </a:schemeClr>
                </a:solidFill>
                <a:latin typeface="Minion Pro" panose="02040503050306020203" pitchFamily="18" charset="0"/>
              </a:rPr>
              <a:t>Introduction</a:t>
            </a:r>
          </a:p>
        </p:txBody>
      </p:sp>
      <p:sp>
        <p:nvSpPr>
          <p:cNvPr id="46" name="TextBox 45">
            <a:extLst>
              <a:ext uri="{FF2B5EF4-FFF2-40B4-BE49-F238E27FC236}">
                <a16:creationId xmlns:a16="http://schemas.microsoft.com/office/drawing/2014/main" id="{47CD9841-1446-1F48-9679-AD9A2BC20E6F}"/>
              </a:ext>
            </a:extLst>
          </p:cNvPr>
          <p:cNvSpPr txBox="1"/>
          <p:nvPr/>
        </p:nvSpPr>
        <p:spPr>
          <a:xfrm>
            <a:off x="14552678" y="7792651"/>
            <a:ext cx="6791499" cy="757130"/>
          </a:xfrm>
          <a:prstGeom prst="rect">
            <a:avLst/>
          </a:prstGeom>
          <a:noFill/>
        </p:spPr>
        <p:txBody>
          <a:bodyPr wrap="square" rtlCol="0">
            <a:spAutoFit/>
          </a:bodyPr>
          <a:lstStyle/>
          <a:p>
            <a:pPr defTabSz="4023360">
              <a:lnSpc>
                <a:spcPct val="90000"/>
              </a:lnSpc>
              <a:spcBef>
                <a:spcPts val="4400"/>
              </a:spcBef>
            </a:pPr>
            <a:r>
              <a:rPr lang="en-US" sz="4800" cap="small" dirty="0">
                <a:solidFill>
                  <a:schemeClr val="accent4">
                    <a:lumMod val="75000"/>
                  </a:schemeClr>
                </a:solidFill>
                <a:latin typeface="Minion Pro" panose="02040503050306020203" pitchFamily="18" charset="0"/>
              </a:rPr>
              <a:t>Distress</a:t>
            </a:r>
          </a:p>
        </p:txBody>
      </p:sp>
      <p:sp>
        <p:nvSpPr>
          <p:cNvPr id="48" name="TextBox 47">
            <a:extLst>
              <a:ext uri="{FF2B5EF4-FFF2-40B4-BE49-F238E27FC236}">
                <a16:creationId xmlns:a16="http://schemas.microsoft.com/office/drawing/2014/main" id="{3D12403A-0912-2C45-9311-E1DF08CD1464}"/>
              </a:ext>
            </a:extLst>
          </p:cNvPr>
          <p:cNvSpPr txBox="1"/>
          <p:nvPr/>
        </p:nvSpPr>
        <p:spPr>
          <a:xfrm>
            <a:off x="1868823" y="17462840"/>
            <a:ext cx="11028291" cy="4832092"/>
          </a:xfrm>
          <a:prstGeom prst="rect">
            <a:avLst/>
          </a:prstGeom>
          <a:solidFill>
            <a:srgbClr val="FFFFFF">
              <a:alpha val="50196"/>
            </a:srgbClr>
          </a:solidFill>
        </p:spPr>
        <p:txBody>
          <a:bodyPr wrap="square" rtlCol="0">
            <a:spAutoFit/>
          </a:bodyPr>
          <a:lstStyle/>
          <a:p>
            <a:pPr defTabSz="4023360">
              <a:lnSpc>
                <a:spcPct val="90000"/>
              </a:lnSpc>
              <a:spcBef>
                <a:spcPts val="2400"/>
              </a:spcBef>
            </a:pPr>
            <a:r>
              <a:rPr lang="en-US" sz="3200" dirty="0"/>
              <a:t>Iatrogenic effects, measured by comparing the means on distress, “urge to self-harm”, and “intent to kill self” between the before and after self-reported risk assessments, will not occur from viewing potentially upsetting stimuli (i.e., simulated, realistic images of NSSI) and responding to sensitive questions about mental health and NSSI history during this study. </a:t>
            </a:r>
          </a:p>
          <a:p>
            <a:pPr defTabSz="4023360">
              <a:lnSpc>
                <a:spcPct val="90000"/>
              </a:lnSpc>
              <a:spcBef>
                <a:spcPts val="2400"/>
              </a:spcBef>
            </a:pPr>
            <a:r>
              <a:rPr lang="en-US" sz="3200" dirty="0"/>
              <a:t>Participants’ initial distress during their second lab visit (6 months after the first visit) will decrease compared to their initial distress during their first visit, due to previous exposure to the study stimuli.</a:t>
            </a:r>
          </a:p>
        </p:txBody>
      </p:sp>
      <p:sp>
        <p:nvSpPr>
          <p:cNvPr id="49" name="TextBox 48">
            <a:extLst>
              <a:ext uri="{FF2B5EF4-FFF2-40B4-BE49-F238E27FC236}">
                <a16:creationId xmlns:a16="http://schemas.microsoft.com/office/drawing/2014/main" id="{49CF4A01-44AC-D046-ACFD-E3596C2EFBB3}"/>
              </a:ext>
            </a:extLst>
          </p:cNvPr>
          <p:cNvSpPr txBox="1"/>
          <p:nvPr/>
        </p:nvSpPr>
        <p:spPr>
          <a:xfrm>
            <a:off x="1868823" y="7947744"/>
            <a:ext cx="11321810" cy="8685455"/>
          </a:xfrm>
          <a:prstGeom prst="rect">
            <a:avLst/>
          </a:prstGeom>
          <a:solidFill>
            <a:srgbClr val="FFFFFF">
              <a:alpha val="59216"/>
            </a:srgbClr>
          </a:solidFill>
        </p:spPr>
        <p:txBody>
          <a:bodyPr wrap="square" rtlCol="0">
            <a:spAutoFit/>
          </a:bodyPr>
          <a:lstStyle/>
          <a:p>
            <a:pPr defTabSz="4023360">
              <a:lnSpc>
                <a:spcPct val="90000"/>
              </a:lnSpc>
              <a:spcBef>
                <a:spcPts val="2400"/>
              </a:spcBef>
            </a:pPr>
            <a:r>
              <a:rPr lang="en-US" sz="3200" dirty="0"/>
              <a:t>Non-suicidal self injury (NSSI) is the intentional damage to bodily tissues without the intent to the die. NSSI research is necessary because long term NSSI is linked to increased suicidal ideation (Hamza &amp; Willoughby, 2016). </a:t>
            </a:r>
          </a:p>
          <a:p>
            <a:pPr defTabSz="4023360">
              <a:lnSpc>
                <a:spcPct val="90000"/>
              </a:lnSpc>
              <a:spcBef>
                <a:spcPts val="2400"/>
              </a:spcBef>
            </a:pPr>
            <a:r>
              <a:rPr lang="en-US" sz="3200" dirty="0"/>
              <a:t>Previous literature shows that survey-based NSSI research does not lead to iatrogenic effects (Muehlenkamp, Swenson, Batejan, &amp; Jarvi, 2015). However, exposure to some sensitive stimuli particularly images of NSSI, could lead to lead to short term increased distress (Jackson, </a:t>
            </a:r>
            <a:r>
              <a:rPr lang="en-US" sz="3200" dirty="0" err="1"/>
              <a:t>Malmstadt</a:t>
            </a:r>
            <a:r>
              <a:rPr lang="en-US" sz="3200" dirty="0"/>
              <a:t>, Larson, &amp; Davidson, 2000)</a:t>
            </a:r>
          </a:p>
          <a:p>
            <a:pPr defTabSz="4023360">
              <a:lnSpc>
                <a:spcPct val="90000"/>
              </a:lnSpc>
              <a:spcBef>
                <a:spcPts val="2400"/>
              </a:spcBef>
            </a:pPr>
            <a:r>
              <a:rPr lang="en-US" sz="3200" dirty="0"/>
              <a:t>Continuous exposure to potentially unpleasant stimuli can decrease distress compared to the initial exposure (</a:t>
            </a:r>
            <a:r>
              <a:rPr lang="en-US" sz="3200" dirty="0" err="1"/>
              <a:t>Podnia</a:t>
            </a:r>
            <a:r>
              <a:rPr lang="en-US" sz="3200" dirty="0"/>
              <a:t>, </a:t>
            </a:r>
            <a:r>
              <a:rPr lang="en-US" sz="3200" dirty="0" err="1"/>
              <a:t>Koster</a:t>
            </a:r>
            <a:r>
              <a:rPr lang="en-US" sz="3200" dirty="0"/>
              <a:t>, </a:t>
            </a:r>
            <a:r>
              <a:rPr lang="en-US" sz="3200" dirty="0" err="1"/>
              <a:t>Philippot</a:t>
            </a:r>
            <a:r>
              <a:rPr lang="en-US" sz="3200" dirty="0"/>
              <a:t>, </a:t>
            </a:r>
            <a:r>
              <a:rPr lang="en-US" sz="3200" dirty="0" err="1"/>
              <a:t>Deither</a:t>
            </a:r>
            <a:r>
              <a:rPr lang="en-US" sz="3200" dirty="0"/>
              <a:t>, &amp; Daniel, 2013). However, this effect may depend on sample characteristics (Meyer, Farrell, Kemp, Blakey, &amp; Deacon, 2014), and it is unclear how participant distress to repeated exposure to NSSI-specific stimuli may change over the course of longitudinal studies. Given the growth of longitudinal NSSI research, it is important to test how repeat exposure to NSSI stimuli affects participants.</a:t>
            </a:r>
          </a:p>
        </p:txBody>
      </p:sp>
      <p:sp>
        <p:nvSpPr>
          <p:cNvPr id="50" name="TextBox 49">
            <a:extLst>
              <a:ext uri="{FF2B5EF4-FFF2-40B4-BE49-F238E27FC236}">
                <a16:creationId xmlns:a16="http://schemas.microsoft.com/office/drawing/2014/main" id="{8E6578CD-5E55-7C48-A7A8-13F82CB56F90}"/>
              </a:ext>
            </a:extLst>
          </p:cNvPr>
          <p:cNvSpPr txBox="1"/>
          <p:nvPr/>
        </p:nvSpPr>
        <p:spPr>
          <a:xfrm>
            <a:off x="1868823" y="22235414"/>
            <a:ext cx="6791499" cy="1046440"/>
          </a:xfrm>
          <a:prstGeom prst="rect">
            <a:avLst/>
          </a:prstGeom>
          <a:noFill/>
        </p:spPr>
        <p:txBody>
          <a:bodyPr wrap="square" rtlCol="0">
            <a:spAutoFit/>
          </a:bodyPr>
          <a:lstStyle/>
          <a:p>
            <a:r>
              <a:rPr lang="en-US" sz="6200" cap="small" dirty="0">
                <a:solidFill>
                  <a:schemeClr val="accent5">
                    <a:lumMod val="50000"/>
                  </a:schemeClr>
                </a:solidFill>
                <a:latin typeface="Minion Pro" panose="02040503050306020203" pitchFamily="18" charset="0"/>
              </a:rPr>
              <a:t>Methods</a:t>
            </a:r>
          </a:p>
        </p:txBody>
      </p:sp>
      <p:sp>
        <p:nvSpPr>
          <p:cNvPr id="51" name="TextBox 50">
            <a:extLst>
              <a:ext uri="{FF2B5EF4-FFF2-40B4-BE49-F238E27FC236}">
                <a16:creationId xmlns:a16="http://schemas.microsoft.com/office/drawing/2014/main" id="{50A51178-BAB4-9949-B635-4E64E4547594}"/>
              </a:ext>
            </a:extLst>
          </p:cNvPr>
          <p:cNvSpPr txBox="1"/>
          <p:nvPr/>
        </p:nvSpPr>
        <p:spPr>
          <a:xfrm>
            <a:off x="1793662" y="23243890"/>
            <a:ext cx="11321810" cy="5480475"/>
          </a:xfrm>
          <a:prstGeom prst="rect">
            <a:avLst/>
          </a:prstGeom>
          <a:solidFill>
            <a:srgbClr val="FFFFFF">
              <a:alpha val="48627"/>
            </a:srgbClr>
          </a:solidFill>
        </p:spPr>
        <p:txBody>
          <a:bodyPr wrap="square" rtlCol="0">
            <a:spAutoFit/>
          </a:bodyPr>
          <a:lstStyle/>
          <a:p>
            <a:pPr defTabSz="4023360">
              <a:lnSpc>
                <a:spcPct val="90000"/>
              </a:lnSpc>
              <a:spcBef>
                <a:spcPts val="2000"/>
              </a:spcBef>
            </a:pPr>
            <a:r>
              <a:rPr lang="en-US" sz="3200" dirty="0"/>
              <a:t>Participants consisted of 243 Midwestern undergraduates (M</a:t>
            </a:r>
            <a:r>
              <a:rPr lang="en-US" sz="3200" baseline="-25000" dirty="0"/>
              <a:t>age</a:t>
            </a:r>
            <a:r>
              <a:rPr lang="en-US" sz="3200" dirty="0"/>
              <a:t> = 18.87, SD = 0.96, 83.5% female; 29.2% non-heterosexual; 91.4% White) recruited from a campus-wide online screening to take part in an 18-month longitudinal study. All participants had engaged in NSSI within the past year, but have never attempted suicide. </a:t>
            </a:r>
          </a:p>
          <a:p>
            <a:pPr marL="457200" indent="-457200" defTabSz="4023360">
              <a:lnSpc>
                <a:spcPct val="90000"/>
              </a:lnSpc>
              <a:spcBef>
                <a:spcPts val="2000"/>
              </a:spcBef>
              <a:buFont typeface="Arial" panose="020B0604020202020204" pitchFamily="34" charset="0"/>
              <a:buChar char="•"/>
            </a:pPr>
            <a:r>
              <a:rPr lang="en-US" sz="3200" dirty="0"/>
              <a:t>167 of these participants have returned to the lab for the second visit and 123 also completed the third study visit. </a:t>
            </a:r>
          </a:p>
          <a:p>
            <a:pPr indent="-457200" defTabSz="4023360">
              <a:lnSpc>
                <a:spcPct val="90000"/>
              </a:lnSpc>
              <a:spcBef>
                <a:spcPts val="2000"/>
              </a:spcBef>
              <a:buFont typeface="Arial" panose="020B0604020202020204" pitchFamily="34" charset="0"/>
              <a:buChar char="•"/>
            </a:pPr>
            <a:r>
              <a:rPr lang="en-US" sz="3200" dirty="0"/>
              <a:t>Self report data collected in the lab, measured levels of distress, urge to harm themselves, and intent to kill themselves before and after completing computer administered surveys and reaction time tasks containing simulated images of NSSI. </a:t>
            </a:r>
          </a:p>
        </p:txBody>
      </p:sp>
      <p:sp>
        <p:nvSpPr>
          <p:cNvPr id="52" name="TextBox 51">
            <a:extLst>
              <a:ext uri="{FF2B5EF4-FFF2-40B4-BE49-F238E27FC236}">
                <a16:creationId xmlns:a16="http://schemas.microsoft.com/office/drawing/2014/main" id="{1A727F05-7A4F-5240-8736-71BA34BD3EE4}"/>
              </a:ext>
            </a:extLst>
          </p:cNvPr>
          <p:cNvSpPr txBox="1"/>
          <p:nvPr/>
        </p:nvSpPr>
        <p:spPr>
          <a:xfrm>
            <a:off x="16486682" y="6480182"/>
            <a:ext cx="6791499" cy="1046440"/>
          </a:xfrm>
          <a:prstGeom prst="rect">
            <a:avLst/>
          </a:prstGeom>
          <a:noFill/>
        </p:spPr>
        <p:txBody>
          <a:bodyPr wrap="square" rtlCol="0">
            <a:spAutoFit/>
          </a:bodyPr>
          <a:lstStyle/>
          <a:p>
            <a:r>
              <a:rPr lang="en-US" sz="6200" cap="small" dirty="0">
                <a:solidFill>
                  <a:schemeClr val="accent5">
                    <a:lumMod val="50000"/>
                  </a:schemeClr>
                </a:solidFill>
                <a:latin typeface="Minion Pro" panose="02040503050306020203" pitchFamily="18" charset="0"/>
              </a:rPr>
              <a:t>Results</a:t>
            </a:r>
          </a:p>
        </p:txBody>
      </p:sp>
      <p:sp>
        <p:nvSpPr>
          <p:cNvPr id="53" name="TextBox 52">
            <a:extLst>
              <a:ext uri="{FF2B5EF4-FFF2-40B4-BE49-F238E27FC236}">
                <a16:creationId xmlns:a16="http://schemas.microsoft.com/office/drawing/2014/main" id="{C7F76932-BF44-AB4B-A632-27CA5F3D8D23}"/>
              </a:ext>
            </a:extLst>
          </p:cNvPr>
          <p:cNvSpPr txBox="1"/>
          <p:nvPr/>
        </p:nvSpPr>
        <p:spPr>
          <a:xfrm>
            <a:off x="1901651" y="16742005"/>
            <a:ext cx="6791499" cy="757130"/>
          </a:xfrm>
          <a:prstGeom prst="rect">
            <a:avLst/>
          </a:prstGeom>
          <a:noFill/>
        </p:spPr>
        <p:txBody>
          <a:bodyPr wrap="square" rtlCol="0">
            <a:spAutoFit/>
          </a:bodyPr>
          <a:lstStyle/>
          <a:p>
            <a:pPr defTabSz="4023360">
              <a:lnSpc>
                <a:spcPct val="90000"/>
              </a:lnSpc>
              <a:spcBef>
                <a:spcPts val="4400"/>
              </a:spcBef>
            </a:pPr>
            <a:r>
              <a:rPr lang="en-US" sz="4800" cap="small" dirty="0">
                <a:solidFill>
                  <a:schemeClr val="accent4">
                    <a:lumMod val="75000"/>
                  </a:schemeClr>
                </a:solidFill>
                <a:latin typeface="Minion Pro" panose="02040503050306020203" pitchFamily="18" charset="0"/>
              </a:rPr>
              <a:t>Hypotheses</a:t>
            </a:r>
          </a:p>
        </p:txBody>
      </p:sp>
      <p:grpSp>
        <p:nvGrpSpPr>
          <p:cNvPr id="54" name="Group 53">
            <a:extLst>
              <a:ext uri="{FF2B5EF4-FFF2-40B4-BE49-F238E27FC236}">
                <a16:creationId xmlns:a16="http://schemas.microsoft.com/office/drawing/2014/main" id="{8E76430F-83BD-7642-A37F-ADE46DA0D624}"/>
              </a:ext>
            </a:extLst>
          </p:cNvPr>
          <p:cNvGrpSpPr/>
          <p:nvPr/>
        </p:nvGrpSpPr>
        <p:grpSpPr>
          <a:xfrm>
            <a:off x="15365263" y="8764093"/>
            <a:ext cx="5008936" cy="7871741"/>
            <a:chOff x="15034705" y="11024948"/>
            <a:chExt cx="5541794" cy="8533730"/>
          </a:xfrm>
        </p:grpSpPr>
        <p:grpSp>
          <p:nvGrpSpPr>
            <p:cNvPr id="55" name="Group 54">
              <a:extLst>
                <a:ext uri="{FF2B5EF4-FFF2-40B4-BE49-F238E27FC236}">
                  <a16:creationId xmlns:a16="http://schemas.microsoft.com/office/drawing/2014/main" id="{50ABE4B7-A54B-5241-B41F-43ED81AF9000}"/>
                </a:ext>
              </a:extLst>
            </p:cNvPr>
            <p:cNvGrpSpPr/>
            <p:nvPr/>
          </p:nvGrpSpPr>
          <p:grpSpPr>
            <a:xfrm>
              <a:off x="15514454" y="11024948"/>
              <a:ext cx="5062045" cy="8533730"/>
              <a:chOff x="15514454" y="11024948"/>
              <a:chExt cx="5062045" cy="8533730"/>
            </a:xfrm>
          </p:grpSpPr>
          <p:sp>
            <p:nvSpPr>
              <p:cNvPr id="59" name="Snip Diagonal Corner Rectangle 58">
                <a:extLst>
                  <a:ext uri="{FF2B5EF4-FFF2-40B4-BE49-F238E27FC236}">
                    <a16:creationId xmlns:a16="http://schemas.microsoft.com/office/drawing/2014/main" id="{D675AE91-058F-2843-96A7-4593D415C6FE}"/>
                  </a:ext>
                </a:extLst>
              </p:cNvPr>
              <p:cNvSpPr/>
              <p:nvPr/>
            </p:nvSpPr>
            <p:spPr>
              <a:xfrm>
                <a:off x="17777263" y="11024948"/>
                <a:ext cx="2799236" cy="1616584"/>
              </a:xfrm>
              <a:prstGeom prst="snip2Diag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5144D592-81EF-2143-9A81-45C7A2DF29B6}"/>
                  </a:ext>
                </a:extLst>
              </p:cNvPr>
              <p:cNvSpPr txBox="1"/>
              <p:nvPr/>
            </p:nvSpPr>
            <p:spPr>
              <a:xfrm>
                <a:off x="18273969" y="11417741"/>
                <a:ext cx="1805826" cy="767417"/>
              </a:xfrm>
              <a:prstGeom prst="rect">
                <a:avLst/>
              </a:prstGeom>
              <a:noFill/>
            </p:spPr>
            <p:txBody>
              <a:bodyPr wrap="square" rtlCol="0">
                <a:spAutoFit/>
              </a:bodyPr>
              <a:lstStyle/>
              <a:p>
                <a:r>
                  <a:rPr lang="en-US" sz="4000" dirty="0"/>
                  <a:t>T1 Pre</a:t>
                </a:r>
              </a:p>
            </p:txBody>
          </p:sp>
          <p:sp>
            <p:nvSpPr>
              <p:cNvPr id="61" name="Snip Diagonal Corner Rectangle 60">
                <a:extLst>
                  <a:ext uri="{FF2B5EF4-FFF2-40B4-BE49-F238E27FC236}">
                    <a16:creationId xmlns:a16="http://schemas.microsoft.com/office/drawing/2014/main" id="{263548D1-986B-F746-8ACB-5BAB6557FCF7}"/>
                  </a:ext>
                </a:extLst>
              </p:cNvPr>
              <p:cNvSpPr/>
              <p:nvPr/>
            </p:nvSpPr>
            <p:spPr>
              <a:xfrm>
                <a:off x="17777263" y="15635484"/>
                <a:ext cx="2799236" cy="1616584"/>
              </a:xfrm>
              <a:prstGeom prst="snip2Diag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Snip Diagonal Corner Rectangle 61">
                <a:extLst>
                  <a:ext uri="{FF2B5EF4-FFF2-40B4-BE49-F238E27FC236}">
                    <a16:creationId xmlns:a16="http://schemas.microsoft.com/office/drawing/2014/main" id="{1F78DE50-C2DD-D34A-9B91-11917E55F2C5}"/>
                  </a:ext>
                </a:extLst>
              </p:cNvPr>
              <p:cNvSpPr/>
              <p:nvPr/>
            </p:nvSpPr>
            <p:spPr>
              <a:xfrm>
                <a:off x="17777263" y="13331558"/>
                <a:ext cx="2799236" cy="1613900"/>
              </a:xfrm>
              <a:prstGeom prst="snip2DiagRect">
                <a:avLst>
                  <a:gd name="adj1" fmla="val 0"/>
                  <a:gd name="adj2" fmla="val 18495"/>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Snip Diagonal Corner Rectangle 62">
                <a:extLst>
                  <a:ext uri="{FF2B5EF4-FFF2-40B4-BE49-F238E27FC236}">
                    <a16:creationId xmlns:a16="http://schemas.microsoft.com/office/drawing/2014/main" id="{6BCE8EE2-81D1-0643-932A-7F0A254E46A3}"/>
                  </a:ext>
                </a:extLst>
              </p:cNvPr>
              <p:cNvSpPr/>
              <p:nvPr/>
            </p:nvSpPr>
            <p:spPr>
              <a:xfrm>
                <a:off x="17777263" y="17942094"/>
                <a:ext cx="2799236" cy="1616584"/>
              </a:xfrm>
              <a:prstGeom prst="snip2Diag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938C0433-BBA2-D349-BE2D-2AC616DEC172}"/>
                  </a:ext>
                </a:extLst>
              </p:cNvPr>
              <p:cNvSpPr txBox="1"/>
              <p:nvPr/>
            </p:nvSpPr>
            <p:spPr>
              <a:xfrm>
                <a:off x="18226591" y="18334887"/>
                <a:ext cx="1805826" cy="767417"/>
              </a:xfrm>
              <a:prstGeom prst="rect">
                <a:avLst/>
              </a:prstGeom>
              <a:noFill/>
            </p:spPr>
            <p:txBody>
              <a:bodyPr wrap="square" rtlCol="0">
                <a:spAutoFit/>
              </a:bodyPr>
              <a:lstStyle/>
              <a:p>
                <a:r>
                  <a:rPr lang="en-US" sz="4000" dirty="0"/>
                  <a:t>T3 Pre</a:t>
                </a:r>
              </a:p>
            </p:txBody>
          </p:sp>
          <p:sp>
            <p:nvSpPr>
              <p:cNvPr id="65" name="TextBox 64">
                <a:extLst>
                  <a:ext uri="{FF2B5EF4-FFF2-40B4-BE49-F238E27FC236}">
                    <a16:creationId xmlns:a16="http://schemas.microsoft.com/office/drawing/2014/main" id="{56AEB512-C781-AB4B-9E4F-CEEF1B5BF33C}"/>
                  </a:ext>
                </a:extLst>
              </p:cNvPr>
              <p:cNvSpPr txBox="1"/>
              <p:nvPr/>
            </p:nvSpPr>
            <p:spPr>
              <a:xfrm>
                <a:off x="18226591" y="16028277"/>
                <a:ext cx="1805826" cy="767417"/>
              </a:xfrm>
              <a:prstGeom prst="rect">
                <a:avLst/>
              </a:prstGeom>
              <a:noFill/>
            </p:spPr>
            <p:txBody>
              <a:bodyPr wrap="square" rtlCol="0">
                <a:spAutoFit/>
              </a:bodyPr>
              <a:lstStyle/>
              <a:p>
                <a:r>
                  <a:rPr lang="en-US" sz="4000" dirty="0"/>
                  <a:t>T2 Pre</a:t>
                </a:r>
              </a:p>
            </p:txBody>
          </p:sp>
          <p:sp>
            <p:nvSpPr>
              <p:cNvPr id="66" name="TextBox 65">
                <a:extLst>
                  <a:ext uri="{FF2B5EF4-FFF2-40B4-BE49-F238E27FC236}">
                    <a16:creationId xmlns:a16="http://schemas.microsoft.com/office/drawing/2014/main" id="{A5BB7343-0CDB-6644-B89F-4C2703028348}"/>
                  </a:ext>
                </a:extLst>
              </p:cNvPr>
              <p:cNvSpPr txBox="1"/>
              <p:nvPr/>
            </p:nvSpPr>
            <p:spPr>
              <a:xfrm>
                <a:off x="18169428" y="13734814"/>
                <a:ext cx="2078806" cy="767417"/>
              </a:xfrm>
              <a:prstGeom prst="rect">
                <a:avLst/>
              </a:prstGeom>
              <a:noFill/>
            </p:spPr>
            <p:txBody>
              <a:bodyPr wrap="square" rtlCol="0">
                <a:spAutoFit/>
              </a:bodyPr>
              <a:lstStyle/>
              <a:p>
                <a:r>
                  <a:rPr lang="en-US" sz="4000" dirty="0"/>
                  <a:t>T1 Post</a:t>
                </a:r>
              </a:p>
            </p:txBody>
          </p:sp>
          <p:grpSp>
            <p:nvGrpSpPr>
              <p:cNvPr id="67" name="Group 66">
                <a:extLst>
                  <a:ext uri="{FF2B5EF4-FFF2-40B4-BE49-F238E27FC236}">
                    <a16:creationId xmlns:a16="http://schemas.microsoft.com/office/drawing/2014/main" id="{24A7CB10-E36D-1F42-A7F5-40A495A5B0C4}"/>
                  </a:ext>
                </a:extLst>
              </p:cNvPr>
              <p:cNvGrpSpPr/>
              <p:nvPr/>
            </p:nvGrpSpPr>
            <p:grpSpPr>
              <a:xfrm>
                <a:off x="16960645" y="11833239"/>
                <a:ext cx="816618" cy="2317073"/>
                <a:chOff x="16960645" y="11833239"/>
                <a:chExt cx="816618" cy="2317073"/>
              </a:xfrm>
            </p:grpSpPr>
            <p:cxnSp>
              <p:nvCxnSpPr>
                <p:cNvPr id="76" name="Straight Connector 75">
                  <a:extLst>
                    <a:ext uri="{FF2B5EF4-FFF2-40B4-BE49-F238E27FC236}">
                      <a16:creationId xmlns:a16="http://schemas.microsoft.com/office/drawing/2014/main" id="{A37B036F-786A-C24F-ADD3-6A5BB477DF96}"/>
                    </a:ext>
                  </a:extLst>
                </p:cNvPr>
                <p:cNvCxnSpPr>
                  <a:cxnSpLocks/>
                  <a:stCxn id="59" idx="2"/>
                </p:cNvCxnSpPr>
                <p:nvPr/>
              </p:nvCxnSpPr>
              <p:spPr>
                <a:xfrm flipH="1" flipV="1">
                  <a:off x="16960645" y="11833239"/>
                  <a:ext cx="816618" cy="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9CD56DE5-C3D1-9547-A96B-3754E8DD2C74}"/>
                    </a:ext>
                  </a:extLst>
                </p:cNvPr>
                <p:cNvCxnSpPr>
                  <a:cxnSpLocks/>
                </p:cNvCxnSpPr>
                <p:nvPr/>
              </p:nvCxnSpPr>
              <p:spPr>
                <a:xfrm flipV="1">
                  <a:off x="16960645" y="11833239"/>
                  <a:ext cx="0" cy="230526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054B6D05-9871-C34E-B3B7-5719F38356ED}"/>
                    </a:ext>
                  </a:extLst>
                </p:cNvPr>
                <p:cNvCxnSpPr>
                  <a:cxnSpLocks/>
                </p:cNvCxnSpPr>
                <p:nvPr/>
              </p:nvCxnSpPr>
              <p:spPr>
                <a:xfrm>
                  <a:off x="16960645" y="14138508"/>
                  <a:ext cx="641555" cy="11804"/>
                </a:xfrm>
                <a:prstGeom prst="straightConnector1">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nvGrpSpPr>
              <p:cNvPr id="68" name="Group 67">
                <a:extLst>
                  <a:ext uri="{FF2B5EF4-FFF2-40B4-BE49-F238E27FC236}">
                    <a16:creationId xmlns:a16="http://schemas.microsoft.com/office/drawing/2014/main" id="{53334436-96C1-EF43-BEFC-E73D4C7CB7A4}"/>
                  </a:ext>
                </a:extLst>
              </p:cNvPr>
              <p:cNvGrpSpPr/>
              <p:nvPr/>
            </p:nvGrpSpPr>
            <p:grpSpPr>
              <a:xfrm>
                <a:off x="15514454" y="11451965"/>
                <a:ext cx="2274790" cy="4613219"/>
                <a:chOff x="16960645" y="11833239"/>
                <a:chExt cx="816618" cy="2317073"/>
              </a:xfrm>
            </p:grpSpPr>
            <p:cxnSp>
              <p:nvCxnSpPr>
                <p:cNvPr id="73" name="Straight Connector 72">
                  <a:extLst>
                    <a:ext uri="{FF2B5EF4-FFF2-40B4-BE49-F238E27FC236}">
                      <a16:creationId xmlns:a16="http://schemas.microsoft.com/office/drawing/2014/main" id="{B80BCC89-767C-A74D-8B00-E71500C081D1}"/>
                    </a:ext>
                  </a:extLst>
                </p:cNvPr>
                <p:cNvCxnSpPr>
                  <a:cxnSpLocks/>
                </p:cNvCxnSpPr>
                <p:nvPr/>
              </p:nvCxnSpPr>
              <p:spPr>
                <a:xfrm flipH="1" flipV="1">
                  <a:off x="16960645" y="11833239"/>
                  <a:ext cx="816618" cy="1"/>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5395941A-C115-D447-BA6F-655C8B4AD133}"/>
                    </a:ext>
                  </a:extLst>
                </p:cNvPr>
                <p:cNvCxnSpPr>
                  <a:cxnSpLocks/>
                </p:cNvCxnSpPr>
                <p:nvPr/>
              </p:nvCxnSpPr>
              <p:spPr>
                <a:xfrm flipV="1">
                  <a:off x="16960645" y="11833239"/>
                  <a:ext cx="0" cy="230526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79EFD552-B1FD-F542-B256-95EB9FA87A3A}"/>
                    </a:ext>
                  </a:extLst>
                </p:cNvPr>
                <p:cNvCxnSpPr>
                  <a:cxnSpLocks/>
                </p:cNvCxnSpPr>
                <p:nvPr/>
              </p:nvCxnSpPr>
              <p:spPr>
                <a:xfrm>
                  <a:off x="16960645" y="14138508"/>
                  <a:ext cx="641555" cy="1180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9" name="Group 68">
                <a:extLst>
                  <a:ext uri="{FF2B5EF4-FFF2-40B4-BE49-F238E27FC236}">
                    <a16:creationId xmlns:a16="http://schemas.microsoft.com/office/drawing/2014/main" id="{ABF17D50-173D-D344-937A-EE9AB0F6EDD5}"/>
                  </a:ext>
                </a:extLst>
              </p:cNvPr>
              <p:cNvGrpSpPr/>
              <p:nvPr/>
            </p:nvGrpSpPr>
            <p:grpSpPr>
              <a:xfrm>
                <a:off x="15514454" y="16401475"/>
                <a:ext cx="2274790" cy="2316880"/>
                <a:chOff x="16960645" y="11833239"/>
                <a:chExt cx="816618" cy="2317073"/>
              </a:xfrm>
            </p:grpSpPr>
            <p:cxnSp>
              <p:nvCxnSpPr>
                <p:cNvPr id="70" name="Straight Connector 69">
                  <a:extLst>
                    <a:ext uri="{FF2B5EF4-FFF2-40B4-BE49-F238E27FC236}">
                      <a16:creationId xmlns:a16="http://schemas.microsoft.com/office/drawing/2014/main" id="{DF9899DD-1ECE-0A4E-8144-4B44D3A5F4D8}"/>
                    </a:ext>
                  </a:extLst>
                </p:cNvPr>
                <p:cNvCxnSpPr>
                  <a:cxnSpLocks/>
                </p:cNvCxnSpPr>
                <p:nvPr/>
              </p:nvCxnSpPr>
              <p:spPr>
                <a:xfrm flipH="1" flipV="1">
                  <a:off x="16960645" y="11833239"/>
                  <a:ext cx="816618" cy="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4595348E-A325-7A41-9F44-35D432447974}"/>
                    </a:ext>
                  </a:extLst>
                </p:cNvPr>
                <p:cNvCxnSpPr>
                  <a:cxnSpLocks/>
                </p:cNvCxnSpPr>
                <p:nvPr/>
              </p:nvCxnSpPr>
              <p:spPr>
                <a:xfrm flipV="1">
                  <a:off x="16960645" y="11833239"/>
                  <a:ext cx="0" cy="230526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6CC0FCCA-D5D5-2F49-B2A1-42D3A1715AC9}"/>
                    </a:ext>
                  </a:extLst>
                </p:cNvPr>
                <p:cNvCxnSpPr>
                  <a:cxnSpLocks/>
                </p:cNvCxnSpPr>
                <p:nvPr/>
              </p:nvCxnSpPr>
              <p:spPr>
                <a:xfrm>
                  <a:off x="16960645" y="14138508"/>
                  <a:ext cx="641555" cy="11804"/>
                </a:xfrm>
                <a:prstGeom prst="straightConnector1">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sp>
          <p:nvSpPr>
            <p:cNvPr id="56" name="TextBox 55">
              <a:extLst>
                <a:ext uri="{FF2B5EF4-FFF2-40B4-BE49-F238E27FC236}">
                  <a16:creationId xmlns:a16="http://schemas.microsoft.com/office/drawing/2014/main" id="{4C7CDF94-3DBE-EB46-830E-686B8999025B}"/>
                </a:ext>
              </a:extLst>
            </p:cNvPr>
            <p:cNvSpPr txBox="1"/>
            <p:nvPr/>
          </p:nvSpPr>
          <p:spPr>
            <a:xfrm rot="16200000">
              <a:off x="14022705" y="13683507"/>
              <a:ext cx="2547727" cy="510778"/>
            </a:xfrm>
            <a:prstGeom prst="rect">
              <a:avLst/>
            </a:prstGeom>
            <a:noFill/>
          </p:spPr>
          <p:txBody>
            <a:bodyPr wrap="square" rtlCol="0">
              <a:spAutoFit/>
            </a:bodyPr>
            <a:lstStyle/>
            <a:p>
              <a:r>
                <a:rPr lang="en-US" sz="2400" b="1" dirty="0"/>
                <a:t>t = 4.27, </a:t>
              </a:r>
              <a:r>
                <a:rPr lang="en-US" sz="2400" b="1" i="1" dirty="0"/>
                <a:t>p&lt;</a:t>
              </a:r>
              <a:r>
                <a:rPr lang="en-US" sz="2400" b="1" dirty="0"/>
                <a:t> 0.001</a:t>
              </a:r>
            </a:p>
          </p:txBody>
        </p:sp>
        <p:sp>
          <p:nvSpPr>
            <p:cNvPr id="57" name="TextBox 56">
              <a:extLst>
                <a:ext uri="{FF2B5EF4-FFF2-40B4-BE49-F238E27FC236}">
                  <a16:creationId xmlns:a16="http://schemas.microsoft.com/office/drawing/2014/main" id="{87E97CF2-20F6-0546-AAE9-C0C715FB13B9}"/>
                </a:ext>
              </a:extLst>
            </p:cNvPr>
            <p:cNvSpPr txBox="1"/>
            <p:nvPr/>
          </p:nvSpPr>
          <p:spPr>
            <a:xfrm rot="16200000">
              <a:off x="13995312" y="17215874"/>
              <a:ext cx="2589564" cy="510778"/>
            </a:xfrm>
            <a:prstGeom prst="rect">
              <a:avLst/>
            </a:prstGeom>
            <a:noFill/>
          </p:spPr>
          <p:txBody>
            <a:bodyPr wrap="square" rtlCol="0">
              <a:spAutoFit/>
            </a:bodyPr>
            <a:lstStyle/>
            <a:p>
              <a:r>
                <a:rPr lang="en-US" sz="2400" dirty="0"/>
                <a:t>t = 0.85, </a:t>
              </a:r>
              <a:r>
                <a:rPr lang="en-US" sz="2400" i="1" dirty="0"/>
                <a:t>p</a:t>
              </a:r>
              <a:r>
                <a:rPr lang="en-US" sz="2400" dirty="0"/>
                <a:t>= 0.40</a:t>
              </a:r>
            </a:p>
          </p:txBody>
        </p:sp>
        <p:sp>
          <p:nvSpPr>
            <p:cNvPr id="58" name="TextBox 57">
              <a:extLst>
                <a:ext uri="{FF2B5EF4-FFF2-40B4-BE49-F238E27FC236}">
                  <a16:creationId xmlns:a16="http://schemas.microsoft.com/office/drawing/2014/main" id="{B41712E5-18BA-F54D-99E4-BB17B844826F}"/>
                </a:ext>
              </a:extLst>
            </p:cNvPr>
            <p:cNvSpPr txBox="1"/>
            <p:nvPr/>
          </p:nvSpPr>
          <p:spPr>
            <a:xfrm rot="16200000">
              <a:off x="15375980" y="12655507"/>
              <a:ext cx="2730500" cy="510778"/>
            </a:xfrm>
            <a:prstGeom prst="rect">
              <a:avLst/>
            </a:prstGeom>
            <a:noFill/>
          </p:spPr>
          <p:txBody>
            <a:bodyPr wrap="square" rtlCol="0">
              <a:spAutoFit/>
            </a:bodyPr>
            <a:lstStyle/>
            <a:p>
              <a:r>
                <a:rPr lang="en-US" sz="2400" dirty="0"/>
                <a:t>t = -1.07, </a:t>
              </a:r>
              <a:r>
                <a:rPr lang="en-US" sz="2400" i="1" dirty="0"/>
                <a:t>p</a:t>
              </a:r>
              <a:r>
                <a:rPr lang="en-US" sz="2400" dirty="0"/>
                <a:t>= 0.29</a:t>
              </a:r>
            </a:p>
          </p:txBody>
        </p:sp>
      </p:grpSp>
      <p:grpSp>
        <p:nvGrpSpPr>
          <p:cNvPr id="79" name="Group 78">
            <a:extLst>
              <a:ext uri="{FF2B5EF4-FFF2-40B4-BE49-F238E27FC236}">
                <a16:creationId xmlns:a16="http://schemas.microsoft.com/office/drawing/2014/main" id="{5AAAA399-5D9C-804B-9B20-B18734699F87}"/>
              </a:ext>
            </a:extLst>
          </p:cNvPr>
          <p:cNvGrpSpPr/>
          <p:nvPr/>
        </p:nvGrpSpPr>
        <p:grpSpPr>
          <a:xfrm>
            <a:off x="15590826" y="18238064"/>
            <a:ext cx="5009212" cy="7871741"/>
            <a:chOff x="15034401" y="11024948"/>
            <a:chExt cx="5542098" cy="8533730"/>
          </a:xfrm>
        </p:grpSpPr>
        <p:grpSp>
          <p:nvGrpSpPr>
            <p:cNvPr id="80" name="Group 79">
              <a:extLst>
                <a:ext uri="{FF2B5EF4-FFF2-40B4-BE49-F238E27FC236}">
                  <a16:creationId xmlns:a16="http://schemas.microsoft.com/office/drawing/2014/main" id="{B6B250AB-D6B2-ED41-AC11-9A3EE67CE442}"/>
                </a:ext>
              </a:extLst>
            </p:cNvPr>
            <p:cNvGrpSpPr/>
            <p:nvPr/>
          </p:nvGrpSpPr>
          <p:grpSpPr>
            <a:xfrm>
              <a:off x="15514454" y="11024948"/>
              <a:ext cx="5062045" cy="8533730"/>
              <a:chOff x="15514454" y="11024948"/>
              <a:chExt cx="5062045" cy="8533730"/>
            </a:xfrm>
          </p:grpSpPr>
          <p:sp>
            <p:nvSpPr>
              <p:cNvPr id="84" name="Snip Diagonal Corner Rectangle 83">
                <a:extLst>
                  <a:ext uri="{FF2B5EF4-FFF2-40B4-BE49-F238E27FC236}">
                    <a16:creationId xmlns:a16="http://schemas.microsoft.com/office/drawing/2014/main" id="{58B80194-5FC9-A346-A3E7-08115625769E}"/>
                  </a:ext>
                </a:extLst>
              </p:cNvPr>
              <p:cNvSpPr/>
              <p:nvPr/>
            </p:nvSpPr>
            <p:spPr>
              <a:xfrm>
                <a:off x="17777263" y="11024948"/>
                <a:ext cx="2799236" cy="1616584"/>
              </a:xfrm>
              <a:prstGeom prst="snip2Diag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40D4DA4A-1314-814B-AAC9-07AB51127776}"/>
                  </a:ext>
                </a:extLst>
              </p:cNvPr>
              <p:cNvSpPr txBox="1"/>
              <p:nvPr/>
            </p:nvSpPr>
            <p:spPr>
              <a:xfrm>
                <a:off x="18273969" y="11417741"/>
                <a:ext cx="1805826" cy="767417"/>
              </a:xfrm>
              <a:prstGeom prst="rect">
                <a:avLst/>
              </a:prstGeom>
              <a:noFill/>
            </p:spPr>
            <p:txBody>
              <a:bodyPr wrap="square" rtlCol="0">
                <a:spAutoFit/>
              </a:bodyPr>
              <a:lstStyle/>
              <a:p>
                <a:r>
                  <a:rPr lang="en-US" sz="4000" dirty="0"/>
                  <a:t>T1 Pre</a:t>
                </a:r>
              </a:p>
            </p:txBody>
          </p:sp>
          <p:sp>
            <p:nvSpPr>
              <p:cNvPr id="86" name="Snip Diagonal Corner Rectangle 85">
                <a:extLst>
                  <a:ext uri="{FF2B5EF4-FFF2-40B4-BE49-F238E27FC236}">
                    <a16:creationId xmlns:a16="http://schemas.microsoft.com/office/drawing/2014/main" id="{55E3578B-E12E-E340-A396-EB8C9C8B0737}"/>
                  </a:ext>
                </a:extLst>
              </p:cNvPr>
              <p:cNvSpPr/>
              <p:nvPr/>
            </p:nvSpPr>
            <p:spPr>
              <a:xfrm>
                <a:off x="17777263" y="15635484"/>
                <a:ext cx="2799236" cy="1616584"/>
              </a:xfrm>
              <a:prstGeom prst="snip2Diag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Snip Diagonal Corner Rectangle 86">
                <a:extLst>
                  <a:ext uri="{FF2B5EF4-FFF2-40B4-BE49-F238E27FC236}">
                    <a16:creationId xmlns:a16="http://schemas.microsoft.com/office/drawing/2014/main" id="{2C4F791D-FAB0-2A4D-AFD3-5936938F089C}"/>
                  </a:ext>
                </a:extLst>
              </p:cNvPr>
              <p:cNvSpPr/>
              <p:nvPr/>
            </p:nvSpPr>
            <p:spPr>
              <a:xfrm>
                <a:off x="17777263" y="13331558"/>
                <a:ext cx="2799236" cy="1613900"/>
              </a:xfrm>
              <a:prstGeom prst="snip2DiagRect">
                <a:avLst>
                  <a:gd name="adj1" fmla="val 0"/>
                  <a:gd name="adj2" fmla="val 18495"/>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Snip Diagonal Corner Rectangle 87">
                <a:extLst>
                  <a:ext uri="{FF2B5EF4-FFF2-40B4-BE49-F238E27FC236}">
                    <a16:creationId xmlns:a16="http://schemas.microsoft.com/office/drawing/2014/main" id="{EBF40844-AC3F-E943-A830-1227B56705A5}"/>
                  </a:ext>
                </a:extLst>
              </p:cNvPr>
              <p:cNvSpPr/>
              <p:nvPr/>
            </p:nvSpPr>
            <p:spPr>
              <a:xfrm>
                <a:off x="17777263" y="17942094"/>
                <a:ext cx="2799236" cy="1616584"/>
              </a:xfrm>
              <a:prstGeom prst="snip2Diag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11FC096A-1FF3-6C49-9EA2-4F3146E7381E}"/>
                  </a:ext>
                </a:extLst>
              </p:cNvPr>
              <p:cNvSpPr txBox="1"/>
              <p:nvPr/>
            </p:nvSpPr>
            <p:spPr>
              <a:xfrm>
                <a:off x="18226591" y="18334887"/>
                <a:ext cx="1805826" cy="767417"/>
              </a:xfrm>
              <a:prstGeom prst="rect">
                <a:avLst/>
              </a:prstGeom>
              <a:noFill/>
            </p:spPr>
            <p:txBody>
              <a:bodyPr wrap="square" rtlCol="0">
                <a:spAutoFit/>
              </a:bodyPr>
              <a:lstStyle/>
              <a:p>
                <a:r>
                  <a:rPr lang="en-US" sz="4000" dirty="0"/>
                  <a:t>T3 Pre</a:t>
                </a:r>
              </a:p>
            </p:txBody>
          </p:sp>
          <p:sp>
            <p:nvSpPr>
              <p:cNvPr id="90" name="TextBox 89">
                <a:extLst>
                  <a:ext uri="{FF2B5EF4-FFF2-40B4-BE49-F238E27FC236}">
                    <a16:creationId xmlns:a16="http://schemas.microsoft.com/office/drawing/2014/main" id="{825239D7-A048-D447-BA81-59331824FE63}"/>
                  </a:ext>
                </a:extLst>
              </p:cNvPr>
              <p:cNvSpPr txBox="1"/>
              <p:nvPr/>
            </p:nvSpPr>
            <p:spPr>
              <a:xfrm>
                <a:off x="18226591" y="16028277"/>
                <a:ext cx="1805826" cy="767417"/>
              </a:xfrm>
              <a:prstGeom prst="rect">
                <a:avLst/>
              </a:prstGeom>
              <a:noFill/>
            </p:spPr>
            <p:txBody>
              <a:bodyPr wrap="square" rtlCol="0">
                <a:spAutoFit/>
              </a:bodyPr>
              <a:lstStyle/>
              <a:p>
                <a:r>
                  <a:rPr lang="en-US" sz="4000" dirty="0"/>
                  <a:t>T2 Pre</a:t>
                </a:r>
              </a:p>
            </p:txBody>
          </p:sp>
          <p:sp>
            <p:nvSpPr>
              <p:cNvPr id="91" name="TextBox 90">
                <a:extLst>
                  <a:ext uri="{FF2B5EF4-FFF2-40B4-BE49-F238E27FC236}">
                    <a16:creationId xmlns:a16="http://schemas.microsoft.com/office/drawing/2014/main" id="{828A5102-C97E-B143-B38B-087BDC90E396}"/>
                  </a:ext>
                </a:extLst>
              </p:cNvPr>
              <p:cNvSpPr txBox="1"/>
              <p:nvPr/>
            </p:nvSpPr>
            <p:spPr>
              <a:xfrm>
                <a:off x="18169428" y="13734814"/>
                <a:ext cx="2078806" cy="767417"/>
              </a:xfrm>
              <a:prstGeom prst="rect">
                <a:avLst/>
              </a:prstGeom>
              <a:noFill/>
            </p:spPr>
            <p:txBody>
              <a:bodyPr wrap="square" rtlCol="0">
                <a:spAutoFit/>
              </a:bodyPr>
              <a:lstStyle/>
              <a:p>
                <a:r>
                  <a:rPr lang="en-US" sz="4000" dirty="0"/>
                  <a:t>T1 Post</a:t>
                </a:r>
              </a:p>
            </p:txBody>
          </p:sp>
          <p:grpSp>
            <p:nvGrpSpPr>
              <p:cNvPr id="92" name="Group 91">
                <a:extLst>
                  <a:ext uri="{FF2B5EF4-FFF2-40B4-BE49-F238E27FC236}">
                    <a16:creationId xmlns:a16="http://schemas.microsoft.com/office/drawing/2014/main" id="{ED577071-DD49-994D-BB0F-BDDBF38F891F}"/>
                  </a:ext>
                </a:extLst>
              </p:cNvPr>
              <p:cNvGrpSpPr/>
              <p:nvPr/>
            </p:nvGrpSpPr>
            <p:grpSpPr>
              <a:xfrm>
                <a:off x="16960645" y="11833239"/>
                <a:ext cx="816618" cy="2317073"/>
                <a:chOff x="16960645" y="11833239"/>
                <a:chExt cx="816618" cy="2317073"/>
              </a:xfrm>
            </p:grpSpPr>
            <p:cxnSp>
              <p:nvCxnSpPr>
                <p:cNvPr id="101" name="Straight Connector 100">
                  <a:extLst>
                    <a:ext uri="{FF2B5EF4-FFF2-40B4-BE49-F238E27FC236}">
                      <a16:creationId xmlns:a16="http://schemas.microsoft.com/office/drawing/2014/main" id="{8F465093-F2EB-AA4B-BB42-8B2172F380EC}"/>
                    </a:ext>
                  </a:extLst>
                </p:cNvPr>
                <p:cNvCxnSpPr>
                  <a:cxnSpLocks/>
                  <a:stCxn id="84" idx="2"/>
                </p:cNvCxnSpPr>
                <p:nvPr/>
              </p:nvCxnSpPr>
              <p:spPr>
                <a:xfrm flipH="1" flipV="1">
                  <a:off x="16960645" y="11833239"/>
                  <a:ext cx="816618" cy="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81A6C98B-D7C6-1C4B-A8DA-A6BEB1D37381}"/>
                    </a:ext>
                  </a:extLst>
                </p:cNvPr>
                <p:cNvCxnSpPr>
                  <a:cxnSpLocks/>
                </p:cNvCxnSpPr>
                <p:nvPr/>
              </p:nvCxnSpPr>
              <p:spPr>
                <a:xfrm flipV="1">
                  <a:off x="16960645" y="11833239"/>
                  <a:ext cx="0" cy="230526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3189B267-EC40-964D-B58A-503DD8A0774C}"/>
                    </a:ext>
                  </a:extLst>
                </p:cNvPr>
                <p:cNvCxnSpPr>
                  <a:cxnSpLocks/>
                </p:cNvCxnSpPr>
                <p:nvPr/>
              </p:nvCxnSpPr>
              <p:spPr>
                <a:xfrm>
                  <a:off x="16960645" y="14138508"/>
                  <a:ext cx="641555" cy="11804"/>
                </a:xfrm>
                <a:prstGeom prst="straightConnector1">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nvGrpSpPr>
              <p:cNvPr id="93" name="Group 92">
                <a:extLst>
                  <a:ext uri="{FF2B5EF4-FFF2-40B4-BE49-F238E27FC236}">
                    <a16:creationId xmlns:a16="http://schemas.microsoft.com/office/drawing/2014/main" id="{93B13C81-8C0E-8141-8B13-ABDA540ACA6C}"/>
                  </a:ext>
                </a:extLst>
              </p:cNvPr>
              <p:cNvGrpSpPr/>
              <p:nvPr/>
            </p:nvGrpSpPr>
            <p:grpSpPr>
              <a:xfrm>
                <a:off x="15514454" y="11451965"/>
                <a:ext cx="2274790" cy="4613219"/>
                <a:chOff x="16960645" y="11833239"/>
                <a:chExt cx="816618" cy="2317073"/>
              </a:xfrm>
            </p:grpSpPr>
            <p:cxnSp>
              <p:nvCxnSpPr>
                <p:cNvPr id="98" name="Straight Connector 97">
                  <a:extLst>
                    <a:ext uri="{FF2B5EF4-FFF2-40B4-BE49-F238E27FC236}">
                      <a16:creationId xmlns:a16="http://schemas.microsoft.com/office/drawing/2014/main" id="{9AEA8805-AC58-3D4E-97CA-C639799A7529}"/>
                    </a:ext>
                  </a:extLst>
                </p:cNvPr>
                <p:cNvCxnSpPr>
                  <a:cxnSpLocks/>
                </p:cNvCxnSpPr>
                <p:nvPr/>
              </p:nvCxnSpPr>
              <p:spPr>
                <a:xfrm flipH="1" flipV="1">
                  <a:off x="16960645" y="11833239"/>
                  <a:ext cx="816618" cy="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74EAAAB5-B4EC-DA4A-845E-7437A5D027F2}"/>
                    </a:ext>
                  </a:extLst>
                </p:cNvPr>
                <p:cNvCxnSpPr>
                  <a:cxnSpLocks/>
                </p:cNvCxnSpPr>
                <p:nvPr/>
              </p:nvCxnSpPr>
              <p:spPr>
                <a:xfrm flipV="1">
                  <a:off x="16960645" y="11833239"/>
                  <a:ext cx="0" cy="230526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D224889C-8E49-E84B-9DA0-98AC1A95FE9C}"/>
                    </a:ext>
                  </a:extLst>
                </p:cNvPr>
                <p:cNvCxnSpPr>
                  <a:cxnSpLocks/>
                </p:cNvCxnSpPr>
                <p:nvPr/>
              </p:nvCxnSpPr>
              <p:spPr>
                <a:xfrm>
                  <a:off x="16960645" y="14138508"/>
                  <a:ext cx="641555" cy="11804"/>
                </a:xfrm>
                <a:prstGeom prst="straightConnector1">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nvGrpSpPr>
              <p:cNvPr id="94" name="Group 93">
                <a:extLst>
                  <a:ext uri="{FF2B5EF4-FFF2-40B4-BE49-F238E27FC236}">
                    <a16:creationId xmlns:a16="http://schemas.microsoft.com/office/drawing/2014/main" id="{233772D1-66CA-FD42-9E34-7980837A79D8}"/>
                  </a:ext>
                </a:extLst>
              </p:cNvPr>
              <p:cNvGrpSpPr/>
              <p:nvPr/>
            </p:nvGrpSpPr>
            <p:grpSpPr>
              <a:xfrm>
                <a:off x="15514454" y="16401475"/>
                <a:ext cx="2274790" cy="2316880"/>
                <a:chOff x="16960645" y="11833239"/>
                <a:chExt cx="816618" cy="2317073"/>
              </a:xfrm>
            </p:grpSpPr>
            <p:cxnSp>
              <p:nvCxnSpPr>
                <p:cNvPr id="95" name="Straight Connector 94">
                  <a:extLst>
                    <a:ext uri="{FF2B5EF4-FFF2-40B4-BE49-F238E27FC236}">
                      <a16:creationId xmlns:a16="http://schemas.microsoft.com/office/drawing/2014/main" id="{84E716D0-0270-9D46-9096-A2FE805F6582}"/>
                    </a:ext>
                  </a:extLst>
                </p:cNvPr>
                <p:cNvCxnSpPr>
                  <a:cxnSpLocks/>
                </p:cNvCxnSpPr>
                <p:nvPr/>
              </p:nvCxnSpPr>
              <p:spPr>
                <a:xfrm flipH="1" flipV="1">
                  <a:off x="16960645" y="11833239"/>
                  <a:ext cx="816618" cy="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970BCD30-B177-EF44-A58D-D9E4578060B1}"/>
                    </a:ext>
                  </a:extLst>
                </p:cNvPr>
                <p:cNvCxnSpPr>
                  <a:cxnSpLocks/>
                </p:cNvCxnSpPr>
                <p:nvPr/>
              </p:nvCxnSpPr>
              <p:spPr>
                <a:xfrm flipV="1">
                  <a:off x="16960645" y="11833239"/>
                  <a:ext cx="0" cy="230526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DBDE636A-5C37-EE4C-BB5E-768DAC7E6D1D}"/>
                    </a:ext>
                  </a:extLst>
                </p:cNvPr>
                <p:cNvCxnSpPr>
                  <a:cxnSpLocks/>
                </p:cNvCxnSpPr>
                <p:nvPr/>
              </p:nvCxnSpPr>
              <p:spPr>
                <a:xfrm>
                  <a:off x="16960645" y="14138508"/>
                  <a:ext cx="641555" cy="11804"/>
                </a:xfrm>
                <a:prstGeom prst="straightConnector1">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sp>
          <p:nvSpPr>
            <p:cNvPr id="81" name="TextBox 80">
              <a:extLst>
                <a:ext uri="{FF2B5EF4-FFF2-40B4-BE49-F238E27FC236}">
                  <a16:creationId xmlns:a16="http://schemas.microsoft.com/office/drawing/2014/main" id="{061044DF-32F9-1547-B6DE-7D6D885C6F62}"/>
                </a:ext>
              </a:extLst>
            </p:cNvPr>
            <p:cNvSpPr txBox="1"/>
            <p:nvPr/>
          </p:nvSpPr>
          <p:spPr>
            <a:xfrm rot="16200000">
              <a:off x="14095217" y="13756020"/>
              <a:ext cx="2402702" cy="510778"/>
            </a:xfrm>
            <a:prstGeom prst="rect">
              <a:avLst/>
            </a:prstGeom>
            <a:noFill/>
          </p:spPr>
          <p:txBody>
            <a:bodyPr wrap="square" rtlCol="0">
              <a:spAutoFit/>
            </a:bodyPr>
            <a:lstStyle/>
            <a:p>
              <a:r>
                <a:rPr lang="en-US" sz="2400" dirty="0"/>
                <a:t>t = 1.34, </a:t>
              </a:r>
              <a:r>
                <a:rPr lang="en-US" sz="2400" i="1" dirty="0"/>
                <a:t>p</a:t>
              </a:r>
              <a:r>
                <a:rPr lang="en-US" sz="2400" dirty="0"/>
                <a:t>= 0.18</a:t>
              </a:r>
            </a:p>
          </p:txBody>
        </p:sp>
        <p:sp>
          <p:nvSpPr>
            <p:cNvPr id="82" name="TextBox 81">
              <a:extLst>
                <a:ext uri="{FF2B5EF4-FFF2-40B4-BE49-F238E27FC236}">
                  <a16:creationId xmlns:a16="http://schemas.microsoft.com/office/drawing/2014/main" id="{2555D4A4-D0EF-4B4A-B995-7F43C4837999}"/>
                </a:ext>
              </a:extLst>
            </p:cNvPr>
            <p:cNvSpPr txBox="1"/>
            <p:nvPr/>
          </p:nvSpPr>
          <p:spPr>
            <a:xfrm rot="16200000">
              <a:off x="13995008" y="17208534"/>
              <a:ext cx="2589564" cy="510778"/>
            </a:xfrm>
            <a:prstGeom prst="rect">
              <a:avLst/>
            </a:prstGeom>
            <a:noFill/>
          </p:spPr>
          <p:txBody>
            <a:bodyPr wrap="square" rtlCol="0">
              <a:spAutoFit/>
            </a:bodyPr>
            <a:lstStyle/>
            <a:p>
              <a:r>
                <a:rPr lang="en-US" sz="2400" dirty="0"/>
                <a:t>t = 0.00, </a:t>
              </a:r>
              <a:r>
                <a:rPr lang="en-US" sz="2400" i="1" dirty="0"/>
                <a:t>p</a:t>
              </a:r>
              <a:r>
                <a:rPr lang="en-US" sz="2400" dirty="0"/>
                <a:t>= 1.00</a:t>
              </a:r>
            </a:p>
          </p:txBody>
        </p:sp>
        <p:sp>
          <p:nvSpPr>
            <p:cNvPr id="83" name="TextBox 82">
              <a:extLst>
                <a:ext uri="{FF2B5EF4-FFF2-40B4-BE49-F238E27FC236}">
                  <a16:creationId xmlns:a16="http://schemas.microsoft.com/office/drawing/2014/main" id="{047CE379-17CD-0B4C-B307-3AEB9FDA9E83}"/>
                </a:ext>
              </a:extLst>
            </p:cNvPr>
            <p:cNvSpPr txBox="1"/>
            <p:nvPr/>
          </p:nvSpPr>
          <p:spPr>
            <a:xfrm rot="16200000">
              <a:off x="15375980" y="12600435"/>
              <a:ext cx="2730500" cy="510778"/>
            </a:xfrm>
            <a:prstGeom prst="rect">
              <a:avLst/>
            </a:prstGeom>
            <a:noFill/>
          </p:spPr>
          <p:txBody>
            <a:bodyPr wrap="square" rtlCol="0">
              <a:spAutoFit/>
            </a:bodyPr>
            <a:lstStyle/>
            <a:p>
              <a:r>
                <a:rPr lang="en-US" sz="2400" dirty="0"/>
                <a:t>t = --0.57, </a:t>
              </a:r>
              <a:r>
                <a:rPr lang="en-US" sz="2400" i="1" dirty="0"/>
                <a:t>p</a:t>
              </a:r>
              <a:r>
                <a:rPr lang="en-US" sz="2400" dirty="0"/>
                <a:t>= 0.57</a:t>
              </a:r>
            </a:p>
          </p:txBody>
        </p:sp>
      </p:grpSp>
      <p:grpSp>
        <p:nvGrpSpPr>
          <p:cNvPr id="104" name="Group 103">
            <a:extLst>
              <a:ext uri="{FF2B5EF4-FFF2-40B4-BE49-F238E27FC236}">
                <a16:creationId xmlns:a16="http://schemas.microsoft.com/office/drawing/2014/main" id="{83FFAF7E-0894-0E40-8AFE-DDF548E8F128}"/>
              </a:ext>
            </a:extLst>
          </p:cNvPr>
          <p:cNvGrpSpPr/>
          <p:nvPr/>
        </p:nvGrpSpPr>
        <p:grpSpPr>
          <a:xfrm>
            <a:off x="15590826" y="27837263"/>
            <a:ext cx="5008935" cy="7871741"/>
            <a:chOff x="15034707" y="11024948"/>
            <a:chExt cx="5541792" cy="8533730"/>
          </a:xfrm>
        </p:grpSpPr>
        <p:grpSp>
          <p:nvGrpSpPr>
            <p:cNvPr id="105" name="Group 104">
              <a:extLst>
                <a:ext uri="{FF2B5EF4-FFF2-40B4-BE49-F238E27FC236}">
                  <a16:creationId xmlns:a16="http://schemas.microsoft.com/office/drawing/2014/main" id="{9262670A-741D-3341-A06D-774359844FD4}"/>
                </a:ext>
              </a:extLst>
            </p:cNvPr>
            <p:cNvGrpSpPr/>
            <p:nvPr/>
          </p:nvGrpSpPr>
          <p:grpSpPr>
            <a:xfrm>
              <a:off x="15514454" y="11024948"/>
              <a:ext cx="5062045" cy="8533730"/>
              <a:chOff x="15514454" y="11024948"/>
              <a:chExt cx="5062045" cy="8533730"/>
            </a:xfrm>
          </p:grpSpPr>
          <p:sp>
            <p:nvSpPr>
              <p:cNvPr id="109" name="Snip Diagonal Corner Rectangle 108">
                <a:extLst>
                  <a:ext uri="{FF2B5EF4-FFF2-40B4-BE49-F238E27FC236}">
                    <a16:creationId xmlns:a16="http://schemas.microsoft.com/office/drawing/2014/main" id="{0D4604BF-CFBA-C946-8EEF-CF2F736E13E4}"/>
                  </a:ext>
                </a:extLst>
              </p:cNvPr>
              <p:cNvSpPr/>
              <p:nvPr/>
            </p:nvSpPr>
            <p:spPr>
              <a:xfrm>
                <a:off x="17777263" y="11024948"/>
                <a:ext cx="2799236" cy="1616584"/>
              </a:xfrm>
              <a:prstGeom prst="snip2Diag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a:extLst>
                  <a:ext uri="{FF2B5EF4-FFF2-40B4-BE49-F238E27FC236}">
                    <a16:creationId xmlns:a16="http://schemas.microsoft.com/office/drawing/2014/main" id="{48D30DE0-22E0-4943-9170-708C05564E0C}"/>
                  </a:ext>
                </a:extLst>
              </p:cNvPr>
              <p:cNvSpPr txBox="1"/>
              <p:nvPr/>
            </p:nvSpPr>
            <p:spPr>
              <a:xfrm>
                <a:off x="18273969" y="11417741"/>
                <a:ext cx="1805826" cy="767417"/>
              </a:xfrm>
              <a:prstGeom prst="rect">
                <a:avLst/>
              </a:prstGeom>
              <a:noFill/>
            </p:spPr>
            <p:txBody>
              <a:bodyPr wrap="square" rtlCol="0">
                <a:spAutoFit/>
              </a:bodyPr>
              <a:lstStyle/>
              <a:p>
                <a:r>
                  <a:rPr lang="en-US" sz="4000" dirty="0"/>
                  <a:t>T1 Pre</a:t>
                </a:r>
              </a:p>
            </p:txBody>
          </p:sp>
          <p:sp>
            <p:nvSpPr>
              <p:cNvPr id="111" name="Snip Diagonal Corner Rectangle 110">
                <a:extLst>
                  <a:ext uri="{FF2B5EF4-FFF2-40B4-BE49-F238E27FC236}">
                    <a16:creationId xmlns:a16="http://schemas.microsoft.com/office/drawing/2014/main" id="{4E2B13A8-0678-3642-BC26-6AE34F14DC59}"/>
                  </a:ext>
                </a:extLst>
              </p:cNvPr>
              <p:cNvSpPr/>
              <p:nvPr/>
            </p:nvSpPr>
            <p:spPr>
              <a:xfrm>
                <a:off x="17777263" y="15635484"/>
                <a:ext cx="2799236" cy="1616584"/>
              </a:xfrm>
              <a:prstGeom prst="snip2Diag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Snip Diagonal Corner Rectangle 111">
                <a:extLst>
                  <a:ext uri="{FF2B5EF4-FFF2-40B4-BE49-F238E27FC236}">
                    <a16:creationId xmlns:a16="http://schemas.microsoft.com/office/drawing/2014/main" id="{47E6DAA8-D381-474F-BD65-B024702DA44E}"/>
                  </a:ext>
                </a:extLst>
              </p:cNvPr>
              <p:cNvSpPr/>
              <p:nvPr/>
            </p:nvSpPr>
            <p:spPr>
              <a:xfrm>
                <a:off x="17777263" y="13331558"/>
                <a:ext cx="2799236" cy="1613900"/>
              </a:xfrm>
              <a:prstGeom prst="snip2DiagRect">
                <a:avLst>
                  <a:gd name="adj1" fmla="val 0"/>
                  <a:gd name="adj2" fmla="val 18495"/>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Snip Diagonal Corner Rectangle 112">
                <a:extLst>
                  <a:ext uri="{FF2B5EF4-FFF2-40B4-BE49-F238E27FC236}">
                    <a16:creationId xmlns:a16="http://schemas.microsoft.com/office/drawing/2014/main" id="{92520D5E-6B56-AD43-97E3-294E648CC704}"/>
                  </a:ext>
                </a:extLst>
              </p:cNvPr>
              <p:cNvSpPr/>
              <p:nvPr/>
            </p:nvSpPr>
            <p:spPr>
              <a:xfrm>
                <a:off x="17777263" y="17942094"/>
                <a:ext cx="2799236" cy="1616584"/>
              </a:xfrm>
              <a:prstGeom prst="snip2Diag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TextBox 113">
                <a:extLst>
                  <a:ext uri="{FF2B5EF4-FFF2-40B4-BE49-F238E27FC236}">
                    <a16:creationId xmlns:a16="http://schemas.microsoft.com/office/drawing/2014/main" id="{CCA73150-0883-B945-B357-DD2E3EADBDDE}"/>
                  </a:ext>
                </a:extLst>
              </p:cNvPr>
              <p:cNvSpPr txBox="1"/>
              <p:nvPr/>
            </p:nvSpPr>
            <p:spPr>
              <a:xfrm>
                <a:off x="18226591" y="18334887"/>
                <a:ext cx="1805826" cy="767417"/>
              </a:xfrm>
              <a:prstGeom prst="rect">
                <a:avLst/>
              </a:prstGeom>
              <a:noFill/>
            </p:spPr>
            <p:txBody>
              <a:bodyPr wrap="square" rtlCol="0">
                <a:spAutoFit/>
              </a:bodyPr>
              <a:lstStyle/>
              <a:p>
                <a:r>
                  <a:rPr lang="en-US" sz="4000" dirty="0"/>
                  <a:t>T3 Pre</a:t>
                </a:r>
              </a:p>
            </p:txBody>
          </p:sp>
          <p:sp>
            <p:nvSpPr>
              <p:cNvPr id="115" name="TextBox 114">
                <a:extLst>
                  <a:ext uri="{FF2B5EF4-FFF2-40B4-BE49-F238E27FC236}">
                    <a16:creationId xmlns:a16="http://schemas.microsoft.com/office/drawing/2014/main" id="{8C9A3C20-455C-D544-8248-7C8537303B4E}"/>
                  </a:ext>
                </a:extLst>
              </p:cNvPr>
              <p:cNvSpPr txBox="1"/>
              <p:nvPr/>
            </p:nvSpPr>
            <p:spPr>
              <a:xfrm>
                <a:off x="18226591" y="16028277"/>
                <a:ext cx="1805826" cy="767417"/>
              </a:xfrm>
              <a:prstGeom prst="rect">
                <a:avLst/>
              </a:prstGeom>
              <a:noFill/>
            </p:spPr>
            <p:txBody>
              <a:bodyPr wrap="square" rtlCol="0">
                <a:spAutoFit/>
              </a:bodyPr>
              <a:lstStyle/>
              <a:p>
                <a:r>
                  <a:rPr lang="en-US" sz="4000" dirty="0"/>
                  <a:t>T2 Pre</a:t>
                </a:r>
              </a:p>
            </p:txBody>
          </p:sp>
          <p:sp>
            <p:nvSpPr>
              <p:cNvPr id="116" name="TextBox 115">
                <a:extLst>
                  <a:ext uri="{FF2B5EF4-FFF2-40B4-BE49-F238E27FC236}">
                    <a16:creationId xmlns:a16="http://schemas.microsoft.com/office/drawing/2014/main" id="{4E5751E6-E554-794C-BEEB-0686742CB6DE}"/>
                  </a:ext>
                </a:extLst>
              </p:cNvPr>
              <p:cNvSpPr txBox="1"/>
              <p:nvPr/>
            </p:nvSpPr>
            <p:spPr>
              <a:xfrm>
                <a:off x="18169428" y="13734814"/>
                <a:ext cx="2078806" cy="767417"/>
              </a:xfrm>
              <a:prstGeom prst="rect">
                <a:avLst/>
              </a:prstGeom>
              <a:noFill/>
            </p:spPr>
            <p:txBody>
              <a:bodyPr wrap="square" rtlCol="0">
                <a:spAutoFit/>
              </a:bodyPr>
              <a:lstStyle/>
              <a:p>
                <a:r>
                  <a:rPr lang="en-US" sz="4000" dirty="0"/>
                  <a:t>T1 Post</a:t>
                </a:r>
              </a:p>
            </p:txBody>
          </p:sp>
          <p:grpSp>
            <p:nvGrpSpPr>
              <p:cNvPr id="117" name="Group 116">
                <a:extLst>
                  <a:ext uri="{FF2B5EF4-FFF2-40B4-BE49-F238E27FC236}">
                    <a16:creationId xmlns:a16="http://schemas.microsoft.com/office/drawing/2014/main" id="{1EFC0110-18C2-114F-98CA-E20600555C6C}"/>
                  </a:ext>
                </a:extLst>
              </p:cNvPr>
              <p:cNvGrpSpPr/>
              <p:nvPr/>
            </p:nvGrpSpPr>
            <p:grpSpPr>
              <a:xfrm>
                <a:off x="16960645" y="11833239"/>
                <a:ext cx="816618" cy="2317073"/>
                <a:chOff x="16960645" y="11833239"/>
                <a:chExt cx="816618" cy="2317073"/>
              </a:xfrm>
            </p:grpSpPr>
            <p:cxnSp>
              <p:nvCxnSpPr>
                <p:cNvPr id="126" name="Straight Connector 125">
                  <a:extLst>
                    <a:ext uri="{FF2B5EF4-FFF2-40B4-BE49-F238E27FC236}">
                      <a16:creationId xmlns:a16="http://schemas.microsoft.com/office/drawing/2014/main" id="{BA97C482-3B04-B040-B003-D36E541D592C}"/>
                    </a:ext>
                  </a:extLst>
                </p:cNvPr>
                <p:cNvCxnSpPr>
                  <a:cxnSpLocks/>
                  <a:stCxn id="109" idx="2"/>
                </p:cNvCxnSpPr>
                <p:nvPr/>
              </p:nvCxnSpPr>
              <p:spPr>
                <a:xfrm flipH="1" flipV="1">
                  <a:off x="16960645" y="11833239"/>
                  <a:ext cx="816618" cy="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D7B2FC4E-1FB3-4F4F-AD63-4734895B3C67}"/>
                    </a:ext>
                  </a:extLst>
                </p:cNvPr>
                <p:cNvCxnSpPr>
                  <a:cxnSpLocks/>
                </p:cNvCxnSpPr>
                <p:nvPr/>
              </p:nvCxnSpPr>
              <p:spPr>
                <a:xfrm flipV="1">
                  <a:off x="16960645" y="11833239"/>
                  <a:ext cx="0" cy="230526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CD9BFEEE-A6F9-B04A-8A1D-6B249A83D350}"/>
                    </a:ext>
                  </a:extLst>
                </p:cNvPr>
                <p:cNvCxnSpPr>
                  <a:cxnSpLocks/>
                </p:cNvCxnSpPr>
                <p:nvPr/>
              </p:nvCxnSpPr>
              <p:spPr>
                <a:xfrm>
                  <a:off x="16960645" y="14138508"/>
                  <a:ext cx="641555" cy="11804"/>
                </a:xfrm>
                <a:prstGeom prst="straightConnector1">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nvGrpSpPr>
              <p:cNvPr id="118" name="Group 117">
                <a:extLst>
                  <a:ext uri="{FF2B5EF4-FFF2-40B4-BE49-F238E27FC236}">
                    <a16:creationId xmlns:a16="http://schemas.microsoft.com/office/drawing/2014/main" id="{F9DA1044-3B1E-114A-B8D7-997C1E7F3F2F}"/>
                  </a:ext>
                </a:extLst>
              </p:cNvPr>
              <p:cNvGrpSpPr/>
              <p:nvPr/>
            </p:nvGrpSpPr>
            <p:grpSpPr>
              <a:xfrm>
                <a:off x="15514454" y="11451965"/>
                <a:ext cx="2274790" cy="4613219"/>
                <a:chOff x="16960645" y="11833239"/>
                <a:chExt cx="816618" cy="2317073"/>
              </a:xfrm>
            </p:grpSpPr>
            <p:cxnSp>
              <p:nvCxnSpPr>
                <p:cNvPr id="123" name="Straight Connector 122">
                  <a:extLst>
                    <a:ext uri="{FF2B5EF4-FFF2-40B4-BE49-F238E27FC236}">
                      <a16:creationId xmlns:a16="http://schemas.microsoft.com/office/drawing/2014/main" id="{87ECD96A-B1F9-4A43-98DD-2305857ECC7D}"/>
                    </a:ext>
                  </a:extLst>
                </p:cNvPr>
                <p:cNvCxnSpPr>
                  <a:cxnSpLocks/>
                </p:cNvCxnSpPr>
                <p:nvPr/>
              </p:nvCxnSpPr>
              <p:spPr>
                <a:xfrm flipH="1" flipV="1">
                  <a:off x="16960645" y="11833239"/>
                  <a:ext cx="816618" cy="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792D697A-0F90-D841-BE49-46D112DFA6F0}"/>
                    </a:ext>
                  </a:extLst>
                </p:cNvPr>
                <p:cNvCxnSpPr>
                  <a:cxnSpLocks/>
                </p:cNvCxnSpPr>
                <p:nvPr/>
              </p:nvCxnSpPr>
              <p:spPr>
                <a:xfrm flipV="1">
                  <a:off x="16960645" y="11833239"/>
                  <a:ext cx="0" cy="230526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D600B139-9B9F-1F45-94EB-083C14F632B1}"/>
                    </a:ext>
                  </a:extLst>
                </p:cNvPr>
                <p:cNvCxnSpPr>
                  <a:cxnSpLocks/>
                </p:cNvCxnSpPr>
                <p:nvPr/>
              </p:nvCxnSpPr>
              <p:spPr>
                <a:xfrm>
                  <a:off x="16960645" y="14138508"/>
                  <a:ext cx="641555" cy="11804"/>
                </a:xfrm>
                <a:prstGeom prst="straightConnector1">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nvGrpSpPr>
              <p:cNvPr id="119" name="Group 118">
                <a:extLst>
                  <a:ext uri="{FF2B5EF4-FFF2-40B4-BE49-F238E27FC236}">
                    <a16:creationId xmlns:a16="http://schemas.microsoft.com/office/drawing/2014/main" id="{AFEC1836-DA6E-3F43-BDE7-4E9F52E31882}"/>
                  </a:ext>
                </a:extLst>
              </p:cNvPr>
              <p:cNvGrpSpPr/>
              <p:nvPr/>
            </p:nvGrpSpPr>
            <p:grpSpPr>
              <a:xfrm>
                <a:off x="15514454" y="16401475"/>
                <a:ext cx="2274790" cy="2316880"/>
                <a:chOff x="16960645" y="11833239"/>
                <a:chExt cx="816618" cy="2317073"/>
              </a:xfrm>
            </p:grpSpPr>
            <p:cxnSp>
              <p:nvCxnSpPr>
                <p:cNvPr id="120" name="Straight Connector 119">
                  <a:extLst>
                    <a:ext uri="{FF2B5EF4-FFF2-40B4-BE49-F238E27FC236}">
                      <a16:creationId xmlns:a16="http://schemas.microsoft.com/office/drawing/2014/main" id="{9D206C0D-C5A4-084E-BA21-0B8FECFE4CFB}"/>
                    </a:ext>
                  </a:extLst>
                </p:cNvPr>
                <p:cNvCxnSpPr>
                  <a:cxnSpLocks/>
                </p:cNvCxnSpPr>
                <p:nvPr/>
              </p:nvCxnSpPr>
              <p:spPr>
                <a:xfrm flipH="1" flipV="1">
                  <a:off x="16960645" y="11833239"/>
                  <a:ext cx="816618" cy="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74FE0075-F773-154C-958D-5C4DCA877BD8}"/>
                    </a:ext>
                  </a:extLst>
                </p:cNvPr>
                <p:cNvCxnSpPr>
                  <a:cxnSpLocks/>
                </p:cNvCxnSpPr>
                <p:nvPr/>
              </p:nvCxnSpPr>
              <p:spPr>
                <a:xfrm flipV="1">
                  <a:off x="16960645" y="11833239"/>
                  <a:ext cx="0" cy="230526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51E62FB9-D185-0642-BDD2-4043891A313F}"/>
                    </a:ext>
                  </a:extLst>
                </p:cNvPr>
                <p:cNvCxnSpPr>
                  <a:cxnSpLocks/>
                </p:cNvCxnSpPr>
                <p:nvPr/>
              </p:nvCxnSpPr>
              <p:spPr>
                <a:xfrm>
                  <a:off x="16960645" y="14138508"/>
                  <a:ext cx="641555" cy="11804"/>
                </a:xfrm>
                <a:prstGeom prst="straightConnector1">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sp>
          <p:nvSpPr>
            <p:cNvPr id="106" name="TextBox 105">
              <a:extLst>
                <a:ext uri="{FF2B5EF4-FFF2-40B4-BE49-F238E27FC236}">
                  <a16:creationId xmlns:a16="http://schemas.microsoft.com/office/drawing/2014/main" id="{65D216FD-C857-B04B-94FE-9DA4FA77397D}"/>
                </a:ext>
              </a:extLst>
            </p:cNvPr>
            <p:cNvSpPr txBox="1"/>
            <p:nvPr/>
          </p:nvSpPr>
          <p:spPr>
            <a:xfrm rot="16200000">
              <a:off x="13888396" y="13549198"/>
              <a:ext cx="2816344" cy="510778"/>
            </a:xfrm>
            <a:prstGeom prst="rect">
              <a:avLst/>
            </a:prstGeom>
            <a:noFill/>
          </p:spPr>
          <p:txBody>
            <a:bodyPr wrap="square" rtlCol="0">
              <a:spAutoFit/>
            </a:bodyPr>
            <a:lstStyle/>
            <a:p>
              <a:r>
                <a:rPr lang="en-US" sz="2400" dirty="0"/>
                <a:t>t = -1.00, </a:t>
              </a:r>
              <a:r>
                <a:rPr lang="en-US" sz="2400" i="1" dirty="0"/>
                <a:t>p</a:t>
              </a:r>
              <a:r>
                <a:rPr lang="en-US" sz="2400" dirty="0"/>
                <a:t> = 0.32</a:t>
              </a:r>
            </a:p>
          </p:txBody>
        </p:sp>
        <p:sp>
          <p:nvSpPr>
            <p:cNvPr id="107" name="TextBox 106">
              <a:extLst>
                <a:ext uri="{FF2B5EF4-FFF2-40B4-BE49-F238E27FC236}">
                  <a16:creationId xmlns:a16="http://schemas.microsoft.com/office/drawing/2014/main" id="{B19DF3A7-5634-0C4C-9F23-D7C578E07311}"/>
                </a:ext>
              </a:extLst>
            </p:cNvPr>
            <p:cNvSpPr txBox="1"/>
            <p:nvPr/>
          </p:nvSpPr>
          <p:spPr>
            <a:xfrm rot="16200000">
              <a:off x="13995314" y="17104578"/>
              <a:ext cx="2589564" cy="510778"/>
            </a:xfrm>
            <a:prstGeom prst="rect">
              <a:avLst/>
            </a:prstGeom>
            <a:noFill/>
          </p:spPr>
          <p:txBody>
            <a:bodyPr wrap="square" rtlCol="0">
              <a:spAutoFit/>
            </a:bodyPr>
            <a:lstStyle/>
            <a:p>
              <a:r>
                <a:rPr lang="en-US" sz="2400" dirty="0"/>
                <a:t>t = 0.71, </a:t>
              </a:r>
              <a:r>
                <a:rPr lang="en-US" sz="2400" i="1" dirty="0"/>
                <a:t>p</a:t>
              </a:r>
              <a:r>
                <a:rPr lang="en-US" sz="2400" dirty="0"/>
                <a:t>= 0.48</a:t>
              </a:r>
            </a:p>
          </p:txBody>
        </p:sp>
        <p:sp>
          <p:nvSpPr>
            <p:cNvPr id="108" name="TextBox 107">
              <a:extLst>
                <a:ext uri="{FF2B5EF4-FFF2-40B4-BE49-F238E27FC236}">
                  <a16:creationId xmlns:a16="http://schemas.microsoft.com/office/drawing/2014/main" id="{7E1AD76B-25C6-0546-AAAB-2CE487B0C45C}"/>
                </a:ext>
              </a:extLst>
            </p:cNvPr>
            <p:cNvSpPr txBox="1"/>
            <p:nvPr/>
          </p:nvSpPr>
          <p:spPr>
            <a:xfrm rot="16200000">
              <a:off x="15375980" y="12600435"/>
              <a:ext cx="2730500" cy="510778"/>
            </a:xfrm>
            <a:prstGeom prst="rect">
              <a:avLst/>
            </a:prstGeom>
            <a:noFill/>
          </p:spPr>
          <p:txBody>
            <a:bodyPr wrap="square" rtlCol="0">
              <a:spAutoFit/>
            </a:bodyPr>
            <a:lstStyle/>
            <a:p>
              <a:r>
                <a:rPr lang="en-US" sz="2400" dirty="0"/>
                <a:t>t = 0.30, </a:t>
              </a:r>
              <a:r>
                <a:rPr lang="en-US" sz="2400" i="1" dirty="0"/>
                <a:t>p</a:t>
              </a:r>
              <a:r>
                <a:rPr lang="en-US" sz="2400" dirty="0"/>
                <a:t> = 0.76</a:t>
              </a:r>
            </a:p>
          </p:txBody>
        </p:sp>
      </p:grpSp>
      <p:sp>
        <p:nvSpPr>
          <p:cNvPr id="129" name="TextBox 128">
            <a:extLst>
              <a:ext uri="{FF2B5EF4-FFF2-40B4-BE49-F238E27FC236}">
                <a16:creationId xmlns:a16="http://schemas.microsoft.com/office/drawing/2014/main" id="{BE1B5C22-A442-2F4F-8D41-98AED085BE64}"/>
              </a:ext>
            </a:extLst>
          </p:cNvPr>
          <p:cNvSpPr txBox="1"/>
          <p:nvPr/>
        </p:nvSpPr>
        <p:spPr>
          <a:xfrm>
            <a:off x="14485256" y="26692109"/>
            <a:ext cx="6791499" cy="757130"/>
          </a:xfrm>
          <a:prstGeom prst="rect">
            <a:avLst/>
          </a:prstGeom>
          <a:noFill/>
        </p:spPr>
        <p:txBody>
          <a:bodyPr wrap="square" rtlCol="0">
            <a:spAutoFit/>
          </a:bodyPr>
          <a:lstStyle/>
          <a:p>
            <a:pPr defTabSz="4023360">
              <a:lnSpc>
                <a:spcPct val="90000"/>
              </a:lnSpc>
              <a:spcBef>
                <a:spcPts val="4400"/>
              </a:spcBef>
            </a:pPr>
            <a:r>
              <a:rPr lang="en-US" sz="4800" cap="small" dirty="0">
                <a:solidFill>
                  <a:schemeClr val="accent4">
                    <a:lumMod val="75000"/>
                  </a:schemeClr>
                </a:solidFill>
                <a:latin typeface="Minion Pro" panose="02040503050306020203" pitchFamily="18" charset="0"/>
              </a:rPr>
              <a:t>Intent to kill self</a:t>
            </a:r>
          </a:p>
        </p:txBody>
      </p:sp>
      <p:sp>
        <p:nvSpPr>
          <p:cNvPr id="130" name="TextBox 129">
            <a:extLst>
              <a:ext uri="{FF2B5EF4-FFF2-40B4-BE49-F238E27FC236}">
                <a16:creationId xmlns:a16="http://schemas.microsoft.com/office/drawing/2014/main" id="{2EE88B48-5881-314A-8B21-F839679D7BAE}"/>
              </a:ext>
            </a:extLst>
          </p:cNvPr>
          <p:cNvSpPr txBox="1"/>
          <p:nvPr/>
        </p:nvSpPr>
        <p:spPr>
          <a:xfrm>
            <a:off x="14606807" y="17121006"/>
            <a:ext cx="6791499" cy="757130"/>
          </a:xfrm>
          <a:prstGeom prst="rect">
            <a:avLst/>
          </a:prstGeom>
          <a:noFill/>
        </p:spPr>
        <p:txBody>
          <a:bodyPr wrap="square" rtlCol="0">
            <a:spAutoFit/>
          </a:bodyPr>
          <a:lstStyle/>
          <a:p>
            <a:pPr defTabSz="4023360">
              <a:lnSpc>
                <a:spcPct val="90000"/>
              </a:lnSpc>
              <a:spcBef>
                <a:spcPts val="4400"/>
              </a:spcBef>
            </a:pPr>
            <a:r>
              <a:rPr lang="en-US" sz="4800" cap="small" dirty="0">
                <a:solidFill>
                  <a:schemeClr val="accent4">
                    <a:lumMod val="75000"/>
                  </a:schemeClr>
                </a:solidFill>
                <a:latin typeface="Minion Pro" panose="02040503050306020203" pitchFamily="18" charset="0"/>
              </a:rPr>
              <a:t>Urge to self-harm</a:t>
            </a:r>
          </a:p>
        </p:txBody>
      </p:sp>
      <p:sp>
        <p:nvSpPr>
          <p:cNvPr id="131" name="TextBox 130">
            <a:extLst>
              <a:ext uri="{FF2B5EF4-FFF2-40B4-BE49-F238E27FC236}">
                <a16:creationId xmlns:a16="http://schemas.microsoft.com/office/drawing/2014/main" id="{E73F614B-49A1-1348-9869-20E22B7380C0}"/>
              </a:ext>
            </a:extLst>
          </p:cNvPr>
          <p:cNvSpPr txBox="1"/>
          <p:nvPr/>
        </p:nvSpPr>
        <p:spPr>
          <a:xfrm>
            <a:off x="1868822" y="29167563"/>
            <a:ext cx="6791499" cy="757130"/>
          </a:xfrm>
          <a:prstGeom prst="rect">
            <a:avLst/>
          </a:prstGeom>
          <a:noFill/>
        </p:spPr>
        <p:txBody>
          <a:bodyPr wrap="square" rtlCol="0">
            <a:spAutoFit/>
          </a:bodyPr>
          <a:lstStyle/>
          <a:p>
            <a:pPr defTabSz="4023360">
              <a:lnSpc>
                <a:spcPct val="90000"/>
              </a:lnSpc>
              <a:spcBef>
                <a:spcPts val="4400"/>
              </a:spcBef>
            </a:pPr>
            <a:r>
              <a:rPr lang="en-US" sz="4800" cap="small" dirty="0">
                <a:solidFill>
                  <a:schemeClr val="accent4">
                    <a:lumMod val="75000"/>
                  </a:schemeClr>
                </a:solidFill>
                <a:latin typeface="Minion Pro" panose="02040503050306020203" pitchFamily="18" charset="0"/>
              </a:rPr>
              <a:t>Statistics</a:t>
            </a:r>
          </a:p>
        </p:txBody>
      </p:sp>
      <p:sp>
        <p:nvSpPr>
          <p:cNvPr id="132" name="TextBox 131">
            <a:extLst>
              <a:ext uri="{FF2B5EF4-FFF2-40B4-BE49-F238E27FC236}">
                <a16:creationId xmlns:a16="http://schemas.microsoft.com/office/drawing/2014/main" id="{666E313C-39CB-2E42-A435-11F1B7E0E9D7}"/>
              </a:ext>
            </a:extLst>
          </p:cNvPr>
          <p:cNvSpPr txBox="1"/>
          <p:nvPr/>
        </p:nvSpPr>
        <p:spPr>
          <a:xfrm>
            <a:off x="1868823" y="29985456"/>
            <a:ext cx="11028291" cy="6180153"/>
          </a:xfrm>
          <a:prstGeom prst="rect">
            <a:avLst/>
          </a:prstGeom>
          <a:solidFill>
            <a:srgbClr val="FFFFFF">
              <a:alpha val="48627"/>
            </a:srgbClr>
          </a:solidFill>
        </p:spPr>
        <p:txBody>
          <a:bodyPr wrap="square" rtlCol="0">
            <a:spAutoFit/>
          </a:bodyPr>
          <a:lstStyle/>
          <a:p>
            <a:pPr defTabSz="4023360">
              <a:lnSpc>
                <a:spcPct val="90000"/>
              </a:lnSpc>
              <a:spcBef>
                <a:spcPts val="2000"/>
              </a:spcBef>
            </a:pPr>
            <a:r>
              <a:rPr lang="en-US" sz="3200" dirty="0"/>
              <a:t>Paired t-tests were used to analyze</a:t>
            </a:r>
          </a:p>
          <a:p>
            <a:pPr indent="-457200" defTabSz="4023360">
              <a:lnSpc>
                <a:spcPct val="90000"/>
              </a:lnSpc>
              <a:spcBef>
                <a:spcPts val="2000"/>
              </a:spcBef>
              <a:buFont typeface="Arial" panose="020B0604020202020204" pitchFamily="34" charset="0"/>
              <a:buChar char="•"/>
            </a:pPr>
            <a:r>
              <a:rPr lang="en-US" sz="3200" dirty="0"/>
              <a:t>The difference between initial self-report ratings for distress, urge to self-harm, and intent to kill selves before completing the computerized task (T1 Pre) and after completing the study protocol during their first visit (T1 Post) as well as their second visit (T2 Pre and T2 Post).</a:t>
            </a:r>
          </a:p>
          <a:p>
            <a:pPr indent="-457200" defTabSz="4023360">
              <a:lnSpc>
                <a:spcPct val="90000"/>
              </a:lnSpc>
              <a:spcBef>
                <a:spcPts val="2000"/>
              </a:spcBef>
              <a:buFont typeface="Arial" panose="020B0604020202020204" pitchFamily="34" charset="0"/>
              <a:buChar char="•"/>
            </a:pPr>
            <a:r>
              <a:rPr lang="en-US" sz="3200" dirty="0"/>
              <a:t>The difference between initial self-report ratings for distress, urge to self-harm, and intent to kill selves during their first (T1 Pre) and second visits (T2 Pre)</a:t>
            </a:r>
          </a:p>
          <a:p>
            <a:pPr indent="-457200" defTabSz="4023360">
              <a:lnSpc>
                <a:spcPct val="90000"/>
              </a:lnSpc>
              <a:spcBef>
                <a:spcPts val="2000"/>
              </a:spcBef>
              <a:buFont typeface="Arial" panose="020B0604020202020204" pitchFamily="34" charset="0"/>
              <a:buChar char="•"/>
            </a:pPr>
            <a:r>
              <a:rPr lang="en-US" sz="3200" dirty="0"/>
              <a:t>The difference between initial self-report ratings for distress, urge to self-harm, and intent to kill selves during their second (T2 Pre) and third visits (T3 Pre)</a:t>
            </a:r>
          </a:p>
        </p:txBody>
      </p:sp>
      <p:sp>
        <p:nvSpPr>
          <p:cNvPr id="15" name="Rectangle 14">
            <a:extLst>
              <a:ext uri="{FF2B5EF4-FFF2-40B4-BE49-F238E27FC236}">
                <a16:creationId xmlns:a16="http://schemas.microsoft.com/office/drawing/2014/main" id="{E820DE88-DB58-B34C-81AF-4234A334BD29}"/>
              </a:ext>
            </a:extLst>
          </p:cNvPr>
          <p:cNvSpPr/>
          <p:nvPr/>
        </p:nvSpPr>
        <p:spPr>
          <a:xfrm>
            <a:off x="965200" y="1168400"/>
            <a:ext cx="40081200" cy="35306000"/>
          </a:xfrm>
          <a:prstGeom prst="rect">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a:extLst>
              <a:ext uri="{FF2B5EF4-FFF2-40B4-BE49-F238E27FC236}">
                <a16:creationId xmlns:a16="http://schemas.microsoft.com/office/drawing/2014/main" id="{1A10A5F9-A057-6B47-8160-97CEC05A39C9}"/>
              </a:ext>
            </a:extLst>
          </p:cNvPr>
          <p:cNvSpPr txBox="1"/>
          <p:nvPr/>
        </p:nvSpPr>
        <p:spPr>
          <a:xfrm>
            <a:off x="23030519" y="23067916"/>
            <a:ext cx="8049542" cy="951030"/>
          </a:xfrm>
          <a:prstGeom prst="rect">
            <a:avLst/>
          </a:prstGeom>
          <a:noFill/>
        </p:spPr>
        <p:txBody>
          <a:bodyPr wrap="square" rtlCol="0" anchor="t">
            <a:spAutoFit/>
          </a:bodyPr>
          <a:lstStyle/>
          <a:p>
            <a:pPr defTabSz="4023360">
              <a:lnSpc>
                <a:spcPct val="90000"/>
              </a:lnSpc>
              <a:spcBef>
                <a:spcPts val="4400"/>
              </a:spcBef>
            </a:pPr>
            <a:r>
              <a:rPr lang="en-US" sz="6200" cap="small" dirty="0">
                <a:solidFill>
                  <a:schemeClr val="accent5">
                    <a:lumMod val="50000"/>
                  </a:schemeClr>
                </a:solidFill>
                <a:latin typeface="Minion Pro" panose="02040503050306020203" pitchFamily="18" charset="0"/>
              </a:rPr>
              <a:t>Discussion</a:t>
            </a:r>
          </a:p>
        </p:txBody>
      </p:sp>
      <p:sp>
        <p:nvSpPr>
          <p:cNvPr id="135" name="TextBox 134">
            <a:extLst>
              <a:ext uri="{FF2B5EF4-FFF2-40B4-BE49-F238E27FC236}">
                <a16:creationId xmlns:a16="http://schemas.microsoft.com/office/drawing/2014/main" id="{C800CEF1-66F7-774C-8F0A-60E02BE9F724}"/>
              </a:ext>
            </a:extLst>
          </p:cNvPr>
          <p:cNvSpPr txBox="1"/>
          <p:nvPr/>
        </p:nvSpPr>
        <p:spPr>
          <a:xfrm>
            <a:off x="23120144" y="24068678"/>
            <a:ext cx="17045346" cy="7696466"/>
          </a:xfrm>
          <a:prstGeom prst="rect">
            <a:avLst/>
          </a:prstGeom>
          <a:solidFill>
            <a:srgbClr val="FFFFFF">
              <a:alpha val="48627"/>
            </a:srgbClr>
          </a:solidFill>
        </p:spPr>
        <p:txBody>
          <a:bodyPr wrap="square" rtlCol="0" anchor="t">
            <a:spAutoFit/>
          </a:bodyPr>
          <a:lstStyle/>
          <a:p>
            <a:pPr defTabSz="4023360">
              <a:lnSpc>
                <a:spcPct val="90000"/>
              </a:lnSpc>
              <a:spcBef>
                <a:spcPts val="2000"/>
              </a:spcBef>
            </a:pPr>
            <a:r>
              <a:rPr lang="en-US" sz="3200" dirty="0">
                <a:cs typeface="Calibri"/>
              </a:rPr>
              <a:t>Participating in longitudinal detailed, sensory-rich studies of NSSI does not appear to cause harm to participants regarding self-reported distress, urge to harm oneself, or intent to kill oneself. We observed that pre-study ratings of distress decreased from the first to second visit, whereas the other variables remained unchanged, suggesting that researchers can have some confidence that longitudinal NSSI research is unlikely to harm participants (Figure 1). </a:t>
            </a:r>
          </a:p>
          <a:p>
            <a:pPr defTabSz="4023360">
              <a:lnSpc>
                <a:spcPct val="90000"/>
              </a:lnSpc>
              <a:spcBef>
                <a:spcPts val="2000"/>
              </a:spcBef>
            </a:pPr>
            <a:r>
              <a:rPr lang="en-US" sz="3200" dirty="0">
                <a:cs typeface="Calibri"/>
              </a:rPr>
              <a:t>Participants entered the study knowing they qualified due to their engagement in NSSI behaviors, but the measurement techniques and what they would encounter was not known. The stress level decrease between T1 and T2 could be a result of entering the next survey with foreknowledge. A non-significant decrease in distress was seen between the second and third visit, but to a lesser degree; along with non-significant decreases in the other variables across visits. </a:t>
            </a:r>
          </a:p>
          <a:p>
            <a:pPr defTabSz="4023360">
              <a:lnSpc>
                <a:spcPct val="90000"/>
              </a:lnSpc>
              <a:spcBef>
                <a:spcPts val="2000"/>
              </a:spcBef>
            </a:pPr>
            <a:r>
              <a:rPr lang="en-US" sz="3200" dirty="0">
                <a:cs typeface="Calibri"/>
              </a:rPr>
              <a:t>Consistent with some previous literature, we saw a small immediate increase in the distress variables after participation, although the effects were small and non-significant (Figure 2). Therefore, we suggest researchers still consider implementing post-study protocols to help decrease any distress that may occur. </a:t>
            </a:r>
            <a:r>
              <a:rPr lang="en-US" sz="3200" dirty="0"/>
              <a:t>The limitations of the study are the lack of participant diversity (e.g., age and race) and the pre- and post- assessment protocol being self-report. Additionally, the length between assessments (6 months) could have affected the results. </a:t>
            </a:r>
          </a:p>
        </p:txBody>
      </p:sp>
      <p:sp>
        <p:nvSpPr>
          <p:cNvPr id="139" name="TextBox 138">
            <a:extLst>
              <a:ext uri="{FF2B5EF4-FFF2-40B4-BE49-F238E27FC236}">
                <a16:creationId xmlns:a16="http://schemas.microsoft.com/office/drawing/2014/main" id="{05BDB0F0-33A3-FD43-B56B-16A6E680D114}"/>
              </a:ext>
            </a:extLst>
          </p:cNvPr>
          <p:cNvSpPr txBox="1"/>
          <p:nvPr/>
        </p:nvSpPr>
        <p:spPr>
          <a:xfrm>
            <a:off x="23103510" y="32995608"/>
            <a:ext cx="17175125" cy="2751522"/>
          </a:xfrm>
          <a:prstGeom prst="rect">
            <a:avLst/>
          </a:prstGeom>
          <a:solidFill>
            <a:srgbClr val="FFFFFF">
              <a:alpha val="48627"/>
            </a:srgbClr>
          </a:solidFill>
        </p:spPr>
        <p:txBody>
          <a:bodyPr wrap="square" rtlCol="0" anchor="t">
            <a:spAutoFit/>
          </a:bodyPr>
          <a:lstStyle/>
          <a:p>
            <a:pPr defTabSz="4023360">
              <a:lnSpc>
                <a:spcPct val="90000"/>
              </a:lnSpc>
              <a:spcBef>
                <a:spcPts val="2000"/>
              </a:spcBef>
            </a:pPr>
            <a:r>
              <a:rPr lang="en-US" sz="3200" dirty="0"/>
              <a:t>NSSI research using a combination of sensory-rich stimuli and detailed NSSI questions does not appear to cause immediate or lasting iatrogenic effects from repeated exposure during a longitudinal study. However, researchers should to attend to the fact that some participants may have a negative response. Thus, ethically sound NSSI longitudinal research should have post-study support protocols in place to reduce any resulting distress, such as having someone available to conduct risk assessments, create a safety plan, and perform a follow up phone call check in if needed. </a:t>
            </a:r>
          </a:p>
        </p:txBody>
      </p:sp>
      <p:sp>
        <p:nvSpPr>
          <p:cNvPr id="140" name="TextBox 139">
            <a:extLst>
              <a:ext uri="{FF2B5EF4-FFF2-40B4-BE49-F238E27FC236}">
                <a16:creationId xmlns:a16="http://schemas.microsoft.com/office/drawing/2014/main" id="{36157089-753E-9B47-B37E-1E1BA5E86081}"/>
              </a:ext>
            </a:extLst>
          </p:cNvPr>
          <p:cNvSpPr txBox="1"/>
          <p:nvPr/>
        </p:nvSpPr>
        <p:spPr>
          <a:xfrm>
            <a:off x="22994696" y="31904861"/>
            <a:ext cx="8049542" cy="951030"/>
          </a:xfrm>
          <a:prstGeom prst="rect">
            <a:avLst/>
          </a:prstGeom>
          <a:noFill/>
        </p:spPr>
        <p:txBody>
          <a:bodyPr wrap="square" rtlCol="0" anchor="t">
            <a:spAutoFit/>
          </a:bodyPr>
          <a:lstStyle/>
          <a:p>
            <a:pPr defTabSz="4023360">
              <a:lnSpc>
                <a:spcPct val="90000"/>
              </a:lnSpc>
              <a:spcBef>
                <a:spcPts val="4400"/>
              </a:spcBef>
            </a:pPr>
            <a:r>
              <a:rPr lang="en-US" sz="6200" cap="small" dirty="0">
                <a:solidFill>
                  <a:schemeClr val="accent5">
                    <a:lumMod val="50000"/>
                  </a:schemeClr>
                </a:solidFill>
                <a:latin typeface="Minion Pro" panose="02040503050306020203" pitchFamily="18" charset="0"/>
              </a:rPr>
              <a:t>Conclusion</a:t>
            </a:r>
          </a:p>
        </p:txBody>
      </p:sp>
      <p:sp>
        <p:nvSpPr>
          <p:cNvPr id="2" name="Rectangle 1">
            <a:extLst>
              <a:ext uri="{FF2B5EF4-FFF2-40B4-BE49-F238E27FC236}">
                <a16:creationId xmlns:a16="http://schemas.microsoft.com/office/drawing/2014/main" id="{BA9320A7-8EEF-7E46-99B0-34ECAD1DAA8A}"/>
              </a:ext>
            </a:extLst>
          </p:cNvPr>
          <p:cNvSpPr/>
          <p:nvPr/>
        </p:nvSpPr>
        <p:spPr>
          <a:xfrm>
            <a:off x="23217244" y="10290399"/>
            <a:ext cx="1333565" cy="3340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a:extLst>
              <a:ext uri="{FF2B5EF4-FFF2-40B4-BE49-F238E27FC236}">
                <a16:creationId xmlns:a16="http://schemas.microsoft.com/office/drawing/2014/main" id="{759C0C93-3048-D44F-9188-B163CEBA54EA}"/>
              </a:ext>
            </a:extLst>
          </p:cNvPr>
          <p:cNvSpPr/>
          <p:nvPr/>
        </p:nvSpPr>
        <p:spPr>
          <a:xfrm>
            <a:off x="23213793" y="18162490"/>
            <a:ext cx="1333565" cy="3340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8DD3F4ED-21C2-B341-93C0-18C0023A24B1}"/>
              </a:ext>
            </a:extLst>
          </p:cNvPr>
          <p:cNvPicPr>
            <a:picLocks noChangeAspect="1"/>
          </p:cNvPicPr>
          <p:nvPr/>
        </p:nvPicPr>
        <p:blipFill>
          <a:blip r:embed="rId3"/>
          <a:stretch>
            <a:fillRect/>
          </a:stretch>
        </p:blipFill>
        <p:spPr>
          <a:xfrm>
            <a:off x="23159228" y="6040083"/>
            <a:ext cx="16113873" cy="7931699"/>
          </a:xfrm>
          <a:prstGeom prst="rect">
            <a:avLst/>
          </a:prstGeom>
        </p:spPr>
      </p:pic>
      <p:pic>
        <p:nvPicPr>
          <p:cNvPr id="9" name="Picture 8">
            <a:extLst>
              <a:ext uri="{FF2B5EF4-FFF2-40B4-BE49-F238E27FC236}">
                <a16:creationId xmlns:a16="http://schemas.microsoft.com/office/drawing/2014/main" id="{14C10872-C479-9341-AD0F-72AF013DC98B}"/>
              </a:ext>
            </a:extLst>
          </p:cNvPr>
          <p:cNvPicPr>
            <a:picLocks noChangeAspect="1"/>
          </p:cNvPicPr>
          <p:nvPr/>
        </p:nvPicPr>
        <p:blipFill>
          <a:blip r:embed="rId4"/>
          <a:stretch>
            <a:fillRect/>
          </a:stretch>
        </p:blipFill>
        <p:spPr>
          <a:xfrm>
            <a:off x="23159818" y="14051452"/>
            <a:ext cx="16153214" cy="8946606"/>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1082</Words>
  <Application>Microsoft Office PowerPoint</Application>
  <PresentationFormat>Custom</PresentationFormat>
  <Paragraphs>51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Palatino Linotype</vt:lpstr>
      <vt:lpstr>Office Theme</vt:lpstr>
      <vt:lpstr>Changes in Distress and Iatrogenic Effects while Participating in Longitudinal NSSI Research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Changes in Distress and Iatrogenic Effects while Participating in Longitudinal NSSI Research</dc:title>
  <dc:creator/>
  <cp:lastModifiedBy/>
  <cp:revision>10</cp:revision>
  <dcterms:created xsi:type="dcterms:W3CDTF">2017-04-21T15:48:01Z</dcterms:created>
  <dcterms:modified xsi:type="dcterms:W3CDTF">2020-05-26T11:42:27Z</dcterms:modified>
</cp:coreProperties>
</file>