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42062400" cy="38404800"/>
  <p:notesSz cx="6858000" cy="9144000"/>
  <p:defaultTextStyle>
    <a:defPPr>
      <a:defRPr lang="en-US"/>
    </a:defPPr>
    <a:lvl1pPr marL="0" algn="l" defTabSz="3862426" rtl="0" eaLnBrk="1" latinLnBrk="0" hangingPunct="1">
      <a:defRPr sz="7603" kern="1200">
        <a:solidFill>
          <a:schemeClr val="tx1"/>
        </a:solidFill>
        <a:latin typeface="+mn-lt"/>
        <a:ea typeface="+mn-ea"/>
        <a:cs typeface="+mn-cs"/>
      </a:defRPr>
    </a:lvl1pPr>
    <a:lvl2pPr marL="1931213" algn="l" defTabSz="3862426" rtl="0" eaLnBrk="1" latinLnBrk="0" hangingPunct="1">
      <a:defRPr sz="7603" kern="1200">
        <a:solidFill>
          <a:schemeClr val="tx1"/>
        </a:solidFill>
        <a:latin typeface="+mn-lt"/>
        <a:ea typeface="+mn-ea"/>
        <a:cs typeface="+mn-cs"/>
      </a:defRPr>
    </a:lvl2pPr>
    <a:lvl3pPr marL="3862426" algn="l" defTabSz="3862426" rtl="0" eaLnBrk="1" latinLnBrk="0" hangingPunct="1">
      <a:defRPr sz="7603" kern="1200">
        <a:solidFill>
          <a:schemeClr val="tx1"/>
        </a:solidFill>
        <a:latin typeface="+mn-lt"/>
        <a:ea typeface="+mn-ea"/>
        <a:cs typeface="+mn-cs"/>
      </a:defRPr>
    </a:lvl3pPr>
    <a:lvl4pPr marL="5793638" algn="l" defTabSz="3862426" rtl="0" eaLnBrk="1" latinLnBrk="0" hangingPunct="1">
      <a:defRPr sz="7603" kern="1200">
        <a:solidFill>
          <a:schemeClr val="tx1"/>
        </a:solidFill>
        <a:latin typeface="+mn-lt"/>
        <a:ea typeface="+mn-ea"/>
        <a:cs typeface="+mn-cs"/>
      </a:defRPr>
    </a:lvl4pPr>
    <a:lvl5pPr marL="7724851" algn="l" defTabSz="3862426" rtl="0" eaLnBrk="1" latinLnBrk="0" hangingPunct="1">
      <a:defRPr sz="7603" kern="1200">
        <a:solidFill>
          <a:schemeClr val="tx1"/>
        </a:solidFill>
        <a:latin typeface="+mn-lt"/>
        <a:ea typeface="+mn-ea"/>
        <a:cs typeface="+mn-cs"/>
      </a:defRPr>
    </a:lvl5pPr>
    <a:lvl6pPr marL="9656064" algn="l" defTabSz="3862426" rtl="0" eaLnBrk="1" latinLnBrk="0" hangingPunct="1">
      <a:defRPr sz="7603" kern="1200">
        <a:solidFill>
          <a:schemeClr val="tx1"/>
        </a:solidFill>
        <a:latin typeface="+mn-lt"/>
        <a:ea typeface="+mn-ea"/>
        <a:cs typeface="+mn-cs"/>
      </a:defRPr>
    </a:lvl6pPr>
    <a:lvl7pPr marL="11587277" algn="l" defTabSz="3862426" rtl="0" eaLnBrk="1" latinLnBrk="0" hangingPunct="1">
      <a:defRPr sz="7603" kern="1200">
        <a:solidFill>
          <a:schemeClr val="tx1"/>
        </a:solidFill>
        <a:latin typeface="+mn-lt"/>
        <a:ea typeface="+mn-ea"/>
        <a:cs typeface="+mn-cs"/>
      </a:defRPr>
    </a:lvl7pPr>
    <a:lvl8pPr marL="13518490" algn="l" defTabSz="3862426" rtl="0" eaLnBrk="1" latinLnBrk="0" hangingPunct="1">
      <a:defRPr sz="7603" kern="1200">
        <a:solidFill>
          <a:schemeClr val="tx1"/>
        </a:solidFill>
        <a:latin typeface="+mn-lt"/>
        <a:ea typeface="+mn-ea"/>
        <a:cs typeface="+mn-cs"/>
      </a:defRPr>
    </a:lvl8pPr>
    <a:lvl9pPr marL="15449702" algn="l" defTabSz="3862426" rtl="0" eaLnBrk="1" latinLnBrk="0" hangingPunct="1">
      <a:defRPr sz="76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2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9E11"/>
    <a:srgbClr val="F3C663"/>
    <a:srgbClr val="EDAC1A"/>
    <a:srgbClr val="3D2463"/>
    <a:srgbClr val="C7B393"/>
    <a:srgbClr val="AE9162"/>
    <a:srgbClr val="5C5240"/>
    <a:srgbClr val="6E62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172" autoAdjust="0"/>
    <p:restoredTop sz="94346" autoAdjust="0"/>
  </p:normalViewPr>
  <p:slideViewPr>
    <p:cSldViewPr snapToGrid="0">
      <p:cViewPr varScale="1">
        <p:scale>
          <a:sx n="19" d="100"/>
          <a:sy n="19" d="100"/>
        </p:scale>
        <p:origin x="2856" y="156"/>
      </p:cViewPr>
      <p:guideLst>
        <p:guide orient="horz" pos="12096"/>
        <p:guide pos="13248"/>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3200" dirty="0"/>
              <a:t>Figure</a:t>
            </a:r>
            <a:r>
              <a:rPr lang="en-US" sz="3200" baseline="0" dirty="0"/>
              <a:t> 2: </a:t>
            </a:r>
            <a:r>
              <a:rPr lang="en-US" sz="3200" dirty="0"/>
              <a:t>Distribution of the</a:t>
            </a:r>
            <a:r>
              <a:rPr lang="en-US" sz="3200" baseline="0" dirty="0"/>
              <a:t> Sample</a:t>
            </a:r>
            <a:endParaRPr lang="en-US" sz="3200" dirty="0"/>
          </a:p>
        </c:rich>
      </c:tx>
      <c:layout>
        <c:manualLayout>
          <c:xMode val="edge"/>
          <c:yMode val="edge"/>
          <c:x val="9.1415881352784386E-3"/>
          <c:y val="0.92300439840117843"/>
        </c:manualLayout>
      </c:layout>
      <c:overlay val="0"/>
      <c:spPr>
        <a:noFill/>
        <a:ln>
          <a:noFill/>
        </a:ln>
        <a:effectLst/>
      </c:spPr>
    </c:title>
    <c:autoTitleDeleted val="0"/>
    <c:plotArea>
      <c:layout>
        <c:manualLayout>
          <c:layoutTarget val="inner"/>
          <c:xMode val="edge"/>
          <c:yMode val="edge"/>
          <c:x val="0.21496918138437743"/>
          <c:y val="3.1864435421743435E-2"/>
          <c:w val="0.58529284880648969"/>
          <c:h val="0.71447693158264536"/>
        </c:manualLayout>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6756-413F-B1A7-CF2CE324320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6756-413F-B1A7-CF2CE324320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4-6756-413F-B1A7-CF2CE324320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1-6756-413F-B1A7-CF2CE3243204}"/>
              </c:ext>
            </c:extLst>
          </c:dPt>
          <c:dLbls>
            <c:dLbl>
              <c:idx val="0"/>
              <c:tx>
                <c:rich>
                  <a:bodyPr rot="0" spcFirstLastPara="1" vertOverflow="ellipsis" vert="horz" wrap="square" lIns="38100" tIns="19050" rIns="38100" bIns="19050" anchor="ctr" anchorCtr="1">
                    <a:noAutofit/>
                  </a:bodyPr>
                  <a:lstStyle/>
                  <a:p>
                    <a:pPr>
                      <a:defRPr sz="1800" b="0" i="0" u="none" strike="noStrike" kern="1200" baseline="0">
                        <a:solidFill>
                          <a:schemeClr val="tx1">
                            <a:lumMod val="75000"/>
                            <a:lumOff val="25000"/>
                          </a:schemeClr>
                        </a:solidFill>
                        <a:latin typeface="+mn-lt"/>
                        <a:ea typeface="+mn-ea"/>
                        <a:cs typeface="+mn-cs"/>
                      </a:defRPr>
                    </a:pPr>
                    <a:fld id="{974FC7D8-702A-4B5F-935B-8D002172AA05}" type="CATEGORYNAME">
                      <a:rPr lang="en-US" sz="1800"/>
                      <a:pPr>
                        <a:defRPr sz="1800" b="0" i="0" u="none" strike="noStrike" kern="1200" baseline="0">
                          <a:solidFill>
                            <a:schemeClr val="tx1">
                              <a:lumMod val="75000"/>
                              <a:lumOff val="25000"/>
                            </a:schemeClr>
                          </a:solidFill>
                          <a:latin typeface="+mn-lt"/>
                          <a:ea typeface="+mn-ea"/>
                          <a:cs typeface="+mn-cs"/>
                        </a:defRPr>
                      </a:pPr>
                      <a:t>[CATEGORY NAME]</a:t>
                    </a:fld>
                    <a:r>
                      <a:rPr lang="en-US" sz="1800" baseline="0" dirty="0"/>
                      <a:t>, </a:t>
                    </a:r>
                    <a:fld id="{9BFBCF56-E0BB-4888-9F45-865088EADB94}" type="VALUE">
                      <a:rPr lang="en-US" sz="1800" baseline="0"/>
                      <a:pPr>
                        <a:defRPr sz="1800" b="0" i="0" u="none" strike="noStrike" kern="1200" baseline="0">
                          <a:solidFill>
                            <a:schemeClr val="tx1">
                              <a:lumMod val="75000"/>
                              <a:lumOff val="25000"/>
                            </a:schemeClr>
                          </a:solidFill>
                          <a:latin typeface="+mn-lt"/>
                          <a:ea typeface="+mn-ea"/>
                          <a:cs typeface="+mn-cs"/>
                        </a:defRPr>
                      </a:pPr>
                      <a:t>[VALUE]</a:t>
                    </a:fld>
                    <a:endParaRPr lang="en-US" sz="1800" baseline="0" dirty="0"/>
                  </a:p>
                </c:rich>
              </c:tx>
              <c:spPr>
                <a:noFill/>
                <a:ln>
                  <a:noFill/>
                </a:ln>
                <a:effectLst/>
              </c:sp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2-6756-413F-B1A7-CF2CE3243204}"/>
                </c:ext>
              </c:extLst>
            </c:dLbl>
            <c:dLbl>
              <c:idx val="1"/>
              <c:layout>
                <c:manualLayout>
                  <c:x val="3.7422653635630347E-2"/>
                  <c:y val="2.0963017812892113E-3"/>
                </c:manualLayout>
              </c:layout>
              <c:tx>
                <c:rich>
                  <a:bodyPr rot="0" spcFirstLastPara="1" vertOverflow="ellipsis" vert="horz" wrap="square" lIns="38100" tIns="19050" rIns="38100" bIns="19050" anchor="ctr" anchorCtr="1">
                    <a:noAutofit/>
                  </a:bodyPr>
                  <a:lstStyle/>
                  <a:p>
                    <a:pPr>
                      <a:defRPr sz="1800" b="0" i="0" u="none" strike="noStrike" kern="1200" baseline="0">
                        <a:solidFill>
                          <a:schemeClr val="tx1">
                            <a:lumMod val="75000"/>
                            <a:lumOff val="25000"/>
                          </a:schemeClr>
                        </a:solidFill>
                        <a:latin typeface="+mn-lt"/>
                        <a:ea typeface="+mn-ea"/>
                        <a:cs typeface="+mn-cs"/>
                      </a:defRPr>
                    </a:pPr>
                    <a:fld id="{B4523975-4F64-44BA-B18A-38C28C58E4C8}" type="CATEGORYNAME">
                      <a:rPr lang="en-US" sz="1800"/>
                      <a:pPr>
                        <a:defRPr sz="1800" b="0" i="0" u="none" strike="noStrike" kern="1200" baseline="0">
                          <a:solidFill>
                            <a:schemeClr val="tx1">
                              <a:lumMod val="75000"/>
                              <a:lumOff val="25000"/>
                            </a:schemeClr>
                          </a:solidFill>
                          <a:latin typeface="+mn-lt"/>
                          <a:ea typeface="+mn-ea"/>
                          <a:cs typeface="+mn-cs"/>
                        </a:defRPr>
                      </a:pPr>
                      <a:t>[CATEGORY NAME]</a:t>
                    </a:fld>
                    <a:r>
                      <a:rPr lang="en-US" sz="1800" baseline="0" dirty="0"/>
                      <a:t>, </a:t>
                    </a:r>
                    <a:fld id="{2FE1C421-736E-412F-B4EF-75BFD2F792D3}" type="VALUE">
                      <a:rPr lang="en-US" sz="1800" baseline="0"/>
                      <a:pPr>
                        <a:defRPr sz="1800" b="0" i="0" u="none" strike="noStrike" kern="1200" baseline="0">
                          <a:solidFill>
                            <a:schemeClr val="tx1">
                              <a:lumMod val="75000"/>
                              <a:lumOff val="25000"/>
                            </a:schemeClr>
                          </a:solidFill>
                          <a:latin typeface="+mn-lt"/>
                          <a:ea typeface="+mn-ea"/>
                          <a:cs typeface="+mn-cs"/>
                        </a:defRPr>
                      </a:pPr>
                      <a:t>[VALUE]</a:t>
                    </a:fld>
                    <a:endParaRPr lang="en-US" sz="1800" baseline="0" dirty="0"/>
                  </a:p>
                </c:rich>
              </c:tx>
              <c:spPr>
                <a:noFill/>
                <a:ln>
                  <a:noFill/>
                </a:ln>
                <a:effectLst/>
              </c:spPr>
              <c:dLblPos val="bestFit"/>
              <c:showLegendKey val="0"/>
              <c:showVal val="1"/>
              <c:showCatName val="1"/>
              <c:showSerName val="0"/>
              <c:showPercent val="0"/>
              <c:showBubbleSize val="0"/>
              <c:extLst>
                <c:ext xmlns:c15="http://schemas.microsoft.com/office/drawing/2012/chart" uri="{CE6537A1-D6FC-4f65-9D91-7224C49458BB}">
                  <c15:layout>
                    <c:manualLayout>
                      <c:w val="0.28496437050983814"/>
                      <c:h val="0.10094078387596342"/>
                    </c:manualLayout>
                  </c15:layout>
                  <c15:dlblFieldTable/>
                  <c15:showDataLabelsRange val="0"/>
                </c:ext>
                <c:ext xmlns:c16="http://schemas.microsoft.com/office/drawing/2014/chart" uri="{C3380CC4-5D6E-409C-BE32-E72D297353CC}">
                  <c16:uniqueId val="{00000003-6756-413F-B1A7-CF2CE3243204}"/>
                </c:ext>
              </c:extLst>
            </c:dLbl>
            <c:dLbl>
              <c:idx val="2"/>
              <c:layout>
                <c:manualLayout>
                  <c:x val="-0.23390657648835003"/>
                  <c:y val="-2.2577086004057601E-2"/>
                </c:manualLayout>
              </c:layout>
              <c:tx>
                <c:rich>
                  <a:bodyPr/>
                  <a:lstStyle/>
                  <a:p>
                    <a:fld id="{4B6BA2F3-2010-4656-A810-02FA3D998CE3}" type="CATEGORYNAME">
                      <a:rPr lang="en-US" sz="1800" baseline="0"/>
                      <a:pPr/>
                      <a:t>[CATEGORY NAME]</a:t>
                    </a:fld>
                    <a:r>
                      <a:rPr lang="en-US" sz="1800" baseline="0" dirty="0"/>
                      <a:t>, </a:t>
                    </a:r>
                    <a:fld id="{351184B1-E0CC-4623-83C6-88F1E8C0F1EE}" type="VALUE">
                      <a:rPr lang="en-US" sz="1800" baseline="0"/>
                      <a:pPr/>
                      <a:t>[VALUE]</a:t>
                    </a:fld>
                    <a:endParaRPr lang="en-US" sz="1800" baseline="0" dirty="0"/>
                  </a:p>
                </c:rich>
              </c:tx>
              <c:dLblPos val="bestFit"/>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6756-413F-B1A7-CF2CE3243204}"/>
                </c:ext>
              </c:extLst>
            </c:dLbl>
            <c:dLbl>
              <c:idx val="3"/>
              <c:tx>
                <c:rich>
                  <a:bodyPr rot="0" spcFirstLastPara="1" vertOverflow="ellipsis" vert="horz" wrap="square" lIns="38100" tIns="19050" rIns="38100" bIns="19050" anchor="ctr" anchorCtr="1">
                    <a:noAutofit/>
                  </a:bodyPr>
                  <a:lstStyle/>
                  <a:p>
                    <a:pPr>
                      <a:defRPr sz="1800" b="0" i="0" u="none" strike="noStrike" kern="1200" baseline="0">
                        <a:solidFill>
                          <a:schemeClr val="tx1">
                            <a:lumMod val="75000"/>
                            <a:lumOff val="25000"/>
                          </a:schemeClr>
                        </a:solidFill>
                        <a:latin typeface="+mn-lt"/>
                        <a:ea typeface="+mn-ea"/>
                        <a:cs typeface="+mn-cs"/>
                      </a:defRPr>
                    </a:pPr>
                    <a:fld id="{A27930C6-5D55-4CB6-8671-5205D7EC9C3E}" type="CATEGORYNAME">
                      <a:rPr lang="en-US" sz="1800"/>
                      <a:pPr>
                        <a:defRPr sz="1800" b="0" i="0" u="none" strike="noStrike" kern="1200" baseline="0">
                          <a:solidFill>
                            <a:schemeClr val="tx1">
                              <a:lumMod val="75000"/>
                              <a:lumOff val="25000"/>
                            </a:schemeClr>
                          </a:solidFill>
                          <a:latin typeface="+mn-lt"/>
                          <a:ea typeface="+mn-ea"/>
                          <a:cs typeface="+mn-cs"/>
                        </a:defRPr>
                      </a:pPr>
                      <a:t>[CATEGORY NAME]</a:t>
                    </a:fld>
                    <a:r>
                      <a:rPr lang="en-US" sz="1800" baseline="0" dirty="0"/>
                      <a:t>, </a:t>
                    </a:r>
                    <a:fld id="{E3C87CF6-5F8A-4ECE-A553-300C1D476A41}" type="VALUE">
                      <a:rPr lang="en-US" sz="1800" baseline="0"/>
                      <a:pPr>
                        <a:defRPr sz="1800" b="0" i="0" u="none" strike="noStrike" kern="1200" baseline="0">
                          <a:solidFill>
                            <a:schemeClr val="tx1">
                              <a:lumMod val="75000"/>
                              <a:lumOff val="25000"/>
                            </a:schemeClr>
                          </a:solidFill>
                          <a:latin typeface="+mn-lt"/>
                          <a:ea typeface="+mn-ea"/>
                          <a:cs typeface="+mn-cs"/>
                        </a:defRPr>
                      </a:pPr>
                      <a:t>[VALUE]</a:t>
                    </a:fld>
                    <a:endParaRPr lang="en-US" sz="1800" baseline="0" dirty="0"/>
                  </a:p>
                </c:rich>
              </c:tx>
              <c:spPr>
                <a:noFill/>
                <a:ln>
                  <a:noFill/>
                </a:ln>
                <a:effectLst/>
              </c:spPr>
              <c:dLblPos val="outEnd"/>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1-6756-413F-B1A7-CF2CE3243204}"/>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Non-concussed with muskulorskeletal injuries</c:v>
                </c:pt>
                <c:pt idx="1">
                  <c:v>Concussed with muskulorskeletal injuries</c:v>
                </c:pt>
                <c:pt idx="2">
                  <c:v>Concussed with no muskulorskeletal injury</c:v>
                </c:pt>
                <c:pt idx="3">
                  <c:v>Non-concussed with no muskularskeletal injury</c:v>
                </c:pt>
              </c:strCache>
            </c:strRef>
          </c:cat>
          <c:val>
            <c:numRef>
              <c:f>Sheet1!$B$2:$B$5</c:f>
              <c:numCache>
                <c:formatCode>General</c:formatCode>
                <c:ptCount val="4"/>
                <c:pt idx="0">
                  <c:v>512</c:v>
                </c:pt>
                <c:pt idx="1">
                  <c:v>54</c:v>
                </c:pt>
                <c:pt idx="2">
                  <c:v>67</c:v>
                </c:pt>
                <c:pt idx="3">
                  <c:v>577</c:v>
                </c:pt>
              </c:numCache>
            </c:numRef>
          </c:val>
          <c:extLst>
            <c:ext xmlns:c16="http://schemas.microsoft.com/office/drawing/2014/chart" uri="{C3380CC4-5D6E-409C-BE32-E72D297353CC}">
              <c16:uniqueId val="{00000000-6756-413F-B1A7-CF2CE3243204}"/>
            </c:ext>
          </c:extLst>
        </c:ser>
        <c:dLbls>
          <c:showLegendKey val="0"/>
          <c:showVal val="0"/>
          <c:showCatName val="0"/>
          <c:showSerName val="0"/>
          <c:showPercent val="0"/>
          <c:showBubbleSize val="0"/>
          <c:showLeaderLines val="1"/>
        </c:dLbls>
        <c:firstSliceAng val="0"/>
      </c:pieChart>
      <c:spPr>
        <a:noFill/>
        <a:ln>
          <a:noFill/>
        </a:ln>
        <a:effectLst/>
      </c:spPr>
    </c:plotArea>
    <c:legend>
      <c:legendPos val="t"/>
      <c:layout>
        <c:manualLayout>
          <c:xMode val="edge"/>
          <c:yMode val="edge"/>
          <c:x val="0.47090872083899005"/>
          <c:y val="0.89089850632550538"/>
          <c:w val="0.5281715864288441"/>
          <c:h val="0.10017303522098618"/>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7D237B-C202-486A-8EED-B15D37A7704C}" type="datetimeFigureOut">
              <a:rPr lang="en-US" smtClean="0"/>
              <a:t>11/21/2018</a:t>
            </a:fld>
            <a:endParaRPr lang="en-US"/>
          </a:p>
        </p:txBody>
      </p:sp>
      <p:sp>
        <p:nvSpPr>
          <p:cNvPr id="4" name="Slide Image Placeholder 3"/>
          <p:cNvSpPr>
            <a:spLocks noGrp="1" noRot="1" noChangeAspect="1"/>
          </p:cNvSpPr>
          <p:nvPr>
            <p:ph type="sldImg" idx="2"/>
          </p:nvPr>
        </p:nvSpPr>
        <p:spPr>
          <a:xfrm>
            <a:off x="1738313" y="1143000"/>
            <a:ext cx="33813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B69E1A-0BF9-404E-9910-157FDABCE6DD}" type="slidenum">
              <a:rPr lang="en-US" smtClean="0"/>
              <a:t>‹#›</a:t>
            </a:fld>
            <a:endParaRPr lang="en-US"/>
          </a:p>
        </p:txBody>
      </p:sp>
    </p:spTree>
    <p:extLst>
      <p:ext uri="{BB962C8B-B14F-4D97-AF65-F5344CB8AC3E}">
        <p14:creationId xmlns:p14="http://schemas.microsoft.com/office/powerpoint/2010/main" val="1222230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B69E1A-0BF9-404E-9910-157FDABCE6DD}" type="slidenum">
              <a:rPr lang="en-US" smtClean="0"/>
              <a:t>1</a:t>
            </a:fld>
            <a:endParaRPr lang="en-US"/>
          </a:p>
        </p:txBody>
      </p:sp>
    </p:spTree>
    <p:extLst>
      <p:ext uri="{BB962C8B-B14F-4D97-AF65-F5344CB8AC3E}">
        <p14:creationId xmlns:p14="http://schemas.microsoft.com/office/powerpoint/2010/main" val="279675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154680" y="6285233"/>
            <a:ext cx="35753040" cy="13370560"/>
          </a:xfrm>
        </p:spPr>
        <p:txBody>
          <a:bodyPr anchor="b"/>
          <a:lstStyle>
            <a:lvl1pPr algn="ctr">
              <a:defRPr sz="27600"/>
            </a:lvl1pPr>
          </a:lstStyle>
          <a:p>
            <a:r>
              <a:rPr lang="en-US"/>
              <a:t>Click to edit Master title style</a:t>
            </a:r>
            <a:endParaRPr lang="en-US" dirty="0"/>
          </a:p>
        </p:txBody>
      </p:sp>
      <p:sp>
        <p:nvSpPr>
          <p:cNvPr id="3" name="Subtitle 2"/>
          <p:cNvSpPr>
            <a:spLocks noGrp="1"/>
          </p:cNvSpPr>
          <p:nvPr>
            <p:ph type="subTitle" idx="1"/>
          </p:nvPr>
        </p:nvSpPr>
        <p:spPr>
          <a:xfrm>
            <a:off x="5257800" y="20171413"/>
            <a:ext cx="31546800" cy="9272267"/>
          </a:xfrm>
        </p:spPr>
        <p:txBody>
          <a:bodyPr/>
          <a:lstStyle>
            <a:lvl1pPr marL="0" indent="0" algn="ctr">
              <a:buNone/>
              <a:defRPr sz="11040"/>
            </a:lvl1pPr>
            <a:lvl2pPr marL="2103120" indent="0" algn="ctr">
              <a:buNone/>
              <a:defRPr sz="9200"/>
            </a:lvl2pPr>
            <a:lvl3pPr marL="4206240" indent="0" algn="ctr">
              <a:buNone/>
              <a:defRPr sz="8280"/>
            </a:lvl3pPr>
            <a:lvl4pPr marL="6309360" indent="0" algn="ctr">
              <a:buNone/>
              <a:defRPr sz="7360"/>
            </a:lvl4pPr>
            <a:lvl5pPr marL="8412480" indent="0" algn="ctr">
              <a:buNone/>
              <a:defRPr sz="7360"/>
            </a:lvl5pPr>
            <a:lvl6pPr marL="10515600" indent="0" algn="ctr">
              <a:buNone/>
              <a:defRPr sz="7360"/>
            </a:lvl6pPr>
            <a:lvl7pPr marL="12618720" indent="0" algn="ctr">
              <a:buNone/>
              <a:defRPr sz="7360"/>
            </a:lvl7pPr>
            <a:lvl8pPr marL="14721840" indent="0" algn="ctr">
              <a:buNone/>
              <a:defRPr sz="7360"/>
            </a:lvl8pPr>
            <a:lvl9pPr marL="16824960" indent="0" algn="ctr">
              <a:buNone/>
              <a:defRPr sz="7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703694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58863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100907" y="2044700"/>
            <a:ext cx="9069705"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891792" y="2044700"/>
            <a:ext cx="26683335"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21221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27190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69885" y="9574541"/>
            <a:ext cx="36278820" cy="15975327"/>
          </a:xfrm>
        </p:spPr>
        <p:txBody>
          <a:bodyPr anchor="b"/>
          <a:lstStyle>
            <a:lvl1pPr>
              <a:defRPr sz="27600"/>
            </a:lvl1pPr>
          </a:lstStyle>
          <a:p>
            <a:r>
              <a:rPr lang="en-US"/>
              <a:t>Click to edit Master title style</a:t>
            </a:r>
            <a:endParaRPr lang="en-US" dirty="0"/>
          </a:p>
        </p:txBody>
      </p:sp>
      <p:sp>
        <p:nvSpPr>
          <p:cNvPr id="3" name="Text Placeholder 2"/>
          <p:cNvSpPr>
            <a:spLocks noGrp="1"/>
          </p:cNvSpPr>
          <p:nvPr>
            <p:ph type="body" idx="1"/>
          </p:nvPr>
        </p:nvSpPr>
        <p:spPr>
          <a:xfrm>
            <a:off x="2869885" y="25701001"/>
            <a:ext cx="36278820" cy="8401047"/>
          </a:xfrm>
        </p:spPr>
        <p:txBody>
          <a:bodyPr/>
          <a:lstStyle>
            <a:lvl1pPr marL="0" indent="0">
              <a:buNone/>
              <a:defRPr sz="11040">
                <a:solidFill>
                  <a:schemeClr val="tx1"/>
                </a:solidFill>
              </a:defRPr>
            </a:lvl1pPr>
            <a:lvl2pPr marL="2103120" indent="0">
              <a:buNone/>
              <a:defRPr sz="9200">
                <a:solidFill>
                  <a:schemeClr val="tx1">
                    <a:tint val="75000"/>
                  </a:schemeClr>
                </a:solidFill>
              </a:defRPr>
            </a:lvl2pPr>
            <a:lvl3pPr marL="4206240" indent="0">
              <a:buNone/>
              <a:defRPr sz="8280">
                <a:solidFill>
                  <a:schemeClr val="tx1">
                    <a:tint val="75000"/>
                  </a:schemeClr>
                </a:solidFill>
              </a:defRPr>
            </a:lvl3pPr>
            <a:lvl4pPr marL="6309360" indent="0">
              <a:buNone/>
              <a:defRPr sz="7360">
                <a:solidFill>
                  <a:schemeClr val="tx1">
                    <a:tint val="75000"/>
                  </a:schemeClr>
                </a:solidFill>
              </a:defRPr>
            </a:lvl4pPr>
            <a:lvl5pPr marL="8412480" indent="0">
              <a:buNone/>
              <a:defRPr sz="7360">
                <a:solidFill>
                  <a:schemeClr val="tx1">
                    <a:tint val="75000"/>
                  </a:schemeClr>
                </a:solidFill>
              </a:defRPr>
            </a:lvl5pPr>
            <a:lvl6pPr marL="10515600" indent="0">
              <a:buNone/>
              <a:defRPr sz="7360">
                <a:solidFill>
                  <a:schemeClr val="tx1">
                    <a:tint val="75000"/>
                  </a:schemeClr>
                </a:solidFill>
              </a:defRPr>
            </a:lvl6pPr>
            <a:lvl7pPr marL="12618720" indent="0">
              <a:buNone/>
              <a:defRPr sz="7360">
                <a:solidFill>
                  <a:schemeClr val="tx1">
                    <a:tint val="75000"/>
                  </a:schemeClr>
                </a:solidFill>
              </a:defRPr>
            </a:lvl7pPr>
            <a:lvl8pPr marL="14721840" indent="0">
              <a:buNone/>
              <a:defRPr sz="7360">
                <a:solidFill>
                  <a:schemeClr val="tx1">
                    <a:tint val="75000"/>
                  </a:schemeClr>
                </a:solidFill>
              </a:defRPr>
            </a:lvl8pPr>
            <a:lvl9pPr marL="16824960" indent="0">
              <a:buNone/>
              <a:defRPr sz="7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2968014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8917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94090" y="10223500"/>
            <a:ext cx="1787652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376886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044708"/>
            <a:ext cx="3627882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897273" y="9414513"/>
            <a:ext cx="17794364"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4" name="Content Placeholder 3"/>
          <p:cNvSpPr>
            <a:spLocks noGrp="1"/>
          </p:cNvSpPr>
          <p:nvPr>
            <p:ph sz="half" idx="2"/>
          </p:nvPr>
        </p:nvSpPr>
        <p:spPr>
          <a:xfrm>
            <a:off x="2897273" y="14028420"/>
            <a:ext cx="17794364"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294092" y="9414513"/>
            <a:ext cx="17881999" cy="4613907"/>
          </a:xfrm>
        </p:spPr>
        <p:txBody>
          <a:bodyPr anchor="b"/>
          <a:lstStyle>
            <a:lvl1pPr marL="0" indent="0">
              <a:buNone/>
              <a:defRPr sz="11040" b="1"/>
            </a:lvl1pPr>
            <a:lvl2pPr marL="2103120" indent="0">
              <a:buNone/>
              <a:defRPr sz="9200" b="1"/>
            </a:lvl2pPr>
            <a:lvl3pPr marL="4206240" indent="0">
              <a:buNone/>
              <a:defRPr sz="8280" b="1"/>
            </a:lvl3pPr>
            <a:lvl4pPr marL="6309360" indent="0">
              <a:buNone/>
              <a:defRPr sz="7360" b="1"/>
            </a:lvl4pPr>
            <a:lvl5pPr marL="8412480" indent="0">
              <a:buNone/>
              <a:defRPr sz="7360" b="1"/>
            </a:lvl5pPr>
            <a:lvl6pPr marL="10515600" indent="0">
              <a:buNone/>
              <a:defRPr sz="7360" b="1"/>
            </a:lvl6pPr>
            <a:lvl7pPr marL="12618720" indent="0">
              <a:buNone/>
              <a:defRPr sz="7360" b="1"/>
            </a:lvl7pPr>
            <a:lvl8pPr marL="14721840" indent="0">
              <a:buNone/>
              <a:defRPr sz="7360" b="1"/>
            </a:lvl8pPr>
            <a:lvl9pPr marL="16824960" indent="0">
              <a:buNone/>
              <a:defRPr sz="7360" b="1"/>
            </a:lvl9pPr>
          </a:lstStyle>
          <a:p>
            <a:pPr lvl="0"/>
            <a:r>
              <a:rPr lang="en-US"/>
              <a:t>Click to edit Master text styles</a:t>
            </a:r>
          </a:p>
        </p:txBody>
      </p:sp>
      <p:sp>
        <p:nvSpPr>
          <p:cNvPr id="6" name="Content Placeholder 5"/>
          <p:cNvSpPr>
            <a:spLocks noGrp="1"/>
          </p:cNvSpPr>
          <p:nvPr>
            <p:ph sz="quarter" idx="4"/>
          </p:nvPr>
        </p:nvSpPr>
        <p:spPr>
          <a:xfrm>
            <a:off x="21294092" y="14028420"/>
            <a:ext cx="17881999"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53497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835207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4128907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Content Placeholder 2"/>
          <p:cNvSpPr>
            <a:spLocks noGrp="1"/>
          </p:cNvSpPr>
          <p:nvPr>
            <p:ph idx="1"/>
          </p:nvPr>
        </p:nvSpPr>
        <p:spPr>
          <a:xfrm>
            <a:off x="17881999" y="5529588"/>
            <a:ext cx="21294090" cy="27292300"/>
          </a:xfrm>
        </p:spPr>
        <p:txBody>
          <a:bodyPr/>
          <a:lstStyle>
            <a:lvl1pPr>
              <a:defRPr sz="14720"/>
            </a:lvl1pPr>
            <a:lvl2pPr>
              <a:defRPr sz="12880"/>
            </a:lvl2pPr>
            <a:lvl3pPr>
              <a:defRPr sz="11040"/>
            </a:lvl3pPr>
            <a:lvl4pPr>
              <a:defRPr sz="9200"/>
            </a:lvl4pPr>
            <a:lvl5pPr>
              <a:defRPr sz="9200"/>
            </a:lvl5pPr>
            <a:lvl6pPr>
              <a:defRPr sz="9200"/>
            </a:lvl6pPr>
            <a:lvl7pPr>
              <a:defRPr sz="9200"/>
            </a:lvl7pPr>
            <a:lvl8pPr>
              <a:defRPr sz="9200"/>
            </a:lvl8pPr>
            <a:lvl9pPr>
              <a:defRPr sz="9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3686820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97269" y="2560320"/>
            <a:ext cx="13566219" cy="8961120"/>
          </a:xfrm>
        </p:spPr>
        <p:txBody>
          <a:bodyPr anchor="b"/>
          <a:lstStyle>
            <a:lvl1pPr>
              <a:defRPr sz="14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881999" y="5529588"/>
            <a:ext cx="21294090" cy="27292300"/>
          </a:xfrm>
        </p:spPr>
        <p:txBody>
          <a:bodyPr anchor="t"/>
          <a:lstStyle>
            <a:lvl1pPr marL="0" indent="0">
              <a:buNone/>
              <a:defRPr sz="14720"/>
            </a:lvl1pPr>
            <a:lvl2pPr marL="2103120" indent="0">
              <a:buNone/>
              <a:defRPr sz="12880"/>
            </a:lvl2pPr>
            <a:lvl3pPr marL="4206240" indent="0">
              <a:buNone/>
              <a:defRPr sz="11040"/>
            </a:lvl3pPr>
            <a:lvl4pPr marL="6309360" indent="0">
              <a:buNone/>
              <a:defRPr sz="9200"/>
            </a:lvl4pPr>
            <a:lvl5pPr marL="8412480" indent="0">
              <a:buNone/>
              <a:defRPr sz="9200"/>
            </a:lvl5pPr>
            <a:lvl6pPr marL="10515600" indent="0">
              <a:buNone/>
              <a:defRPr sz="9200"/>
            </a:lvl6pPr>
            <a:lvl7pPr marL="12618720" indent="0">
              <a:buNone/>
              <a:defRPr sz="9200"/>
            </a:lvl7pPr>
            <a:lvl8pPr marL="14721840" indent="0">
              <a:buNone/>
              <a:defRPr sz="9200"/>
            </a:lvl8pPr>
            <a:lvl9pPr marL="16824960" indent="0">
              <a:buNone/>
              <a:defRPr sz="9200"/>
            </a:lvl9pPr>
          </a:lstStyle>
          <a:p>
            <a:r>
              <a:rPr lang="en-US"/>
              <a:t>Click icon to add picture</a:t>
            </a:r>
            <a:endParaRPr lang="en-US" dirty="0"/>
          </a:p>
        </p:txBody>
      </p:sp>
      <p:sp>
        <p:nvSpPr>
          <p:cNvPr id="4" name="Text Placeholder 3"/>
          <p:cNvSpPr>
            <a:spLocks noGrp="1"/>
          </p:cNvSpPr>
          <p:nvPr>
            <p:ph type="body" sz="half" idx="2"/>
          </p:nvPr>
        </p:nvSpPr>
        <p:spPr>
          <a:xfrm>
            <a:off x="2897269" y="11521440"/>
            <a:ext cx="13566219" cy="21344893"/>
          </a:xfrm>
        </p:spPr>
        <p:txBody>
          <a:bodyPr/>
          <a:lstStyle>
            <a:lvl1pPr marL="0" indent="0">
              <a:buNone/>
              <a:defRPr sz="7360"/>
            </a:lvl1pPr>
            <a:lvl2pPr marL="2103120" indent="0">
              <a:buNone/>
              <a:defRPr sz="6440"/>
            </a:lvl2pPr>
            <a:lvl3pPr marL="4206240" indent="0">
              <a:buNone/>
              <a:defRPr sz="5520"/>
            </a:lvl3pPr>
            <a:lvl4pPr marL="6309360" indent="0">
              <a:buNone/>
              <a:defRPr sz="4600"/>
            </a:lvl4pPr>
            <a:lvl5pPr marL="8412480" indent="0">
              <a:buNone/>
              <a:defRPr sz="4600"/>
            </a:lvl5pPr>
            <a:lvl6pPr marL="10515600" indent="0">
              <a:buNone/>
              <a:defRPr sz="4600"/>
            </a:lvl6pPr>
            <a:lvl7pPr marL="12618720" indent="0">
              <a:buNone/>
              <a:defRPr sz="4600"/>
            </a:lvl7pPr>
            <a:lvl8pPr marL="14721840" indent="0">
              <a:buNone/>
              <a:defRPr sz="4600"/>
            </a:lvl8pPr>
            <a:lvl9pPr marL="16824960" indent="0">
              <a:buNone/>
              <a:defRPr sz="4600"/>
            </a:lvl9pPr>
          </a:lstStyle>
          <a:p>
            <a:pPr lvl="0"/>
            <a:r>
              <a:rPr lang="en-US"/>
              <a:t>Click to edit Master text styles</a:t>
            </a:r>
          </a:p>
        </p:txBody>
      </p:sp>
      <p:sp>
        <p:nvSpPr>
          <p:cNvPr id="5" name="Date Placeholder 4"/>
          <p:cNvSpPr>
            <a:spLocks noGrp="1"/>
          </p:cNvSpPr>
          <p:nvPr>
            <p:ph type="dt" sz="half" idx="10"/>
          </p:nvPr>
        </p:nvSpPr>
        <p:spPr/>
        <p:txBody>
          <a:bodyPr/>
          <a:lstStyle/>
          <a:p>
            <a:fld id="{4F20B532-B5DD-45C5-B78C-DF3FDEAD0301}" type="datetimeFigureOut">
              <a:rPr lang="en-US" smtClean="0"/>
              <a:t>11/21/2018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442BB3-88B0-4FB4-9E37-2E416500A7DE}" type="slidenum">
              <a:rPr lang="en-US" smtClean="0"/>
              <a:t>‹#›</a:t>
            </a:fld>
            <a:endParaRPr lang="en-US" dirty="0"/>
          </a:p>
        </p:txBody>
      </p:sp>
    </p:spTree>
    <p:extLst>
      <p:ext uri="{BB962C8B-B14F-4D97-AF65-F5344CB8AC3E}">
        <p14:creationId xmlns:p14="http://schemas.microsoft.com/office/powerpoint/2010/main" val="1102565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91790" y="2044708"/>
            <a:ext cx="36278820" cy="742315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891790" y="10223500"/>
            <a:ext cx="36278820" cy="243674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891790" y="35595568"/>
            <a:ext cx="9464040" cy="2044700"/>
          </a:xfrm>
          <a:prstGeom prst="rect">
            <a:avLst/>
          </a:prstGeom>
        </p:spPr>
        <p:txBody>
          <a:bodyPr vert="horz" lIns="91440" tIns="45720" rIns="91440" bIns="45720" rtlCol="0" anchor="ctr"/>
          <a:lstStyle>
            <a:lvl1pPr algn="l">
              <a:defRPr sz="5520">
                <a:solidFill>
                  <a:schemeClr val="tx1">
                    <a:tint val="75000"/>
                  </a:schemeClr>
                </a:solidFill>
              </a:defRPr>
            </a:lvl1pPr>
          </a:lstStyle>
          <a:p>
            <a:fld id="{C764DE79-268F-4C1A-8933-263129D2AF90}" type="datetimeFigureOut">
              <a:rPr lang="en-US" dirty="0"/>
              <a:t>11/21/2018</a:t>
            </a:fld>
            <a:endParaRPr lang="en-US" dirty="0"/>
          </a:p>
        </p:txBody>
      </p:sp>
      <p:sp>
        <p:nvSpPr>
          <p:cNvPr id="5" name="Footer Placeholder 4"/>
          <p:cNvSpPr>
            <a:spLocks noGrp="1"/>
          </p:cNvSpPr>
          <p:nvPr>
            <p:ph type="ftr" sz="quarter" idx="3"/>
          </p:nvPr>
        </p:nvSpPr>
        <p:spPr>
          <a:xfrm>
            <a:off x="13933170" y="35595568"/>
            <a:ext cx="14196060" cy="2044700"/>
          </a:xfrm>
          <a:prstGeom prst="rect">
            <a:avLst/>
          </a:prstGeom>
        </p:spPr>
        <p:txBody>
          <a:bodyPr vert="horz" lIns="91440" tIns="45720" rIns="91440" bIns="45720" rtlCol="0" anchor="ctr"/>
          <a:lstStyle>
            <a:lvl1pPr algn="ctr">
              <a:defRPr sz="55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9706570" y="35595568"/>
            <a:ext cx="9464040" cy="2044700"/>
          </a:xfrm>
          <a:prstGeom prst="rect">
            <a:avLst/>
          </a:prstGeom>
        </p:spPr>
        <p:txBody>
          <a:bodyPr vert="horz" lIns="91440" tIns="45720" rIns="91440" bIns="45720" rtlCol="0" anchor="ctr"/>
          <a:lstStyle>
            <a:lvl1pPr algn="r">
              <a:defRPr sz="552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0" y="0"/>
            <a:ext cx="42062400" cy="38404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8" name="Rectangle 7"/>
          <p:cNvSpPr/>
          <p:nvPr userDrawn="1"/>
        </p:nvSpPr>
        <p:spPr>
          <a:xfrm>
            <a:off x="498764" y="602975"/>
            <a:ext cx="41023309" cy="3707191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9" name="Rectangle 8"/>
          <p:cNvSpPr/>
          <p:nvPr userDrawn="1"/>
        </p:nvSpPr>
        <p:spPr>
          <a:xfrm>
            <a:off x="789710" y="974035"/>
            <a:ext cx="40399854" cy="3570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cxnSp>
        <p:nvCxnSpPr>
          <p:cNvPr id="10" name="Straight Connector 9"/>
          <p:cNvCxnSpPr/>
          <p:nvPr userDrawn="1"/>
        </p:nvCxnSpPr>
        <p:spPr>
          <a:xfrm>
            <a:off x="14360707"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1" name="Straight Connector 10"/>
          <p:cNvCxnSpPr/>
          <p:nvPr userDrawn="1"/>
        </p:nvCxnSpPr>
        <p:spPr>
          <a:xfrm>
            <a:off x="27710236" y="7629108"/>
            <a:ext cx="0" cy="28473649"/>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cxnSp>
        <p:nvCxnSpPr>
          <p:cNvPr id="12" name="Straight Connector 11"/>
          <p:cNvCxnSpPr/>
          <p:nvPr userDrawn="1"/>
        </p:nvCxnSpPr>
        <p:spPr>
          <a:xfrm>
            <a:off x="1662545" y="7629108"/>
            <a:ext cx="38639630" cy="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13" name="Rectangle 12"/>
          <p:cNvSpPr/>
          <p:nvPr userDrawn="1"/>
        </p:nvSpPr>
        <p:spPr>
          <a:xfrm>
            <a:off x="1332584" y="1852864"/>
            <a:ext cx="39421656" cy="53124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4" name="Rectangle 13"/>
          <p:cNvSpPr/>
          <p:nvPr userDrawn="1"/>
        </p:nvSpPr>
        <p:spPr>
          <a:xfrm>
            <a:off x="14681903"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5" name="Rectangle 14"/>
          <p:cNvSpPr/>
          <p:nvPr userDrawn="1"/>
        </p:nvSpPr>
        <p:spPr>
          <a:xfrm>
            <a:off x="1332584"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sp>
        <p:nvSpPr>
          <p:cNvPr id="16" name="Rectangle 15"/>
          <p:cNvSpPr/>
          <p:nvPr userDrawn="1"/>
        </p:nvSpPr>
        <p:spPr>
          <a:xfrm>
            <a:off x="28488616" y="36966042"/>
            <a:ext cx="13772005" cy="348878"/>
          </a:xfrm>
          <a:prstGeom prst="rect">
            <a:avLst/>
          </a:prstGeom>
        </p:spPr>
        <p:txBody>
          <a:bodyPr wrap="square">
            <a:spAutoFit/>
          </a:bodyPr>
          <a:lstStyle/>
          <a:p>
            <a:r>
              <a:rPr lang="en-US" sz="1667" i="1" dirty="0">
                <a:solidFill>
                  <a:schemeClr val="bg1"/>
                </a:solidFill>
              </a:rPr>
              <a:t>We thank the Office of Research and Sponsored Programs for supporting this research, and Learning &amp; Technology Services for printing this poster.</a:t>
            </a:r>
            <a:r>
              <a:rPr lang="en-US" sz="1667" dirty="0">
                <a:solidFill>
                  <a:schemeClr val="bg1"/>
                </a:solidFill>
              </a:rPr>
              <a:t> </a:t>
            </a:r>
          </a:p>
        </p:txBody>
      </p:sp>
      <p:sp>
        <p:nvSpPr>
          <p:cNvPr id="17" name="Rectangle 16"/>
          <p:cNvSpPr/>
          <p:nvPr userDrawn="1"/>
        </p:nvSpPr>
        <p:spPr>
          <a:xfrm>
            <a:off x="28031225" y="8232082"/>
            <a:ext cx="12723015" cy="27870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3" dirty="0"/>
          </a:p>
        </p:txBody>
      </p:sp>
      <p:pic>
        <p:nvPicPr>
          <p:cNvPr id="19" name="Picture 1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9169430" y="3729895"/>
            <a:ext cx="10001180" cy="1558356"/>
          </a:xfrm>
          <a:prstGeom prst="rect">
            <a:avLst/>
          </a:prstGeom>
        </p:spPr>
      </p:pic>
    </p:spTree>
    <p:extLst>
      <p:ext uri="{BB962C8B-B14F-4D97-AF65-F5344CB8AC3E}">
        <p14:creationId xmlns:p14="http://schemas.microsoft.com/office/powerpoint/2010/main" val="24824041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206240" rtl="0" eaLnBrk="1" latinLnBrk="0" hangingPunct="1">
        <a:lnSpc>
          <a:spcPct val="90000"/>
        </a:lnSpc>
        <a:spcBef>
          <a:spcPct val="0"/>
        </a:spcBef>
        <a:buNone/>
        <a:defRPr sz="20240" kern="1200">
          <a:solidFill>
            <a:schemeClr val="tx1"/>
          </a:solidFill>
          <a:latin typeface="+mj-lt"/>
          <a:ea typeface="+mj-ea"/>
          <a:cs typeface="+mj-cs"/>
        </a:defRPr>
      </a:lvl1pPr>
    </p:titleStyle>
    <p:bodyStyle>
      <a:lvl1pPr marL="1051560" indent="-1051560" algn="l" defTabSz="4206240" rtl="0" eaLnBrk="1" latinLnBrk="0" hangingPunct="1">
        <a:lnSpc>
          <a:spcPct val="90000"/>
        </a:lnSpc>
        <a:spcBef>
          <a:spcPts val="4600"/>
        </a:spcBef>
        <a:buFont typeface="Arial" panose="020B0604020202020204" pitchFamily="34" charset="0"/>
        <a:buChar char="•"/>
        <a:defRPr sz="12880" kern="1200">
          <a:solidFill>
            <a:schemeClr val="tx1"/>
          </a:solidFill>
          <a:latin typeface="+mn-lt"/>
          <a:ea typeface="+mn-ea"/>
          <a:cs typeface="+mn-cs"/>
        </a:defRPr>
      </a:lvl1pPr>
      <a:lvl2pPr marL="3154680" indent="-1051560" algn="l" defTabSz="4206240" rtl="0" eaLnBrk="1" latinLnBrk="0" hangingPunct="1">
        <a:lnSpc>
          <a:spcPct val="90000"/>
        </a:lnSpc>
        <a:spcBef>
          <a:spcPts val="2300"/>
        </a:spcBef>
        <a:buFont typeface="Arial" panose="020B0604020202020204" pitchFamily="34" charset="0"/>
        <a:buChar char="•"/>
        <a:defRPr sz="11040" kern="1200">
          <a:solidFill>
            <a:schemeClr val="tx1"/>
          </a:solidFill>
          <a:latin typeface="+mn-lt"/>
          <a:ea typeface="+mn-ea"/>
          <a:cs typeface="+mn-cs"/>
        </a:defRPr>
      </a:lvl2pPr>
      <a:lvl3pPr marL="5257800" indent="-1051560" algn="l" defTabSz="4206240" rtl="0" eaLnBrk="1" latinLnBrk="0" hangingPunct="1">
        <a:lnSpc>
          <a:spcPct val="90000"/>
        </a:lnSpc>
        <a:spcBef>
          <a:spcPts val="2300"/>
        </a:spcBef>
        <a:buFont typeface="Arial" panose="020B0604020202020204" pitchFamily="34" charset="0"/>
        <a:buChar char="•"/>
        <a:defRPr sz="9200" kern="1200">
          <a:solidFill>
            <a:schemeClr val="tx1"/>
          </a:solidFill>
          <a:latin typeface="+mn-lt"/>
          <a:ea typeface="+mn-ea"/>
          <a:cs typeface="+mn-cs"/>
        </a:defRPr>
      </a:lvl3pPr>
      <a:lvl4pPr marL="73609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4pPr>
      <a:lvl5pPr marL="946404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5pPr>
      <a:lvl6pPr marL="1156716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6pPr>
      <a:lvl7pPr marL="1367028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7pPr>
      <a:lvl8pPr marL="1577340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8pPr>
      <a:lvl9pPr marL="17876520" indent="-1051560" algn="l" defTabSz="4206240" rtl="0" eaLnBrk="1" latinLnBrk="0" hangingPunct="1">
        <a:lnSpc>
          <a:spcPct val="90000"/>
        </a:lnSpc>
        <a:spcBef>
          <a:spcPts val="2300"/>
        </a:spcBef>
        <a:buFont typeface="Arial" panose="020B0604020202020204" pitchFamily="34" charset="0"/>
        <a:buChar char="•"/>
        <a:defRPr sz="8280" kern="1200">
          <a:solidFill>
            <a:schemeClr val="tx1"/>
          </a:solidFill>
          <a:latin typeface="+mn-lt"/>
          <a:ea typeface="+mn-ea"/>
          <a:cs typeface="+mn-cs"/>
        </a:defRPr>
      </a:lvl9pPr>
    </p:bodyStyle>
    <p:otherStyle>
      <a:defPPr>
        <a:defRPr lang="en-US"/>
      </a:defPPr>
      <a:lvl1pPr marL="0" algn="l" defTabSz="4206240" rtl="0" eaLnBrk="1" latinLnBrk="0" hangingPunct="1">
        <a:defRPr sz="8280" kern="1200">
          <a:solidFill>
            <a:schemeClr val="tx1"/>
          </a:solidFill>
          <a:latin typeface="+mn-lt"/>
          <a:ea typeface="+mn-ea"/>
          <a:cs typeface="+mn-cs"/>
        </a:defRPr>
      </a:lvl1pPr>
      <a:lvl2pPr marL="2103120" algn="l" defTabSz="4206240" rtl="0" eaLnBrk="1" latinLnBrk="0" hangingPunct="1">
        <a:defRPr sz="8280" kern="1200">
          <a:solidFill>
            <a:schemeClr val="tx1"/>
          </a:solidFill>
          <a:latin typeface="+mn-lt"/>
          <a:ea typeface="+mn-ea"/>
          <a:cs typeface="+mn-cs"/>
        </a:defRPr>
      </a:lvl2pPr>
      <a:lvl3pPr marL="4206240" algn="l" defTabSz="4206240" rtl="0" eaLnBrk="1" latinLnBrk="0" hangingPunct="1">
        <a:defRPr sz="8280" kern="1200">
          <a:solidFill>
            <a:schemeClr val="tx1"/>
          </a:solidFill>
          <a:latin typeface="+mn-lt"/>
          <a:ea typeface="+mn-ea"/>
          <a:cs typeface="+mn-cs"/>
        </a:defRPr>
      </a:lvl3pPr>
      <a:lvl4pPr marL="6309360" algn="l" defTabSz="4206240" rtl="0" eaLnBrk="1" latinLnBrk="0" hangingPunct="1">
        <a:defRPr sz="8280" kern="1200">
          <a:solidFill>
            <a:schemeClr val="tx1"/>
          </a:solidFill>
          <a:latin typeface="+mn-lt"/>
          <a:ea typeface="+mn-ea"/>
          <a:cs typeface="+mn-cs"/>
        </a:defRPr>
      </a:lvl4pPr>
      <a:lvl5pPr marL="8412480" algn="l" defTabSz="4206240" rtl="0" eaLnBrk="1" latinLnBrk="0" hangingPunct="1">
        <a:defRPr sz="8280" kern="1200">
          <a:solidFill>
            <a:schemeClr val="tx1"/>
          </a:solidFill>
          <a:latin typeface="+mn-lt"/>
          <a:ea typeface="+mn-ea"/>
          <a:cs typeface="+mn-cs"/>
        </a:defRPr>
      </a:lvl5pPr>
      <a:lvl6pPr marL="10515600" algn="l" defTabSz="4206240" rtl="0" eaLnBrk="1" latinLnBrk="0" hangingPunct="1">
        <a:defRPr sz="8280" kern="1200">
          <a:solidFill>
            <a:schemeClr val="tx1"/>
          </a:solidFill>
          <a:latin typeface="+mn-lt"/>
          <a:ea typeface="+mn-ea"/>
          <a:cs typeface="+mn-cs"/>
        </a:defRPr>
      </a:lvl6pPr>
      <a:lvl7pPr marL="12618720" algn="l" defTabSz="4206240" rtl="0" eaLnBrk="1" latinLnBrk="0" hangingPunct="1">
        <a:defRPr sz="8280" kern="1200">
          <a:solidFill>
            <a:schemeClr val="tx1"/>
          </a:solidFill>
          <a:latin typeface="+mn-lt"/>
          <a:ea typeface="+mn-ea"/>
          <a:cs typeface="+mn-cs"/>
        </a:defRPr>
      </a:lvl7pPr>
      <a:lvl8pPr marL="14721840" algn="l" defTabSz="4206240" rtl="0" eaLnBrk="1" latinLnBrk="0" hangingPunct="1">
        <a:defRPr sz="8280" kern="1200">
          <a:solidFill>
            <a:schemeClr val="tx1"/>
          </a:solidFill>
          <a:latin typeface="+mn-lt"/>
          <a:ea typeface="+mn-ea"/>
          <a:cs typeface="+mn-cs"/>
        </a:defRPr>
      </a:lvl8pPr>
      <a:lvl9pPr marL="16824960" algn="l" defTabSz="4206240" rtl="0" eaLnBrk="1" latinLnBrk="0" hangingPunct="1">
        <a:defRPr sz="82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77601" y="3035891"/>
            <a:ext cx="34198560" cy="1926476"/>
          </a:xfrm>
        </p:spPr>
        <p:txBody>
          <a:bodyPr>
            <a:normAutofit fontScale="90000"/>
          </a:bodyPr>
          <a:lstStyle/>
          <a:p>
            <a:pPr algn="l"/>
            <a:r>
              <a:rPr lang="en-US" sz="12800" dirty="0">
                <a:latin typeface="Minion Pro" panose="02040503050306020203" pitchFamily="18" charset="0"/>
              </a:rPr>
              <a:t>Concussion as a Precursor to Musculoskeletal Injuries in Male and Female College Athletes </a:t>
            </a:r>
          </a:p>
        </p:txBody>
      </p:sp>
      <p:sp>
        <p:nvSpPr>
          <p:cNvPr id="6" name="Title 1"/>
          <p:cNvSpPr txBox="1">
            <a:spLocks/>
          </p:cNvSpPr>
          <p:nvPr/>
        </p:nvSpPr>
        <p:spPr>
          <a:xfrm>
            <a:off x="2382401" y="589665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4000" dirty="0" err="1">
                <a:solidFill>
                  <a:schemeClr val="bg1">
                    <a:lumMod val="50000"/>
                  </a:schemeClr>
                </a:solidFill>
                <a:latin typeface="Minion Pro" panose="02040503050306020203" pitchFamily="18" charset="0"/>
              </a:rPr>
              <a:t>Broden</a:t>
            </a:r>
            <a:r>
              <a:rPr lang="en-US" sz="4000" dirty="0">
                <a:solidFill>
                  <a:schemeClr val="bg1">
                    <a:lumMod val="50000"/>
                  </a:schemeClr>
                </a:solidFill>
                <a:latin typeface="Minion Pro" panose="02040503050306020203" pitchFamily="18" charset="0"/>
              </a:rPr>
              <a:t> </a:t>
            </a:r>
            <a:r>
              <a:rPr lang="en-US" sz="4000" dirty="0" err="1">
                <a:solidFill>
                  <a:schemeClr val="bg1">
                    <a:lumMod val="50000"/>
                  </a:schemeClr>
                </a:solidFill>
                <a:latin typeface="Minion Pro" panose="02040503050306020203" pitchFamily="18" charset="0"/>
              </a:rPr>
              <a:t>Schock</a:t>
            </a:r>
            <a:r>
              <a:rPr lang="en-US" sz="4000" dirty="0">
                <a:solidFill>
                  <a:schemeClr val="bg1">
                    <a:lumMod val="50000"/>
                  </a:schemeClr>
                </a:solidFill>
                <a:latin typeface="Minion Pro" panose="02040503050306020203" pitchFamily="18" charset="0"/>
              </a:rPr>
              <a:t>, Maria Mueller, Lucas Kohls, Samantha Matuszak  |   Department of Kinesiology Mentor Dr. Katherine Breedlove, PhD </a:t>
            </a:r>
          </a:p>
        </p:txBody>
      </p:sp>
      <p:sp>
        <p:nvSpPr>
          <p:cNvPr id="7" name="Title 1"/>
          <p:cNvSpPr txBox="1">
            <a:spLocks/>
          </p:cNvSpPr>
          <p:nvPr/>
        </p:nvSpPr>
        <p:spPr>
          <a:xfrm>
            <a:off x="2382401" y="5053942"/>
            <a:ext cx="34198560" cy="858067"/>
          </a:xfrm>
          <a:prstGeom prst="rect">
            <a:avLst/>
          </a:prstGeom>
        </p:spPr>
        <p:txBody>
          <a:bodyPr anchor="b"/>
          <a:lstStyle>
            <a:lvl1pPr algn="ctr" defTabSz="4023360" rtl="0" eaLnBrk="1" latinLnBrk="0" hangingPunct="1">
              <a:lnSpc>
                <a:spcPct val="90000"/>
              </a:lnSpc>
              <a:spcBef>
                <a:spcPct val="0"/>
              </a:spcBef>
              <a:buNone/>
              <a:defRPr sz="26400" kern="1200">
                <a:solidFill>
                  <a:schemeClr val="tx1"/>
                </a:solidFill>
                <a:latin typeface="+mj-lt"/>
                <a:ea typeface="+mj-ea"/>
                <a:cs typeface="+mj-cs"/>
              </a:defRPr>
            </a:lvl1pPr>
          </a:lstStyle>
          <a:p>
            <a:pPr algn="l"/>
            <a:r>
              <a:rPr lang="en-US" sz="6000" cap="small" dirty="0">
                <a:solidFill>
                  <a:srgbClr val="DD9E11"/>
                </a:solidFill>
                <a:latin typeface="Minion Pro" panose="02040503050306020203" pitchFamily="18" charset="0"/>
              </a:rPr>
              <a:t>A Data Analysis of Concussions </a:t>
            </a:r>
          </a:p>
        </p:txBody>
      </p:sp>
      <p:sp>
        <p:nvSpPr>
          <p:cNvPr id="8" name="Subtitle 2"/>
          <p:cNvSpPr txBox="1">
            <a:spLocks/>
          </p:cNvSpPr>
          <p:nvPr/>
        </p:nvSpPr>
        <p:spPr>
          <a:xfrm>
            <a:off x="1901652" y="8979640"/>
            <a:ext cx="11028290" cy="886817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marL="457200" indent="-457200" algn="l">
              <a:lnSpc>
                <a:spcPct val="100000"/>
              </a:lnSpc>
              <a:spcBef>
                <a:spcPts val="0"/>
              </a:spcBef>
              <a:buFont typeface="Arial" charset="0"/>
              <a:buChar char="•"/>
            </a:pPr>
            <a:r>
              <a:rPr lang="en-US" sz="4000" dirty="0">
                <a:latin typeface="Times New Roman" panose="02020603050405020304" pitchFamily="18" charset="0"/>
                <a:ea typeface="Times New Roman" panose="02020603050405020304" pitchFamily="18" charset="0"/>
                <a:cs typeface="Times New Roman" panose="02020603050405020304" pitchFamily="18" charset="0"/>
              </a:rPr>
              <a:t>Previous work by Kerr et al. noted that college athletes that sustain a concussion will have a higher probability of sustaining a musculoskeletal injury six months post-concussion, as compared to non-concussed athletes.</a:t>
            </a:r>
          </a:p>
          <a:p>
            <a:pPr marL="457200" indent="-457200" algn="l">
              <a:lnSpc>
                <a:spcPct val="100000"/>
              </a:lnSpc>
              <a:spcBef>
                <a:spcPts val="0"/>
              </a:spcBef>
              <a:buFont typeface="Arial" charset="0"/>
              <a:buChar char="•"/>
            </a:pPr>
            <a:r>
              <a:rPr lang="en-US" sz="4000" dirty="0">
                <a:latin typeface="Times New Roman" panose="02020603050405020304" pitchFamily="18" charset="0"/>
                <a:ea typeface="Times New Roman" panose="02020603050405020304" pitchFamily="18" charset="0"/>
                <a:cs typeface="Times New Roman" panose="02020603050405020304" pitchFamily="18" charset="0"/>
              </a:rPr>
              <a:t>The purpose of this study was to examine the impact of a concussion on the risk for musculoskeletal injuries for collegiate female and male athletes, six months post-concussion. </a:t>
            </a:r>
          </a:p>
          <a:p>
            <a:pPr marL="457200" indent="-457200" algn="l">
              <a:lnSpc>
                <a:spcPct val="100000"/>
              </a:lnSpc>
              <a:spcBef>
                <a:spcPts val="0"/>
              </a:spcBef>
              <a:buFont typeface="Arial" charset="0"/>
              <a:buChar char="•"/>
            </a:pPr>
            <a:r>
              <a:rPr lang="en-US" sz="4000" dirty="0">
                <a:latin typeface="Times New Roman" panose="02020603050405020304" pitchFamily="18" charset="0"/>
                <a:ea typeface="Times New Roman" panose="02020603050405020304" pitchFamily="18" charset="0"/>
                <a:cs typeface="Times New Roman" panose="02020603050405020304" pitchFamily="18" charset="0"/>
              </a:rPr>
              <a:t>This is different than previous studies. This study looked at all musculoskeletal injuries that occur within six months of their last concussion. Other studies have only focused on either the upper or lower extremity injuries.</a:t>
            </a:r>
            <a:endParaRPr lang="en-US" sz="360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0" name="Subtitle 2"/>
          <p:cNvSpPr txBox="1">
            <a:spLocks/>
          </p:cNvSpPr>
          <p:nvPr/>
        </p:nvSpPr>
        <p:spPr>
          <a:xfrm>
            <a:off x="15623817" y="9256748"/>
            <a:ext cx="10827763" cy="2332567"/>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3" name="TextBox 2"/>
          <p:cNvSpPr txBox="1"/>
          <p:nvPr/>
        </p:nvSpPr>
        <p:spPr>
          <a:xfrm>
            <a:off x="1901652" y="7691739"/>
            <a:ext cx="6791499"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Introduction</a:t>
            </a:r>
          </a:p>
        </p:txBody>
      </p:sp>
      <p:sp>
        <p:nvSpPr>
          <p:cNvPr id="21" name="TextBox 20"/>
          <p:cNvSpPr txBox="1"/>
          <p:nvPr/>
        </p:nvSpPr>
        <p:spPr>
          <a:xfrm>
            <a:off x="1334190" y="18174765"/>
            <a:ext cx="6791499" cy="923330"/>
          </a:xfrm>
          <a:prstGeom prst="rect">
            <a:avLst/>
          </a:prstGeom>
          <a:noFill/>
        </p:spPr>
        <p:txBody>
          <a:bodyPr wrap="square" rtlCol="0">
            <a:spAutoFit/>
          </a:bodyPr>
          <a:lstStyle/>
          <a:p>
            <a:pPr defTabSz="4023360">
              <a:lnSpc>
                <a:spcPct val="90000"/>
              </a:lnSpc>
              <a:spcBef>
                <a:spcPts val="4400"/>
              </a:spcBef>
            </a:pPr>
            <a:r>
              <a:rPr lang="en-US" sz="6000" cap="small" dirty="0">
                <a:solidFill>
                  <a:srgbClr val="DD9E11"/>
                </a:solidFill>
                <a:latin typeface="Minion Pro" panose="02040503050306020203" pitchFamily="18" charset="0"/>
              </a:rPr>
              <a:t>Methods</a:t>
            </a:r>
          </a:p>
        </p:txBody>
      </p:sp>
      <p:sp>
        <p:nvSpPr>
          <p:cNvPr id="27" name="Subtitle 2"/>
          <p:cNvSpPr txBox="1">
            <a:spLocks/>
          </p:cNvSpPr>
          <p:nvPr/>
        </p:nvSpPr>
        <p:spPr>
          <a:xfrm>
            <a:off x="15623814" y="12757169"/>
            <a:ext cx="10827765" cy="2034599"/>
          </a:xfrm>
          <a:prstGeom prst="rect">
            <a:avLst/>
          </a:prstGeom>
        </p:spPr>
        <p:txBody>
          <a:bodyPr/>
          <a:lstStyle>
            <a:lvl1pPr marL="0" indent="0" algn="ctr" defTabSz="4023360" rtl="0" eaLnBrk="1" latinLnBrk="0" hangingPunct="1">
              <a:lnSpc>
                <a:spcPct val="90000"/>
              </a:lnSpc>
              <a:spcBef>
                <a:spcPts val="4400"/>
              </a:spcBef>
              <a:buFont typeface="Arial" panose="020B0604020202020204" pitchFamily="34" charset="0"/>
              <a:buNone/>
              <a:defRPr sz="10560" kern="1200">
                <a:solidFill>
                  <a:schemeClr val="tx1"/>
                </a:solidFill>
                <a:latin typeface="+mn-lt"/>
                <a:ea typeface="+mn-ea"/>
                <a:cs typeface="+mn-cs"/>
              </a:defRPr>
            </a:lvl1pPr>
            <a:lvl2pPr marL="2011680" indent="0" algn="ctr" defTabSz="4023360" rtl="0" eaLnBrk="1" latinLnBrk="0" hangingPunct="1">
              <a:lnSpc>
                <a:spcPct val="90000"/>
              </a:lnSpc>
              <a:spcBef>
                <a:spcPts val="2200"/>
              </a:spcBef>
              <a:buFont typeface="Arial" panose="020B0604020202020204" pitchFamily="34" charset="0"/>
              <a:buNone/>
              <a:defRPr sz="8800" kern="1200">
                <a:solidFill>
                  <a:schemeClr val="tx1"/>
                </a:solidFill>
                <a:latin typeface="+mn-lt"/>
                <a:ea typeface="+mn-ea"/>
                <a:cs typeface="+mn-cs"/>
              </a:defRPr>
            </a:lvl2pPr>
            <a:lvl3pPr marL="4023360" indent="0" algn="ctr" defTabSz="4023360" rtl="0" eaLnBrk="1" latinLnBrk="0" hangingPunct="1">
              <a:lnSpc>
                <a:spcPct val="90000"/>
              </a:lnSpc>
              <a:spcBef>
                <a:spcPts val="2200"/>
              </a:spcBef>
              <a:buFont typeface="Arial" panose="020B0604020202020204" pitchFamily="34" charset="0"/>
              <a:buNone/>
              <a:defRPr sz="7920" kern="1200">
                <a:solidFill>
                  <a:schemeClr val="tx1"/>
                </a:solidFill>
                <a:latin typeface="+mn-lt"/>
                <a:ea typeface="+mn-ea"/>
                <a:cs typeface="+mn-cs"/>
              </a:defRPr>
            </a:lvl3pPr>
            <a:lvl4pPr marL="60350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4pPr>
            <a:lvl5pPr marL="804672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5pPr>
            <a:lvl6pPr marL="1005840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6pPr>
            <a:lvl7pPr marL="1207008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7pPr>
            <a:lvl8pPr marL="1408176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8pPr>
            <a:lvl9pPr marL="16093440" indent="0" algn="ctr" defTabSz="4023360" rtl="0" eaLnBrk="1" latinLnBrk="0" hangingPunct="1">
              <a:lnSpc>
                <a:spcPct val="90000"/>
              </a:lnSpc>
              <a:spcBef>
                <a:spcPts val="2200"/>
              </a:spcBef>
              <a:buFont typeface="Arial" panose="020B0604020202020204" pitchFamily="34" charset="0"/>
              <a:buNone/>
              <a:defRPr sz="7040" kern="1200">
                <a:solidFill>
                  <a:schemeClr val="tx1"/>
                </a:solidFill>
                <a:latin typeface="+mn-lt"/>
                <a:ea typeface="+mn-ea"/>
                <a:cs typeface="+mn-cs"/>
              </a:defRPr>
            </a:lvl9pPr>
          </a:lstStyle>
          <a:p>
            <a:pPr algn="l"/>
            <a:endParaRPr lang="en-US" sz="3200" dirty="0"/>
          </a:p>
        </p:txBody>
      </p:sp>
      <p:sp>
        <p:nvSpPr>
          <p:cNvPr id="30" name="TextBox 29"/>
          <p:cNvSpPr txBox="1"/>
          <p:nvPr/>
        </p:nvSpPr>
        <p:spPr>
          <a:xfrm>
            <a:off x="15623812" y="7697151"/>
            <a:ext cx="906364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rPr>
              <a:t>Results</a:t>
            </a:r>
          </a:p>
        </p:txBody>
      </p:sp>
      <p:sp>
        <p:nvSpPr>
          <p:cNvPr id="9" name="TextBox 8"/>
          <p:cNvSpPr txBox="1"/>
          <p:nvPr/>
        </p:nvSpPr>
        <p:spPr>
          <a:xfrm>
            <a:off x="15622472" y="9273942"/>
            <a:ext cx="10826426" cy="14126944"/>
          </a:xfrm>
          <a:prstGeom prst="rect">
            <a:avLst/>
          </a:prstGeom>
          <a:noFill/>
        </p:spPr>
        <p:txBody>
          <a:bodyPr wrap="square" rtlCol="0">
            <a:spAutoFit/>
          </a:bodyPr>
          <a:lstStyle/>
          <a:p>
            <a:pPr marL="457200" indent="-457200">
              <a:buFont typeface="Arial" charset="0"/>
              <a:buChar char="•"/>
            </a:pPr>
            <a:r>
              <a:rPr lang="en-US" sz="4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 relative risk ratio (RR) was used to determine statistical significance and increased likelihood of sustaining a musculoskeletal injury in concussed verses non-concussed athletes. </a:t>
            </a:r>
          </a:p>
          <a:p>
            <a:pPr marL="457200" indent="-457200">
              <a:buFont typeface="Arial" charset="0"/>
              <a:buChar char="•"/>
            </a:pPr>
            <a:r>
              <a:rPr lang="en-US" sz="4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Relative risk ratios were computed using the statistical software R. The relative risk ratio compares the number of injuries in concussed athletes to the number of injuries in non-concussed athletes. </a:t>
            </a:r>
          </a:p>
          <a:p>
            <a:pPr marL="457200" indent="-457200">
              <a:buFont typeface="Arial" charset="0"/>
              <a:buChar char="•"/>
            </a:pPr>
            <a:r>
              <a:rPr lang="en-US" sz="4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Multiple relative risk ratios were conducted to compare the different sports injury rates. </a:t>
            </a:r>
          </a:p>
          <a:p>
            <a:pPr marL="457200" indent="-457200">
              <a:buFont typeface="Arial" charset="0"/>
              <a:buChar char="•"/>
            </a:pPr>
            <a:r>
              <a:rPr lang="en-US" sz="4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 RR equal to 1 means that there is no difference between the concussed and non-concussed individuals, a RR &lt;1 means that athletes in the non-concussed group are more likely to sustain an injury, and a RR &gt;1 means that athletes with concussions are more likely to sustain an injury.</a:t>
            </a:r>
          </a:p>
          <a:p>
            <a:pPr marL="457200" indent="-457200">
              <a:buFont typeface="Arial" charset="0"/>
              <a:buChar char="•"/>
            </a:pPr>
            <a:r>
              <a:rPr lang="en-US" sz="4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 limitation of the study is the non-concussed injury data is also collected from </a:t>
            </a:r>
            <a:r>
              <a:rPr lang="en-US" sz="4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Sportware</a:t>
            </a:r>
            <a:r>
              <a:rPr lang="en-US" sz="4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so the athletes who sustained a concussion were removed from the total number of injuries in each sport.</a:t>
            </a:r>
            <a:endParaRPr lang="en-US" sz="3600" dirty="0">
              <a:latin typeface="Calibri" panose="020F0502020204030204" pitchFamily="34" charset="0"/>
              <a:ea typeface="Calibri" panose="020F0502020204030204" pitchFamily="34" charset="0"/>
              <a:cs typeface="Times New Roman" panose="02020603050405020304" pitchFamily="18" charset="0"/>
            </a:endParaRPr>
          </a:p>
          <a:p>
            <a:pPr marL="857250" indent="-857250">
              <a:buClr>
                <a:schemeClr val="tx2">
                  <a:lumMod val="75000"/>
                </a:schemeClr>
              </a:buClr>
              <a:buFont typeface="Arial" panose="020B0604020202020204" pitchFamily="34" charset="0"/>
              <a:buChar char="•"/>
            </a:pPr>
            <a:endParaRPr lang="en-US" sz="3200" dirty="0"/>
          </a:p>
        </p:txBody>
      </p:sp>
      <p:sp>
        <p:nvSpPr>
          <p:cNvPr id="31" name="TextBox 30"/>
          <p:cNvSpPr txBox="1"/>
          <p:nvPr/>
        </p:nvSpPr>
        <p:spPr>
          <a:xfrm>
            <a:off x="15623813" y="8522823"/>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Data Analysis </a:t>
            </a:r>
          </a:p>
        </p:txBody>
      </p:sp>
      <p:sp>
        <p:nvSpPr>
          <p:cNvPr id="32" name="TextBox 31"/>
          <p:cNvSpPr txBox="1"/>
          <p:nvPr/>
        </p:nvSpPr>
        <p:spPr>
          <a:xfrm>
            <a:off x="27852597" y="29265651"/>
            <a:ext cx="6418079"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References </a:t>
            </a:r>
          </a:p>
        </p:txBody>
      </p:sp>
      <p:sp>
        <p:nvSpPr>
          <p:cNvPr id="33" name="TextBox 32"/>
          <p:cNvSpPr txBox="1"/>
          <p:nvPr/>
        </p:nvSpPr>
        <p:spPr>
          <a:xfrm>
            <a:off x="27852597" y="30106110"/>
            <a:ext cx="13015915" cy="4862870"/>
          </a:xfrm>
          <a:prstGeom prst="rect">
            <a:avLst/>
          </a:prstGeom>
          <a:noFill/>
        </p:spPr>
        <p:txBody>
          <a:bodyPr wrap="square" rtlCol="0">
            <a:spAutoFit/>
          </a:bodyPr>
          <a:lstStyle/>
          <a:p>
            <a:pPr marL="342900" indent="-342900">
              <a:buFont typeface="Arial" panose="020B0604020202020204" pitchFamily="34" charset="0"/>
              <a:buChar char="•"/>
            </a:pPr>
            <a:r>
              <a:rPr lang="en-US" sz="2000" dirty="0"/>
              <a:t>Ca</a:t>
            </a:r>
            <a:r>
              <a:rPr lang="en-US" sz="1800" dirty="0"/>
              <a:t>tena, R. D., </a:t>
            </a:r>
            <a:r>
              <a:rPr lang="en-US" sz="1800" dirty="0" err="1"/>
              <a:t>Donkelaar</a:t>
            </a:r>
            <a:r>
              <a:rPr lang="en-US" sz="1800" dirty="0"/>
              <a:t>, P. V., &amp; Chou, L. (2006). Cognitive task effects on gait stability following concussion. Experimental Brain Research, 176(1): 23–31.</a:t>
            </a:r>
          </a:p>
          <a:p>
            <a:endParaRPr lang="en-US" sz="1800" dirty="0"/>
          </a:p>
          <a:p>
            <a:pPr marL="285750" indent="-285750">
              <a:buFont typeface="Arial" panose="020B0604020202020204" pitchFamily="34" charset="0"/>
              <a:buChar char="•"/>
            </a:pPr>
            <a:r>
              <a:rPr lang="en-US" sz="1800" dirty="0"/>
              <a:t>Kerr, Z. Y., Marshall, S. W., </a:t>
            </a:r>
            <a:r>
              <a:rPr lang="en-US" sz="1800" dirty="0" err="1"/>
              <a:t>Dompier</a:t>
            </a:r>
            <a:r>
              <a:rPr lang="en-US" sz="1800" dirty="0"/>
              <a:t>, T. P., </a:t>
            </a:r>
            <a:r>
              <a:rPr lang="en-US" sz="1800" dirty="0" err="1"/>
              <a:t>Corlette</a:t>
            </a:r>
            <a:r>
              <a:rPr lang="en-US" sz="1800" dirty="0"/>
              <a:t>, J., </a:t>
            </a:r>
            <a:r>
              <a:rPr lang="en-US" sz="1800" dirty="0" err="1"/>
              <a:t>Klossner</a:t>
            </a:r>
            <a:r>
              <a:rPr lang="en-US" sz="1800" dirty="0"/>
              <a:t>, D. A., &amp; Gilchrist, J. (2015). College sports-related injuries--United States, 2009-10 through 2013-14 academic years.</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Centers for Disease Control and Prevention Morbidity and Mortality Weekly Report, 64(48), 1330-1336. Retrieved April 10, 2018, from https://www.cdc.gov/mmwr/pdf/wk/mm6448.pdf</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err="1"/>
              <a:t>Lynall</a:t>
            </a:r>
            <a:r>
              <a:rPr lang="en-US" sz="1800" dirty="0"/>
              <a:t>, R. C., </a:t>
            </a:r>
            <a:r>
              <a:rPr lang="en-US" sz="1800" dirty="0" err="1"/>
              <a:t>Mauntel</a:t>
            </a:r>
            <a:r>
              <a:rPr lang="en-US" sz="1800" dirty="0"/>
              <a:t>, T. C., Padua, D. A., &amp; </a:t>
            </a:r>
            <a:r>
              <a:rPr lang="en-US" sz="1800" dirty="0" err="1"/>
              <a:t>Mihalik</a:t>
            </a:r>
            <a:r>
              <a:rPr lang="en-US" sz="1800" dirty="0"/>
              <a:t>, J. P. (2015). Acute lower extremity injury rates increase after concussion in college athletes. Medicine &amp; Science in Sports &amp; Exercise, 47(12), 2487-2492. doi:10.1249/mss.0000000000000716</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err="1"/>
              <a:t>Marar</a:t>
            </a:r>
            <a:r>
              <a:rPr lang="en-US" sz="1800" dirty="0"/>
              <a:t>, M., McIlvain, N. M., Fields, S. K., &amp; Comstock, D. R. (2012). Epidemiology of concussions among united states high school athletes in 20 sports. The American Journal of Sports Medicine, 40(4), 747-755.</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err="1"/>
              <a:t>SportsWare</a:t>
            </a:r>
            <a:r>
              <a:rPr lang="en-US" sz="1800" dirty="0"/>
              <a:t> Online. (2018, January). Retrieved February 21, 2018, from http://www.csmisolutions.com</a:t>
            </a:r>
            <a:r>
              <a:rPr lang="en-US" sz="2000" dirty="0"/>
              <a:t>/products/injury-tracking/SportsWare-online</a:t>
            </a:r>
          </a:p>
        </p:txBody>
      </p:sp>
      <p:sp>
        <p:nvSpPr>
          <p:cNvPr id="40" name="TextBox 39"/>
          <p:cNvSpPr txBox="1"/>
          <p:nvPr/>
        </p:nvSpPr>
        <p:spPr>
          <a:xfrm>
            <a:off x="28646707" y="7697150"/>
            <a:ext cx="7629454" cy="1015663"/>
          </a:xfrm>
          <a:prstGeom prst="rect">
            <a:avLst/>
          </a:prstGeom>
          <a:noFill/>
        </p:spPr>
        <p:txBody>
          <a:bodyPr wrap="square" rtlCol="0">
            <a:spAutoFit/>
          </a:bodyPr>
          <a:lstStyle/>
          <a:p>
            <a:r>
              <a:rPr lang="en-US" sz="6000" cap="small" dirty="0">
                <a:solidFill>
                  <a:srgbClr val="DD9E11"/>
                </a:solidFill>
                <a:latin typeface="Minion Pro" panose="02040503050306020203" pitchFamily="18" charset="0"/>
                <a:sym typeface="Wingdings" panose="05000000000000000000" pitchFamily="2" charset="2"/>
              </a:rPr>
              <a:t>Discussion/Conclusion</a:t>
            </a:r>
            <a:r>
              <a:rPr lang="en-US" sz="4000" cap="small" dirty="0">
                <a:solidFill>
                  <a:srgbClr val="DD9E11"/>
                </a:solidFill>
                <a:latin typeface="Minion Pro" panose="02040503050306020203" pitchFamily="18" charset="0"/>
                <a:sym typeface="Wingdings" panose="05000000000000000000" pitchFamily="2" charset="2"/>
              </a:rPr>
              <a:t> </a:t>
            </a:r>
            <a:endParaRPr lang="en-US" sz="4000" cap="small" dirty="0">
              <a:solidFill>
                <a:srgbClr val="DD9E11"/>
              </a:solidFill>
              <a:latin typeface="Minion Pro" panose="02040503050306020203" pitchFamily="18" charset="0"/>
            </a:endParaRPr>
          </a:p>
        </p:txBody>
      </p:sp>
      <p:sp>
        <p:nvSpPr>
          <p:cNvPr id="41" name="TextBox 40"/>
          <p:cNvSpPr txBox="1"/>
          <p:nvPr/>
        </p:nvSpPr>
        <p:spPr>
          <a:xfrm>
            <a:off x="28646707" y="9014637"/>
            <a:ext cx="11005084" cy="9941183"/>
          </a:xfrm>
          <a:prstGeom prst="rect">
            <a:avLst/>
          </a:prstGeom>
          <a:noFill/>
        </p:spPr>
        <p:txBody>
          <a:bodyPr wrap="square" rtlCol="0">
            <a:spAutoFit/>
          </a:bodyPr>
          <a:lstStyle/>
          <a:p>
            <a:pPr marL="457200" indent="-457200">
              <a:buFont typeface="Arial" panose="020B0604020202020204" pitchFamily="34" charset="0"/>
              <a:buChar char="•"/>
            </a:pPr>
            <a:r>
              <a:rPr lang="en-US" sz="4000" dirty="0">
                <a:solidFill>
                  <a:srgbClr val="000000"/>
                </a:solidFill>
                <a:latin typeface="Times New Roman" panose="02020603050405020304" pitchFamily="18" charset="0"/>
                <a:ea typeface="Times New Roman" panose="02020603050405020304" pitchFamily="18" charset="0"/>
              </a:rPr>
              <a:t>In current studies there has been a link connecting differences in gait when performing level walking and being challenged with different tasks while concussed (Catena, </a:t>
            </a:r>
            <a:r>
              <a:rPr lang="en-US" sz="4000" dirty="0" err="1">
                <a:solidFill>
                  <a:srgbClr val="000000"/>
                </a:solidFill>
                <a:latin typeface="Times New Roman" panose="02020603050405020304" pitchFamily="18" charset="0"/>
                <a:ea typeface="Times New Roman" panose="02020603050405020304" pitchFamily="18" charset="0"/>
              </a:rPr>
              <a:t>Donkelaar</a:t>
            </a:r>
            <a:r>
              <a:rPr lang="en-US" sz="4000" dirty="0">
                <a:solidFill>
                  <a:srgbClr val="000000"/>
                </a:solidFill>
                <a:latin typeface="Times New Roman" panose="02020603050405020304" pitchFamily="18" charset="0"/>
                <a:ea typeface="Times New Roman" panose="02020603050405020304" pitchFamily="18" charset="0"/>
              </a:rPr>
              <a:t>, &amp; </a:t>
            </a:r>
            <a:r>
              <a:rPr lang="en-US" sz="4000" dirty="0" err="1">
                <a:solidFill>
                  <a:srgbClr val="000000"/>
                </a:solidFill>
                <a:latin typeface="Times New Roman" panose="02020603050405020304" pitchFamily="18" charset="0"/>
                <a:ea typeface="Times New Roman" panose="02020603050405020304" pitchFamily="18" charset="0"/>
              </a:rPr>
              <a:t>Chous</a:t>
            </a:r>
            <a:r>
              <a:rPr lang="en-US" sz="4000" dirty="0">
                <a:solidFill>
                  <a:srgbClr val="000000"/>
                </a:solidFill>
                <a:latin typeface="Times New Roman" panose="02020603050405020304" pitchFamily="18" charset="0"/>
                <a:ea typeface="Times New Roman" panose="02020603050405020304" pitchFamily="18" charset="0"/>
              </a:rPr>
              <a:t>, 2007). </a:t>
            </a:r>
          </a:p>
          <a:p>
            <a:pPr marL="457200" indent="-457200">
              <a:buFont typeface="Arial" panose="020B0604020202020204" pitchFamily="34" charset="0"/>
              <a:buChar char="•"/>
            </a:pPr>
            <a:r>
              <a:rPr lang="en-US" sz="4000" dirty="0">
                <a:solidFill>
                  <a:srgbClr val="000000"/>
                </a:solidFill>
                <a:latin typeface="Times New Roman" panose="02020603050405020304" pitchFamily="18" charset="0"/>
                <a:ea typeface="Times New Roman" panose="02020603050405020304" pitchFamily="18" charset="0"/>
              </a:rPr>
              <a:t> After compiling the findings, the researchers suggest an increased sensitive testing protocol with balance exercises following concussions (Catena, </a:t>
            </a:r>
            <a:r>
              <a:rPr lang="en-US" sz="4000" dirty="0" err="1">
                <a:solidFill>
                  <a:srgbClr val="000000"/>
                </a:solidFill>
                <a:latin typeface="Times New Roman" panose="02020603050405020304" pitchFamily="18" charset="0"/>
                <a:ea typeface="Times New Roman" panose="02020603050405020304" pitchFamily="18" charset="0"/>
              </a:rPr>
              <a:t>Donkelaar</a:t>
            </a:r>
            <a:r>
              <a:rPr lang="en-US" sz="4000" dirty="0">
                <a:solidFill>
                  <a:srgbClr val="000000"/>
                </a:solidFill>
                <a:latin typeface="Times New Roman" panose="02020603050405020304" pitchFamily="18" charset="0"/>
                <a:ea typeface="Times New Roman" panose="02020603050405020304" pitchFamily="18" charset="0"/>
              </a:rPr>
              <a:t>, &amp; </a:t>
            </a:r>
            <a:r>
              <a:rPr lang="en-US" sz="4000" dirty="0" err="1">
                <a:solidFill>
                  <a:srgbClr val="000000"/>
                </a:solidFill>
                <a:latin typeface="Times New Roman" panose="02020603050405020304" pitchFamily="18" charset="0"/>
                <a:ea typeface="Times New Roman" panose="02020603050405020304" pitchFamily="18" charset="0"/>
              </a:rPr>
              <a:t>Chous</a:t>
            </a:r>
            <a:r>
              <a:rPr lang="en-US" sz="4000" dirty="0">
                <a:solidFill>
                  <a:srgbClr val="000000"/>
                </a:solidFill>
                <a:latin typeface="Times New Roman" panose="02020603050405020304" pitchFamily="18" charset="0"/>
                <a:ea typeface="Times New Roman" panose="02020603050405020304" pitchFamily="18" charset="0"/>
              </a:rPr>
              <a:t>, 2007). </a:t>
            </a:r>
          </a:p>
          <a:p>
            <a:pPr marL="457200" indent="-457200">
              <a:buFont typeface="Arial" panose="020B0604020202020204" pitchFamily="34" charset="0"/>
              <a:buChar char="•"/>
            </a:pPr>
            <a:r>
              <a:rPr lang="en-US" sz="4000" dirty="0">
                <a:solidFill>
                  <a:srgbClr val="000000"/>
                </a:solidFill>
                <a:latin typeface="Times New Roman" panose="02020603050405020304" pitchFamily="18" charset="0"/>
                <a:ea typeface="Times New Roman" panose="02020603050405020304" pitchFamily="18" charset="0"/>
              </a:rPr>
              <a:t>In a study by </a:t>
            </a:r>
            <a:r>
              <a:rPr lang="en-US" sz="4000" dirty="0" err="1">
                <a:solidFill>
                  <a:srgbClr val="000000"/>
                </a:solidFill>
                <a:latin typeface="Times New Roman" panose="02020603050405020304" pitchFamily="18" charset="0"/>
                <a:ea typeface="Times New Roman" panose="02020603050405020304" pitchFamily="18" charset="0"/>
              </a:rPr>
              <a:t>Lynall</a:t>
            </a:r>
            <a:r>
              <a:rPr lang="en-US" sz="4000" dirty="0">
                <a:solidFill>
                  <a:srgbClr val="000000"/>
                </a:solidFill>
                <a:latin typeface="Times New Roman" panose="02020603050405020304" pitchFamily="18" charset="0"/>
                <a:ea typeface="Times New Roman" panose="02020603050405020304" pitchFamily="18" charset="0"/>
              </a:rPr>
              <a:t>, </a:t>
            </a:r>
            <a:r>
              <a:rPr lang="en-US" sz="4000" dirty="0" err="1">
                <a:solidFill>
                  <a:srgbClr val="000000"/>
                </a:solidFill>
                <a:latin typeface="Times New Roman" panose="02020603050405020304" pitchFamily="18" charset="0"/>
                <a:ea typeface="Times New Roman" panose="02020603050405020304" pitchFamily="18" charset="0"/>
              </a:rPr>
              <a:t>Mauntel</a:t>
            </a:r>
            <a:r>
              <a:rPr lang="en-US" sz="4000" dirty="0">
                <a:solidFill>
                  <a:srgbClr val="000000"/>
                </a:solidFill>
                <a:latin typeface="Times New Roman" panose="02020603050405020304" pitchFamily="18" charset="0"/>
                <a:ea typeface="Times New Roman" panose="02020603050405020304" pitchFamily="18" charset="0"/>
              </a:rPr>
              <a:t>, Padua, &amp; </a:t>
            </a:r>
            <a:r>
              <a:rPr lang="en-US" sz="4000" dirty="0" err="1">
                <a:solidFill>
                  <a:srgbClr val="000000"/>
                </a:solidFill>
                <a:latin typeface="Times New Roman" panose="02020603050405020304" pitchFamily="18" charset="0"/>
                <a:ea typeface="Times New Roman" panose="02020603050405020304" pitchFamily="18" charset="0"/>
              </a:rPr>
              <a:t>Mihalik</a:t>
            </a:r>
            <a:r>
              <a:rPr lang="en-US" sz="4000" dirty="0">
                <a:solidFill>
                  <a:srgbClr val="000000"/>
                </a:solidFill>
                <a:latin typeface="Times New Roman" panose="02020603050405020304" pitchFamily="18" charset="0"/>
                <a:ea typeface="Times New Roman" panose="02020603050405020304" pitchFamily="18" charset="0"/>
              </a:rPr>
              <a:t>, it was shown that athletes who sustained concussions were 2.02 times more likely to experience a lower extremity injury within six months compared to non-concussed athletes.</a:t>
            </a:r>
          </a:p>
          <a:p>
            <a:pPr marL="457200" indent="-457200">
              <a:buFont typeface="Arial" panose="020B0604020202020204" pitchFamily="34" charset="0"/>
              <a:buChar char="•"/>
            </a:pPr>
            <a:r>
              <a:rPr lang="en-US" sz="4000" dirty="0">
                <a:solidFill>
                  <a:srgbClr val="000000"/>
                </a:solidFill>
                <a:latin typeface="Times New Roman" panose="02020603050405020304" pitchFamily="18" charset="0"/>
                <a:ea typeface="Times New Roman" panose="02020603050405020304" pitchFamily="18" charset="0"/>
              </a:rPr>
              <a:t>Our data found no statistical significance in musculoskeletal injury rates between concussed and non-concussed athletes.</a:t>
            </a:r>
            <a:endParaRPr lang="en-US" sz="3600" dirty="0">
              <a:solidFill>
                <a:srgbClr val="000000"/>
              </a:solidFill>
              <a:effectLst/>
              <a:latin typeface="Arial" panose="020B0604020202020204" pitchFamily="34" charset="0"/>
              <a:ea typeface="Arial" panose="020B0604020202020204" pitchFamily="34" charset="0"/>
            </a:endParaRPr>
          </a:p>
        </p:txBody>
      </p:sp>
      <p:sp>
        <p:nvSpPr>
          <p:cNvPr id="15" name="TextBox 14">
            <a:extLst>
              <a:ext uri="{FF2B5EF4-FFF2-40B4-BE49-F238E27FC236}">
                <a16:creationId xmlns:a16="http://schemas.microsoft.com/office/drawing/2014/main" id="{0E8F90A7-FF56-4AD7-984E-4451E7563E1C}"/>
              </a:ext>
            </a:extLst>
          </p:cNvPr>
          <p:cNvSpPr txBox="1"/>
          <p:nvPr/>
        </p:nvSpPr>
        <p:spPr>
          <a:xfrm>
            <a:off x="1901652" y="19383597"/>
            <a:ext cx="11525693" cy="7971413"/>
          </a:xfrm>
          <a:prstGeom prst="rect">
            <a:avLst/>
          </a:prstGeom>
          <a:noFill/>
        </p:spPr>
        <p:txBody>
          <a:bodyPr wrap="square" rtlCol="0">
            <a:spAutoFit/>
          </a:bodyPr>
          <a:lstStyle/>
          <a:p>
            <a:r>
              <a:rPr lang="en-US"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pPr marL="457200" indent="-457200">
              <a:buFont typeface="Arial" charset="0"/>
              <a:buChar char="•"/>
            </a:pPr>
            <a:r>
              <a:rPr lang="en-US" sz="4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research subjects were male or female college athletes (Age ±) at Division III University in the Midwest collected anonymously from an electronic medical records program (</a:t>
            </a:r>
            <a:r>
              <a:rPr lang="en-US" sz="40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SportsWare</a:t>
            </a:r>
            <a:r>
              <a:rPr lang="en-US" sz="4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Database, 2018). </a:t>
            </a:r>
          </a:p>
          <a:p>
            <a:pPr marL="457200" indent="-457200">
              <a:buFont typeface="Arial" charset="0"/>
              <a:buChar char="•"/>
            </a:pPr>
            <a:r>
              <a:rPr lang="en-US" sz="4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Injury data was examined for occurrences of concussions and the number of musculoskeletal injuries for the subsequent six months were counted. </a:t>
            </a:r>
          </a:p>
          <a:p>
            <a:pPr marL="457200" indent="-457200">
              <a:buFont typeface="Arial" charset="0"/>
              <a:buChar char="•"/>
            </a:pPr>
            <a:r>
              <a:rPr lang="en-US" sz="4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Data included history of injuries for student-athletes participating in: men’s and woman’s basketball, men’s and woman’s ice hockey, and women’s soccer. </a:t>
            </a:r>
          </a:p>
          <a:p>
            <a:pPr marL="457200" indent="-457200">
              <a:buFont typeface="Arial" charset="0"/>
              <a:buChar char="•"/>
            </a:pPr>
            <a:r>
              <a:rPr lang="en-US" sz="4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total sample size was 103 concussed athletes. </a:t>
            </a:r>
            <a:endParaRPr lang="en-US" sz="3600"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00A93FB0-55F3-45B4-A9F0-45BE8E91FB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2401" y="28826892"/>
            <a:ext cx="9437066" cy="4131338"/>
          </a:xfrm>
          <a:prstGeom prst="rect">
            <a:avLst/>
          </a:prstGeom>
        </p:spPr>
      </p:pic>
      <p:sp>
        <p:nvSpPr>
          <p:cNvPr id="11" name="TextBox 10">
            <a:extLst>
              <a:ext uri="{FF2B5EF4-FFF2-40B4-BE49-F238E27FC236}">
                <a16:creationId xmlns:a16="http://schemas.microsoft.com/office/drawing/2014/main" id="{2B196E6D-2924-445A-A9F9-007410366AC6}"/>
              </a:ext>
            </a:extLst>
          </p:cNvPr>
          <p:cNvSpPr txBox="1"/>
          <p:nvPr/>
        </p:nvSpPr>
        <p:spPr>
          <a:xfrm>
            <a:off x="2077601" y="33259741"/>
            <a:ext cx="11249998" cy="707886"/>
          </a:xfrm>
          <a:prstGeom prst="rect">
            <a:avLst/>
          </a:prstGeom>
          <a:noFill/>
        </p:spPr>
        <p:txBody>
          <a:bodyPr wrap="square" rtlCol="0">
            <a:spAutoFit/>
          </a:bodyPr>
          <a:lstStyle/>
          <a:p>
            <a:r>
              <a:rPr lang="en-US" sz="2000" dirty="0"/>
              <a:t>Figure 1: Knee Injury. (2017, October 5). Why ice packs aren’t the only answer to injury recovery. </a:t>
            </a:r>
            <a:r>
              <a:rPr lang="en-US" sz="2000" i="1" dirty="0"/>
              <a:t>Power Play Blog. </a:t>
            </a:r>
            <a:r>
              <a:rPr lang="en-US" sz="2000" dirty="0"/>
              <a:t>n/a.</a:t>
            </a:r>
          </a:p>
        </p:txBody>
      </p:sp>
      <p:graphicFrame>
        <p:nvGraphicFramePr>
          <p:cNvPr id="14" name="Chart 13">
            <a:extLst>
              <a:ext uri="{FF2B5EF4-FFF2-40B4-BE49-F238E27FC236}">
                <a16:creationId xmlns:a16="http://schemas.microsoft.com/office/drawing/2014/main" id="{426599F8-CF48-4175-8157-2BC167583D1E}"/>
              </a:ext>
            </a:extLst>
          </p:cNvPr>
          <p:cNvGraphicFramePr/>
          <p:nvPr>
            <p:extLst>
              <p:ext uri="{D42A27DB-BD31-4B8C-83A1-F6EECF244321}">
                <p14:modId xmlns:p14="http://schemas.microsoft.com/office/powerpoint/2010/main" val="3158668831"/>
              </p:ext>
            </p:extLst>
          </p:nvPr>
        </p:nvGraphicFramePr>
        <p:xfrm>
          <a:off x="28222247" y="18955820"/>
          <a:ext cx="11673464" cy="956279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Table 12">
            <a:extLst>
              <a:ext uri="{FF2B5EF4-FFF2-40B4-BE49-F238E27FC236}">
                <a16:creationId xmlns:a16="http://schemas.microsoft.com/office/drawing/2014/main" id="{F931E707-3B42-CC42-9108-EF455BF11599}"/>
              </a:ext>
            </a:extLst>
          </p:cNvPr>
          <p:cNvGraphicFramePr>
            <a:graphicFrameLocks noGrp="1"/>
          </p:cNvGraphicFramePr>
          <p:nvPr>
            <p:extLst>
              <p:ext uri="{D42A27DB-BD31-4B8C-83A1-F6EECF244321}">
                <p14:modId xmlns:p14="http://schemas.microsoft.com/office/powerpoint/2010/main" val="3856592954"/>
              </p:ext>
            </p:extLst>
          </p:nvPr>
        </p:nvGraphicFramePr>
        <p:xfrm>
          <a:off x="15744470" y="23873972"/>
          <a:ext cx="10582430" cy="12464276"/>
        </p:xfrm>
        <a:graphic>
          <a:graphicData uri="http://schemas.openxmlformats.org/drawingml/2006/table">
            <a:tbl>
              <a:tblPr firstRow="1" lastCol="1" bandRow="1">
                <a:tableStyleId>{5C22544A-7EE6-4342-B048-85BDC9FD1C3A}</a:tableStyleId>
              </a:tblPr>
              <a:tblGrid>
                <a:gridCol w="2116486">
                  <a:extLst>
                    <a:ext uri="{9D8B030D-6E8A-4147-A177-3AD203B41FA5}">
                      <a16:colId xmlns:a16="http://schemas.microsoft.com/office/drawing/2014/main" val="2083598597"/>
                    </a:ext>
                  </a:extLst>
                </a:gridCol>
                <a:gridCol w="2116486">
                  <a:extLst>
                    <a:ext uri="{9D8B030D-6E8A-4147-A177-3AD203B41FA5}">
                      <a16:colId xmlns:a16="http://schemas.microsoft.com/office/drawing/2014/main" val="1245102466"/>
                    </a:ext>
                  </a:extLst>
                </a:gridCol>
                <a:gridCol w="2116486">
                  <a:extLst>
                    <a:ext uri="{9D8B030D-6E8A-4147-A177-3AD203B41FA5}">
                      <a16:colId xmlns:a16="http://schemas.microsoft.com/office/drawing/2014/main" val="2159623667"/>
                    </a:ext>
                  </a:extLst>
                </a:gridCol>
                <a:gridCol w="2116486">
                  <a:extLst>
                    <a:ext uri="{9D8B030D-6E8A-4147-A177-3AD203B41FA5}">
                      <a16:colId xmlns:a16="http://schemas.microsoft.com/office/drawing/2014/main" val="2544443765"/>
                    </a:ext>
                  </a:extLst>
                </a:gridCol>
                <a:gridCol w="2116486">
                  <a:extLst>
                    <a:ext uri="{9D8B030D-6E8A-4147-A177-3AD203B41FA5}">
                      <a16:colId xmlns:a16="http://schemas.microsoft.com/office/drawing/2014/main" val="1438674998"/>
                    </a:ext>
                  </a:extLst>
                </a:gridCol>
              </a:tblGrid>
              <a:tr h="1133116">
                <a:tc>
                  <a:txBody>
                    <a:bodyPr/>
                    <a:lstStyle/>
                    <a:p>
                      <a:r>
                        <a:rPr lang="en-US" sz="3200" dirty="0"/>
                        <a:t>Sport</a:t>
                      </a:r>
                    </a:p>
                  </a:txBody>
                  <a:tcPr/>
                </a:tc>
                <a:tc>
                  <a:txBody>
                    <a:bodyPr/>
                    <a:lstStyle/>
                    <a:p>
                      <a:endParaRPr lang="en-US" sz="3200" dirty="0"/>
                    </a:p>
                  </a:txBody>
                  <a:tcPr/>
                </a:tc>
                <a:tc>
                  <a:txBody>
                    <a:bodyPr/>
                    <a:lstStyle/>
                    <a:p>
                      <a:r>
                        <a:rPr lang="en-US" sz="3200" dirty="0"/>
                        <a:t>Injury </a:t>
                      </a:r>
                    </a:p>
                  </a:txBody>
                  <a:tcPr/>
                </a:tc>
                <a:tc>
                  <a:txBody>
                    <a:bodyPr/>
                    <a:lstStyle/>
                    <a:p>
                      <a:r>
                        <a:rPr lang="en-US" sz="3200" dirty="0"/>
                        <a:t>No Injury</a:t>
                      </a:r>
                    </a:p>
                  </a:txBody>
                  <a:tcPr/>
                </a:tc>
                <a:tc>
                  <a:txBody>
                    <a:bodyPr/>
                    <a:lstStyle/>
                    <a:p>
                      <a:r>
                        <a:rPr lang="en-US" sz="3200" dirty="0"/>
                        <a:t>Relative Risk Ratio</a:t>
                      </a:r>
                    </a:p>
                  </a:txBody>
                  <a:tcPr/>
                </a:tc>
                <a:extLst>
                  <a:ext uri="{0D108BD9-81ED-4DB2-BD59-A6C34878D82A}">
                    <a16:rowId xmlns:a16="http://schemas.microsoft.com/office/drawing/2014/main" val="732134952"/>
                  </a:ext>
                </a:extLst>
              </a:tr>
              <a:tr h="1133116">
                <a:tc>
                  <a:txBody>
                    <a:bodyPr/>
                    <a:lstStyle/>
                    <a:p>
                      <a:r>
                        <a:rPr lang="en-US" sz="3200" dirty="0"/>
                        <a:t>M Basketball</a:t>
                      </a:r>
                    </a:p>
                  </a:txBody>
                  <a:tcPr/>
                </a:tc>
                <a:tc>
                  <a:txBody>
                    <a:bodyPr/>
                    <a:lstStyle/>
                    <a:p>
                      <a:r>
                        <a:rPr lang="en-US" sz="3200" dirty="0"/>
                        <a:t>Concussed</a:t>
                      </a:r>
                    </a:p>
                  </a:txBody>
                  <a:tcPr/>
                </a:tc>
                <a:tc>
                  <a:txBody>
                    <a:bodyPr/>
                    <a:lstStyle/>
                    <a:p>
                      <a:r>
                        <a:rPr lang="en-US" sz="3200" dirty="0"/>
                        <a:t>2</a:t>
                      </a:r>
                    </a:p>
                  </a:txBody>
                  <a:tcPr/>
                </a:tc>
                <a:tc>
                  <a:txBody>
                    <a:bodyPr/>
                    <a:lstStyle/>
                    <a:p>
                      <a:r>
                        <a:rPr lang="en-US" sz="3200" dirty="0"/>
                        <a:t>4</a:t>
                      </a:r>
                    </a:p>
                  </a:txBody>
                  <a:tcPr/>
                </a:tc>
                <a:tc>
                  <a:txBody>
                    <a:bodyPr/>
                    <a:lstStyle/>
                    <a:p>
                      <a:r>
                        <a:rPr lang="en-US" sz="3200" dirty="0"/>
                        <a:t>0.66</a:t>
                      </a:r>
                    </a:p>
                  </a:txBody>
                  <a:tcPr/>
                </a:tc>
                <a:extLst>
                  <a:ext uri="{0D108BD9-81ED-4DB2-BD59-A6C34878D82A}">
                    <a16:rowId xmlns:a16="http://schemas.microsoft.com/office/drawing/2014/main" val="1767666602"/>
                  </a:ext>
                </a:extLst>
              </a:tr>
              <a:tr h="1133116">
                <a:tc>
                  <a:txBody>
                    <a:bodyPr/>
                    <a:lstStyle/>
                    <a:p>
                      <a:endParaRPr lang="en-US" sz="3200" dirty="0"/>
                    </a:p>
                  </a:txBody>
                  <a:tcPr/>
                </a:tc>
                <a:tc>
                  <a:txBody>
                    <a:bodyPr/>
                    <a:lstStyle/>
                    <a:p>
                      <a:r>
                        <a:rPr lang="en-US" sz="3200" dirty="0"/>
                        <a:t>Non-concussed</a:t>
                      </a:r>
                    </a:p>
                  </a:txBody>
                  <a:tcPr/>
                </a:tc>
                <a:tc>
                  <a:txBody>
                    <a:bodyPr/>
                    <a:lstStyle/>
                    <a:p>
                      <a:r>
                        <a:rPr lang="en-US" sz="3200" dirty="0"/>
                        <a:t>107</a:t>
                      </a:r>
                    </a:p>
                  </a:txBody>
                  <a:tcPr/>
                </a:tc>
                <a:tc>
                  <a:txBody>
                    <a:bodyPr/>
                    <a:lstStyle/>
                    <a:p>
                      <a:r>
                        <a:rPr lang="en-US" sz="3200" dirty="0"/>
                        <a:t>104</a:t>
                      </a:r>
                    </a:p>
                  </a:txBody>
                  <a:tcPr/>
                </a:tc>
                <a:tc>
                  <a:txBody>
                    <a:bodyPr/>
                    <a:lstStyle/>
                    <a:p>
                      <a:endParaRPr lang="en-US" sz="3200" dirty="0"/>
                    </a:p>
                  </a:txBody>
                  <a:tcPr/>
                </a:tc>
                <a:extLst>
                  <a:ext uri="{0D108BD9-81ED-4DB2-BD59-A6C34878D82A}">
                    <a16:rowId xmlns:a16="http://schemas.microsoft.com/office/drawing/2014/main" val="2393895036"/>
                  </a:ext>
                </a:extLst>
              </a:tr>
              <a:tr h="1133116">
                <a:tc>
                  <a:txBody>
                    <a:bodyPr/>
                    <a:lstStyle/>
                    <a:p>
                      <a:r>
                        <a:rPr lang="en-US" sz="3200" dirty="0"/>
                        <a:t>W Basketball</a:t>
                      </a:r>
                    </a:p>
                  </a:txBody>
                  <a:tcPr/>
                </a:tc>
                <a:tc>
                  <a:txBody>
                    <a:bodyPr/>
                    <a:lstStyle/>
                    <a:p>
                      <a:r>
                        <a:rPr lang="en-US" sz="3200" dirty="0"/>
                        <a:t>concussed</a:t>
                      </a:r>
                    </a:p>
                  </a:txBody>
                  <a:tcPr/>
                </a:tc>
                <a:tc>
                  <a:txBody>
                    <a:bodyPr/>
                    <a:lstStyle/>
                    <a:p>
                      <a:r>
                        <a:rPr lang="en-US" sz="3200" dirty="0"/>
                        <a:t>13</a:t>
                      </a:r>
                    </a:p>
                  </a:txBody>
                  <a:tcPr/>
                </a:tc>
                <a:tc>
                  <a:txBody>
                    <a:bodyPr/>
                    <a:lstStyle/>
                    <a:p>
                      <a:r>
                        <a:rPr lang="en-US" sz="3200" dirty="0"/>
                        <a:t>15</a:t>
                      </a:r>
                    </a:p>
                  </a:txBody>
                  <a:tcPr/>
                </a:tc>
                <a:tc>
                  <a:txBody>
                    <a:bodyPr/>
                    <a:lstStyle/>
                    <a:p>
                      <a:r>
                        <a:rPr lang="en-US" sz="3200" dirty="0"/>
                        <a:t>0.81</a:t>
                      </a:r>
                    </a:p>
                  </a:txBody>
                  <a:tcPr/>
                </a:tc>
                <a:extLst>
                  <a:ext uri="{0D108BD9-81ED-4DB2-BD59-A6C34878D82A}">
                    <a16:rowId xmlns:a16="http://schemas.microsoft.com/office/drawing/2014/main" val="2737540808"/>
                  </a:ext>
                </a:extLst>
              </a:tr>
              <a:tr h="1133116">
                <a:tc>
                  <a:txBody>
                    <a:bodyPr/>
                    <a:lstStyle/>
                    <a:p>
                      <a:endParaRPr lang="en-US" sz="3200" dirty="0"/>
                    </a:p>
                  </a:txBody>
                  <a:tcPr/>
                </a:tc>
                <a:tc>
                  <a:txBody>
                    <a:bodyPr/>
                    <a:lstStyle/>
                    <a:p>
                      <a:r>
                        <a:rPr lang="en-US" sz="3200" dirty="0"/>
                        <a:t>Non-concussed </a:t>
                      </a:r>
                    </a:p>
                  </a:txBody>
                  <a:tcPr/>
                </a:tc>
                <a:tc>
                  <a:txBody>
                    <a:bodyPr/>
                    <a:lstStyle/>
                    <a:p>
                      <a:r>
                        <a:rPr lang="en-US" sz="3200" dirty="0"/>
                        <a:t>85</a:t>
                      </a:r>
                    </a:p>
                  </a:txBody>
                  <a:tcPr/>
                </a:tc>
                <a:tc>
                  <a:txBody>
                    <a:bodyPr/>
                    <a:lstStyle/>
                    <a:p>
                      <a:r>
                        <a:rPr lang="en-US" sz="3200" dirty="0"/>
                        <a:t>63</a:t>
                      </a:r>
                    </a:p>
                  </a:txBody>
                  <a:tcPr/>
                </a:tc>
                <a:tc>
                  <a:txBody>
                    <a:bodyPr/>
                    <a:lstStyle/>
                    <a:p>
                      <a:endParaRPr lang="en-US" sz="3200" dirty="0"/>
                    </a:p>
                  </a:txBody>
                  <a:tcPr/>
                </a:tc>
                <a:extLst>
                  <a:ext uri="{0D108BD9-81ED-4DB2-BD59-A6C34878D82A}">
                    <a16:rowId xmlns:a16="http://schemas.microsoft.com/office/drawing/2014/main" val="290319372"/>
                  </a:ext>
                </a:extLst>
              </a:tr>
              <a:tr h="1133116">
                <a:tc>
                  <a:txBody>
                    <a:bodyPr/>
                    <a:lstStyle/>
                    <a:p>
                      <a:r>
                        <a:rPr lang="en-US" sz="3200" dirty="0"/>
                        <a:t>M Ice Hockey</a:t>
                      </a:r>
                    </a:p>
                  </a:txBody>
                  <a:tcPr/>
                </a:tc>
                <a:tc>
                  <a:txBody>
                    <a:bodyPr/>
                    <a:lstStyle/>
                    <a:p>
                      <a:r>
                        <a:rPr lang="en-US" sz="3200" dirty="0"/>
                        <a:t>Concussed </a:t>
                      </a:r>
                    </a:p>
                  </a:txBody>
                  <a:tcPr/>
                </a:tc>
                <a:tc>
                  <a:txBody>
                    <a:bodyPr/>
                    <a:lstStyle/>
                    <a:p>
                      <a:r>
                        <a:rPr lang="en-US" sz="3200" dirty="0"/>
                        <a:t>8</a:t>
                      </a:r>
                    </a:p>
                  </a:txBody>
                  <a:tcPr/>
                </a:tc>
                <a:tc>
                  <a:txBody>
                    <a:bodyPr/>
                    <a:lstStyle/>
                    <a:p>
                      <a:r>
                        <a:rPr lang="en-US" sz="3200" dirty="0"/>
                        <a:t>16</a:t>
                      </a:r>
                    </a:p>
                  </a:txBody>
                  <a:tcPr/>
                </a:tc>
                <a:tc>
                  <a:txBody>
                    <a:bodyPr/>
                    <a:lstStyle/>
                    <a:p>
                      <a:r>
                        <a:rPr lang="en-US" sz="3200" dirty="0"/>
                        <a:t>0.70</a:t>
                      </a:r>
                    </a:p>
                  </a:txBody>
                  <a:tcPr/>
                </a:tc>
                <a:extLst>
                  <a:ext uri="{0D108BD9-81ED-4DB2-BD59-A6C34878D82A}">
                    <a16:rowId xmlns:a16="http://schemas.microsoft.com/office/drawing/2014/main" val="3483933471"/>
                  </a:ext>
                </a:extLst>
              </a:tr>
              <a:tr h="1133116">
                <a:tc>
                  <a:txBody>
                    <a:bodyPr/>
                    <a:lstStyle/>
                    <a:p>
                      <a:endParaRPr lang="en-US" sz="3200" dirty="0"/>
                    </a:p>
                  </a:txBody>
                  <a:tcPr/>
                </a:tc>
                <a:tc>
                  <a:txBody>
                    <a:bodyPr/>
                    <a:lstStyle/>
                    <a:p>
                      <a:r>
                        <a:rPr lang="en-US" sz="3200" dirty="0"/>
                        <a:t>Non-concussed</a:t>
                      </a:r>
                    </a:p>
                  </a:txBody>
                  <a:tcPr/>
                </a:tc>
                <a:tc>
                  <a:txBody>
                    <a:bodyPr/>
                    <a:lstStyle/>
                    <a:p>
                      <a:r>
                        <a:rPr lang="en-US" sz="3200" dirty="0"/>
                        <a:t>100</a:t>
                      </a:r>
                    </a:p>
                  </a:txBody>
                  <a:tcPr/>
                </a:tc>
                <a:tc>
                  <a:txBody>
                    <a:bodyPr/>
                    <a:lstStyle/>
                    <a:p>
                      <a:r>
                        <a:rPr lang="en-US" sz="3200" dirty="0"/>
                        <a:t>109</a:t>
                      </a:r>
                    </a:p>
                  </a:txBody>
                  <a:tcPr/>
                </a:tc>
                <a:tc>
                  <a:txBody>
                    <a:bodyPr/>
                    <a:lstStyle/>
                    <a:p>
                      <a:endParaRPr lang="en-US" sz="3200" dirty="0"/>
                    </a:p>
                  </a:txBody>
                  <a:tcPr/>
                </a:tc>
                <a:extLst>
                  <a:ext uri="{0D108BD9-81ED-4DB2-BD59-A6C34878D82A}">
                    <a16:rowId xmlns:a16="http://schemas.microsoft.com/office/drawing/2014/main" val="4156482408"/>
                  </a:ext>
                </a:extLst>
              </a:tr>
              <a:tr h="1133116">
                <a:tc>
                  <a:txBody>
                    <a:bodyPr/>
                    <a:lstStyle/>
                    <a:p>
                      <a:r>
                        <a:rPr lang="en-US" sz="3200" dirty="0"/>
                        <a:t>W Ice Hockey</a:t>
                      </a:r>
                    </a:p>
                  </a:txBody>
                  <a:tcPr/>
                </a:tc>
                <a:tc>
                  <a:txBody>
                    <a:bodyPr/>
                    <a:lstStyle/>
                    <a:p>
                      <a:r>
                        <a:rPr lang="en-US" sz="3200" dirty="0"/>
                        <a:t>Concussed</a:t>
                      </a:r>
                    </a:p>
                  </a:txBody>
                  <a:tcPr/>
                </a:tc>
                <a:tc>
                  <a:txBody>
                    <a:bodyPr/>
                    <a:lstStyle/>
                    <a:p>
                      <a:r>
                        <a:rPr lang="en-US" sz="3200" dirty="0"/>
                        <a:t>13</a:t>
                      </a:r>
                    </a:p>
                  </a:txBody>
                  <a:tcPr/>
                </a:tc>
                <a:tc>
                  <a:txBody>
                    <a:bodyPr/>
                    <a:lstStyle/>
                    <a:p>
                      <a:r>
                        <a:rPr lang="en-US" sz="3200" dirty="0"/>
                        <a:t>15</a:t>
                      </a:r>
                    </a:p>
                  </a:txBody>
                  <a:tcPr/>
                </a:tc>
                <a:tc>
                  <a:txBody>
                    <a:bodyPr/>
                    <a:lstStyle/>
                    <a:p>
                      <a:r>
                        <a:rPr lang="en-US" sz="3200" dirty="0"/>
                        <a:t>0.95</a:t>
                      </a:r>
                    </a:p>
                  </a:txBody>
                  <a:tcPr/>
                </a:tc>
                <a:extLst>
                  <a:ext uri="{0D108BD9-81ED-4DB2-BD59-A6C34878D82A}">
                    <a16:rowId xmlns:a16="http://schemas.microsoft.com/office/drawing/2014/main" val="374416997"/>
                  </a:ext>
                </a:extLst>
              </a:tr>
              <a:tr h="1133116">
                <a:tc>
                  <a:txBody>
                    <a:bodyPr/>
                    <a:lstStyle/>
                    <a:p>
                      <a:endParaRPr lang="en-US" sz="3200" dirty="0"/>
                    </a:p>
                  </a:txBody>
                  <a:tcPr/>
                </a:tc>
                <a:tc>
                  <a:txBody>
                    <a:bodyPr/>
                    <a:lstStyle/>
                    <a:p>
                      <a:r>
                        <a:rPr lang="en-US" sz="3200" dirty="0"/>
                        <a:t>Non-concussed</a:t>
                      </a:r>
                    </a:p>
                  </a:txBody>
                  <a:tcPr/>
                </a:tc>
                <a:tc>
                  <a:txBody>
                    <a:bodyPr/>
                    <a:lstStyle/>
                    <a:p>
                      <a:r>
                        <a:rPr lang="en-US" sz="3200" dirty="0"/>
                        <a:t>79</a:t>
                      </a:r>
                    </a:p>
                  </a:txBody>
                  <a:tcPr/>
                </a:tc>
                <a:tc>
                  <a:txBody>
                    <a:bodyPr/>
                    <a:lstStyle/>
                    <a:p>
                      <a:r>
                        <a:rPr lang="en-US" sz="3200" dirty="0"/>
                        <a:t>83</a:t>
                      </a:r>
                    </a:p>
                  </a:txBody>
                  <a:tcPr/>
                </a:tc>
                <a:tc>
                  <a:txBody>
                    <a:bodyPr/>
                    <a:lstStyle/>
                    <a:p>
                      <a:endParaRPr lang="en-US" sz="3200" dirty="0"/>
                    </a:p>
                  </a:txBody>
                  <a:tcPr/>
                </a:tc>
                <a:extLst>
                  <a:ext uri="{0D108BD9-81ED-4DB2-BD59-A6C34878D82A}">
                    <a16:rowId xmlns:a16="http://schemas.microsoft.com/office/drawing/2014/main" val="176359524"/>
                  </a:ext>
                </a:extLst>
              </a:tr>
              <a:tr h="1133116">
                <a:tc>
                  <a:txBody>
                    <a:bodyPr/>
                    <a:lstStyle/>
                    <a:p>
                      <a:r>
                        <a:rPr lang="en-US" sz="3200" dirty="0"/>
                        <a:t>W Soccer</a:t>
                      </a:r>
                    </a:p>
                  </a:txBody>
                  <a:tcPr/>
                </a:tc>
                <a:tc>
                  <a:txBody>
                    <a:bodyPr/>
                    <a:lstStyle/>
                    <a:p>
                      <a:r>
                        <a:rPr lang="en-US" sz="3200" dirty="0"/>
                        <a:t>Concussed</a:t>
                      </a:r>
                    </a:p>
                  </a:txBody>
                  <a:tcPr/>
                </a:tc>
                <a:tc>
                  <a:txBody>
                    <a:bodyPr/>
                    <a:lstStyle/>
                    <a:p>
                      <a:r>
                        <a:rPr lang="en-US" sz="3200" dirty="0"/>
                        <a:t>18</a:t>
                      </a:r>
                    </a:p>
                  </a:txBody>
                  <a:tcPr/>
                </a:tc>
                <a:tc>
                  <a:txBody>
                    <a:bodyPr/>
                    <a:lstStyle/>
                    <a:p>
                      <a:r>
                        <a:rPr lang="en-US" sz="3200" dirty="0"/>
                        <a:t>17</a:t>
                      </a:r>
                    </a:p>
                  </a:txBody>
                  <a:tcPr/>
                </a:tc>
                <a:tc>
                  <a:txBody>
                    <a:bodyPr/>
                    <a:lstStyle/>
                    <a:p>
                      <a:r>
                        <a:rPr lang="en-US" sz="3200" dirty="0"/>
                        <a:t>0.96</a:t>
                      </a:r>
                    </a:p>
                  </a:txBody>
                  <a:tcPr/>
                </a:tc>
                <a:extLst>
                  <a:ext uri="{0D108BD9-81ED-4DB2-BD59-A6C34878D82A}">
                    <a16:rowId xmlns:a16="http://schemas.microsoft.com/office/drawing/2014/main" val="93068875"/>
                  </a:ext>
                </a:extLst>
              </a:tr>
              <a:tr h="1133116">
                <a:tc>
                  <a:txBody>
                    <a:bodyPr/>
                    <a:lstStyle/>
                    <a:p>
                      <a:endParaRPr lang="en-US" sz="3200" dirty="0"/>
                    </a:p>
                  </a:txBody>
                  <a:tcPr/>
                </a:tc>
                <a:tc>
                  <a:txBody>
                    <a:bodyPr/>
                    <a:lstStyle/>
                    <a:p>
                      <a:r>
                        <a:rPr lang="en-US" sz="3200" dirty="0"/>
                        <a:t>Non-concussed </a:t>
                      </a:r>
                    </a:p>
                  </a:txBody>
                  <a:tcPr/>
                </a:tc>
                <a:tc>
                  <a:txBody>
                    <a:bodyPr/>
                    <a:lstStyle/>
                    <a:p>
                      <a:r>
                        <a:rPr lang="en-US" sz="3200" dirty="0"/>
                        <a:t>141</a:t>
                      </a:r>
                    </a:p>
                  </a:txBody>
                  <a:tcPr/>
                </a:tc>
                <a:tc>
                  <a:txBody>
                    <a:bodyPr/>
                    <a:lstStyle/>
                    <a:p>
                      <a:r>
                        <a:rPr lang="en-US" sz="3200" dirty="0"/>
                        <a:t>123</a:t>
                      </a:r>
                    </a:p>
                  </a:txBody>
                  <a:tcPr/>
                </a:tc>
                <a:tc>
                  <a:txBody>
                    <a:bodyPr/>
                    <a:lstStyle/>
                    <a:p>
                      <a:endParaRPr lang="en-US" sz="3200" dirty="0"/>
                    </a:p>
                  </a:txBody>
                  <a:tcPr/>
                </a:tc>
                <a:extLst>
                  <a:ext uri="{0D108BD9-81ED-4DB2-BD59-A6C34878D82A}">
                    <a16:rowId xmlns:a16="http://schemas.microsoft.com/office/drawing/2014/main" val="2279806598"/>
                  </a:ext>
                </a:extLst>
              </a:tr>
            </a:tbl>
          </a:graphicData>
        </a:graphic>
      </p:graphicFrame>
      <p:sp>
        <p:nvSpPr>
          <p:cNvPr id="24" name="TextBox 23">
            <a:extLst>
              <a:ext uri="{FF2B5EF4-FFF2-40B4-BE49-F238E27FC236}">
                <a16:creationId xmlns:a16="http://schemas.microsoft.com/office/drawing/2014/main" id="{80E10564-6729-4B43-86F5-289497859B71}"/>
              </a:ext>
            </a:extLst>
          </p:cNvPr>
          <p:cNvSpPr txBox="1"/>
          <p:nvPr/>
        </p:nvSpPr>
        <p:spPr>
          <a:xfrm>
            <a:off x="1337799" y="19098095"/>
            <a:ext cx="10827766" cy="707886"/>
          </a:xfrm>
          <a:prstGeom prst="rect">
            <a:avLst/>
          </a:prstGeom>
          <a:noFill/>
        </p:spPr>
        <p:txBody>
          <a:bodyPr wrap="square" rtlCol="0">
            <a:spAutoFit/>
          </a:bodyPr>
          <a:lstStyle/>
          <a:p>
            <a:r>
              <a:rPr lang="en-US" sz="4000" cap="small" dirty="0">
                <a:solidFill>
                  <a:schemeClr val="accent1">
                    <a:lumMod val="50000"/>
                  </a:schemeClr>
                </a:solidFill>
                <a:latin typeface="Minion Pro" panose="02040503050306020203" pitchFamily="18" charset="0"/>
              </a:rPr>
              <a:t>Participants</a:t>
            </a:r>
          </a:p>
        </p:txBody>
      </p:sp>
      <p:sp>
        <p:nvSpPr>
          <p:cNvPr id="12" name="TextBox 11"/>
          <p:cNvSpPr txBox="1"/>
          <p:nvPr/>
        </p:nvSpPr>
        <p:spPr>
          <a:xfrm>
            <a:off x="16119875" y="23227641"/>
            <a:ext cx="9617184" cy="646331"/>
          </a:xfrm>
          <a:prstGeom prst="rect">
            <a:avLst/>
          </a:prstGeom>
          <a:noFill/>
        </p:spPr>
        <p:txBody>
          <a:bodyPr wrap="square" rtlCol="0">
            <a:spAutoFit/>
          </a:bodyPr>
          <a:lstStyle/>
          <a:p>
            <a:pPr algn="ctr"/>
            <a:r>
              <a:rPr lang="en-US" sz="3600" dirty="0"/>
              <a:t>Table 1 Relative Risk Ratios Among College Sports </a:t>
            </a:r>
          </a:p>
        </p:txBody>
      </p:sp>
    </p:spTree>
    <p:extLst>
      <p:ext uri="{BB962C8B-B14F-4D97-AF65-F5344CB8AC3E}">
        <p14:creationId xmlns:p14="http://schemas.microsoft.com/office/powerpoint/2010/main" val="34833872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662</TotalTime>
  <Words>901</Words>
  <Application>Microsoft Office PowerPoint</Application>
  <PresentationFormat>Custom</PresentationFormat>
  <Paragraphs>90</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Minion Pro</vt:lpstr>
      <vt:lpstr>Times New Roman</vt:lpstr>
      <vt:lpstr>Wingdings</vt:lpstr>
      <vt:lpstr>Office Theme</vt:lpstr>
      <vt:lpstr>Concussion as a Precursor to Musculoskeletal Injuries in Male and Female College Athletes </vt:lpstr>
    </vt:vector>
  </TitlesOfParts>
  <Company>UW-Eau Claire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Flottum, Sydney Noelle</dc:creator>
  <cp:lastModifiedBy>Sargent, Kieran Gregory</cp:lastModifiedBy>
  <cp:revision>96</cp:revision>
  <dcterms:created xsi:type="dcterms:W3CDTF">2015-01-29T15:27:06Z</dcterms:created>
  <dcterms:modified xsi:type="dcterms:W3CDTF">2018-11-21T19:21:28Z</dcterms:modified>
</cp:coreProperties>
</file>