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Lst>
  <p:sldSz cx="42062400" cy="38404800"/>
  <p:notesSz cx="6858000" cy="9144000"/>
  <p:defaultTextStyle>
    <a:defPPr>
      <a:defRPr lang="en-US"/>
    </a:defPPr>
    <a:lvl1pPr marL="0" algn="l" defTabSz="3862426" rtl="0" eaLnBrk="1" latinLnBrk="0" hangingPunct="1">
      <a:defRPr sz="7603" kern="1200">
        <a:solidFill>
          <a:schemeClr val="tx1"/>
        </a:solidFill>
        <a:latin typeface="+mn-lt"/>
        <a:ea typeface="+mn-ea"/>
        <a:cs typeface="+mn-cs"/>
      </a:defRPr>
    </a:lvl1pPr>
    <a:lvl2pPr marL="1931213" algn="l" defTabSz="3862426" rtl="0" eaLnBrk="1" latinLnBrk="0" hangingPunct="1">
      <a:defRPr sz="7603" kern="1200">
        <a:solidFill>
          <a:schemeClr val="tx1"/>
        </a:solidFill>
        <a:latin typeface="+mn-lt"/>
        <a:ea typeface="+mn-ea"/>
        <a:cs typeface="+mn-cs"/>
      </a:defRPr>
    </a:lvl2pPr>
    <a:lvl3pPr marL="3862426" algn="l" defTabSz="3862426" rtl="0" eaLnBrk="1" latinLnBrk="0" hangingPunct="1">
      <a:defRPr sz="7603" kern="1200">
        <a:solidFill>
          <a:schemeClr val="tx1"/>
        </a:solidFill>
        <a:latin typeface="+mn-lt"/>
        <a:ea typeface="+mn-ea"/>
        <a:cs typeface="+mn-cs"/>
      </a:defRPr>
    </a:lvl3pPr>
    <a:lvl4pPr marL="5793638" algn="l" defTabSz="3862426" rtl="0" eaLnBrk="1" latinLnBrk="0" hangingPunct="1">
      <a:defRPr sz="7603" kern="1200">
        <a:solidFill>
          <a:schemeClr val="tx1"/>
        </a:solidFill>
        <a:latin typeface="+mn-lt"/>
        <a:ea typeface="+mn-ea"/>
        <a:cs typeface="+mn-cs"/>
      </a:defRPr>
    </a:lvl4pPr>
    <a:lvl5pPr marL="7724851" algn="l" defTabSz="3862426" rtl="0" eaLnBrk="1" latinLnBrk="0" hangingPunct="1">
      <a:defRPr sz="7603" kern="1200">
        <a:solidFill>
          <a:schemeClr val="tx1"/>
        </a:solidFill>
        <a:latin typeface="+mn-lt"/>
        <a:ea typeface="+mn-ea"/>
        <a:cs typeface="+mn-cs"/>
      </a:defRPr>
    </a:lvl5pPr>
    <a:lvl6pPr marL="9656064" algn="l" defTabSz="3862426" rtl="0" eaLnBrk="1" latinLnBrk="0" hangingPunct="1">
      <a:defRPr sz="7603" kern="1200">
        <a:solidFill>
          <a:schemeClr val="tx1"/>
        </a:solidFill>
        <a:latin typeface="+mn-lt"/>
        <a:ea typeface="+mn-ea"/>
        <a:cs typeface="+mn-cs"/>
      </a:defRPr>
    </a:lvl6pPr>
    <a:lvl7pPr marL="11587277" algn="l" defTabSz="3862426" rtl="0" eaLnBrk="1" latinLnBrk="0" hangingPunct="1">
      <a:defRPr sz="7603" kern="1200">
        <a:solidFill>
          <a:schemeClr val="tx1"/>
        </a:solidFill>
        <a:latin typeface="+mn-lt"/>
        <a:ea typeface="+mn-ea"/>
        <a:cs typeface="+mn-cs"/>
      </a:defRPr>
    </a:lvl7pPr>
    <a:lvl8pPr marL="13518490" algn="l" defTabSz="3862426" rtl="0" eaLnBrk="1" latinLnBrk="0" hangingPunct="1">
      <a:defRPr sz="7603" kern="1200">
        <a:solidFill>
          <a:schemeClr val="tx1"/>
        </a:solidFill>
        <a:latin typeface="+mn-lt"/>
        <a:ea typeface="+mn-ea"/>
        <a:cs typeface="+mn-cs"/>
      </a:defRPr>
    </a:lvl8pPr>
    <a:lvl9pPr marL="15449702" algn="l" defTabSz="3862426" rtl="0" eaLnBrk="1" latinLnBrk="0" hangingPunct="1">
      <a:defRPr sz="7603"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p15:clr>
            <a:srgbClr val="A4A3A4"/>
          </p15:clr>
        </p15:guide>
        <p15:guide id="2" pos="132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9E11"/>
    <a:srgbClr val="F3C663"/>
    <a:srgbClr val="EDAC1A"/>
    <a:srgbClr val="3D2463"/>
    <a:srgbClr val="C7B393"/>
    <a:srgbClr val="AE9162"/>
    <a:srgbClr val="5C5240"/>
    <a:srgbClr val="6E62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649" autoAdjust="0"/>
    <p:restoredTop sz="95739" autoAdjust="0"/>
  </p:normalViewPr>
  <p:slideViewPr>
    <p:cSldViewPr snapToGrid="0">
      <p:cViewPr>
        <p:scale>
          <a:sx n="20" d="100"/>
          <a:sy n="20" d="100"/>
        </p:scale>
        <p:origin x="1546" y="-610"/>
      </p:cViewPr>
      <p:guideLst>
        <p:guide orient="horz" pos="12096"/>
        <p:guide pos="13248"/>
      </p:guideLst>
    </p:cSldViewPr>
  </p:slideViewPr>
  <p:notesTextViewPr>
    <p:cViewPr>
      <p:scale>
        <a:sx n="3" d="2"/>
        <a:sy n="3" d="2"/>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smtClean="0"/>
              <a:t>Click to edit Master title style</a:t>
            </a:r>
            <a:endParaRPr lang="en-US" dirty="0"/>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70369497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5886348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212213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2719050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smtClean="0"/>
              <a:t>Click to edit Master title style</a:t>
            </a:r>
            <a:endParaRPr lang="en-US" dirty="0"/>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F20B532-B5DD-45C5-B78C-DF3FDEAD0301}" type="datetimeFigureOut">
              <a:rPr lang="en-US" smtClean="0"/>
              <a:t>4/25/2018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29680140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891790" y="10223500"/>
            <a:ext cx="17876520" cy="2436749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21294090" y="10223500"/>
            <a:ext cx="17876520" cy="2436749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F20B532-B5DD-45C5-B78C-DF3FDEAD0301}" type="datetimeFigureOut">
              <a:rPr lang="en-US" smtClean="0"/>
              <a:t>4/25/2018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3768864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smtClean="0"/>
              <a:t>Click to 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smtClean="0"/>
              <a:t>Click to 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F20B532-B5DD-45C5-B78C-DF3FDEAD0301}" type="datetimeFigureOut">
              <a:rPr lang="en-US" smtClean="0"/>
              <a:t>4/25/2018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534970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F20B532-B5DD-45C5-B78C-DF3FDEAD0301}" type="datetimeFigureOut">
              <a:rPr lang="en-US" smtClean="0"/>
              <a:t>4/25/2018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8352077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20B532-B5DD-45C5-B78C-DF3FDEAD0301}" type="datetimeFigureOut">
              <a:rPr lang="en-US" smtClean="0"/>
              <a:t>4/25/2018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1289079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smtClean="0"/>
              <a:t>Click to edit Master title style</a:t>
            </a:r>
            <a:endParaRPr lang="en-US" dirty="0"/>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4/25/2018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6868203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smtClean="0"/>
              <a:t>Click icon to add picture</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4/25/2018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1025654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C764DE79-268F-4C1A-8933-263129D2AF90}" type="datetimeFigureOut">
              <a:rPr lang="en-US" dirty="0"/>
              <a:t>4/25/2018</a:t>
            </a:fld>
            <a:endParaRPr lang="en-US" dirty="0"/>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48F63A3B-78C7-47BE-AE5E-E10140E04643}" type="slidenum">
              <a:rPr lang="en-US" dirty="0"/>
              <a:t>‹#›</a:t>
            </a:fld>
            <a:endParaRPr lang="en-US" dirty="0"/>
          </a:p>
        </p:txBody>
      </p:sp>
      <p:sp>
        <p:nvSpPr>
          <p:cNvPr id="7" name="Rectangle 6"/>
          <p:cNvSpPr/>
          <p:nvPr userDrawn="1"/>
        </p:nvSpPr>
        <p:spPr>
          <a:xfrm>
            <a:off x="0" y="0"/>
            <a:ext cx="42062400" cy="38404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8" name="Rectangle 7"/>
          <p:cNvSpPr/>
          <p:nvPr userDrawn="1"/>
        </p:nvSpPr>
        <p:spPr>
          <a:xfrm>
            <a:off x="498764" y="602975"/>
            <a:ext cx="41023309" cy="3707191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9" name="Rectangle 8"/>
          <p:cNvSpPr/>
          <p:nvPr userDrawn="1"/>
        </p:nvSpPr>
        <p:spPr>
          <a:xfrm>
            <a:off x="789710" y="974035"/>
            <a:ext cx="40399854" cy="357045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cxnSp>
        <p:nvCxnSpPr>
          <p:cNvPr id="10" name="Straight Connector 9"/>
          <p:cNvCxnSpPr/>
          <p:nvPr userDrawn="1"/>
        </p:nvCxnSpPr>
        <p:spPr>
          <a:xfrm>
            <a:off x="20982360"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2" name="Straight Connector 11"/>
          <p:cNvCxnSpPr/>
          <p:nvPr userDrawn="1"/>
        </p:nvCxnSpPr>
        <p:spPr>
          <a:xfrm>
            <a:off x="1662545" y="7629108"/>
            <a:ext cx="38639630" cy="0"/>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
        <p:nvSpPr>
          <p:cNvPr id="13" name="Rectangle 12"/>
          <p:cNvSpPr/>
          <p:nvPr userDrawn="1"/>
        </p:nvSpPr>
        <p:spPr>
          <a:xfrm>
            <a:off x="1332584" y="1852864"/>
            <a:ext cx="39421656" cy="53124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4" name="Rectangle 13"/>
          <p:cNvSpPr/>
          <p:nvPr userDrawn="1"/>
        </p:nvSpPr>
        <p:spPr>
          <a:xfrm>
            <a:off x="21542097" y="8219836"/>
            <a:ext cx="19205853" cy="278206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5" name="Rectangle 14"/>
          <p:cNvSpPr/>
          <p:nvPr userDrawn="1"/>
        </p:nvSpPr>
        <p:spPr>
          <a:xfrm>
            <a:off x="1332584" y="8232082"/>
            <a:ext cx="19205853"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6" name="Rectangle 15"/>
          <p:cNvSpPr/>
          <p:nvPr userDrawn="1"/>
        </p:nvSpPr>
        <p:spPr>
          <a:xfrm>
            <a:off x="28432751" y="36966042"/>
            <a:ext cx="13439496" cy="348878"/>
          </a:xfrm>
          <a:prstGeom prst="rect">
            <a:avLst/>
          </a:prstGeom>
        </p:spPr>
        <p:txBody>
          <a:bodyPr wrap="square">
            <a:spAutoFit/>
          </a:bodyPr>
          <a:lstStyle/>
          <a:p>
            <a:r>
              <a:rPr lang="en-US" sz="1667" i="1" dirty="0">
                <a:solidFill>
                  <a:schemeClr val="bg1"/>
                </a:solidFill>
              </a:rPr>
              <a:t>We thank the Office of Research and Sponsored Programs for supporting this research, and Learning &amp; Technology Services for printing this poster.</a:t>
            </a:r>
            <a:r>
              <a:rPr lang="en-US" sz="1667" dirty="0">
                <a:solidFill>
                  <a:schemeClr val="bg1"/>
                </a:solidFill>
              </a:rPr>
              <a:t> </a:t>
            </a:r>
          </a:p>
        </p:txBody>
      </p:sp>
      <p:pic>
        <p:nvPicPr>
          <p:cNvPr id="18" name="Picture 17"/>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29169430" y="3729895"/>
            <a:ext cx="10001180" cy="1558356"/>
          </a:xfrm>
          <a:prstGeom prst="rect">
            <a:avLst/>
          </a:prstGeom>
        </p:spPr>
      </p:pic>
    </p:spTree>
    <p:extLst>
      <p:ext uri="{BB962C8B-B14F-4D97-AF65-F5344CB8AC3E}">
        <p14:creationId xmlns:p14="http://schemas.microsoft.com/office/powerpoint/2010/main" val="248240411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hyperlink" Target="http://www.tensorflow.org/" TargetMode="External"/><Relationship Id="rId7" Type="http://schemas.openxmlformats.org/officeDocument/2006/relationships/image" Target="../media/image6.pn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168400" y="1222115"/>
            <a:ext cx="39600785" cy="351104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5" name="Picture 14" descr="https://www.pricerighthome.com/media/catalog/product/cache/1/image/765x937/9df78eab33525d08d6e5fb8d27136e95/w/o/wow008-metro-prism-geometric-triangle-wallpaper-navy-blue-gold-tp2.jpg"/>
          <p:cNvPicPr>
            <a:picLocks noChangeAspect="1" noChangeArrowheads="1"/>
          </p:cNvPicPr>
          <p:nvPr/>
        </p:nvPicPr>
        <p:blipFill rotWithShape="1">
          <a:blip r:embed="rId2">
            <a:extLst>
              <a:ext uri="{28A0092B-C50C-407E-A947-70E740481C1C}">
                <a14:useLocalDpi xmlns:a14="http://schemas.microsoft.com/office/drawing/2010/main" val="0"/>
              </a:ext>
            </a:extLst>
          </a:blip>
          <a:srcRect l="4520" r="75077"/>
          <a:stretch/>
        </p:blipFill>
        <p:spPr bwMode="auto">
          <a:xfrm rot="16200000">
            <a:off x="9378107" y="-2647389"/>
            <a:ext cx="3302576" cy="19826528"/>
          </a:xfrm>
          <a:prstGeom prst="rect">
            <a:avLst/>
          </a:prstGeom>
          <a:noFill/>
          <a:extLst>
            <a:ext uri="{909E8E84-426E-40DD-AFC4-6F175D3DCCD1}">
              <a14:hiddenFill xmlns:a14="http://schemas.microsoft.com/office/drawing/2010/main">
                <a:solidFill>
                  <a:srgbClr val="FFFFFF"/>
                </a:solidFill>
              </a14:hiddenFill>
            </a:ext>
          </a:extLst>
        </p:spPr>
      </p:pic>
      <p:sp>
        <p:nvSpPr>
          <p:cNvPr id="41" name="Shape 87"/>
          <p:cNvSpPr txBox="1">
            <a:spLocks/>
          </p:cNvSpPr>
          <p:nvPr/>
        </p:nvSpPr>
        <p:spPr>
          <a:xfrm>
            <a:off x="2840300" y="3221958"/>
            <a:ext cx="35661600" cy="1477198"/>
          </a:xfrm>
          <a:prstGeom prst="rect">
            <a:avLst/>
          </a:prstGeom>
          <a:noFill/>
          <a:ln>
            <a:noFill/>
          </a:ln>
        </p:spPr>
        <p:txBody>
          <a:bodyPr vert="horz" lIns="511850" tIns="255925" rIns="511850" bIns="255925" rtlCol="0" anchor="ctr" anchorCtr="0">
            <a:noAutofit/>
          </a:bodyPr>
          <a:lstStyle>
            <a:lvl1pPr algn="l" defTabSz="5120640" rtl="0" eaLnBrk="1" latinLnBrk="0" hangingPunct="1">
              <a:lnSpc>
                <a:spcPct val="90000"/>
              </a:lnSpc>
              <a:spcBef>
                <a:spcPct val="0"/>
              </a:spcBef>
              <a:buNone/>
              <a:defRPr sz="24640" kern="1200">
                <a:solidFill>
                  <a:schemeClr val="tx1"/>
                </a:solidFill>
                <a:latin typeface="+mj-lt"/>
                <a:ea typeface="+mj-ea"/>
                <a:cs typeface="+mj-cs"/>
              </a:defRPr>
            </a:lvl1pPr>
          </a:lstStyle>
          <a:p>
            <a:pPr algn="ctr"/>
            <a:r>
              <a:rPr lang="en-US" sz="9600" b="1" dirty="0" smtClean="0">
                <a:effectLst>
                  <a:outerShdw blurRad="38100" dist="38100" dir="2700000" algn="tl">
                    <a:srgbClr val="000000">
                      <a:alpha val="43137"/>
                    </a:srgbClr>
                  </a:outerShdw>
                </a:effectLst>
                <a:latin typeface="Arial Black" panose="020B0A04020102020204" pitchFamily="34" charset="0"/>
              </a:rPr>
              <a:t>Using machine learning and sentiment analysis to predict cryptocurrency price fluctuations</a:t>
            </a:r>
            <a:r>
              <a:rPr lang="en-US" sz="9600" dirty="0" smtClean="0"/>
              <a:t/>
            </a:r>
            <a:br>
              <a:rPr lang="en-US" sz="9600" dirty="0" smtClean="0"/>
            </a:br>
            <a:r>
              <a:rPr lang="en-US" sz="9600" dirty="0" smtClean="0"/>
              <a:t/>
            </a:r>
            <a:br>
              <a:rPr lang="en-US" sz="9600" dirty="0" smtClean="0"/>
            </a:br>
            <a:endParaRPr lang="en-US" sz="7200" dirty="0">
              <a:solidFill>
                <a:schemeClr val="bg1"/>
              </a:solidFill>
              <a:latin typeface="+mn-lt"/>
              <a:ea typeface="Arial"/>
              <a:cs typeface="Times New Roman" panose="02020603050405020304" pitchFamily="18" charset="0"/>
              <a:sym typeface="Arial"/>
            </a:endParaRPr>
          </a:p>
        </p:txBody>
      </p:sp>
      <p:sp>
        <p:nvSpPr>
          <p:cNvPr id="49" name="Shape 88"/>
          <p:cNvSpPr txBox="1">
            <a:spLocks/>
          </p:cNvSpPr>
          <p:nvPr/>
        </p:nvSpPr>
        <p:spPr>
          <a:xfrm>
            <a:off x="11594742" y="4056151"/>
            <a:ext cx="18152716" cy="883611"/>
          </a:xfrm>
          <a:prstGeom prst="rect">
            <a:avLst/>
          </a:prstGeom>
          <a:noFill/>
          <a:ln>
            <a:noFill/>
          </a:ln>
        </p:spPr>
        <p:txBody>
          <a:bodyPr vert="horz" lIns="511850" tIns="255925" rIns="511850" bIns="255925" rtlCol="0" anchor="t" anchorCtr="0">
            <a:noAutofit/>
          </a:bodyPr>
          <a:lstStyle>
            <a:lvl1pPr marL="1280160" indent="-1280160" algn="l" defTabSz="5120640" rtl="0" eaLnBrk="1" latinLnBrk="0" hangingPunct="1">
              <a:lnSpc>
                <a:spcPct val="90000"/>
              </a:lnSpc>
              <a:spcBef>
                <a:spcPts val="5600"/>
              </a:spcBef>
              <a:buFont typeface="Arial" panose="020B0604020202020204" pitchFamily="34" charset="0"/>
              <a:buChar char="•"/>
              <a:defRPr sz="15680" kern="1200">
                <a:solidFill>
                  <a:schemeClr val="tx1"/>
                </a:solidFill>
                <a:latin typeface="+mn-lt"/>
                <a:ea typeface="+mn-ea"/>
                <a:cs typeface="+mn-cs"/>
              </a:defRPr>
            </a:lvl1pPr>
            <a:lvl2pPr marL="3840480" indent="-1280160" algn="l" defTabSz="5120640" rtl="0" eaLnBrk="1" latinLnBrk="0" hangingPunct="1">
              <a:lnSpc>
                <a:spcPct val="90000"/>
              </a:lnSpc>
              <a:spcBef>
                <a:spcPts val="2800"/>
              </a:spcBef>
              <a:buFont typeface="Arial" panose="020B0604020202020204" pitchFamily="34" charset="0"/>
              <a:buChar char="•"/>
              <a:defRPr sz="13440" kern="1200">
                <a:solidFill>
                  <a:schemeClr val="tx1"/>
                </a:solidFill>
                <a:latin typeface="+mn-lt"/>
                <a:ea typeface="+mn-ea"/>
                <a:cs typeface="+mn-cs"/>
              </a:defRPr>
            </a:lvl2pPr>
            <a:lvl3pPr marL="6400800" indent="-1280160" algn="l" defTabSz="5120640" rtl="0" eaLnBrk="1" latinLnBrk="0" hangingPunct="1">
              <a:lnSpc>
                <a:spcPct val="90000"/>
              </a:lnSpc>
              <a:spcBef>
                <a:spcPts val="2800"/>
              </a:spcBef>
              <a:buFont typeface="Arial" panose="020B0604020202020204" pitchFamily="34" charset="0"/>
              <a:buChar char="•"/>
              <a:defRPr sz="11200" kern="1200">
                <a:solidFill>
                  <a:schemeClr val="tx1"/>
                </a:solidFill>
                <a:latin typeface="+mn-lt"/>
                <a:ea typeface="+mn-ea"/>
                <a:cs typeface="+mn-cs"/>
              </a:defRPr>
            </a:lvl3pPr>
            <a:lvl4pPr marL="8961120" indent="-1280160" algn="l" defTabSz="5120640" rtl="0" eaLnBrk="1" latinLnBrk="0" hangingPunct="1">
              <a:lnSpc>
                <a:spcPct val="90000"/>
              </a:lnSpc>
              <a:spcBef>
                <a:spcPts val="2800"/>
              </a:spcBef>
              <a:buFont typeface="Arial" panose="020B0604020202020204" pitchFamily="34" charset="0"/>
              <a:buChar char="•"/>
              <a:defRPr sz="10080" kern="1200">
                <a:solidFill>
                  <a:schemeClr val="tx1"/>
                </a:solidFill>
                <a:latin typeface="+mn-lt"/>
                <a:ea typeface="+mn-ea"/>
                <a:cs typeface="+mn-cs"/>
              </a:defRPr>
            </a:lvl4pPr>
            <a:lvl5pPr marL="11521440" indent="-1280160" algn="l" defTabSz="5120640" rtl="0" eaLnBrk="1" latinLnBrk="0" hangingPunct="1">
              <a:lnSpc>
                <a:spcPct val="90000"/>
              </a:lnSpc>
              <a:spcBef>
                <a:spcPts val="2800"/>
              </a:spcBef>
              <a:buFont typeface="Arial" panose="020B0604020202020204" pitchFamily="34" charset="0"/>
              <a:buChar char="•"/>
              <a:defRPr sz="10080" kern="1200">
                <a:solidFill>
                  <a:schemeClr val="tx1"/>
                </a:solidFill>
                <a:latin typeface="+mn-lt"/>
                <a:ea typeface="+mn-ea"/>
                <a:cs typeface="+mn-cs"/>
              </a:defRPr>
            </a:lvl5pPr>
            <a:lvl6pPr marL="14081760" indent="-1280160" algn="l" defTabSz="5120640" rtl="0" eaLnBrk="1" latinLnBrk="0" hangingPunct="1">
              <a:lnSpc>
                <a:spcPct val="90000"/>
              </a:lnSpc>
              <a:spcBef>
                <a:spcPts val="2800"/>
              </a:spcBef>
              <a:buFont typeface="Arial" panose="020B0604020202020204" pitchFamily="34" charset="0"/>
              <a:buChar char="•"/>
              <a:defRPr sz="10080" kern="1200">
                <a:solidFill>
                  <a:schemeClr val="tx1"/>
                </a:solidFill>
                <a:latin typeface="+mn-lt"/>
                <a:ea typeface="+mn-ea"/>
                <a:cs typeface="+mn-cs"/>
              </a:defRPr>
            </a:lvl6pPr>
            <a:lvl7pPr marL="16642080" indent="-1280160" algn="l" defTabSz="5120640" rtl="0" eaLnBrk="1" latinLnBrk="0" hangingPunct="1">
              <a:lnSpc>
                <a:spcPct val="90000"/>
              </a:lnSpc>
              <a:spcBef>
                <a:spcPts val="2800"/>
              </a:spcBef>
              <a:buFont typeface="Arial" panose="020B0604020202020204" pitchFamily="34" charset="0"/>
              <a:buChar char="•"/>
              <a:defRPr sz="10080" kern="1200">
                <a:solidFill>
                  <a:schemeClr val="tx1"/>
                </a:solidFill>
                <a:latin typeface="+mn-lt"/>
                <a:ea typeface="+mn-ea"/>
                <a:cs typeface="+mn-cs"/>
              </a:defRPr>
            </a:lvl7pPr>
            <a:lvl8pPr marL="19202400" indent="-1280160" algn="l" defTabSz="5120640" rtl="0" eaLnBrk="1" latinLnBrk="0" hangingPunct="1">
              <a:lnSpc>
                <a:spcPct val="90000"/>
              </a:lnSpc>
              <a:spcBef>
                <a:spcPts val="2800"/>
              </a:spcBef>
              <a:buFont typeface="Arial" panose="020B0604020202020204" pitchFamily="34" charset="0"/>
              <a:buChar char="•"/>
              <a:defRPr sz="10080" kern="1200">
                <a:solidFill>
                  <a:schemeClr val="tx1"/>
                </a:solidFill>
                <a:latin typeface="+mn-lt"/>
                <a:ea typeface="+mn-ea"/>
                <a:cs typeface="+mn-cs"/>
              </a:defRPr>
            </a:lvl8pPr>
            <a:lvl9pPr marL="21762720" indent="-1280160" algn="l" defTabSz="5120640" rtl="0" eaLnBrk="1" latinLnBrk="0" hangingPunct="1">
              <a:lnSpc>
                <a:spcPct val="90000"/>
              </a:lnSpc>
              <a:spcBef>
                <a:spcPts val="2800"/>
              </a:spcBef>
              <a:buFont typeface="Arial" panose="020B0604020202020204" pitchFamily="34" charset="0"/>
              <a:buChar char="•"/>
              <a:defRPr sz="10080" kern="1200">
                <a:solidFill>
                  <a:schemeClr val="tx1"/>
                </a:solidFill>
                <a:latin typeface="+mn-lt"/>
                <a:ea typeface="+mn-ea"/>
                <a:cs typeface="+mn-cs"/>
              </a:defRPr>
            </a:lvl9pPr>
          </a:lstStyle>
          <a:p>
            <a:pPr algn="ctr">
              <a:lnSpc>
                <a:spcPct val="132000"/>
              </a:lnSpc>
              <a:spcBef>
                <a:spcPts val="0"/>
              </a:spcBef>
              <a:buClr>
                <a:schemeClr val="dk1"/>
              </a:buClr>
              <a:buSzPct val="25000"/>
            </a:pPr>
            <a:r>
              <a:rPr lang="en-US" sz="4800" b="1" dirty="0" smtClean="0">
                <a:latin typeface="Arial Black" panose="020B0A04020102020204" pitchFamily="34" charset="0"/>
              </a:rPr>
              <a:t>Sean Dubiel with mentorship from David Leland </a:t>
            </a:r>
          </a:p>
        </p:txBody>
      </p:sp>
      <p:sp>
        <p:nvSpPr>
          <p:cNvPr id="57" name="Shape 91"/>
          <p:cNvSpPr txBox="1"/>
          <p:nvPr/>
        </p:nvSpPr>
        <p:spPr>
          <a:xfrm>
            <a:off x="3018236" y="9358075"/>
            <a:ext cx="5267676" cy="1020342"/>
          </a:xfrm>
          <a:prstGeom prst="rect">
            <a:avLst/>
          </a:prstGeom>
          <a:noFill/>
          <a:ln>
            <a:noFill/>
          </a:ln>
        </p:spPr>
        <p:txBody>
          <a:bodyPr lIns="91425" tIns="91425" rIns="91425" bIns="91425" anchor="ctr" anchorCtr="0">
            <a:noAutofit/>
          </a:bodyPr>
          <a:lstStyle/>
          <a:p>
            <a:pPr lvl="0" rtl="0">
              <a:lnSpc>
                <a:spcPct val="120000"/>
              </a:lnSpc>
              <a:spcBef>
                <a:spcPts val="0"/>
              </a:spcBef>
              <a:buNone/>
            </a:pPr>
            <a:r>
              <a:rPr lang="en-US" sz="6000" b="1" dirty="0">
                <a:solidFill>
                  <a:schemeClr val="dk1"/>
                </a:solidFill>
                <a:latin typeface="Times New Roman" panose="02020603050405020304" pitchFamily="18" charset="0"/>
                <a:ea typeface="Tahoma"/>
                <a:cs typeface="Times New Roman" panose="02020603050405020304" pitchFamily="18" charset="0"/>
                <a:sym typeface="Tahoma"/>
              </a:rPr>
              <a:t>Introduction</a:t>
            </a:r>
          </a:p>
        </p:txBody>
      </p:sp>
      <p:grpSp>
        <p:nvGrpSpPr>
          <p:cNvPr id="58" name="Group 57"/>
          <p:cNvGrpSpPr/>
          <p:nvPr/>
        </p:nvGrpSpPr>
        <p:grpSpPr>
          <a:xfrm>
            <a:off x="1736530" y="10600195"/>
            <a:ext cx="17736952" cy="7920496"/>
            <a:chOff x="1157155" y="8980747"/>
            <a:chExt cx="17643837" cy="8782643"/>
          </a:xfrm>
        </p:grpSpPr>
        <p:sp>
          <p:nvSpPr>
            <p:cNvPr id="59" name="Rectangle 33"/>
            <p:cNvSpPr>
              <a:spLocks noChangeArrowheads="1"/>
            </p:cNvSpPr>
            <p:nvPr/>
          </p:nvSpPr>
          <p:spPr bwMode="auto">
            <a:xfrm>
              <a:off x="1393980" y="9275625"/>
              <a:ext cx="16987033" cy="6433504"/>
            </a:xfrm>
            <a:prstGeom prst="rect">
              <a:avLst/>
            </a:prstGeom>
            <a:noFill/>
            <a:ln w="38100">
              <a:noFill/>
              <a:miter lim="800000"/>
              <a:headEnd/>
              <a:tailEnd/>
            </a:ln>
          </p:spPr>
          <p:txBody>
            <a:bodyPr/>
            <a:lstStyle/>
            <a:p>
              <a:r>
                <a:rPr lang="en-US" sz="3200" dirty="0">
                  <a:latin typeface="Times New Roman" panose="02020603050405020304" pitchFamily="18" charset="0"/>
                  <a:cs typeface="Times New Roman" panose="02020603050405020304" pitchFamily="18" charset="0"/>
                </a:rPr>
                <a:t>Google’s Machine Learning Library, </a:t>
              </a:r>
              <a:r>
                <a:rPr lang="en-US" sz="3200" dirty="0" err="1">
                  <a:latin typeface="Times New Roman" panose="02020603050405020304" pitchFamily="18" charset="0"/>
                  <a:cs typeface="Times New Roman" panose="02020603050405020304" pitchFamily="18" charset="0"/>
                </a:rPr>
                <a:t>Tensorflow</a:t>
              </a:r>
              <a:r>
                <a:rPr lang="en-US" sz="3200" dirty="0">
                  <a:latin typeface="Times New Roman" panose="02020603050405020304" pitchFamily="18" charset="0"/>
                  <a:cs typeface="Times New Roman" panose="02020603050405020304" pitchFamily="18" charset="0"/>
                </a:rPr>
                <a:t>, and the Python programming language were applied to predict cryptocurrency (e.g. Bitcoin) prices using technical indicators and quantified sentiment analysis. Sentiment analysis takes human readable language and can rate it on various qualities, in this case positive/negative sentiment and the objectivity/subjectivity of statements. Cryptocurrency prices are highly driven by speculation so combining sentiment analysis with traditional historical price analysis improves prediction. Data for sentiment analysis came from social media and website news on cryptocurrency. Using Recurrent Neural Networks trained with data from historical price analysis and quantified sentiment analysis from social </a:t>
              </a:r>
              <a:r>
                <a:rPr lang="en-US" sz="3200" dirty="0" smtClean="0">
                  <a:latin typeface="Times New Roman" panose="02020603050405020304" pitchFamily="18" charset="0"/>
                  <a:cs typeface="Times New Roman" panose="02020603050405020304" pitchFamily="18" charset="0"/>
                </a:rPr>
                <a:t>media. Once </a:t>
              </a:r>
              <a:r>
                <a:rPr lang="en-US" sz="3200" dirty="0">
                  <a:latin typeface="Times New Roman" panose="02020603050405020304" pitchFamily="18" charset="0"/>
                  <a:cs typeface="Times New Roman" panose="02020603050405020304" pitchFamily="18" charset="0"/>
                </a:rPr>
                <a:t>trained on the given data, the program can detect patterns and precursors to market movements. Prediction accuracy is calculated and validation testing is conducted to improve performance. Future price points of various cryptocurrencies were predicted with better than 50% accuracy. Robustness of this program can be improved with more data and more validation testing, with the potential of automating this accuracy checking process. This work could also be applicable to other data prediction problems, for instance identifying precursors to artifacts (e.g. eye blinks) in electroencephalography (EEG) data to assist in removing or correcting noisy data segments</a:t>
              </a:r>
              <a:r>
                <a:rPr lang="en-US" sz="3200" dirty="0" smtClean="0">
                  <a:latin typeface="Times New Roman" panose="02020603050405020304" pitchFamily="18" charset="0"/>
                  <a:cs typeface="Times New Roman" panose="02020603050405020304" pitchFamily="18" charset="0"/>
                </a:rPr>
                <a:t>.</a:t>
              </a:r>
              <a:endParaRPr lang="en-US" sz="3200" dirty="0">
                <a:latin typeface="Times New Roman" panose="02020603050405020304" pitchFamily="18" charset="0"/>
                <a:cs typeface="Times New Roman" panose="02020603050405020304" pitchFamily="18" charset="0"/>
              </a:endParaRPr>
            </a:p>
          </p:txBody>
        </p:sp>
        <p:sp>
          <p:nvSpPr>
            <p:cNvPr id="60" name="Rectangle 59"/>
            <p:cNvSpPr/>
            <p:nvPr/>
          </p:nvSpPr>
          <p:spPr>
            <a:xfrm>
              <a:off x="1157155" y="8980747"/>
              <a:ext cx="17643837" cy="8782643"/>
            </a:xfrm>
            <a:prstGeom prst="rect">
              <a:avLst/>
            </a:prstGeom>
            <a:noFill/>
            <a:ln w="381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FFFFFF"/>
                </a:solidFill>
              </a:endParaRPr>
            </a:p>
          </p:txBody>
        </p:sp>
      </p:grpSp>
      <p:sp>
        <p:nvSpPr>
          <p:cNvPr id="61" name="Rectangle 60"/>
          <p:cNvSpPr/>
          <p:nvPr/>
        </p:nvSpPr>
        <p:spPr>
          <a:xfrm>
            <a:off x="1736530" y="19836559"/>
            <a:ext cx="17736952" cy="16298452"/>
          </a:xfrm>
          <a:prstGeom prst="rect">
            <a:avLst/>
          </a:prstGeom>
          <a:noFill/>
          <a:ln w="38100">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FFFFFF"/>
              </a:solidFill>
              <a:latin typeface="Times New Roman" panose="02020603050405020304" pitchFamily="18" charset="0"/>
              <a:cs typeface="Times New Roman" panose="02020603050405020304" pitchFamily="18" charset="0"/>
            </a:endParaRPr>
          </a:p>
        </p:txBody>
      </p:sp>
      <p:sp>
        <p:nvSpPr>
          <p:cNvPr id="62" name="Shape 93"/>
          <p:cNvSpPr txBox="1"/>
          <p:nvPr/>
        </p:nvSpPr>
        <p:spPr>
          <a:xfrm>
            <a:off x="3175467" y="18777325"/>
            <a:ext cx="4207457" cy="918877"/>
          </a:xfrm>
          <a:prstGeom prst="rect">
            <a:avLst/>
          </a:prstGeom>
          <a:noFill/>
          <a:ln>
            <a:noFill/>
          </a:ln>
        </p:spPr>
        <p:txBody>
          <a:bodyPr lIns="91425" tIns="91425" rIns="91425" bIns="91425" anchor="ctr" anchorCtr="0">
            <a:noAutofit/>
          </a:bodyPr>
          <a:lstStyle/>
          <a:p>
            <a:pPr lvl="0" rtl="0">
              <a:lnSpc>
                <a:spcPct val="120000"/>
              </a:lnSpc>
              <a:spcBef>
                <a:spcPts val="0"/>
              </a:spcBef>
              <a:buNone/>
            </a:pPr>
            <a:r>
              <a:rPr lang="en-US" sz="6000" b="1" dirty="0">
                <a:solidFill>
                  <a:schemeClr val="dk1"/>
                </a:solidFill>
                <a:latin typeface="Times New Roman" panose="02020603050405020304" pitchFamily="18" charset="0"/>
                <a:ea typeface="Tahoma"/>
                <a:cs typeface="Times New Roman" panose="02020603050405020304" pitchFamily="18" charset="0"/>
                <a:sym typeface="Tahoma"/>
              </a:rPr>
              <a:t>Method</a:t>
            </a:r>
          </a:p>
        </p:txBody>
      </p:sp>
      <p:sp>
        <p:nvSpPr>
          <p:cNvPr id="63" name="Rectangle 33"/>
          <p:cNvSpPr>
            <a:spLocks noChangeArrowheads="1"/>
          </p:cNvSpPr>
          <p:nvPr/>
        </p:nvSpPr>
        <p:spPr bwMode="auto">
          <a:xfrm>
            <a:off x="2094328" y="20095578"/>
            <a:ext cx="17075862" cy="14024591"/>
          </a:xfrm>
          <a:prstGeom prst="rect">
            <a:avLst/>
          </a:prstGeom>
          <a:noFill/>
          <a:ln w="9525">
            <a:noFill/>
            <a:miter lim="800000"/>
            <a:headEnd/>
            <a:tailEnd/>
          </a:ln>
        </p:spPr>
        <p:txBody>
          <a:bodyPr/>
          <a:lstStyle/>
          <a:p>
            <a:pPr marL="457200" indent="-457200" eaLnBrk="0" hangingPunct="0">
              <a:spcAft>
                <a:spcPts val="900"/>
              </a:spcAft>
            </a:pPr>
            <a:r>
              <a:rPr lang="en-US" sz="3200" b="1" u="sng" dirty="0" smtClean="0">
                <a:latin typeface="Times New Roman" panose="02020603050405020304" pitchFamily="18" charset="0"/>
                <a:cs typeface="Times New Roman" panose="02020603050405020304" pitchFamily="18" charset="0"/>
              </a:rPr>
              <a:t>Setting Up Environments</a:t>
            </a:r>
          </a:p>
          <a:p>
            <a:pPr marL="457200" indent="-457200" eaLnBrk="0" hangingPunct="0">
              <a:lnSpc>
                <a:spcPct val="110000"/>
              </a:lnSpc>
              <a:buFont typeface="Arial"/>
              <a:buChar char="•"/>
            </a:pPr>
            <a:r>
              <a:rPr lang="en-US" sz="3200" dirty="0" err="1" smtClean="0">
                <a:latin typeface="Times New Roman" panose="02020603050405020304" pitchFamily="18" charset="0"/>
                <a:cs typeface="Times New Roman" panose="02020603050405020304" pitchFamily="18" charset="0"/>
              </a:rPr>
              <a:t>Tensorflow</a:t>
            </a:r>
            <a:r>
              <a:rPr lang="en-US" sz="3200" dirty="0" smtClean="0">
                <a:latin typeface="Times New Roman" panose="02020603050405020304" pitchFamily="18" charset="0"/>
                <a:cs typeface="Times New Roman" panose="02020603050405020304" pitchFamily="18" charset="0"/>
              </a:rPr>
              <a:t> and supporting libraries are installed.</a:t>
            </a:r>
          </a:p>
          <a:p>
            <a:pPr marL="457200" indent="-457200" eaLnBrk="0" hangingPunct="0">
              <a:lnSpc>
                <a:spcPct val="110000"/>
              </a:lnSpc>
              <a:buFont typeface="Arial"/>
              <a:buChar char="•"/>
            </a:pPr>
            <a:r>
              <a:rPr lang="en-US" sz="3200" dirty="0">
                <a:latin typeface="Times New Roman" panose="02020603050405020304" pitchFamily="18" charset="0"/>
                <a:cs typeface="Times New Roman" panose="02020603050405020304" pitchFamily="18" charset="0"/>
              </a:rPr>
              <a:t>I do most of my development on </a:t>
            </a:r>
            <a:r>
              <a:rPr lang="en-US" sz="3200" dirty="0" smtClean="0">
                <a:latin typeface="Times New Roman" panose="02020603050405020304" pitchFamily="18" charset="0"/>
                <a:cs typeface="Times New Roman" panose="02020603050405020304" pitchFamily="18" charset="0"/>
              </a:rPr>
              <a:t>Linux </a:t>
            </a:r>
            <a:r>
              <a:rPr lang="en-US" sz="3200" dirty="0">
                <a:latin typeface="Times New Roman" panose="02020603050405020304" pitchFamily="18" charset="0"/>
                <a:cs typeface="Times New Roman" panose="02020603050405020304" pitchFamily="18" charset="0"/>
              </a:rPr>
              <a:t>and sometimes </a:t>
            </a:r>
            <a:r>
              <a:rPr lang="en-US" sz="3200" dirty="0" smtClean="0">
                <a:latin typeface="Times New Roman" panose="02020603050405020304" pitchFamily="18" charset="0"/>
                <a:cs typeface="Times New Roman" panose="02020603050405020304" pitchFamily="18" charset="0"/>
              </a:rPr>
              <a:t>Windows.</a:t>
            </a:r>
            <a:endParaRPr lang="en-US" sz="3200" dirty="0">
              <a:latin typeface="Times New Roman" panose="02020603050405020304" pitchFamily="18" charset="0"/>
              <a:cs typeface="Times New Roman" panose="02020603050405020304" pitchFamily="18" charset="0"/>
            </a:endParaRPr>
          </a:p>
          <a:p>
            <a:pPr eaLnBrk="0" hangingPunct="0">
              <a:lnSpc>
                <a:spcPct val="125000"/>
              </a:lnSpc>
            </a:pPr>
            <a:r>
              <a:rPr lang="en-US" sz="3200" b="1" u="sng" dirty="0" smtClean="0">
                <a:latin typeface="Times New Roman" panose="02020603050405020304" pitchFamily="18" charset="0"/>
                <a:cs typeface="Times New Roman" panose="02020603050405020304" pitchFamily="18" charset="0"/>
              </a:rPr>
              <a:t>Preparing Data</a:t>
            </a:r>
            <a:endParaRPr lang="en-US" sz="3200" b="1" u="sng" dirty="0">
              <a:latin typeface="Times New Roman" panose="02020603050405020304" pitchFamily="18" charset="0"/>
              <a:cs typeface="Times New Roman" panose="02020603050405020304" pitchFamily="18" charset="0"/>
            </a:endParaRPr>
          </a:p>
          <a:p>
            <a:pPr marL="457200" indent="-457200" eaLnBrk="0" hangingPunct="0">
              <a:lnSpc>
                <a:spcPct val="110000"/>
              </a:lnSpc>
              <a:buFont typeface="Arial"/>
              <a:buChar char="•"/>
            </a:pPr>
            <a:r>
              <a:rPr lang="en-US" sz="3200" dirty="0" smtClean="0">
                <a:latin typeface="Times New Roman" panose="02020603050405020304" pitchFamily="18" charset="0"/>
                <a:cs typeface="Times New Roman" panose="02020603050405020304" pitchFamily="18" charset="0"/>
              </a:rPr>
              <a:t>I start with the date, price open, price low, price high, and percent change</a:t>
            </a:r>
            <a:r>
              <a:rPr lang="en-US" sz="3200" b="1" dirty="0" smtClean="0">
                <a:latin typeface="Times New Roman" panose="02020603050405020304" pitchFamily="18" charset="0"/>
                <a:cs typeface="Times New Roman" panose="02020603050405020304" pitchFamily="18" charset="0"/>
              </a:rPr>
              <a:t>. </a:t>
            </a:r>
            <a:r>
              <a:rPr lang="en-US" sz="3200" dirty="0" smtClean="0">
                <a:latin typeface="Times New Roman" panose="02020603050405020304" pitchFamily="18" charset="0"/>
                <a:cs typeface="Times New Roman" panose="02020603050405020304" pitchFamily="18" charset="0"/>
              </a:rPr>
              <a:t>For more accurate predictions I could use a smaller time sample than a full day. This would require more time and processing power.</a:t>
            </a:r>
            <a:endParaRPr lang="en-US" sz="3200" dirty="0">
              <a:latin typeface="Times New Roman" panose="02020603050405020304" pitchFamily="18" charset="0"/>
              <a:cs typeface="Times New Roman" panose="02020603050405020304" pitchFamily="18" charset="0"/>
            </a:endParaRPr>
          </a:p>
          <a:p>
            <a:pPr marL="457200" indent="-457200" eaLnBrk="0" hangingPunct="0">
              <a:lnSpc>
                <a:spcPct val="110000"/>
              </a:lnSpc>
              <a:buFont typeface="Arial"/>
              <a:buChar char="•"/>
            </a:pPr>
            <a:r>
              <a:rPr lang="en-US" sz="3200" dirty="0" smtClean="0">
                <a:latin typeface="Times New Roman" panose="02020603050405020304" pitchFamily="18" charset="0"/>
                <a:cs typeface="Times New Roman" panose="02020603050405020304" pitchFamily="18" charset="0"/>
              </a:rPr>
              <a:t>Features are pulled from the pricing data, these technical indicators are input as functions to be used on the data. Technical indicators can be changed or added to.</a:t>
            </a:r>
          </a:p>
          <a:p>
            <a:pPr marL="457200" indent="-457200" eaLnBrk="0" hangingPunct="0">
              <a:lnSpc>
                <a:spcPct val="110000"/>
              </a:lnSpc>
              <a:buFont typeface="Arial"/>
              <a:buChar char="•"/>
            </a:pPr>
            <a:r>
              <a:rPr lang="en-US" sz="3200" dirty="0" smtClean="0">
                <a:latin typeface="Times New Roman" panose="02020603050405020304" pitchFamily="18" charset="0"/>
                <a:cs typeface="Times New Roman" panose="02020603050405020304" pitchFamily="18" charset="0"/>
              </a:rPr>
              <a:t>Sentiment Analysis is used as an indicator, I use the volume of keywords found and their levels of positivity and negativity. There are many good sources to pull from, such as social media platforms and popular news sites. For the tests seen here, Twitter was used as the source. </a:t>
            </a:r>
          </a:p>
          <a:p>
            <a:pPr marL="457200" indent="-457200" eaLnBrk="0" hangingPunct="0">
              <a:lnSpc>
                <a:spcPct val="110000"/>
              </a:lnSpc>
              <a:buFont typeface="Arial"/>
              <a:buChar char="•"/>
            </a:pPr>
            <a:r>
              <a:rPr lang="en-US" sz="3200" dirty="0" smtClean="0">
                <a:latin typeface="Times New Roman" panose="02020603050405020304" pitchFamily="18" charset="0"/>
                <a:cs typeface="Times New Roman" panose="02020603050405020304" pitchFamily="18" charset="0"/>
              </a:rPr>
              <a:t>Once all technical indicators have been extracted they are placed into another file that will be used by the prediction software.</a:t>
            </a:r>
            <a:endParaRPr lang="en-US" sz="3200" dirty="0">
              <a:latin typeface="Times New Roman" panose="02020603050405020304" pitchFamily="18" charset="0"/>
              <a:cs typeface="Times New Roman" panose="02020603050405020304" pitchFamily="18" charset="0"/>
            </a:endParaRPr>
          </a:p>
          <a:p>
            <a:pPr eaLnBrk="0" hangingPunct="0">
              <a:lnSpc>
                <a:spcPct val="125000"/>
              </a:lnSpc>
            </a:pPr>
            <a:r>
              <a:rPr lang="en-US" sz="3200" b="1" u="sng" dirty="0" smtClean="0">
                <a:latin typeface="Times New Roman" panose="02020603050405020304" pitchFamily="18" charset="0"/>
                <a:cs typeface="Times New Roman" panose="02020603050405020304" pitchFamily="18" charset="0"/>
              </a:rPr>
              <a:t>Prediction</a:t>
            </a:r>
            <a:endParaRPr lang="en-US" sz="3200" b="1" u="sng" dirty="0">
              <a:latin typeface="Times New Roman" panose="02020603050405020304" pitchFamily="18" charset="0"/>
              <a:cs typeface="Times New Roman" panose="02020603050405020304" pitchFamily="18" charset="0"/>
            </a:endParaRPr>
          </a:p>
          <a:p>
            <a:pPr marL="457200" indent="-457200" eaLnBrk="0" hangingPunct="0">
              <a:lnSpc>
                <a:spcPct val="110000"/>
              </a:lnSpc>
              <a:buFont typeface="Arial"/>
              <a:buChar char="•"/>
            </a:pPr>
            <a:r>
              <a:rPr lang="en-US" sz="3200" dirty="0" smtClean="0">
                <a:latin typeface="Times New Roman" panose="02020603050405020304" pitchFamily="18" charset="0"/>
                <a:cs typeface="Times New Roman" panose="02020603050405020304" pitchFamily="18" charset="0"/>
              </a:rPr>
              <a:t>Data prepared earlier is read in and normalized.</a:t>
            </a:r>
          </a:p>
          <a:p>
            <a:pPr marL="457200" indent="-457200" eaLnBrk="0" hangingPunct="0">
              <a:lnSpc>
                <a:spcPct val="110000"/>
              </a:lnSpc>
              <a:buFont typeface="Arial"/>
              <a:buChar char="•"/>
            </a:pPr>
            <a:r>
              <a:rPr lang="en-US" sz="3200" dirty="0" err="1" smtClean="0">
                <a:latin typeface="Times New Roman" panose="02020603050405020304" pitchFamily="18" charset="0"/>
                <a:cs typeface="Times New Roman" panose="02020603050405020304" pitchFamily="18" charset="0"/>
              </a:rPr>
              <a:t>Tensorflow</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hyperparmaters</a:t>
            </a:r>
            <a:r>
              <a:rPr lang="en-US" sz="3200" dirty="0" smtClean="0">
                <a:latin typeface="Times New Roman" panose="02020603050405020304" pitchFamily="18" charset="0"/>
                <a:cs typeface="Times New Roman" panose="02020603050405020304" pitchFamily="18" charset="0"/>
              </a:rPr>
              <a:t> are set.</a:t>
            </a:r>
          </a:p>
          <a:p>
            <a:pPr marL="457200" indent="-457200" eaLnBrk="0" hangingPunct="0">
              <a:lnSpc>
                <a:spcPct val="110000"/>
              </a:lnSpc>
              <a:buFont typeface="Arial"/>
              <a:buChar char="•"/>
            </a:pPr>
            <a:r>
              <a:rPr lang="en-US" sz="3200" dirty="0" smtClean="0">
                <a:latin typeface="Times New Roman" panose="02020603050405020304" pitchFamily="18" charset="0"/>
                <a:cs typeface="Times New Roman" panose="02020603050405020304" pitchFamily="18" charset="0"/>
              </a:rPr>
              <a:t>Training is executed.</a:t>
            </a:r>
          </a:p>
          <a:p>
            <a:pPr marL="457200" indent="-457200" eaLnBrk="0" hangingPunct="0">
              <a:lnSpc>
                <a:spcPct val="110000"/>
              </a:lnSpc>
              <a:buFont typeface="Arial"/>
              <a:buChar char="•"/>
            </a:pPr>
            <a:r>
              <a:rPr lang="en-US" sz="3200" dirty="0" smtClean="0">
                <a:latin typeface="Times New Roman" panose="02020603050405020304" pitchFamily="18" charset="0"/>
                <a:cs typeface="Times New Roman" panose="02020603050405020304" pitchFamily="18" charset="0"/>
              </a:rPr>
              <a:t>For information on how </a:t>
            </a:r>
            <a:r>
              <a:rPr lang="en-US" sz="3200" dirty="0" err="1" smtClean="0">
                <a:latin typeface="Times New Roman" panose="02020603050405020304" pitchFamily="18" charset="0"/>
                <a:cs typeface="Times New Roman" panose="02020603050405020304" pitchFamily="18" charset="0"/>
              </a:rPr>
              <a:t>Tensorflow</a:t>
            </a:r>
            <a:r>
              <a:rPr lang="en-US" sz="3200" dirty="0" smtClean="0">
                <a:latin typeface="Times New Roman" panose="02020603050405020304" pitchFamily="18" charset="0"/>
                <a:cs typeface="Times New Roman" panose="02020603050405020304" pitchFamily="18" charset="0"/>
              </a:rPr>
              <a:t> is used refer to </a:t>
            </a:r>
            <a:r>
              <a:rPr lang="en-US" sz="3200" dirty="0" smtClean="0">
                <a:latin typeface="Times New Roman" panose="02020603050405020304" pitchFamily="18" charset="0"/>
                <a:cs typeface="Times New Roman" panose="02020603050405020304" pitchFamily="18" charset="0"/>
                <a:hlinkClick r:id="rId3"/>
              </a:rPr>
              <a:t>www.tensorflow.org</a:t>
            </a:r>
            <a:r>
              <a:rPr lang="en-US" sz="3200" dirty="0" smtClean="0">
                <a:latin typeface="Times New Roman" panose="02020603050405020304" pitchFamily="18" charset="0"/>
                <a:cs typeface="Times New Roman" panose="02020603050405020304" pitchFamily="18" charset="0"/>
              </a:rPr>
              <a:t> for documentation.</a:t>
            </a:r>
          </a:p>
          <a:p>
            <a:pPr marL="457200" indent="-457200" eaLnBrk="0" hangingPunct="0">
              <a:lnSpc>
                <a:spcPct val="110000"/>
              </a:lnSpc>
              <a:buFont typeface="Arial"/>
              <a:buChar char="•"/>
            </a:pPr>
            <a:r>
              <a:rPr lang="en-US" sz="3200" dirty="0" smtClean="0">
                <a:latin typeface="Times New Roman" panose="02020603050405020304" pitchFamily="18" charset="0"/>
                <a:cs typeface="Times New Roman" panose="02020603050405020304" pitchFamily="18" charset="0"/>
              </a:rPr>
              <a:t>Results are outputted into a file and plotted for verification.</a:t>
            </a:r>
          </a:p>
          <a:p>
            <a:pPr eaLnBrk="0" hangingPunct="0">
              <a:lnSpc>
                <a:spcPct val="125000"/>
              </a:lnSpc>
            </a:pPr>
            <a:r>
              <a:rPr lang="en-US" sz="3200" b="1" u="sng" dirty="0" smtClean="0">
                <a:latin typeface="Times New Roman" panose="02020603050405020304" pitchFamily="18" charset="0"/>
                <a:cs typeface="Times New Roman" panose="02020603050405020304" pitchFamily="18" charset="0"/>
              </a:rPr>
              <a:t>Analysis and Adjustments</a:t>
            </a:r>
            <a:endParaRPr lang="en-US" sz="3200" b="1" u="sng" dirty="0">
              <a:latin typeface="Times New Roman" panose="02020603050405020304" pitchFamily="18" charset="0"/>
              <a:cs typeface="Times New Roman" panose="02020603050405020304" pitchFamily="18" charset="0"/>
            </a:endParaRPr>
          </a:p>
          <a:p>
            <a:pPr marL="457200" indent="-457200" eaLnBrk="0" hangingPunct="0">
              <a:lnSpc>
                <a:spcPct val="110000"/>
              </a:lnSpc>
              <a:buFont typeface="Arial"/>
              <a:buChar char="•"/>
            </a:pPr>
            <a:r>
              <a:rPr lang="en-US" sz="3200" dirty="0">
                <a:latin typeface="Times New Roman" panose="02020603050405020304" pitchFamily="18" charset="0"/>
                <a:cs typeface="Times New Roman" panose="02020603050405020304" pitchFamily="18" charset="0"/>
              </a:rPr>
              <a:t>Future price points of various cryptocurrencies were </a:t>
            </a:r>
            <a:r>
              <a:rPr lang="en-US" sz="3200" dirty="0" smtClean="0">
                <a:latin typeface="Times New Roman" panose="02020603050405020304" pitchFamily="18" charset="0"/>
                <a:cs typeface="Times New Roman" panose="02020603050405020304" pitchFamily="18" charset="0"/>
              </a:rPr>
              <a:t>consistently predicted </a:t>
            </a:r>
            <a:r>
              <a:rPr lang="en-US" sz="3200" dirty="0">
                <a:latin typeface="Times New Roman" panose="02020603050405020304" pitchFamily="18" charset="0"/>
                <a:cs typeface="Times New Roman" panose="02020603050405020304" pitchFamily="18" charset="0"/>
              </a:rPr>
              <a:t>with better than 50% </a:t>
            </a:r>
            <a:r>
              <a:rPr lang="en-US" sz="3200" dirty="0" smtClean="0">
                <a:latin typeface="Times New Roman" panose="02020603050405020304" pitchFamily="18" charset="0"/>
                <a:cs typeface="Times New Roman" panose="02020603050405020304" pitchFamily="18" charset="0"/>
              </a:rPr>
              <a:t>accuracy. Often times predicted with much higher than 50% accuracy.</a:t>
            </a:r>
          </a:p>
          <a:p>
            <a:pPr marL="457200" indent="-457200" eaLnBrk="0" hangingPunct="0">
              <a:lnSpc>
                <a:spcPct val="110000"/>
              </a:lnSpc>
              <a:buFont typeface="Arial"/>
              <a:buChar char="•"/>
            </a:pPr>
            <a:r>
              <a:rPr lang="en-US" sz="3200" dirty="0" smtClean="0">
                <a:latin typeface="Times New Roman" panose="02020603050405020304" pitchFamily="18" charset="0"/>
                <a:cs typeface="Times New Roman" panose="02020603050405020304" pitchFamily="18" charset="0"/>
              </a:rPr>
              <a:t>Sentiment Analysis seems to work better with cryptocurrencies that have smaller volume. This could be because of their increased volatility and reactions to trends.</a:t>
            </a:r>
          </a:p>
          <a:p>
            <a:pPr marL="457200" indent="-457200" eaLnBrk="0" hangingPunct="0">
              <a:lnSpc>
                <a:spcPct val="110000"/>
              </a:lnSpc>
              <a:buFont typeface="Arial"/>
              <a:buChar char="•"/>
            </a:pPr>
            <a:r>
              <a:rPr lang="en-US" sz="3200" dirty="0" smtClean="0">
                <a:latin typeface="Times New Roman" panose="02020603050405020304" pitchFamily="18" charset="0"/>
                <a:cs typeface="Times New Roman" panose="02020603050405020304" pitchFamily="18" charset="0"/>
              </a:rPr>
              <a:t>Adjustments to </a:t>
            </a:r>
            <a:r>
              <a:rPr lang="en-US" sz="3200" dirty="0" err="1" smtClean="0">
                <a:latin typeface="Times New Roman" panose="02020603050405020304" pitchFamily="18" charset="0"/>
                <a:cs typeface="Times New Roman" panose="02020603050405020304" pitchFamily="18" charset="0"/>
              </a:rPr>
              <a:t>Tensorflow</a:t>
            </a:r>
            <a:r>
              <a:rPr lang="en-US" sz="3200" dirty="0" smtClean="0">
                <a:latin typeface="Times New Roman" panose="02020603050405020304" pitchFamily="18" charset="0"/>
                <a:cs typeface="Times New Roman" panose="02020603050405020304" pitchFamily="18" charset="0"/>
              </a:rPr>
              <a:t> can be made to improve accuracy, along with the introduction of more price points and technical indicators.</a:t>
            </a:r>
            <a:endParaRPr lang="en-US" sz="3200" dirty="0">
              <a:latin typeface="Times New Roman" panose="02020603050405020304" pitchFamily="18" charset="0"/>
              <a:cs typeface="Times New Roman" panose="02020603050405020304" pitchFamily="18" charset="0"/>
            </a:endParaRPr>
          </a:p>
          <a:p>
            <a:pPr marL="457200" indent="-457200" eaLnBrk="0" hangingPunct="0">
              <a:lnSpc>
                <a:spcPct val="110000"/>
              </a:lnSpc>
              <a:buFont typeface="Arial"/>
              <a:buChar char="•"/>
            </a:pPr>
            <a:r>
              <a:rPr lang="en-US" sz="3200" dirty="0" smtClean="0">
                <a:latin typeface="Times New Roman" panose="02020603050405020304" pitchFamily="18" charset="0"/>
                <a:cs typeface="Times New Roman" panose="02020603050405020304" pitchFamily="18" charset="0"/>
              </a:rPr>
              <a:t>Moving forward I would like to use more pricing and sentiment data, try different technical indicators, and use more computing power.</a:t>
            </a:r>
            <a:endParaRPr lang="en-US" sz="3200" dirty="0">
              <a:latin typeface="Times New Roman" panose="02020603050405020304" pitchFamily="18" charset="0"/>
              <a:cs typeface="Times New Roman" panose="02020603050405020304" pitchFamily="18" charset="0"/>
            </a:endParaRPr>
          </a:p>
        </p:txBody>
      </p:sp>
      <p:pic>
        <p:nvPicPr>
          <p:cNvPr id="64" name="Picture 6" descr="File:Tensorflow logo.sv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671100" y="10244012"/>
            <a:ext cx="3584765" cy="3834140"/>
          </a:xfrm>
          <a:prstGeom prst="rect">
            <a:avLst/>
          </a:prstGeom>
          <a:noFill/>
          <a:extLst>
            <a:ext uri="{909E8E84-426E-40DD-AFC4-6F175D3DCCD1}">
              <a14:hiddenFill xmlns:a14="http://schemas.microsoft.com/office/drawing/2010/main">
                <a:solidFill>
                  <a:srgbClr val="FFFFFF"/>
                </a:solidFill>
              </a14:hiddenFill>
            </a:ext>
          </a:extLst>
        </p:spPr>
      </p:pic>
      <p:pic>
        <p:nvPicPr>
          <p:cNvPr id="65" name="Picture 10" descr="File:Python-logo-notext.sv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049738" y="31846313"/>
            <a:ext cx="4099317" cy="4099321"/>
          </a:xfrm>
          <a:prstGeom prst="rect">
            <a:avLst/>
          </a:prstGeom>
          <a:noFill/>
          <a:extLst>
            <a:ext uri="{909E8E84-426E-40DD-AFC4-6F175D3DCCD1}">
              <a14:hiddenFill xmlns:a14="http://schemas.microsoft.com/office/drawing/2010/main">
                <a:solidFill>
                  <a:srgbClr val="FFFFFF"/>
                </a:solidFill>
              </a14:hiddenFill>
            </a:ext>
          </a:extLst>
        </p:spPr>
      </p:pic>
      <p:pic>
        <p:nvPicPr>
          <p:cNvPr id="66" name="Picture 16" descr="An unrolled recurrent neural network."/>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424996" y="10400708"/>
            <a:ext cx="14610094" cy="3677443"/>
          </a:xfrm>
          <a:prstGeom prst="rect">
            <a:avLst/>
          </a:prstGeom>
          <a:noFill/>
          <a:extLst>
            <a:ext uri="{909E8E84-426E-40DD-AFC4-6F175D3DCCD1}">
              <a14:hiddenFill xmlns:a14="http://schemas.microsoft.com/office/drawing/2010/main">
                <a:solidFill>
                  <a:srgbClr val="FFFFFF"/>
                </a:solidFill>
              </a14:hiddenFill>
            </a:ext>
          </a:extLst>
        </p:spPr>
      </p:pic>
      <p:sp>
        <p:nvSpPr>
          <p:cNvPr id="67" name="Rectangle 66"/>
          <p:cNvSpPr/>
          <p:nvPr/>
        </p:nvSpPr>
        <p:spPr>
          <a:xfrm>
            <a:off x="21676752" y="14685849"/>
            <a:ext cx="18358337" cy="523220"/>
          </a:xfrm>
          <a:prstGeom prst="rect">
            <a:avLst/>
          </a:prstGeom>
        </p:spPr>
        <p:txBody>
          <a:bodyPr wrap="square">
            <a:spAutoFit/>
          </a:bodyPr>
          <a:lstStyle/>
          <a:p>
            <a:pPr algn="ctr"/>
            <a:r>
              <a:rPr lang="en-US" sz="2800" dirty="0">
                <a:solidFill>
                  <a:srgbClr val="333333"/>
                </a:solidFill>
                <a:latin typeface="Times New Roman" panose="02020603050405020304" pitchFamily="18" charset="0"/>
                <a:cs typeface="Times New Roman" panose="02020603050405020304" pitchFamily="18" charset="0"/>
              </a:rPr>
              <a:t>A recurrent neural network can be thought of as multiple copies of the same network, each passing a message to a successor</a:t>
            </a:r>
            <a:r>
              <a:rPr lang="en-US" sz="2800" dirty="0" smtClean="0">
                <a:solidFill>
                  <a:srgbClr val="333333"/>
                </a:solidFill>
                <a:latin typeface="Times New Roman" panose="02020603050405020304" pitchFamily="18" charset="0"/>
                <a:cs typeface="Times New Roman" panose="02020603050405020304" pitchFamily="18" charset="0"/>
              </a:rPr>
              <a:t>.</a:t>
            </a:r>
            <a:endParaRPr lang="en-US" sz="2800" dirty="0">
              <a:latin typeface="Times New Roman" panose="02020603050405020304" pitchFamily="18" charset="0"/>
              <a:cs typeface="Times New Roman" panose="02020603050405020304" pitchFamily="18" charset="0"/>
            </a:endParaRPr>
          </a:p>
        </p:txBody>
      </p:sp>
      <p:pic>
        <p:nvPicPr>
          <p:cNvPr id="68" name="Picture 18" descr="sentiment phrases"/>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2022786" y="15932414"/>
            <a:ext cx="16197095" cy="6991942"/>
          </a:xfrm>
          <a:prstGeom prst="rect">
            <a:avLst/>
          </a:prstGeom>
          <a:noFill/>
          <a:extLst>
            <a:ext uri="{909E8E84-426E-40DD-AFC4-6F175D3DCCD1}">
              <a14:hiddenFill xmlns:a14="http://schemas.microsoft.com/office/drawing/2010/main">
                <a:solidFill>
                  <a:srgbClr val="FFFFFF"/>
                </a:solidFill>
              </a14:hiddenFill>
            </a:ext>
          </a:extLst>
        </p:spPr>
      </p:pic>
      <p:pic>
        <p:nvPicPr>
          <p:cNvPr id="69" name="Picture 68"/>
          <p:cNvPicPr>
            <a:picLocks noChangeAspect="1"/>
          </p:cNvPicPr>
          <p:nvPr/>
        </p:nvPicPr>
        <p:blipFill rotWithShape="1">
          <a:blip r:embed="rId8">
            <a:extLst>
              <a:ext uri="{28A0092B-C50C-407E-A947-70E740481C1C}">
                <a14:useLocalDpi xmlns:a14="http://schemas.microsoft.com/office/drawing/2010/main" val="0"/>
              </a:ext>
            </a:extLst>
          </a:blip>
          <a:srcRect l="7492" r="5661"/>
          <a:stretch/>
        </p:blipFill>
        <p:spPr>
          <a:xfrm>
            <a:off x="20041612" y="23709713"/>
            <a:ext cx="12724388" cy="5542704"/>
          </a:xfrm>
          <a:prstGeom prst="rect">
            <a:avLst/>
          </a:prstGeom>
        </p:spPr>
      </p:pic>
      <p:pic>
        <p:nvPicPr>
          <p:cNvPr id="70" name="Picture 69"/>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2628155" y="23709712"/>
            <a:ext cx="7234320" cy="5542705"/>
          </a:xfrm>
          <a:prstGeom prst="rect">
            <a:avLst/>
          </a:prstGeom>
        </p:spPr>
      </p:pic>
      <p:sp>
        <p:nvSpPr>
          <p:cNvPr id="71" name="Rectangle 70"/>
          <p:cNvSpPr/>
          <p:nvPr/>
        </p:nvSpPr>
        <p:spPr>
          <a:xfrm>
            <a:off x="33041596" y="29287343"/>
            <a:ext cx="6820879" cy="1815882"/>
          </a:xfrm>
          <a:prstGeom prst="rect">
            <a:avLst/>
          </a:prstGeom>
        </p:spPr>
        <p:txBody>
          <a:bodyPr wrap="square">
            <a:spAutoFit/>
          </a:bodyPr>
          <a:lstStyle/>
          <a:p>
            <a:pPr algn="ctr"/>
            <a:r>
              <a:rPr lang="en-US" sz="2800" dirty="0" smtClean="0">
                <a:solidFill>
                  <a:srgbClr val="333333"/>
                </a:solidFill>
                <a:latin typeface="Times New Roman" panose="02020603050405020304" pitchFamily="18" charset="0"/>
                <a:cs typeface="Times New Roman" panose="02020603050405020304" pitchFamily="18" charset="0"/>
              </a:rPr>
              <a:t>The lower the loss, the better the model. This shows the improvement over epochs (passes through the dataset) during the prediction phase.</a:t>
            </a:r>
            <a:endParaRPr lang="en-US" sz="2800" dirty="0">
              <a:latin typeface="Times New Roman" panose="02020603050405020304" pitchFamily="18" charset="0"/>
              <a:cs typeface="Times New Roman" panose="02020603050405020304" pitchFamily="18" charset="0"/>
            </a:endParaRPr>
          </a:p>
        </p:txBody>
      </p:sp>
      <p:sp>
        <p:nvSpPr>
          <p:cNvPr id="72" name="Rectangle 71"/>
          <p:cNvSpPr/>
          <p:nvPr/>
        </p:nvSpPr>
        <p:spPr>
          <a:xfrm>
            <a:off x="20942657" y="29466923"/>
            <a:ext cx="10682826" cy="954107"/>
          </a:xfrm>
          <a:prstGeom prst="rect">
            <a:avLst/>
          </a:prstGeom>
        </p:spPr>
        <p:txBody>
          <a:bodyPr wrap="square">
            <a:spAutoFit/>
          </a:bodyPr>
          <a:lstStyle/>
          <a:p>
            <a:pPr algn="ctr"/>
            <a:r>
              <a:rPr lang="en-US" sz="2800" dirty="0" smtClean="0">
                <a:solidFill>
                  <a:srgbClr val="333333"/>
                </a:solidFill>
                <a:latin typeface="Times New Roman" panose="02020603050405020304" pitchFamily="18" charset="0"/>
                <a:cs typeface="Times New Roman" panose="02020603050405020304" pitchFamily="18" charset="0"/>
              </a:rPr>
              <a:t>This is 100 days of bitcoin </a:t>
            </a:r>
            <a:r>
              <a:rPr lang="en-US" sz="2800" dirty="0" smtClean="0">
                <a:solidFill>
                  <a:srgbClr val="333333"/>
                </a:solidFill>
                <a:latin typeface="Times New Roman" panose="02020603050405020304" pitchFamily="18" charset="0"/>
                <a:cs typeface="Times New Roman" panose="02020603050405020304" pitchFamily="18" charset="0"/>
              </a:rPr>
              <a:t>price trends </a:t>
            </a:r>
            <a:r>
              <a:rPr lang="en-US" sz="2800" dirty="0" smtClean="0">
                <a:solidFill>
                  <a:srgbClr val="333333"/>
                </a:solidFill>
                <a:latin typeface="Times New Roman" panose="02020603050405020304" pitchFamily="18" charset="0"/>
                <a:cs typeface="Times New Roman" panose="02020603050405020304" pitchFamily="18" charset="0"/>
              </a:rPr>
              <a:t>next to the predictions. </a:t>
            </a:r>
            <a:r>
              <a:rPr lang="en-US" sz="2800" dirty="0" smtClean="0">
                <a:solidFill>
                  <a:srgbClr val="333333"/>
                </a:solidFill>
                <a:latin typeface="Times New Roman" panose="02020603050405020304" pitchFamily="18" charset="0"/>
                <a:cs typeface="Times New Roman" panose="02020603050405020304" pitchFamily="18" charset="0"/>
              </a:rPr>
              <a:t>Actual prices are not included on the y-axis.</a:t>
            </a:r>
            <a:endParaRPr lang="en-US" sz="2800" dirty="0">
              <a:latin typeface="Times New Roman" panose="02020603050405020304" pitchFamily="18" charset="0"/>
              <a:cs typeface="Times New Roman" panose="02020603050405020304" pitchFamily="18" charset="0"/>
            </a:endParaRPr>
          </a:p>
        </p:txBody>
      </p:sp>
      <p:pic>
        <p:nvPicPr>
          <p:cNvPr id="73" name="Picture 72"/>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398569" y="5506753"/>
            <a:ext cx="7761254" cy="3518555"/>
          </a:xfrm>
          <a:prstGeom prst="rect">
            <a:avLst/>
          </a:prstGeom>
        </p:spPr>
      </p:pic>
      <p:sp>
        <p:nvSpPr>
          <p:cNvPr id="74" name="Rectangle 73"/>
          <p:cNvSpPr/>
          <p:nvPr/>
        </p:nvSpPr>
        <p:spPr>
          <a:xfrm>
            <a:off x="20756900" y="32063201"/>
            <a:ext cx="6504709" cy="3539430"/>
          </a:xfrm>
          <a:prstGeom prst="rect">
            <a:avLst/>
          </a:prstGeom>
          <a:ln>
            <a:noFill/>
          </a:ln>
        </p:spPr>
        <p:txBody>
          <a:bodyPr wrap="square">
            <a:spAutoFit/>
          </a:bodyPr>
          <a:lstStyle/>
          <a:p>
            <a:pPr marL="0" marR="0">
              <a:spcBef>
                <a:spcPts val="0"/>
              </a:spcBef>
              <a:spcAft>
                <a:spcPts val="0"/>
              </a:spcAft>
            </a:pPr>
            <a:r>
              <a:rPr lang="en-US" sz="3200" b="1" dirty="0">
                <a:effectLst/>
                <a:latin typeface="Times New Roman" panose="02020603050405020304" pitchFamily="18" charset="0"/>
                <a:ea typeface="ＭＳ Ｐゴシック"/>
                <a:cs typeface="Times New Roman" panose="02020603050405020304" pitchFamily="18" charset="0"/>
              </a:rPr>
              <a:t>Acknowledgements</a:t>
            </a:r>
            <a:r>
              <a:rPr lang="en-US" sz="3200" b="1" dirty="0">
                <a:solidFill>
                  <a:srgbClr val="002060"/>
                </a:solidFill>
                <a:effectLst/>
                <a:latin typeface="Times New Roman" panose="02020603050405020304" pitchFamily="18" charset="0"/>
                <a:ea typeface="ＭＳ Ｐゴシック"/>
                <a:cs typeface="Times New Roman" panose="02020603050405020304" pitchFamily="18" charset="0"/>
              </a:rPr>
              <a:t>: </a:t>
            </a:r>
            <a:r>
              <a:rPr lang="en-US" sz="3200" dirty="0" smtClean="0">
                <a:solidFill>
                  <a:srgbClr val="000000"/>
                </a:solidFill>
                <a:effectLst/>
                <a:latin typeface="Times New Roman" panose="02020603050405020304" pitchFamily="18" charset="0"/>
                <a:ea typeface="ＭＳ Ｐゴシック"/>
                <a:cs typeface="Times New Roman" panose="02020603050405020304" pitchFamily="18" charset="0"/>
              </a:rPr>
              <a:t>Support </a:t>
            </a:r>
            <a:r>
              <a:rPr lang="en-US" sz="3200" dirty="0">
                <a:solidFill>
                  <a:srgbClr val="000000"/>
                </a:solidFill>
                <a:effectLst/>
                <a:latin typeface="Times New Roman" panose="02020603050405020304" pitchFamily="18" charset="0"/>
                <a:ea typeface="ＭＳ Ｐゴシック"/>
                <a:cs typeface="Times New Roman" panose="02020603050405020304" pitchFamily="18" charset="0"/>
              </a:rPr>
              <a:t>provided by </a:t>
            </a:r>
            <a:r>
              <a:rPr lang="en-US" sz="3200" kern="1200" dirty="0">
                <a:solidFill>
                  <a:srgbClr val="000000"/>
                </a:solidFill>
                <a:effectLst/>
                <a:latin typeface="Times New Roman" panose="02020603050405020304" pitchFamily="18" charset="0"/>
                <a:ea typeface="ＭＳ 明朝"/>
                <a:cs typeface="Times New Roman" panose="02020603050405020304" pitchFamily="18" charset="0"/>
              </a:rPr>
              <a:t>Student </a:t>
            </a:r>
            <a:r>
              <a:rPr lang="en-US" sz="3200" kern="1200" dirty="0" err="1" smtClean="0">
                <a:solidFill>
                  <a:srgbClr val="000000"/>
                </a:solidFill>
                <a:effectLst/>
                <a:latin typeface="Times New Roman" panose="02020603050405020304" pitchFamily="18" charset="0"/>
                <a:ea typeface="ＭＳ 明朝"/>
                <a:cs typeface="Times New Roman" panose="02020603050405020304" pitchFamily="18" charset="0"/>
              </a:rPr>
              <a:t>Blugold</a:t>
            </a:r>
            <a:r>
              <a:rPr lang="en-US" sz="3200" kern="1200" dirty="0" smtClean="0">
                <a:solidFill>
                  <a:srgbClr val="000000"/>
                </a:solidFill>
                <a:effectLst/>
                <a:latin typeface="Times New Roman" panose="02020603050405020304" pitchFamily="18" charset="0"/>
                <a:ea typeface="ＭＳ 明朝"/>
                <a:cs typeface="Times New Roman" panose="02020603050405020304" pitchFamily="18" charset="0"/>
              </a:rPr>
              <a:t> </a:t>
            </a:r>
            <a:r>
              <a:rPr lang="en-US" sz="3200" kern="1200" dirty="0">
                <a:solidFill>
                  <a:srgbClr val="000000"/>
                </a:solidFill>
                <a:effectLst/>
                <a:latin typeface="Times New Roman" panose="02020603050405020304" pitchFamily="18" charset="0"/>
                <a:ea typeface="ＭＳ 明朝"/>
                <a:cs typeface="Times New Roman" panose="02020603050405020304" pitchFamily="18" charset="0"/>
              </a:rPr>
              <a:t>Commitment Differential </a:t>
            </a:r>
            <a:r>
              <a:rPr lang="en-US" sz="3200" kern="1200" dirty="0" smtClean="0">
                <a:solidFill>
                  <a:srgbClr val="000000"/>
                </a:solidFill>
                <a:effectLst/>
                <a:latin typeface="Times New Roman" panose="02020603050405020304" pitchFamily="18" charset="0"/>
                <a:ea typeface="ＭＳ 明朝"/>
                <a:cs typeface="Times New Roman" panose="02020603050405020304" pitchFamily="18" charset="0"/>
              </a:rPr>
              <a:t>Tuition, UW-Psychology Department, UW-Computer Science Department, </a:t>
            </a:r>
            <a:r>
              <a:rPr lang="en-US" sz="3200" kern="1200" dirty="0">
                <a:solidFill>
                  <a:srgbClr val="000000"/>
                </a:solidFill>
                <a:effectLst/>
                <a:latin typeface="Times New Roman" panose="02020603050405020304" pitchFamily="18" charset="0"/>
                <a:ea typeface="ＭＳ 明朝"/>
                <a:cs typeface="Times New Roman" panose="02020603050405020304" pitchFamily="18" charset="0"/>
              </a:rPr>
              <a:t>and UW-Eau Claire Learning and Technology Services</a:t>
            </a:r>
            <a:r>
              <a:rPr lang="en-US" sz="3200" kern="1200" dirty="0" smtClean="0">
                <a:solidFill>
                  <a:srgbClr val="000000"/>
                </a:solidFill>
                <a:effectLst/>
                <a:latin typeface="Times New Roman" panose="02020603050405020304" pitchFamily="18" charset="0"/>
                <a:ea typeface="ＭＳ 明朝"/>
                <a:cs typeface="Times New Roman" panose="02020603050405020304" pitchFamily="18" charset="0"/>
              </a:rPr>
              <a:t>. </a:t>
            </a:r>
            <a:endParaRPr lang="en-US" sz="3200" dirty="0">
              <a:effectLst/>
              <a:latin typeface="Times"/>
              <a:ea typeface="ＭＳ 明朝"/>
              <a:cs typeface="Times New Roman"/>
            </a:endParaRPr>
          </a:p>
        </p:txBody>
      </p:sp>
      <p:sp>
        <p:nvSpPr>
          <p:cNvPr id="75" name="Rectangle 74"/>
          <p:cNvSpPr/>
          <p:nvPr/>
        </p:nvSpPr>
        <p:spPr>
          <a:xfrm>
            <a:off x="20517749" y="31846313"/>
            <a:ext cx="6337461" cy="4288698"/>
          </a:xfrm>
          <a:prstGeom prst="rect">
            <a:avLst/>
          </a:prstGeom>
          <a:no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FFFFFF"/>
              </a:solidFill>
            </a:endParaRPr>
          </a:p>
        </p:txBody>
      </p:sp>
      <p:pic>
        <p:nvPicPr>
          <p:cNvPr id="76" name="Picture 14" descr="https://www.pricerighthome.com/media/catalog/product/cache/1/image/765x937/9df78eab33525d08d6e5fb8d27136e95/w/o/wow008-metro-prism-geometric-triangle-wallpaper-navy-blue-gold-tp2.jpg"/>
          <p:cNvPicPr>
            <a:picLocks noChangeAspect="1" noChangeArrowheads="1"/>
          </p:cNvPicPr>
          <p:nvPr/>
        </p:nvPicPr>
        <p:blipFill rotWithShape="1">
          <a:blip r:embed="rId2">
            <a:extLst>
              <a:ext uri="{28A0092B-C50C-407E-A947-70E740481C1C}">
                <a14:useLocalDpi xmlns:a14="http://schemas.microsoft.com/office/drawing/2010/main" val="0"/>
              </a:ext>
            </a:extLst>
          </a:blip>
          <a:srcRect l="4520" r="75077"/>
          <a:stretch/>
        </p:blipFill>
        <p:spPr bwMode="auto">
          <a:xfrm rot="5400000">
            <a:off x="29204633" y="-2647389"/>
            <a:ext cx="3302576" cy="19826528"/>
          </a:xfrm>
          <a:prstGeom prst="rect">
            <a:avLst/>
          </a:prstGeom>
          <a:noFill/>
          <a:extLst>
            <a:ext uri="{909E8E84-426E-40DD-AFC4-6F175D3DCCD1}">
              <a14:hiddenFill xmlns:a14="http://schemas.microsoft.com/office/drawing/2010/main">
                <a:solidFill>
                  <a:srgbClr val="FFFFFF"/>
                </a:solidFill>
              </a14:hiddenFill>
            </a:ext>
          </a:extLst>
        </p:spPr>
      </p:pic>
      <p:sp>
        <p:nvSpPr>
          <p:cNvPr id="26" name="Rectangle 25"/>
          <p:cNvSpPr/>
          <p:nvPr/>
        </p:nvSpPr>
        <p:spPr>
          <a:xfrm>
            <a:off x="28138629" y="32063201"/>
            <a:ext cx="6098309" cy="4031873"/>
          </a:xfrm>
          <a:prstGeom prst="rect">
            <a:avLst/>
          </a:prstGeom>
          <a:ln>
            <a:noFill/>
          </a:ln>
        </p:spPr>
        <p:txBody>
          <a:bodyPr wrap="square">
            <a:spAutoFit/>
          </a:bodyPr>
          <a:lstStyle/>
          <a:p>
            <a:pPr marL="0" marR="0">
              <a:spcBef>
                <a:spcPts val="0"/>
              </a:spcBef>
              <a:spcAft>
                <a:spcPts val="0"/>
              </a:spcAft>
            </a:pPr>
            <a:r>
              <a:rPr lang="en-US" sz="3200" b="1" dirty="0" smtClean="0">
                <a:effectLst/>
                <a:latin typeface="Times New Roman" panose="02020603050405020304" pitchFamily="18" charset="0"/>
                <a:ea typeface="ＭＳ Ｐゴシック"/>
                <a:cs typeface="Times New Roman" panose="02020603050405020304" pitchFamily="18" charset="0"/>
              </a:rPr>
              <a:t>Discussion</a:t>
            </a:r>
            <a:r>
              <a:rPr lang="en-US" sz="3200" b="1" dirty="0" smtClean="0">
                <a:solidFill>
                  <a:srgbClr val="002060"/>
                </a:solidFill>
                <a:effectLst/>
                <a:latin typeface="Times New Roman" panose="02020603050405020304" pitchFamily="18" charset="0"/>
                <a:ea typeface="ＭＳ Ｐゴシック"/>
                <a:cs typeface="Times New Roman" panose="02020603050405020304" pitchFamily="18" charset="0"/>
              </a:rPr>
              <a:t>: </a:t>
            </a:r>
            <a:r>
              <a:rPr lang="en-US" sz="3200" dirty="0" smtClean="0">
                <a:solidFill>
                  <a:srgbClr val="000000"/>
                </a:solidFill>
                <a:effectLst/>
                <a:latin typeface="Times New Roman" panose="02020603050405020304" pitchFamily="18" charset="0"/>
                <a:ea typeface="ＭＳ Ｐゴシック"/>
                <a:cs typeface="Times New Roman" panose="02020603050405020304" pitchFamily="18" charset="0"/>
              </a:rPr>
              <a:t>Originally I set out to reduce artifacts in EEG data. In the future I would like to apply these concepts to that field. Using machine learning and </a:t>
            </a:r>
            <a:r>
              <a:rPr lang="en-US" sz="3200" dirty="0" err="1" smtClean="0">
                <a:solidFill>
                  <a:srgbClr val="000000"/>
                </a:solidFill>
                <a:effectLst/>
                <a:latin typeface="Times New Roman" panose="02020603050405020304" pitchFamily="18" charset="0"/>
                <a:ea typeface="ＭＳ Ｐゴシック"/>
                <a:cs typeface="Times New Roman" panose="02020603050405020304" pitchFamily="18" charset="0"/>
              </a:rPr>
              <a:t>Tensorflow</a:t>
            </a:r>
            <a:r>
              <a:rPr lang="en-US" sz="3200" dirty="0" smtClean="0">
                <a:solidFill>
                  <a:srgbClr val="000000"/>
                </a:solidFill>
                <a:effectLst/>
                <a:latin typeface="Times New Roman" panose="02020603050405020304" pitchFamily="18" charset="0"/>
                <a:ea typeface="ＭＳ Ｐゴシック"/>
                <a:cs typeface="Times New Roman" panose="02020603050405020304" pitchFamily="18" charset="0"/>
              </a:rPr>
              <a:t> specifically, we could reduce the time spent correcting or removing noisy data.</a:t>
            </a:r>
            <a:endParaRPr lang="en-US" sz="3200" dirty="0">
              <a:effectLst/>
              <a:latin typeface="Times"/>
              <a:ea typeface="ＭＳ 明朝"/>
              <a:cs typeface="Times New Roman"/>
            </a:endParaRPr>
          </a:p>
        </p:txBody>
      </p:sp>
      <p:sp>
        <p:nvSpPr>
          <p:cNvPr id="27" name="Rectangle 26"/>
          <p:cNvSpPr/>
          <p:nvPr/>
        </p:nvSpPr>
        <p:spPr>
          <a:xfrm>
            <a:off x="27899477" y="31846313"/>
            <a:ext cx="6337461" cy="4288698"/>
          </a:xfrm>
          <a:prstGeom prst="rect">
            <a:avLst/>
          </a:prstGeom>
          <a:no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FFFFFF"/>
              </a:solidFill>
            </a:endParaRPr>
          </a:p>
        </p:txBody>
      </p:sp>
    </p:spTree>
    <p:extLst>
      <p:ext uri="{BB962C8B-B14F-4D97-AF65-F5344CB8AC3E}">
        <p14:creationId xmlns:p14="http://schemas.microsoft.com/office/powerpoint/2010/main" val="348338724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476</TotalTime>
  <Words>705</Words>
  <Application>Microsoft Office PowerPoint</Application>
  <PresentationFormat>Custom</PresentationFormat>
  <Paragraphs>29</Paragraphs>
  <Slides>1</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vt:i4>
      </vt:variant>
    </vt:vector>
  </HeadingPairs>
  <TitlesOfParts>
    <vt:vector size="11" baseType="lpstr">
      <vt:lpstr>ＭＳ Ｐゴシック</vt:lpstr>
      <vt:lpstr>Arial</vt:lpstr>
      <vt:lpstr>Arial Black</vt:lpstr>
      <vt:lpstr>Calibri</vt:lpstr>
      <vt:lpstr>Calibri Light</vt:lpstr>
      <vt:lpstr>ＭＳ 明朝</vt:lpstr>
      <vt:lpstr>Tahoma</vt:lpstr>
      <vt:lpstr>Times</vt:lpstr>
      <vt:lpstr>Times New Roman</vt:lpstr>
      <vt:lpstr>Office Theme</vt:lpstr>
      <vt:lpstr>PowerPoint Presentation</vt:lpstr>
    </vt:vector>
  </TitlesOfParts>
  <Company>UW-Eau Claire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Flottum, Sydney Noelle</dc:creator>
  <cp:lastModifiedBy>Sean Dubiel</cp:lastModifiedBy>
  <cp:revision>70</cp:revision>
  <dcterms:created xsi:type="dcterms:W3CDTF">2015-01-29T15:27:06Z</dcterms:created>
  <dcterms:modified xsi:type="dcterms:W3CDTF">2018-04-25T18:29:47Z</dcterms:modified>
</cp:coreProperties>
</file>