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42062400" cy="384048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3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9E11"/>
    <a:srgbClr val="F3C663"/>
    <a:srgbClr val="EDAC1A"/>
    <a:srgbClr val="F3B11B"/>
    <a:srgbClr val="F6B21B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4674"/>
  </p:normalViewPr>
  <p:slideViewPr>
    <p:cSldViewPr snapToGrid="0">
      <p:cViewPr varScale="1">
        <p:scale>
          <a:sx n="19" d="100"/>
          <a:sy n="19" d="100"/>
        </p:scale>
        <p:origin x="2772" y="162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Rainbow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'Y vs X'!$S$2:$S$33</c:f>
              <c:numCache>
                <c:formatCode>General</c:formatCode>
                <c:ptCount val="32"/>
                <c:pt idx="0">
                  <c:v>0.91034664789723696</c:v>
                </c:pt>
                <c:pt idx="1">
                  <c:v>0.854492361383141</c:v>
                </c:pt>
                <c:pt idx="2">
                  <c:v>0.82364208954254703</c:v>
                </c:pt>
                <c:pt idx="3">
                  <c:v>0.80082909364989696</c:v>
                </c:pt>
                <c:pt idx="4">
                  <c:v>0.78091504869234996</c:v>
                </c:pt>
                <c:pt idx="5">
                  <c:v>0.75083917319356897</c:v>
                </c:pt>
                <c:pt idx="6">
                  <c:v>0.72256382647133799</c:v>
                </c:pt>
                <c:pt idx="7">
                  <c:v>0.71050431875174103</c:v>
                </c:pt>
                <c:pt idx="8">
                  <c:v>0.67651818640065797</c:v>
                </c:pt>
                <c:pt idx="9">
                  <c:v>0.62090627967566803</c:v>
                </c:pt>
                <c:pt idx="10">
                  <c:v>0.57812641697651201</c:v>
                </c:pt>
                <c:pt idx="11">
                  <c:v>0.55296541255556797</c:v>
                </c:pt>
                <c:pt idx="12">
                  <c:v>0.53396481161132503</c:v>
                </c:pt>
                <c:pt idx="13">
                  <c:v>0.48177502939511402</c:v>
                </c:pt>
                <c:pt idx="14">
                  <c:v>0.41701373708552902</c:v>
                </c:pt>
                <c:pt idx="15">
                  <c:v>0.30819122576883801</c:v>
                </c:pt>
                <c:pt idx="16">
                  <c:v>0.20825151886160501</c:v>
                </c:pt>
                <c:pt idx="17">
                  <c:v>0.162495601688951</c:v>
                </c:pt>
                <c:pt idx="18">
                  <c:v>0.122741473858994</c:v>
                </c:pt>
                <c:pt idx="19">
                  <c:v>8.9585220869334597E-2</c:v>
                </c:pt>
                <c:pt idx="20">
                  <c:v>6.9603947425876597E-2</c:v>
                </c:pt>
                <c:pt idx="21">
                  <c:v>6.3063446164313697E-2</c:v>
                </c:pt>
                <c:pt idx="22">
                  <c:v>3.1503033705439103E-2</c:v>
                </c:pt>
                <c:pt idx="23">
                  <c:v>9.3703728259188004E-3</c:v>
                </c:pt>
                <c:pt idx="24">
                  <c:v>2.1635655560363499E-3</c:v>
                </c:pt>
                <c:pt idx="25">
                  <c:v>6.5231572080887102E-3</c:v>
                </c:pt>
                <c:pt idx="26">
                  <c:v>6.1072664359861598E-2</c:v>
                </c:pt>
                <c:pt idx="27">
                  <c:v>0.17030579187188899</c:v>
                </c:pt>
                <c:pt idx="28">
                  <c:v>0.24577038420189001</c:v>
                </c:pt>
                <c:pt idx="29">
                  <c:v>0.26713355148475498</c:v>
                </c:pt>
                <c:pt idx="30">
                  <c:v>0.25147456803830398</c:v>
                </c:pt>
                <c:pt idx="31">
                  <c:v>0.23744354728342701</c:v>
                </c:pt>
              </c:numCache>
            </c:numRef>
          </c:xVal>
          <c:yVal>
            <c:numRef>
              <c:f>'Y vs X'!$T$2:$T$33</c:f>
              <c:numCache>
                <c:formatCode>General</c:formatCode>
                <c:ptCount val="32"/>
                <c:pt idx="0">
                  <c:v>3.1497448530705602E-2</c:v>
                </c:pt>
                <c:pt idx="1">
                  <c:v>4.4763363128093703E-2</c:v>
                </c:pt>
                <c:pt idx="2">
                  <c:v>5.0712639200026E-2</c:v>
                </c:pt>
                <c:pt idx="3">
                  <c:v>6.5730795804283704E-2</c:v>
                </c:pt>
                <c:pt idx="4">
                  <c:v>8.5196300606357606E-2</c:v>
                </c:pt>
                <c:pt idx="5">
                  <c:v>0.117395913079324</c:v>
                </c:pt>
                <c:pt idx="6">
                  <c:v>0.16057918449462999</c:v>
                </c:pt>
                <c:pt idx="7">
                  <c:v>0.23354694901086701</c:v>
                </c:pt>
                <c:pt idx="8">
                  <c:v>0.32348181359934203</c:v>
                </c:pt>
                <c:pt idx="9">
                  <c:v>0.37909372032433197</c:v>
                </c:pt>
                <c:pt idx="10">
                  <c:v>0.42187358302348799</c:v>
                </c:pt>
                <c:pt idx="11">
                  <c:v>0.44703458744443197</c:v>
                </c:pt>
                <c:pt idx="12">
                  <c:v>0.46603518838867602</c:v>
                </c:pt>
                <c:pt idx="13">
                  <c:v>0.51822497060488604</c:v>
                </c:pt>
                <c:pt idx="14">
                  <c:v>0.58294024252744003</c:v>
                </c:pt>
                <c:pt idx="15">
                  <c:v>0.61944322984987599</c:v>
                </c:pt>
                <c:pt idx="16">
                  <c:v>0.58906419644713404</c:v>
                </c:pt>
                <c:pt idx="17">
                  <c:v>0.56078465869106298</c:v>
                </c:pt>
                <c:pt idx="18">
                  <c:v>0.55712132136068704</c:v>
                </c:pt>
                <c:pt idx="19">
                  <c:v>0.56347645459969498</c:v>
                </c:pt>
                <c:pt idx="20">
                  <c:v>0.55558709226671299</c:v>
                </c:pt>
                <c:pt idx="21">
                  <c:v>0.53329647899302601</c:v>
                </c:pt>
                <c:pt idx="22">
                  <c:v>0.51758685466283805</c:v>
                </c:pt>
                <c:pt idx="23">
                  <c:v>0.49846405445424202</c:v>
                </c:pt>
                <c:pt idx="24">
                  <c:v>0.46086223781001601</c:v>
                </c:pt>
                <c:pt idx="25">
                  <c:v>0.411751001770571</c:v>
                </c:pt>
                <c:pt idx="26">
                  <c:v>0.315546218487395</c:v>
                </c:pt>
                <c:pt idx="27">
                  <c:v>0.16738220033186699</c:v>
                </c:pt>
                <c:pt idx="28">
                  <c:v>5.6215696259831402E-2</c:v>
                </c:pt>
                <c:pt idx="29">
                  <c:v>7.4008379461145603E-3</c:v>
                </c:pt>
                <c:pt idx="30">
                  <c:v>5.8982721532162903E-4</c:v>
                </c:pt>
                <c:pt idx="31">
                  <c:v>1.6422608457643401E-3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F0-4ADE-A106-2158D0BD8D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5350488"/>
        <c:axId val="-2107996472"/>
      </c:scatterChart>
      <c:valAx>
        <c:axId val="-2105350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 (Red Intensity)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7996472"/>
        <c:crosses val="autoZero"/>
        <c:crossBetween val="midCat"/>
      </c:valAx>
      <c:valAx>
        <c:axId val="-2107996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</a:t>
                </a:r>
                <a:r>
                  <a:rPr lang="en-US" baseline="0"/>
                  <a:t> (Green Intensiy)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5350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Blackbodies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B8D-416B-825A-627238E2771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8D-416B-825A-627238E2771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8D-416B-825A-627238E2771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9BF1C0A7-8196-4C90-8422-3E168ADCA0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9B8D-416B-825A-627238E2771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FFC23122-732D-44FC-8AB8-00901F0B1C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9B8D-416B-825A-627238E2771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5038AA90-6420-43AF-837D-6CD963E0F4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9B8D-416B-825A-627238E2771C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C2588098-BC94-4C4A-8933-5BC7D3CA8B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9B8D-416B-825A-627238E2771C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EE56C464-E3A0-4601-B952-EDF20CC7A0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9B8D-416B-825A-627238E2771C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EA05F337-3DAC-45F6-A6BB-D9260CEF93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9B8D-416B-825A-627238E2771C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EB1A5B6F-94A7-4AE9-8292-33F126FABF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9B8D-416B-825A-627238E2771C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E97AE453-C356-497B-9206-0C4624F723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9B8D-416B-825A-627238E2771C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1E8E36C3-38FA-492C-9739-207F457252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9B8D-416B-825A-627238E2771C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D8C38121-E306-4DFF-8385-FF41E8BC09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9B8D-416B-825A-627238E2771C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0C61658-E446-49BF-9228-975FD18669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9B8D-416B-825A-627238E2771C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A7DBB8C4-93A7-46E7-B65A-A417001F02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9B8D-416B-825A-627238E2771C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A8CC1A3F-8D27-452E-94F6-7BB5C79ECE7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9B8D-416B-825A-627238E2771C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678824D1-7E9B-4F97-89D0-28FF81BE481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0-9B8D-416B-825A-627238E2771C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FAACA675-8E60-4138-A732-AC0E734438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9B8D-416B-825A-627238E2771C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71CC4889-2362-47F5-814A-44DC68805D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9B8D-416B-825A-627238E2771C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DBD8B903-7B74-487E-A1ED-102888A305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9B8D-416B-825A-627238E2771C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BFC32CAC-D99F-4ED5-8767-FE0CEF6B83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9B8D-416B-825A-627238E2771C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41001F94-7BBF-4CEB-B01A-2B7D7F723A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9B8D-416B-825A-627238E2771C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6B8B63D0-2B05-4FE4-BCB1-3B3FB3EA21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9B8D-416B-825A-627238E2771C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82C726C5-321B-42A4-8A63-AF578C81D5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9B8D-416B-825A-627238E2771C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8F1A4015-3AF6-4C59-8218-F4AC14B1D5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9B8D-416B-825A-627238E2771C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6292F50F-9786-48CC-9398-AEF8EC820E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9B8D-416B-825A-627238E2771C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0F384E2E-DD72-4CA8-8EA9-0CA5EF9D23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9B8D-416B-825A-627238E2771C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9B8D-416B-825A-627238E2771C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E9A1458E-0BA3-49E0-983F-F306C85056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9B8D-416B-825A-627238E2771C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F3E0575F-7BA9-4FD5-BCDA-0E825B855E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9B8D-416B-825A-627238E2771C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7DDDC8FA-4FC1-4A71-A760-F3744253D8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9B8D-416B-825A-627238E2771C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720D9B60-A90C-4A44-B1AC-4FD14EFC0EF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9B8D-416B-825A-627238E2771C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8AD414E2-F6CC-4139-8055-E8F74565FA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0-9B8D-416B-825A-627238E2771C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350E287B-85E1-46EA-82B6-0A6434DE55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9B8D-416B-825A-627238E2771C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20DED82F-EC9E-4897-AA8C-069CEDEF5A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9B8D-416B-825A-627238E2771C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9F1776F1-A4D7-4631-8126-9AC2DF0227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3-9B8D-416B-825A-627238E2771C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F63D62A2-7639-4EB5-AB59-E4E5E77B52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9B8D-416B-825A-627238E2771C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4D344EF1-4AE0-4CB6-BF93-30954B13C6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5-9B8D-416B-825A-627238E2771C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14A54329-F45B-4E96-8025-ACD71FB477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9B8D-416B-825A-627238E2771C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C90DE3E0-5E0F-4D78-B0BC-90B8636DA3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9B8D-416B-825A-627238E2771C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9C6C2E8C-90AC-4A6E-AB64-166AEB916C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8-9B8D-416B-825A-627238E2771C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34C1D5DA-C4BE-4715-A3A4-F88AB00237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9B8D-416B-825A-627238E2771C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AEE25F4F-7662-4CCD-81AA-03A340131C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9B8D-416B-825A-627238E2771C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6C10D0B5-61DF-4D8D-B832-5D712EBEC7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B-9B8D-416B-825A-627238E2771C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35A65C51-328D-46ED-BB62-0E9745EC01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9B8D-416B-825A-627238E2771C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4B9EA793-4101-41C5-A346-3076C7884A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D-9B8D-416B-825A-627238E2771C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346C86A5-B268-432B-A6C0-C816EBDD9D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9B8D-416B-825A-627238E2771C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86B3547C-24D1-427B-B4B3-EE616C7B50B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F-9B8D-416B-825A-627238E2771C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fld id="{61676F31-7B30-416D-94F9-EBCEE858AC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9B8D-416B-825A-627238E2771C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fld id="{ED5CD67D-D70F-42D8-AE31-CC5625C12F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1-9B8D-416B-825A-627238E2771C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fld id="{34B6FBB3-2836-4D07-9EB1-E5B6F8D5F34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2-9B8D-416B-825A-627238E2771C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fld id="{61869BB5-A7C2-4D5D-B5F0-EE044EF09D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9B8D-416B-825A-627238E2771C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fld id="{05643FFE-1FD3-40BB-9648-324FC106C3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4-9B8D-416B-825A-627238E2771C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fld id="{CC95A20A-7869-4339-A750-432C42DEC3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9B8D-416B-825A-627238E2771C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fld id="{BDAA75DB-B6B4-4511-8167-5C62232E36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9B8D-416B-825A-627238E2771C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F15B35BB-6A23-4DA3-94E3-BD18DE6003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9B8D-416B-825A-627238E2771C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fld id="{49083A41-2BB0-4B53-99FF-94C6475181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8-9B8D-416B-825A-627238E2771C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fld id="{34056F2A-ADDA-4250-8CEE-67BF1BC1A7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9B8D-416B-825A-627238E2771C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fld id="{2126DAED-59D0-4148-AF7E-335C8CA022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A-9B8D-416B-825A-627238E2771C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fld id="{81C901E4-5CCF-4C0E-ACBD-6F52078C7B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9B8D-416B-825A-627238E2771C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fld id="{533E8915-4162-47BB-9175-E7F49891789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C-9B8D-416B-825A-627238E2771C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BF7963C7-EF7A-4091-83C8-693CB26271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9B8D-416B-825A-627238E2771C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fld id="{2A9CD2C4-C02E-496C-86EE-2B7DECFDA3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E-9B8D-416B-825A-627238E2771C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fld id="{662D1839-92E1-4CB7-A05F-DD072AD94A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F-9B8D-416B-825A-627238E2771C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fld id="{0DC96822-73AC-4850-AE12-735988B3E5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9B8D-416B-825A-627238E2771C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fld id="{7A743592-3359-407F-AF7D-9C63CFA2A1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1-9B8D-416B-825A-627238E2771C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fld id="{E19FECF9-89C2-4BD8-9A5A-00917C0947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9B8D-416B-825A-627238E2771C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fld id="{A0C132F4-6068-4D2C-8EE8-9A32C3F1CB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9B8D-416B-825A-627238E2771C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fld id="{018F6EB5-5B37-49CE-99D3-4646DBE1CA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4-9B8D-416B-825A-627238E277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'[WhiteBalanceData.xlsx]Y vs X'!$B$1:$B$69</c:f>
              <c:numCache>
                <c:formatCode>General</c:formatCode>
                <c:ptCount val="69"/>
                <c:pt idx="3">
                  <c:v>0.67918049007624703</c:v>
                </c:pt>
                <c:pt idx="4">
                  <c:v>0.69371428571428595</c:v>
                </c:pt>
                <c:pt idx="5">
                  <c:v>0.69723729474766805</c:v>
                </c:pt>
                <c:pt idx="6">
                  <c:v>0.516327400401843</c:v>
                </c:pt>
                <c:pt idx="7">
                  <c:v>0.54680155102571304</c:v>
                </c:pt>
                <c:pt idx="8">
                  <c:v>0.63440536718914498</c:v>
                </c:pt>
                <c:pt idx="9">
                  <c:v>0.70666185882989296</c:v>
                </c:pt>
                <c:pt idx="10">
                  <c:v>0.56934846989141197</c:v>
                </c:pt>
                <c:pt idx="11">
                  <c:v>0.67284364069360703</c:v>
                </c:pt>
                <c:pt idx="12">
                  <c:v>0.54315441553000299</c:v>
                </c:pt>
                <c:pt idx="13">
                  <c:v>0.66044866125271395</c:v>
                </c:pt>
                <c:pt idx="14">
                  <c:v>0.54860770600531605</c:v>
                </c:pt>
                <c:pt idx="15">
                  <c:v>0.48614161907424402</c:v>
                </c:pt>
                <c:pt idx="16">
                  <c:v>0.54067801195855103</c:v>
                </c:pt>
                <c:pt idx="17">
                  <c:v>0.48915636983382998</c:v>
                </c:pt>
                <c:pt idx="18">
                  <c:v>0.54169045401280003</c:v>
                </c:pt>
                <c:pt idx="19">
                  <c:v>0.498606567308858</c:v>
                </c:pt>
                <c:pt idx="20">
                  <c:v>0.46432636799739802</c:v>
                </c:pt>
                <c:pt idx="21">
                  <c:v>0.49409245496914</c:v>
                </c:pt>
                <c:pt idx="22">
                  <c:v>0.461989426110685</c:v>
                </c:pt>
                <c:pt idx="23">
                  <c:v>0.44044221865255601</c:v>
                </c:pt>
                <c:pt idx="24">
                  <c:v>0.45063029551560202</c:v>
                </c:pt>
                <c:pt idx="25">
                  <c:v>0.43224598037943002</c:v>
                </c:pt>
                <c:pt idx="26">
                  <c:v>0.441715683302003</c:v>
                </c:pt>
                <c:pt idx="28">
                  <c:v>0.32357878385488398</c:v>
                </c:pt>
                <c:pt idx="29">
                  <c:v>0.33302292168314102</c:v>
                </c:pt>
                <c:pt idx="30">
                  <c:v>0.33085965718789001</c:v>
                </c:pt>
                <c:pt idx="31">
                  <c:v>0.333188790720364</c:v>
                </c:pt>
                <c:pt idx="32">
                  <c:v>0.33276044420941298</c:v>
                </c:pt>
                <c:pt idx="33">
                  <c:v>0.33188218364633199</c:v>
                </c:pt>
                <c:pt idx="34">
                  <c:v>0.33249338541010498</c:v>
                </c:pt>
                <c:pt idx="35">
                  <c:v>0.33251298465998302</c:v>
                </c:pt>
                <c:pt idx="36">
                  <c:v>0.330265513988101</c:v>
                </c:pt>
                <c:pt idx="37">
                  <c:v>0.32973287509319399</c:v>
                </c:pt>
                <c:pt idx="38">
                  <c:v>0.32833553016988898</c:v>
                </c:pt>
                <c:pt idx="39">
                  <c:v>0.70302957005502797</c:v>
                </c:pt>
                <c:pt idx="40">
                  <c:v>0.48630595800876603</c:v>
                </c:pt>
                <c:pt idx="41">
                  <c:v>0.56713426853707405</c:v>
                </c:pt>
                <c:pt idx="42">
                  <c:v>0.64505219342460396</c:v>
                </c:pt>
                <c:pt idx="43">
                  <c:v>0.64257532281205099</c:v>
                </c:pt>
                <c:pt idx="44">
                  <c:v>0.55738381389590996</c:v>
                </c:pt>
                <c:pt idx="45">
                  <c:v>0.63157215385939203</c:v>
                </c:pt>
                <c:pt idx="46">
                  <c:v>0.50663778003134496</c:v>
                </c:pt>
                <c:pt idx="47">
                  <c:v>0.58043292652302803</c:v>
                </c:pt>
                <c:pt idx="48">
                  <c:v>0.52657135149716705</c:v>
                </c:pt>
                <c:pt idx="49">
                  <c:v>0.54755434782608703</c:v>
                </c:pt>
                <c:pt idx="50">
                  <c:v>0.50258139604285401</c:v>
                </c:pt>
                <c:pt idx="51">
                  <c:v>0.45259523279126701</c:v>
                </c:pt>
                <c:pt idx="52">
                  <c:v>0.48852205313386698</c:v>
                </c:pt>
                <c:pt idx="53">
                  <c:v>0.452373312270136</c:v>
                </c:pt>
                <c:pt idx="54">
                  <c:v>0.47644500147449098</c:v>
                </c:pt>
                <c:pt idx="55">
                  <c:v>0.45281269914836902</c:v>
                </c:pt>
                <c:pt idx="56">
                  <c:v>0.42904005938270701</c:v>
                </c:pt>
                <c:pt idx="57">
                  <c:v>0.428377282914501</c:v>
                </c:pt>
                <c:pt idx="58">
                  <c:v>0.44661638159991501</c:v>
                </c:pt>
                <c:pt idx="59">
                  <c:v>0.431649331352155</c:v>
                </c:pt>
                <c:pt idx="60">
                  <c:v>0.38257955685237499</c:v>
                </c:pt>
                <c:pt idx="61">
                  <c:v>0.371183225569584</c:v>
                </c:pt>
                <c:pt idx="62">
                  <c:v>0.33333333333333298</c:v>
                </c:pt>
                <c:pt idx="63">
                  <c:v>0.33333333333333298</c:v>
                </c:pt>
                <c:pt idx="64">
                  <c:v>0.32557571812189801</c:v>
                </c:pt>
                <c:pt idx="65">
                  <c:v>0.316177739430544</c:v>
                </c:pt>
                <c:pt idx="66">
                  <c:v>0.30523805738812498</c:v>
                </c:pt>
                <c:pt idx="67">
                  <c:v>0.28316018922177899</c:v>
                </c:pt>
                <c:pt idx="68">
                  <c:v>0.27558647654093799</c:v>
                </c:pt>
              </c:numCache>
            </c:numRef>
          </c:xVal>
          <c:yVal>
            <c:numRef>
              <c:f>'[WhiteBalanceData.xlsx]Y vs X'!$C$1:$C$69</c:f>
              <c:numCache>
                <c:formatCode>General</c:formatCode>
                <c:ptCount val="69"/>
                <c:pt idx="3">
                  <c:v>0.20150165880915</c:v>
                </c:pt>
                <c:pt idx="4">
                  <c:v>0.10031746031746</c:v>
                </c:pt>
                <c:pt idx="5">
                  <c:v>0.269213036847892</c:v>
                </c:pt>
                <c:pt idx="6">
                  <c:v>0.36342418768899798</c:v>
                </c:pt>
                <c:pt idx="7">
                  <c:v>0.35786235729913601</c:v>
                </c:pt>
                <c:pt idx="8">
                  <c:v>0.31099010198862798</c:v>
                </c:pt>
                <c:pt idx="9">
                  <c:v>0.28008654106193098</c:v>
                </c:pt>
                <c:pt idx="10">
                  <c:v>0.34123889437314903</c:v>
                </c:pt>
                <c:pt idx="11">
                  <c:v>0.316997841780159</c:v>
                </c:pt>
                <c:pt idx="12">
                  <c:v>0.35103114380149902</c:v>
                </c:pt>
                <c:pt idx="13">
                  <c:v>0.321259146096325</c:v>
                </c:pt>
                <c:pt idx="14">
                  <c:v>0.33864099718702401</c:v>
                </c:pt>
                <c:pt idx="15">
                  <c:v>0.35073285674347998</c:v>
                </c:pt>
                <c:pt idx="16">
                  <c:v>0.33256675955737097</c:v>
                </c:pt>
                <c:pt idx="17">
                  <c:v>0.34426927993182799</c:v>
                </c:pt>
                <c:pt idx="18">
                  <c:v>0.32580150836813798</c:v>
                </c:pt>
                <c:pt idx="19">
                  <c:v>0.33592632981946002</c:v>
                </c:pt>
                <c:pt idx="20">
                  <c:v>0.34201967639645497</c:v>
                </c:pt>
                <c:pt idx="21">
                  <c:v>0.33339211487592901</c:v>
                </c:pt>
                <c:pt idx="22">
                  <c:v>0.338620277990961</c:v>
                </c:pt>
                <c:pt idx="23">
                  <c:v>0.34186903524520501</c:v>
                </c:pt>
                <c:pt idx="24">
                  <c:v>0.33854102087208099</c:v>
                </c:pt>
                <c:pt idx="25">
                  <c:v>0.34115312575338902</c:v>
                </c:pt>
                <c:pt idx="26">
                  <c:v>0.338204677298729</c:v>
                </c:pt>
                <c:pt idx="28">
                  <c:v>0.32811364718262198</c:v>
                </c:pt>
                <c:pt idx="29">
                  <c:v>0.33324907874256698</c:v>
                </c:pt>
                <c:pt idx="30">
                  <c:v>0.33169698561765298</c:v>
                </c:pt>
                <c:pt idx="31">
                  <c:v>0.33314813811046701</c:v>
                </c:pt>
                <c:pt idx="32">
                  <c:v>0.33271637581526498</c:v>
                </c:pt>
                <c:pt idx="33">
                  <c:v>0.33282937758429099</c:v>
                </c:pt>
                <c:pt idx="34">
                  <c:v>0.332855612951997</c:v>
                </c:pt>
                <c:pt idx="35">
                  <c:v>0.33233180335789397</c:v>
                </c:pt>
                <c:pt idx="36">
                  <c:v>0.33232570229316299</c:v>
                </c:pt>
                <c:pt idx="37">
                  <c:v>0.33180586620115299</c:v>
                </c:pt>
                <c:pt idx="38">
                  <c:v>0.33115480374926798</c:v>
                </c:pt>
                <c:pt idx="39">
                  <c:v>0.16810787930096099</c:v>
                </c:pt>
                <c:pt idx="40">
                  <c:v>0.34417883595858301</c:v>
                </c:pt>
                <c:pt idx="41">
                  <c:v>0.31813627254509003</c:v>
                </c:pt>
                <c:pt idx="42">
                  <c:v>0.28207212773568302</c:v>
                </c:pt>
                <c:pt idx="43">
                  <c:v>0.24557627929220499</c:v>
                </c:pt>
                <c:pt idx="44">
                  <c:v>0.31737762418115201</c:v>
                </c:pt>
                <c:pt idx="45">
                  <c:v>0.28943292315635499</c:v>
                </c:pt>
                <c:pt idx="46">
                  <c:v>0.325343412925233</c:v>
                </c:pt>
                <c:pt idx="47">
                  <c:v>0.29621817086032798</c:v>
                </c:pt>
                <c:pt idx="48">
                  <c:v>0.31175254023918703</c:v>
                </c:pt>
                <c:pt idx="49">
                  <c:v>0.30058876811594198</c:v>
                </c:pt>
                <c:pt idx="50">
                  <c:v>0.31418424900772901</c:v>
                </c:pt>
                <c:pt idx="51">
                  <c:v>0.32648696814435302</c:v>
                </c:pt>
                <c:pt idx="52">
                  <c:v>0.31351560484911001</c:v>
                </c:pt>
                <c:pt idx="53">
                  <c:v>0.32367388245748302</c:v>
                </c:pt>
                <c:pt idx="54">
                  <c:v>0.31362429961663202</c:v>
                </c:pt>
                <c:pt idx="55">
                  <c:v>0.319854006141012</c:v>
                </c:pt>
                <c:pt idx="56">
                  <c:v>0.325814716375739</c:v>
                </c:pt>
                <c:pt idx="57">
                  <c:v>0.32575938200371901</c:v>
                </c:pt>
                <c:pt idx="58">
                  <c:v>0.318637345515068</c:v>
                </c:pt>
                <c:pt idx="59">
                  <c:v>0.321664190193165</c:v>
                </c:pt>
                <c:pt idx="60">
                  <c:v>0.33217835324154299</c:v>
                </c:pt>
                <c:pt idx="61">
                  <c:v>0.33273502355844697</c:v>
                </c:pt>
                <c:pt idx="62">
                  <c:v>0.33333333333333298</c:v>
                </c:pt>
                <c:pt idx="63">
                  <c:v>0.33333333333333298</c:v>
                </c:pt>
                <c:pt idx="64">
                  <c:v>0.33279084275910698</c:v>
                </c:pt>
                <c:pt idx="65">
                  <c:v>0.32978142076502698</c:v>
                </c:pt>
                <c:pt idx="66">
                  <c:v>0.32695334234162599</c:v>
                </c:pt>
                <c:pt idx="67">
                  <c:v>0.32172340228179203</c:v>
                </c:pt>
                <c:pt idx="68">
                  <c:v>0.32077966881324699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'[WhiteBalanceData.xlsx]Y vs X'!$L$1:$L$69</c15:f>
                <c15:dlblRangeCache>
                  <c:ptCount val="69"/>
                  <c:pt idx="2">
                    <c:v>10.06</c:v>
                  </c:pt>
                  <c:pt idx="3">
                    <c:v>24.49</c:v>
                  </c:pt>
                  <c:pt idx="4">
                    <c:v>20.08</c:v>
                  </c:pt>
                  <c:pt idx="5">
                    <c:v>30.03</c:v>
                  </c:pt>
                  <c:pt idx="7">
                    <c:v>40</c:v>
                  </c:pt>
                  <c:pt idx="8">
                    <c:v>40</c:v>
                  </c:pt>
                  <c:pt idx="11">
                    <c:v>50.1</c:v>
                  </c:pt>
                  <c:pt idx="12">
                    <c:v>60</c:v>
                  </c:pt>
                  <c:pt idx="14">
                    <c:v>70</c:v>
                  </c:pt>
                  <c:pt idx="15">
                    <c:v>80</c:v>
                  </c:pt>
                  <c:pt idx="17">
                    <c:v>90</c:v>
                  </c:pt>
                  <c:pt idx="19">
                    <c:v>100</c:v>
                  </c:pt>
                  <c:pt idx="21">
                    <c:v>110</c:v>
                  </c:pt>
                  <c:pt idx="22">
                    <c:v>120</c:v>
                  </c:pt>
                  <c:pt idx="26">
                    <c:v>140</c:v>
                  </c:pt>
                  <c:pt idx="27">
                    <c:v>75</c:v>
                  </c:pt>
                  <c:pt idx="28">
                    <c:v>80</c:v>
                  </c:pt>
                  <c:pt idx="29">
                    <c:v>90</c:v>
                  </c:pt>
                  <c:pt idx="31">
                    <c:v>100</c:v>
                  </c:pt>
                  <c:pt idx="34">
                    <c:v>110</c:v>
                  </c:pt>
                  <c:pt idx="36">
                    <c:v>120</c:v>
                  </c:pt>
                  <c:pt idx="38">
                    <c:v>140</c:v>
                  </c:pt>
                  <c:pt idx="39">
                    <c:v>20.03</c:v>
                  </c:pt>
                  <c:pt idx="41">
                    <c:v>30</c:v>
                  </c:pt>
                  <c:pt idx="42">
                    <c:v>30</c:v>
                  </c:pt>
                  <c:pt idx="44">
                    <c:v>40</c:v>
                  </c:pt>
                  <c:pt idx="46">
                    <c:v>50</c:v>
                  </c:pt>
                  <c:pt idx="48">
                    <c:v>60</c:v>
                  </c:pt>
                  <c:pt idx="50">
                    <c:v>70</c:v>
                  </c:pt>
                  <c:pt idx="51">
                    <c:v>80</c:v>
                  </c:pt>
                  <c:pt idx="53">
                    <c:v>90</c:v>
                  </c:pt>
                  <c:pt idx="55">
                    <c:v>100</c:v>
                  </c:pt>
                  <c:pt idx="59">
                    <c:v>120</c:v>
                  </c:pt>
                  <c:pt idx="61">
                    <c:v>140</c:v>
                  </c:pt>
                  <c:pt idx="64">
                    <c:v>LED</c:v>
                  </c:pt>
                  <c:pt idx="67">
                    <c:v>LED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5-9B8D-416B-825A-627238E27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-2108865416"/>
        <c:axId val="-2109590392"/>
      </c:scatterChart>
      <c:valAx>
        <c:axId val="-2108865416"/>
        <c:scaling>
          <c:orientation val="minMax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</a:t>
                </a:r>
                <a:r>
                  <a:rPr lang="en-US" baseline="0"/>
                  <a:t> (Red Intensity)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9590392"/>
        <c:crosses val="autoZero"/>
        <c:crossBetween val="midCat"/>
      </c:valAx>
      <c:valAx>
        <c:axId val="-2109590392"/>
        <c:scaling>
          <c:orientation val="minMax"/>
          <c:min val="0.0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</a:t>
                </a:r>
                <a:r>
                  <a:rPr lang="en-US" baseline="0"/>
                  <a:t> (Green Intensity)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88654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Atomic Lines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'[WhiteBalanceData.xlsx]Y vs X'!$F$1</c:f>
              <c:strCache>
                <c:ptCount val="1"/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4E1A675D-F900-4246-B57A-6F1841F8C3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EC07-4418-B402-14F28951E7A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6B822EC-BACB-4902-AB60-71ED56508B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EC07-4418-B402-14F28951E7A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C07-4418-B402-14F28951E7A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1B88CADE-3800-4938-B7E1-A69B33C9880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C07-4418-B402-14F28951E7A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5BC2DB3-ECA3-40FA-A5F2-9559AD7C26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EC07-4418-B402-14F28951E7A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ECF4A79C-C065-412E-BD45-9E68DA656F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EC07-4418-B402-14F28951E7A7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49AB309E-7C52-478C-945A-667932D4AA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EC07-4418-B402-14F28951E7A7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3693BF50-E332-44DC-B458-47945E29350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EC07-4418-B402-14F28951E7A7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1BF5C3E-A18C-42BE-ACFE-4FB7F520B3C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EC07-4418-B402-14F28951E7A7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A3F98C38-886F-4489-A1F8-5814E1DB59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EC07-4418-B402-14F28951E7A7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FB92D41B-DAA3-49C5-9BA4-76342FAC17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EC07-4418-B402-14F28951E7A7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9C9511EF-9613-4866-91A3-D53786F238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EC07-4418-B402-14F28951E7A7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B1CE113D-1B00-4D42-86D4-579569C412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EC07-4418-B402-14F28951E7A7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9029BF2D-564E-419F-8112-35D14A1F1D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EC07-4418-B402-14F28951E7A7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46320F30-67AF-44C1-9964-6FCFA39038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EC07-4418-B402-14F28951E7A7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77531079-FBB5-4A54-BCFA-751953D86D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EC07-4418-B402-14F28951E7A7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678596BF-706B-4061-AC5C-0275C9AC4B9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EC07-4418-B402-14F28951E7A7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E9889525-A3A5-41D7-93C6-D68168C643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EC07-4418-B402-14F28951E7A7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535EF2D4-C267-40CD-B75E-0FE31D32BB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EC07-4418-B402-14F28951E7A7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F3AD9207-37CA-46A2-93D9-0E388C0D0B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EC07-4418-B402-14F28951E7A7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4371BE07-E464-4E0D-9361-C3F9020D7F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EC07-4418-B402-14F28951E7A7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4A2DC546-99C4-4CB7-A08A-FE4BDF0E37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EC07-4418-B402-14F28951E7A7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B653E21C-B7EA-425D-A347-CC5B898E90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EC07-4418-B402-14F28951E7A7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A2D80EA8-D280-47BD-8CB9-32D69907E2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EC07-4418-B402-14F28951E7A7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F4248B8F-91C1-4E22-BCBC-5229657E5F4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EC07-4418-B402-14F28951E7A7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DB93880E-F510-4022-90D6-A65F2E41DE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EC07-4418-B402-14F28951E7A7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9BA3BCFA-A1A5-4B03-8C31-B409FCA59B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EC07-4418-B402-14F28951E7A7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7FB91AFD-8228-4A74-ACB4-A21CB1B544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EC07-4418-B402-14F28951E7A7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A83A8118-0C41-4936-AD32-B6AFD0A670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EC07-4418-B402-14F28951E7A7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E76DECF5-5498-4950-9E27-27CC68ED7F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EC07-4418-B402-14F28951E7A7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4C09BB14-434B-4B2D-AA41-EF6C700B7C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EC07-4418-B402-14F28951E7A7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EC07-4418-B402-14F28951E7A7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EC07-4418-B402-14F28951E7A7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EC07-4418-B402-14F28951E7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'[WhiteBalanceData.xlsx]Y vs X'!$E$2:$E$35</c:f>
              <c:numCache>
                <c:formatCode>General</c:formatCode>
                <c:ptCount val="34"/>
                <c:pt idx="0">
                  <c:v>0.269203471303675</c:v>
                </c:pt>
                <c:pt idx="1">
                  <c:v>0.27169942050894402</c:v>
                </c:pt>
                <c:pt idx="3">
                  <c:v>0.29353816581820402</c:v>
                </c:pt>
                <c:pt idx="4">
                  <c:v>0.34390689770591398</c:v>
                </c:pt>
                <c:pt idx="5">
                  <c:v>0.96985431991922699</c:v>
                </c:pt>
                <c:pt idx="6">
                  <c:v>0.53261137697962402</c:v>
                </c:pt>
                <c:pt idx="7">
                  <c:v>0.22065194770796701</c:v>
                </c:pt>
                <c:pt idx="8">
                  <c:v>0</c:v>
                </c:pt>
                <c:pt idx="9">
                  <c:v>0.43026944903704401</c:v>
                </c:pt>
                <c:pt idx="10">
                  <c:v>0.999761136987937</c:v>
                </c:pt>
                <c:pt idx="11">
                  <c:v>0.48378834734106102</c:v>
                </c:pt>
                <c:pt idx="12">
                  <c:v>0.397931718373707</c:v>
                </c:pt>
                <c:pt idx="13">
                  <c:v>0.877633770183188</c:v>
                </c:pt>
                <c:pt idx="14">
                  <c:v>0.92015056863687295</c:v>
                </c:pt>
                <c:pt idx="15">
                  <c:v>0.73328540618260196</c:v>
                </c:pt>
                <c:pt idx="16">
                  <c:v>0.84335793968684802</c:v>
                </c:pt>
                <c:pt idx="17">
                  <c:v>0.669836349785915</c:v>
                </c:pt>
                <c:pt idx="18">
                  <c:v>0.58833029554945404</c:v>
                </c:pt>
                <c:pt idx="19">
                  <c:v>0.510755918759764</c:v>
                </c:pt>
                <c:pt idx="20">
                  <c:v>0.98124297692108198</c:v>
                </c:pt>
                <c:pt idx="21">
                  <c:v>0.88699704274576596</c:v>
                </c:pt>
                <c:pt idx="22">
                  <c:v>0.72115222165906401</c:v>
                </c:pt>
                <c:pt idx="23">
                  <c:v>0.629289918214477</c:v>
                </c:pt>
                <c:pt idx="24">
                  <c:v>0</c:v>
                </c:pt>
                <c:pt idx="25">
                  <c:v>0</c:v>
                </c:pt>
                <c:pt idx="26">
                  <c:v>1.6489003460368301E-3</c:v>
                </c:pt>
                <c:pt idx="27">
                  <c:v>0</c:v>
                </c:pt>
                <c:pt idx="28">
                  <c:v>7.1200085301487401E-2</c:v>
                </c:pt>
                <c:pt idx="29">
                  <c:v>0.26952895690370599</c:v>
                </c:pt>
                <c:pt idx="30">
                  <c:v>0.30598278018986003</c:v>
                </c:pt>
              </c:numCache>
            </c:numRef>
          </c:xVal>
          <c:yVal>
            <c:numRef>
              <c:f>'[WhiteBalanceData.xlsx]Y vs X'!$F$2:$F$35</c:f>
              <c:numCache>
                <c:formatCode>General</c:formatCode>
                <c:ptCount val="34"/>
                <c:pt idx="0">
                  <c:v>0.35814756266735498</c:v>
                </c:pt>
                <c:pt idx="1">
                  <c:v>0</c:v>
                </c:pt>
                <c:pt idx="3">
                  <c:v>0.35305071255875398</c:v>
                </c:pt>
                <c:pt idx="4">
                  <c:v>0</c:v>
                </c:pt>
                <c:pt idx="5">
                  <c:v>0</c:v>
                </c:pt>
                <c:pt idx="6">
                  <c:v>0.46738862302037598</c:v>
                </c:pt>
                <c:pt idx="7">
                  <c:v>0.48154454471498598</c:v>
                </c:pt>
                <c:pt idx="8">
                  <c:v>0.40691639046963901</c:v>
                </c:pt>
                <c:pt idx="9">
                  <c:v>0</c:v>
                </c:pt>
                <c:pt idx="10">
                  <c:v>2.3886301206258199E-4</c:v>
                </c:pt>
                <c:pt idx="11">
                  <c:v>0.47563034775844698</c:v>
                </c:pt>
                <c:pt idx="12">
                  <c:v>0</c:v>
                </c:pt>
                <c:pt idx="13">
                  <c:v>2.1685612917239899E-2</c:v>
                </c:pt>
                <c:pt idx="14">
                  <c:v>6.24699663623258E-3</c:v>
                </c:pt>
                <c:pt idx="15">
                  <c:v>7.3328540618260302E-2</c:v>
                </c:pt>
                <c:pt idx="16">
                  <c:v>6.1703465854546703E-2</c:v>
                </c:pt>
                <c:pt idx="17">
                  <c:v>0.270850298142846</c:v>
                </c:pt>
                <c:pt idx="18">
                  <c:v>0.41166970445054601</c:v>
                </c:pt>
                <c:pt idx="19">
                  <c:v>0.480170652565797</c:v>
                </c:pt>
                <c:pt idx="20">
                  <c:v>7.7794104935603797E-3</c:v>
                </c:pt>
                <c:pt idx="21">
                  <c:v>0.11076261313737799</c:v>
                </c:pt>
                <c:pt idx="22">
                  <c:v>0.27758067241088002</c:v>
                </c:pt>
                <c:pt idx="23">
                  <c:v>0.36146143850798701</c:v>
                </c:pt>
                <c:pt idx="24">
                  <c:v>0.79549436795994999</c:v>
                </c:pt>
                <c:pt idx="25">
                  <c:v>0.652938162613802</c:v>
                </c:pt>
                <c:pt idx="26">
                  <c:v>0.46882184909078201</c:v>
                </c:pt>
                <c:pt idx="27">
                  <c:v>0.41022102976874902</c:v>
                </c:pt>
                <c:pt idx="28">
                  <c:v>0.27037905848483201</c:v>
                </c:pt>
                <c:pt idx="29">
                  <c:v>0.214287160178944</c:v>
                </c:pt>
                <c:pt idx="30">
                  <c:v>6.8511295901096503E-2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'[WhiteBalanceData.xlsx]Y vs X'!$J$1:$J$32</c15:f>
                <c15:dlblRangeCache>
                  <c:ptCount val="32"/>
                  <c:pt idx="1">
                    <c:v>490</c:v>
                  </c:pt>
                  <c:pt idx="2">
                    <c:v>420</c:v>
                  </c:pt>
                  <c:pt idx="4">
                    <c:v>455</c:v>
                  </c:pt>
                  <c:pt idx="5">
                    <c:v>400</c:v>
                  </c:pt>
                  <c:pt idx="6">
                    <c:v>680</c:v>
                  </c:pt>
                  <c:pt idx="7">
                    <c:v>590</c:v>
                  </c:pt>
                  <c:pt idx="8">
                    <c:v>505</c:v>
                  </c:pt>
                  <c:pt idx="9">
                    <c:v>450</c:v>
                  </c:pt>
                  <c:pt idx="10">
                    <c:v>460</c:v>
                  </c:pt>
                  <c:pt idx="11">
                    <c:v>650</c:v>
                  </c:pt>
                  <c:pt idx="12">
                    <c:v>600</c:v>
                  </c:pt>
                  <c:pt idx="13">
                    <c:v>445</c:v>
                  </c:pt>
                  <c:pt idx="14">
                    <c:v>710</c:v>
                  </c:pt>
                  <c:pt idx="15">
                    <c:v>680</c:v>
                  </c:pt>
                  <c:pt idx="16">
                    <c:v>650</c:v>
                  </c:pt>
                  <c:pt idx="17">
                    <c:v>620</c:v>
                  </c:pt>
                  <c:pt idx="18">
                    <c:v>615</c:v>
                  </c:pt>
                  <c:pt idx="19">
                    <c:v>605</c:v>
                  </c:pt>
                  <c:pt idx="20">
                    <c:v>595</c:v>
                  </c:pt>
                  <c:pt idx="21">
                    <c:v>730</c:v>
                  </c:pt>
                  <c:pt idx="22">
                    <c:v>690</c:v>
                  </c:pt>
                  <c:pt idx="23">
                    <c:v>625</c:v>
                  </c:pt>
                  <c:pt idx="24">
                    <c:v>585</c:v>
                  </c:pt>
                  <c:pt idx="25">
                    <c:v>530</c:v>
                  </c:pt>
                  <c:pt idx="26">
                    <c:v>510</c:v>
                  </c:pt>
                  <c:pt idx="27">
                    <c:v>490</c:v>
                  </c:pt>
                  <c:pt idx="28">
                    <c:v>450</c:v>
                  </c:pt>
                  <c:pt idx="29">
                    <c:v>435</c:v>
                  </c:pt>
                  <c:pt idx="30">
                    <c:v>420</c:v>
                  </c:pt>
                  <c:pt idx="31">
                    <c:v>410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2-EC07-4418-B402-14F28951E7A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-2110950792"/>
        <c:axId val="-2110943720"/>
      </c:scatterChart>
      <c:valAx>
        <c:axId val="-2110950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X</a:t>
                </a:r>
                <a:r>
                  <a:rPr lang="en-US" baseline="0"/>
                  <a:t> (Red Intensity)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0943720"/>
        <c:crosses val="autoZero"/>
        <c:crossBetween val="midCat"/>
      </c:valAx>
      <c:valAx>
        <c:axId val="-2110943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</a:t>
                </a:r>
                <a:r>
                  <a:rPr lang="en-US" baseline="0"/>
                  <a:t> (Green Intensity)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0950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4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3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3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1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9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7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0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2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4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1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1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9" name="Rectangle 8"/>
          <p:cNvSpPr/>
          <p:nvPr userDrawn="1"/>
        </p:nvSpPr>
        <p:spPr>
          <a:xfrm>
            <a:off x="789719" y="974034"/>
            <a:ext cx="40399854" cy="3570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010419" y="7629109"/>
            <a:ext cx="0" cy="2847364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662552" y="7629109"/>
            <a:ext cx="3863962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332592" y="1852864"/>
            <a:ext cx="39421656" cy="5312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/>
          <p:cNvSpPr/>
          <p:nvPr userDrawn="1"/>
        </p:nvSpPr>
        <p:spPr>
          <a:xfrm>
            <a:off x="21373862" y="8222079"/>
            <a:ext cx="19394953" cy="28014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Rectangle 13"/>
          <p:cNvSpPr/>
          <p:nvPr userDrawn="1"/>
        </p:nvSpPr>
        <p:spPr>
          <a:xfrm>
            <a:off x="1222215" y="8232090"/>
            <a:ext cx="19394953" cy="27870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/>
          <p:cNvSpPr/>
          <p:nvPr userDrawn="1"/>
        </p:nvSpPr>
        <p:spPr>
          <a:xfrm>
            <a:off x="26457775" y="36858782"/>
            <a:ext cx="15064305" cy="38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94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894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9234" y="3276979"/>
            <a:ext cx="11207632" cy="24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18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hart" Target="../charts/chart3.xml"/><Relationship Id="rId3" Type="http://schemas.openxmlformats.org/officeDocument/2006/relationships/image" Target="../media/image4.png"/><Relationship Id="rId7" Type="http://schemas.openxmlformats.org/officeDocument/2006/relationships/image" Target="../media/image3.emf"/><Relationship Id="rId12" Type="http://schemas.openxmlformats.org/officeDocument/2006/relationships/chart" Target="../charts/chart2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chart" Target="../charts/chart1.xml"/><Relationship Id="rId5" Type="http://schemas.openxmlformats.org/officeDocument/2006/relationships/image" Target="../media/image2.emf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84" y="2011222"/>
            <a:ext cx="28275280" cy="1592804"/>
          </a:xfrm>
        </p:spPr>
        <p:txBody>
          <a:bodyPr>
            <a:noAutofit/>
          </a:bodyPr>
          <a:lstStyle/>
          <a:p>
            <a:pPr algn="l"/>
            <a:r>
              <a:rPr lang="en-US" sz="11909" dirty="0">
                <a:solidFill>
                  <a:schemeClr val="accent5"/>
                </a:solidFill>
                <a:latin typeface="Minion Pro" panose="02040503050306020203" pitchFamily="18" charset="0"/>
              </a:rPr>
              <a:t>Exploring the Chromaticity Diagram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86784" y="5699830"/>
            <a:ext cx="28275280" cy="70944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788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Dan Becken and Nathan Miller|   Department of Physics and Astronomy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27569" y="3750581"/>
            <a:ext cx="29288407" cy="1090521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71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Re creation using blackbodies and atomic spectral lines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213643" y="20678823"/>
            <a:ext cx="9002917" cy="8017873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247"/>
              </a:spcBef>
            </a:pPr>
            <a:r>
              <a:rPr lang="en-US" sz="3247" dirty="0"/>
              <a:t>By using diffraction grating, we can produce a rainbow spectrum.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Advantage: We are able to extract many data points from the spectrum.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Disadvantage: Wavelengths unknown.</a:t>
            </a:r>
          </a:p>
          <a:p>
            <a:pPr algn="l">
              <a:spcBef>
                <a:spcPts val="3247"/>
              </a:spcBef>
            </a:pPr>
            <a:r>
              <a:rPr lang="en-US" sz="3247" dirty="0"/>
              <a:t>We also use lasers and atomic gas lights to produce atomic spectral lines.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Advantage: Known wavelengths.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Disadvantage: Only certain colors are produced from these spectral lines so we need several atomic gas lights.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20162" y="15329738"/>
            <a:ext cx="6085018" cy="50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How digital cameras record RGB values.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78852" y="8843667"/>
            <a:ext cx="6592444" cy="1141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327340">
              <a:lnSpc>
                <a:spcPct val="90000"/>
              </a:lnSpc>
              <a:spcBef>
                <a:spcPts val="3639"/>
              </a:spcBef>
            </a:pPr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Breaking Down the chromaticity diagram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323769" y="19126201"/>
            <a:ext cx="6592444" cy="675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Non-saturated Colors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13643" y="19126201"/>
            <a:ext cx="6592444" cy="675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Spectrally Pure Colors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817919" y="10849241"/>
            <a:ext cx="6114309" cy="408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73287" indent="-773287">
              <a:buFont typeface="Arial"/>
              <a:buChar char="•"/>
            </a:pPr>
            <a:r>
              <a:rPr lang="en-US" sz="3247" dirty="0"/>
              <a:t>A chromaticity diagram is a 2-D plane where X and Y are normalized intensity values of red and green respectively. </a:t>
            </a:r>
          </a:p>
          <a:p>
            <a:pPr marL="773287" indent="-773287">
              <a:buFont typeface="Arial"/>
              <a:buChar char="•"/>
            </a:pPr>
            <a:r>
              <a:rPr lang="en-US" sz="3247" dirty="0"/>
              <a:t>Though blue does not have its own axis in the diagram, it is accounted for in the equations for X and Y: 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048" y="8296297"/>
            <a:ext cx="7021930" cy="6914493"/>
          </a:xfrm>
          <a:prstGeom prst="rect">
            <a:avLst/>
          </a:prstGeom>
        </p:spPr>
      </p:pic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716164"/>
              </p:ext>
            </p:extLst>
          </p:nvPr>
        </p:nvGraphicFramePr>
        <p:xfrm>
          <a:off x="6125430" y="16368066"/>
          <a:ext cx="4749643" cy="21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4" imgW="889000" imgH="393700" progId="Equation.3">
                  <p:embed/>
                </p:oleObj>
              </mc:Choice>
              <mc:Fallback>
                <p:oleObj name="Equation" r:id="rId4" imgW="889000" imgH="3937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25430" y="16368066"/>
                        <a:ext cx="4749643" cy="2105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014596"/>
              </p:ext>
            </p:extLst>
          </p:nvPr>
        </p:nvGraphicFramePr>
        <p:xfrm>
          <a:off x="11303928" y="16495922"/>
          <a:ext cx="4503377" cy="2023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6" imgW="876300" imgH="393700" progId="Equation.3">
                  <p:embed/>
                </p:oleObj>
              </mc:Choice>
              <mc:Fallback>
                <p:oleObj name="Equation" r:id="rId6" imgW="876300" imgH="3937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303928" y="16495922"/>
                        <a:ext cx="4503377" cy="2023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" name="Content Placeholder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806" y="8843667"/>
            <a:ext cx="5825429" cy="6547781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894772" y="33765679"/>
            <a:ext cx="8614971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Used Adobe Photoshop to extract mean R,G, B values for Hydrogen, Helium, Mercury, Krypton, Neon, and Xenon bulbs. </a:t>
            </a: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11278128" y="20721712"/>
            <a:ext cx="9002917" cy="6456712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247"/>
              </a:spcBef>
            </a:pPr>
            <a:r>
              <a:rPr lang="en-US" sz="3247" dirty="0"/>
              <a:t>Blackbody Radiation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A blackbody is a theoretically ideal radiator and absorber of energy at all electromagnetic wavelengths.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Blackbodies get their name from the fact that an ideal blackbody would absorb all wavelengths of light and reflect no light.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As temperature increases, blackbodies emit energy and the color changes. 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34681" y="28865653"/>
            <a:ext cx="8814750" cy="453401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3199547" y="33765679"/>
            <a:ext cx="6085018" cy="50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Light sources vary in temperature. </a:t>
            </a:r>
          </a:p>
        </p:txBody>
      </p:sp>
      <p:pic>
        <p:nvPicPr>
          <p:cNvPr id="54" name="Picture 53"/>
          <p:cNvPicPr/>
          <p:nvPr/>
        </p:nvPicPr>
        <p:blipFill>
          <a:blip r:embed="rId10"/>
          <a:stretch>
            <a:fillRect/>
          </a:stretch>
        </p:blipFill>
        <p:spPr>
          <a:xfrm>
            <a:off x="2213643" y="28865653"/>
            <a:ext cx="7977230" cy="3894985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4235011" y="15701183"/>
            <a:ext cx="6085018" cy="925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Spectral colors around outside and blackbody curve through the center. </a:t>
            </a:r>
          </a:p>
        </p:txBody>
      </p:sp>
      <p:graphicFrame>
        <p:nvGraphicFramePr>
          <p:cNvPr id="56" name="Chart 55"/>
          <p:cNvGraphicFramePr/>
          <p:nvPr>
            <p:extLst>
              <p:ext uri="{D42A27DB-BD31-4B8C-83A1-F6EECF244321}">
                <p14:modId xmlns:p14="http://schemas.microsoft.com/office/powerpoint/2010/main" val="208803870"/>
              </p:ext>
            </p:extLst>
          </p:nvPr>
        </p:nvGraphicFramePr>
        <p:xfrm>
          <a:off x="31670900" y="8843664"/>
          <a:ext cx="9061681" cy="6486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8" name="Chart 57"/>
          <p:cNvGraphicFramePr/>
          <p:nvPr>
            <p:extLst>
              <p:ext uri="{D42A27DB-BD31-4B8C-83A1-F6EECF244321}">
                <p14:modId xmlns:p14="http://schemas.microsoft.com/office/powerpoint/2010/main" val="2621495136"/>
              </p:ext>
            </p:extLst>
          </p:nvPr>
        </p:nvGraphicFramePr>
        <p:xfrm>
          <a:off x="31205562" y="19670424"/>
          <a:ext cx="9674909" cy="6086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30886768" y="26468688"/>
            <a:ext cx="9674907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Points on chromaticity diagram generated by illuminating a white sheet of paper with various light sources. Because they are unsaturated, their points lie in the interior of the diagram.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1670899" y="15701183"/>
            <a:ext cx="9061681" cy="134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An illustration of points on the chromaticity diagram corresponding to RGB colors of an incandescent filament passed through diffraction grating in front of our DSLR camera.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3269620" y="17202726"/>
            <a:ext cx="6592444" cy="6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327340">
              <a:lnSpc>
                <a:spcPct val="90000"/>
              </a:lnSpc>
              <a:spcBef>
                <a:spcPts val="3639"/>
              </a:spcBef>
            </a:pPr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Blackbody photos</a:t>
            </a:r>
          </a:p>
        </p:txBody>
      </p:sp>
      <p:sp>
        <p:nvSpPr>
          <p:cNvPr id="62" name="Subtitle 2"/>
          <p:cNvSpPr txBox="1">
            <a:spLocks/>
          </p:cNvSpPr>
          <p:nvPr/>
        </p:nvSpPr>
        <p:spPr>
          <a:xfrm>
            <a:off x="21947212" y="21997736"/>
            <a:ext cx="9115880" cy="4939201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We used 4 light bulbs (25W, 60W, 100W, and 60W LED) as well as the sun.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Incandescent bulbs were hooked up to DMMs as we varied the voltage form 20-140 volts. 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We also incremented exposure times to capture visible RGB values.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By aiming a light temperature sensor at the bulbs, we tracked the change in temperature of the light source as the voltage changed.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2853656" y="29418977"/>
            <a:ext cx="6592444" cy="6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327340">
              <a:lnSpc>
                <a:spcPct val="90000"/>
              </a:lnSpc>
              <a:spcBef>
                <a:spcPts val="3639"/>
              </a:spcBef>
            </a:pPr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Moving Forward</a:t>
            </a:r>
          </a:p>
        </p:txBody>
      </p:sp>
      <p:sp>
        <p:nvSpPr>
          <p:cNvPr id="64" name="Subtitle 2"/>
          <p:cNvSpPr txBox="1">
            <a:spLocks/>
          </p:cNvSpPr>
          <p:nvPr/>
        </p:nvSpPr>
        <p:spPr>
          <a:xfrm>
            <a:off x="21974369" y="30498831"/>
            <a:ext cx="9002917" cy="3973545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Perform error propagation to atomic lines and blackbodies using standard deviations of RGB values from Adobe Photoshop.</a:t>
            </a:r>
          </a:p>
          <a:p>
            <a:pPr marL="773287" indent="-773287" algn="l">
              <a:spcBef>
                <a:spcPts val="3247"/>
              </a:spcBef>
              <a:buFont typeface="Arial" panose="020B0604020202020204" pitchFamily="34" charset="0"/>
              <a:buChar char="•"/>
            </a:pPr>
            <a:r>
              <a:rPr lang="en-US" sz="3247" dirty="0"/>
              <a:t>Gather images of higher temperature blackbodies to extend the curve using a high temperature cavity blackbody.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428000" y="29418977"/>
            <a:ext cx="6592444" cy="6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327340">
              <a:lnSpc>
                <a:spcPct val="90000"/>
              </a:lnSpc>
              <a:spcBef>
                <a:spcPts val="3639"/>
              </a:spcBef>
            </a:pPr>
            <a:r>
              <a:rPr lang="en-US" sz="3788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References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2427990" y="30630940"/>
            <a:ext cx="7752510" cy="3841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7259" indent="-1237259"/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“Blackbody Spectrum.” </a:t>
            </a:r>
            <a:r>
              <a:rPr lang="en-US" sz="1624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PhET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22 Feb. 2016, phet.colorado.edu/</a:t>
            </a:r>
            <a:r>
              <a:rPr lang="en-US" sz="1624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/simulation/blackbody-spectrum.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37259" indent="-1237259"/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Falk, David S., et al. 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Seeing the Light: Optics in Nature, Photography, Color, Vision, and Holography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Wiley, 2008.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37259" indent="-1237259"/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“File:CIE1931xyY </a:t>
            </a:r>
            <a:r>
              <a:rPr lang="en-US" sz="1624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PlanckianLocus-Fr.svg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.” 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File:CIE1931xyY </a:t>
            </a:r>
            <a:r>
              <a:rPr lang="en-US" sz="1624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PlanckianLocus-Fr.svg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Wikimedia Commons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commons.wikimedia.org/wiki/File:CIE1931xyY_PlanckianLocus-fr.svg.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37259" indent="-1237259"/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“File:CIE1931xyY </a:t>
            </a:r>
            <a:r>
              <a:rPr lang="en-US" sz="1624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PlanckianLocus-Fr.svg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.” 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File:CIE1931xyY </a:t>
            </a:r>
            <a:r>
              <a:rPr lang="en-US" sz="1624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PlanckianLocus-Fr.svg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Wikimedia Commons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commons.wikimedia.org/wiki/File:CIE1931xyY_PlanckianLocus-fr.svg.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37259" indent="-1237259"/>
            <a:r>
              <a:rPr lang="en-US" sz="1624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Grotta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Daniel, et al. “Digital Camera Basics: Mastering Color Controls.” </a:t>
            </a:r>
            <a:r>
              <a:rPr lang="en-US" sz="1624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PCMAG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 Sept. 2005, www.pcmag.com/article2/0,2817,1855803,00.asp.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37259" indent="-1237259"/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“How Digital Cameras Work.” </a:t>
            </a:r>
            <a:r>
              <a:rPr lang="en-US" sz="1624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HowStuffWorks</a:t>
            </a:r>
            <a:r>
              <a:rPr lang="en-US" sz="1624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29 Nov. 2006, electronics.howstuffworks.com/cameras-photography/digital/digital-camera.htm.</a:t>
            </a:r>
            <a:endParaRPr lang="en-US" sz="1624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109049138"/>
              </p:ext>
            </p:extLst>
          </p:nvPr>
        </p:nvGraphicFramePr>
        <p:xfrm>
          <a:off x="21965238" y="8843667"/>
          <a:ext cx="9079829" cy="6547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1979841" y="15773045"/>
            <a:ext cx="9050622" cy="925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Spectral line curve from atomic gas lights and lasers. Wavelengths in nanometers (same as diagram).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735238" y="18160744"/>
            <a:ext cx="1405955" cy="93693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903651" y="18160744"/>
            <a:ext cx="1405958" cy="93693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V="1">
            <a:off x="28023711" y="18195819"/>
            <a:ext cx="1372348" cy="91454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2072638" y="19670424"/>
            <a:ext cx="8876874" cy="925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6" dirty="0">
                <a:latin typeface="+mj-lt"/>
              </a:rPr>
              <a:t>White paper illuminated by incandescent bulbs with different filament temperatures (increasing left to right).</a:t>
            </a:r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704</Words>
  <Application>Microsoft Office PowerPoint</Application>
  <PresentationFormat>Custom</PresentationFormat>
  <Paragraphs>83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Minion Pro</vt:lpstr>
      <vt:lpstr>Times New Roman</vt:lpstr>
      <vt:lpstr>Office Theme</vt:lpstr>
      <vt:lpstr>Equation</vt:lpstr>
      <vt:lpstr>Exploring the Chromaticity Diagram</vt:lpstr>
    </vt:vector>
  </TitlesOfParts>
  <Company>UW-Eau Claire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Sargent, Kieran Gregory</cp:lastModifiedBy>
  <cp:revision>75</cp:revision>
  <dcterms:created xsi:type="dcterms:W3CDTF">2015-01-29T15:27:06Z</dcterms:created>
  <dcterms:modified xsi:type="dcterms:W3CDTF">2018-11-21T18:59:33Z</dcterms:modified>
</cp:coreProperties>
</file>