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9F4E8"/>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01" autoAdjust="0"/>
    <p:restoredTop sz="94599"/>
  </p:normalViewPr>
  <p:slideViewPr>
    <p:cSldViewPr snapToGrid="0">
      <p:cViewPr varScale="1">
        <p:scale>
          <a:sx n="19" d="100"/>
          <a:sy n="19" d="100"/>
        </p:scale>
        <p:origin x="2772" y="162"/>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11/21/2018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solidFill>
                <a:srgbClr val="F3C663"/>
              </a:solidFill>
            </a:endParaRPr>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7" name="Rectangle 16"/>
          <p:cNvSpPr/>
          <p:nvPr userDrawn="1"/>
        </p:nvSpPr>
        <p:spPr>
          <a:xfrm>
            <a:off x="28969965" y="36966043"/>
            <a:ext cx="12552108" cy="337144"/>
          </a:xfrm>
          <a:prstGeom prst="rect">
            <a:avLst/>
          </a:prstGeom>
        </p:spPr>
        <p:txBody>
          <a:bodyPr wrap="square">
            <a:spAutoFit/>
          </a:bodyPr>
          <a:lstStyle/>
          <a:p>
            <a:r>
              <a:rPr lang="en-US" sz="1591" i="1">
                <a:solidFill>
                  <a:schemeClr val="bg1"/>
                </a:solidFill>
              </a:rPr>
              <a:t>We thank the Office of Research and Sponsored Programs for supporting this research, and Learning &amp; Technology Services for printing this poster.</a:t>
            </a:r>
            <a:r>
              <a:rPr lang="en-US" sz="1591">
                <a:solidFill>
                  <a:schemeClr val="bg1"/>
                </a:solidFill>
              </a:rPr>
              <a:t> </a:t>
            </a:r>
          </a:p>
        </p:txBody>
      </p:sp>
      <p:pic>
        <p:nvPicPr>
          <p:cNvPr id="21" name="Picture 20"/>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0178907" y="2499374"/>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3909" y="2415660"/>
            <a:ext cx="32644080" cy="1838909"/>
          </a:xfrm>
        </p:spPr>
        <p:txBody>
          <a:bodyPr>
            <a:noAutofit/>
          </a:bodyPr>
          <a:lstStyle/>
          <a:p>
            <a:pPr algn="l"/>
            <a:r>
              <a:rPr lang="en-US" sz="12800" dirty="0">
                <a:latin typeface="Arial" panose="020B0604020202020204" pitchFamily="34" charset="0"/>
                <a:cs typeface="Arial" panose="020B0604020202020204" pitchFamily="34" charset="0"/>
              </a:rPr>
              <a:t>Running Towards Mental Well-Being</a:t>
            </a:r>
          </a:p>
        </p:txBody>
      </p:sp>
      <p:sp>
        <p:nvSpPr>
          <p:cNvPr id="6" name="Title 1"/>
          <p:cNvSpPr txBox="1">
            <a:spLocks/>
          </p:cNvSpPr>
          <p:nvPr/>
        </p:nvSpPr>
        <p:spPr>
          <a:xfrm>
            <a:off x="1973909" y="5880426"/>
            <a:ext cx="32644080" cy="1277251"/>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800" dirty="0">
                <a:solidFill>
                  <a:srgbClr val="002060"/>
                </a:solidFill>
                <a:latin typeface="Minion Pro" panose="02040503050306020203" pitchFamily="18" charset="0"/>
              </a:rPr>
              <a:t>Maggie Foltz, Samantha Kollman| Psychology</a:t>
            </a:r>
          </a:p>
          <a:p>
            <a:pPr algn="l"/>
            <a:r>
              <a:rPr lang="en-US" sz="4200" dirty="0">
                <a:solidFill>
                  <a:schemeClr val="bg1">
                    <a:lumMod val="50000"/>
                  </a:schemeClr>
                </a:solidFill>
                <a:latin typeface="Minion Pro" panose="02040503050306020203" pitchFamily="18" charset="0"/>
              </a:rPr>
              <a:t>Faculty Mentor: Jennifer J. Muehlenkamp, PhD </a:t>
            </a:r>
          </a:p>
        </p:txBody>
      </p:sp>
      <p:sp>
        <p:nvSpPr>
          <p:cNvPr id="7" name="Title 1"/>
          <p:cNvSpPr txBox="1">
            <a:spLocks/>
          </p:cNvSpPr>
          <p:nvPr/>
        </p:nvSpPr>
        <p:spPr>
          <a:xfrm>
            <a:off x="1973909" y="4532913"/>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Arial" panose="020B0604020202020204" pitchFamily="34" charset="0"/>
                <a:cs typeface="Arial" panose="020B0604020202020204" pitchFamily="34" charset="0"/>
              </a:rPr>
              <a:t>Examining the Effects of a long distance running class on mental well-being</a:t>
            </a:r>
          </a:p>
        </p:txBody>
      </p:sp>
      <p:sp>
        <p:nvSpPr>
          <p:cNvPr id="3" name="TextBox 2"/>
          <p:cNvSpPr txBox="1"/>
          <p:nvPr/>
        </p:nvSpPr>
        <p:spPr>
          <a:xfrm>
            <a:off x="5729823" y="8255085"/>
            <a:ext cx="6482795" cy="923330"/>
          </a:xfrm>
          <a:prstGeom prst="rect">
            <a:avLst/>
          </a:prstGeom>
          <a:noFill/>
          <a:ln w="76200">
            <a:solidFill>
              <a:schemeClr val="bg1">
                <a:lumMod val="65000"/>
              </a:schemeClr>
            </a:solidFill>
          </a:ln>
        </p:spPr>
        <p:txBody>
          <a:bodyPr wrap="square" rtlCol="0">
            <a:spAutoFit/>
          </a:bodyPr>
          <a:lstStyle/>
          <a:p>
            <a:pPr algn="ctr"/>
            <a:r>
              <a:rPr lang="en-US" sz="5400" cap="small">
                <a:solidFill>
                  <a:srgbClr val="DD9E11"/>
                </a:solidFill>
                <a:latin typeface="Arial" panose="020B0604020202020204" pitchFamily="34" charset="0"/>
                <a:cs typeface="Arial" panose="020B0604020202020204" pitchFamily="34" charset="0"/>
              </a:rPr>
              <a:t> Introduction</a:t>
            </a:r>
          </a:p>
        </p:txBody>
      </p:sp>
      <p:sp>
        <p:nvSpPr>
          <p:cNvPr id="13" name="TextBox 12">
            <a:extLst>
              <a:ext uri="{FF2B5EF4-FFF2-40B4-BE49-F238E27FC236}">
                <a16:creationId xmlns:a16="http://schemas.microsoft.com/office/drawing/2014/main" id="{6C7391F6-5810-214F-A42A-7AD53CEE0C38}"/>
              </a:ext>
            </a:extLst>
          </p:cNvPr>
          <p:cNvSpPr txBox="1"/>
          <p:nvPr/>
        </p:nvSpPr>
        <p:spPr>
          <a:xfrm>
            <a:off x="1973909" y="9362125"/>
            <a:ext cx="15345311" cy="12403395"/>
          </a:xfrm>
          <a:prstGeom prst="rect">
            <a:avLst/>
          </a:prstGeom>
          <a:noFill/>
          <a:ln w="76200">
            <a:noFill/>
          </a:ln>
        </p:spPr>
        <p:txBody>
          <a:bodyPr wrap="square" rtlCol="0" anchor="t">
            <a:spAutoFit/>
          </a:bodyPr>
          <a:lstStyle/>
          <a:p>
            <a:r>
              <a:rPr lang="en-US" sz="3200" dirty="0">
                <a:latin typeface="Times New Roman" panose="02020603050405020304" pitchFamily="18" charset="0"/>
                <a:cs typeface="Times New Roman" panose="02020603050405020304" pitchFamily="18" charset="0"/>
              </a:rPr>
              <a:t>As college students’ mental health continues to decline (Xiao et al., 2017), many universities are looking for both creative and cost effective solutions to combat this downward trend. </a:t>
            </a:r>
          </a:p>
          <a:p>
            <a:pPr marL="457200" indent="-457200" fontAlgn="base">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Strong, positive mental health is associated with higher retention rates and success in college overall (Eisenberg, </a:t>
            </a:r>
            <a:r>
              <a:rPr lang="en-US" sz="3200" dirty="0" err="1">
                <a:latin typeface="Times New Roman" panose="02020603050405020304" pitchFamily="18" charset="0"/>
                <a:cs typeface="Times New Roman" panose="02020603050405020304" pitchFamily="18" charset="0"/>
              </a:rPr>
              <a:t>Golberstein</a:t>
            </a:r>
            <a:r>
              <a:rPr lang="en-US" sz="3200" dirty="0">
                <a:latin typeface="Times New Roman" panose="02020603050405020304" pitchFamily="18" charset="0"/>
                <a:cs typeface="Times New Roman" panose="02020603050405020304" pitchFamily="18" charset="0"/>
              </a:rPr>
              <a:t>, &amp; Hunt, 2009).</a:t>
            </a:r>
          </a:p>
          <a:p>
            <a:pPr marL="457200" indent="-457200" fontAlgn="base">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Increased physical activity in college students has been linked with overall better mental well-being (</a:t>
            </a:r>
            <a:r>
              <a:rPr lang="en-US" sz="3200" dirty="0" err="1">
                <a:latin typeface="Times New Roman" panose="02020603050405020304" pitchFamily="18" charset="0"/>
                <a:cs typeface="Times New Roman" panose="02020603050405020304" pitchFamily="18" charset="0"/>
              </a:rPr>
              <a:t>Vankim</a:t>
            </a:r>
            <a:r>
              <a:rPr lang="en-US" sz="3200" dirty="0">
                <a:latin typeface="Times New Roman" panose="02020603050405020304" pitchFamily="18" charset="0"/>
                <a:cs typeface="Times New Roman" panose="02020603050405020304" pitchFamily="18" charset="0"/>
              </a:rPr>
              <a:t> &amp; Nelson, 2013).</a:t>
            </a:r>
          </a:p>
          <a:p>
            <a:pPr marL="457200" indent="-457200" fontAlgn="base">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Individuals who participate in a long-term exercise program show higher self-efficacy; the belief one is capable of doing a challenging task (</a:t>
            </a:r>
            <a:r>
              <a:rPr lang="en-US" sz="3200" dirty="0" err="1">
                <a:latin typeface="Times New Roman" panose="02020603050405020304" pitchFamily="18" charset="0"/>
                <a:cs typeface="Times New Roman" panose="02020603050405020304" pitchFamily="18" charset="0"/>
              </a:rPr>
              <a:t>Neupert</a:t>
            </a:r>
            <a:r>
              <a:rPr lang="en-US" sz="3200" dirty="0">
                <a:latin typeface="Times New Roman" panose="02020603050405020304" pitchFamily="18" charset="0"/>
                <a:cs typeface="Times New Roman" panose="02020603050405020304" pitchFamily="18" charset="0"/>
              </a:rPr>
              <a:t>, Lachman, &amp; </a:t>
            </a:r>
            <a:r>
              <a:rPr lang="en-US" sz="3200" dirty="0" err="1">
                <a:latin typeface="Times New Roman" panose="02020603050405020304" pitchFamily="18" charset="0"/>
                <a:cs typeface="Times New Roman" panose="02020603050405020304" pitchFamily="18" charset="0"/>
              </a:rPr>
              <a:t>Whitbourne</a:t>
            </a:r>
            <a:r>
              <a:rPr lang="en-US" sz="3200" dirty="0">
                <a:latin typeface="Times New Roman" panose="02020603050405020304" pitchFamily="18" charset="0"/>
                <a:cs typeface="Times New Roman" panose="02020603050405020304" pitchFamily="18" charset="0"/>
              </a:rPr>
              <a:t>, 2009).</a:t>
            </a:r>
          </a:p>
          <a:p>
            <a:pPr marL="457200" indent="-457200" fontAlgn="base">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Self-compassion is an important coping mechanism (</a:t>
            </a:r>
            <a:r>
              <a:rPr lang="en-US" sz="3200" dirty="0" err="1">
                <a:latin typeface="Times New Roman" panose="02020603050405020304" pitchFamily="18" charset="0"/>
                <a:cs typeface="Times New Roman" panose="02020603050405020304" pitchFamily="18" charset="0"/>
              </a:rPr>
              <a:t>Mosewich</a:t>
            </a:r>
            <a:r>
              <a:rPr lang="en-US" sz="3200" dirty="0">
                <a:latin typeface="Times New Roman" panose="02020603050405020304" pitchFamily="18" charset="0"/>
                <a:cs typeface="Times New Roman" panose="02020603050405020304" pitchFamily="18" charset="0"/>
              </a:rPr>
              <a:t>, Crocker, Kowalski, &amp; </a:t>
            </a:r>
            <a:r>
              <a:rPr lang="en-US" sz="3200" dirty="0" err="1">
                <a:latin typeface="Times New Roman" panose="02020603050405020304" pitchFamily="18" charset="0"/>
                <a:cs typeface="Times New Roman" panose="02020603050405020304" pitchFamily="18" charset="0"/>
              </a:rPr>
              <a:t>DeLongis</a:t>
            </a:r>
            <a:r>
              <a:rPr lang="en-US" sz="3200" dirty="0">
                <a:latin typeface="Times New Roman" panose="02020603050405020304" pitchFamily="18" charset="0"/>
                <a:cs typeface="Times New Roman" panose="02020603050405020304" pitchFamily="18" charset="0"/>
              </a:rPr>
              <a:t>, 2013) and has been linked with well-being within the context of exercise in young women athletes (Ferguson, Kowalski, Mack, &amp; Sabiston, 2009). </a:t>
            </a:r>
          </a:p>
          <a:p>
            <a:pPr marL="457200" indent="-457200" fontAlgn="base">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Research also suggests that exercise is associated with decreases in anxiety (</a:t>
            </a:r>
            <a:r>
              <a:rPr lang="en-US" sz="3200" dirty="0" err="1">
                <a:latin typeface="Times New Roman" panose="02020603050405020304" pitchFamily="18" charset="0"/>
                <a:cs typeface="Times New Roman" panose="02020603050405020304" pitchFamily="18" charset="0"/>
              </a:rPr>
              <a:t>LeBouthillier</a:t>
            </a:r>
            <a:r>
              <a:rPr lang="en-US" sz="3200" dirty="0">
                <a:latin typeface="Times New Roman" panose="02020603050405020304" pitchFamily="18" charset="0"/>
                <a:cs typeface="Times New Roman" panose="02020603050405020304" pitchFamily="18" charset="0"/>
              </a:rPr>
              <a:t>, &amp; </a:t>
            </a:r>
            <a:r>
              <a:rPr lang="en-US" sz="3200" dirty="0" err="1">
                <a:latin typeface="Times New Roman" panose="02020603050405020304" pitchFamily="18" charset="0"/>
                <a:cs typeface="Times New Roman" panose="02020603050405020304" pitchFamily="18" charset="0"/>
              </a:rPr>
              <a:t>Asmundson</a:t>
            </a:r>
            <a:r>
              <a:rPr lang="en-US" sz="3200" dirty="0">
                <a:latin typeface="Times New Roman" panose="02020603050405020304" pitchFamily="18" charset="0"/>
                <a:cs typeface="Times New Roman" panose="02020603050405020304" pitchFamily="18" charset="0"/>
              </a:rPr>
              <a:t>, 2017), depression (Blumenthal et al., 2007), and stress (</a:t>
            </a:r>
            <a:r>
              <a:rPr lang="en-US" sz="3200" dirty="0" err="1">
                <a:latin typeface="Times New Roman" panose="02020603050405020304" pitchFamily="18" charset="0"/>
                <a:cs typeface="Times New Roman" panose="02020603050405020304" pitchFamily="18" charset="0"/>
              </a:rPr>
              <a:t>Vankim</a:t>
            </a:r>
            <a:r>
              <a:rPr lang="en-US" sz="3200" dirty="0">
                <a:latin typeface="Times New Roman" panose="02020603050405020304" pitchFamily="18" charset="0"/>
                <a:cs typeface="Times New Roman" panose="02020603050405020304" pitchFamily="18" charset="0"/>
              </a:rPr>
              <a:t> &amp; Nelson, 2013).</a:t>
            </a:r>
          </a:p>
          <a:p>
            <a:pPr marL="457200" indent="-457200" fontAlgn="base">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Although there is a moderate amount of research dedicated to the benefits of exercise, specifically running, there is limited research on the effect of exercise on newer constructs such as body image, grit, and social connection; especially in a formal class setting that also integrates mental health promotion topics.</a:t>
            </a:r>
          </a:p>
          <a:p>
            <a:br>
              <a:rPr lang="en-US" sz="3200" dirty="0">
                <a:latin typeface="Times New Roman" panose="02020603050405020304" pitchFamily="18" charset="0"/>
                <a:cs typeface="Times New Roman" panose="02020603050405020304" pitchFamily="18" charset="0"/>
              </a:rPr>
            </a:br>
            <a:r>
              <a:rPr lang="en-US" sz="3200" b="1" u="sng" dirty="0">
                <a:latin typeface="Times New Roman" panose="02020603050405020304" pitchFamily="18" charset="0"/>
                <a:cs typeface="Times New Roman" panose="02020603050405020304" pitchFamily="18" charset="0"/>
              </a:rPr>
              <a:t>Purpose:</a:t>
            </a:r>
            <a:r>
              <a:rPr lang="en-US" sz="3200" b="1" dirty="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The purpose of this study is to explore the effect of a marathon running class on many of these constructs focusing heavily on grit, body image, and social connect within college students in order to inform decisions regarding possible ways to achieve better mental well-being in college students and therefore improve retention rates and overall success of students.</a:t>
            </a:r>
            <a:endParaRPr lang="en-US" sz="3200" dirty="0">
              <a:latin typeface="Times New Roman"/>
              <a:cs typeface="Times New Roman"/>
            </a:endParaRPr>
          </a:p>
        </p:txBody>
      </p:sp>
      <p:sp>
        <p:nvSpPr>
          <p:cNvPr id="8" name="TextBox 7">
            <a:extLst>
              <a:ext uri="{FF2B5EF4-FFF2-40B4-BE49-F238E27FC236}">
                <a16:creationId xmlns:a16="http://schemas.microsoft.com/office/drawing/2014/main" id="{2DFEFC0A-ED5C-3047-BA26-E7CDC96A3661}"/>
              </a:ext>
            </a:extLst>
          </p:cNvPr>
          <p:cNvSpPr txBox="1"/>
          <p:nvPr/>
        </p:nvSpPr>
        <p:spPr>
          <a:xfrm>
            <a:off x="5729822" y="22284961"/>
            <a:ext cx="6482795" cy="923330"/>
          </a:xfrm>
          <a:prstGeom prst="rect">
            <a:avLst/>
          </a:prstGeom>
          <a:noFill/>
          <a:ln w="76200">
            <a:solidFill>
              <a:schemeClr val="bg1">
                <a:lumMod val="65000"/>
              </a:schemeClr>
            </a:solidFill>
          </a:ln>
        </p:spPr>
        <p:txBody>
          <a:bodyPr wrap="square" rtlCol="0">
            <a:spAutoFit/>
          </a:bodyPr>
          <a:lstStyle/>
          <a:p>
            <a:pPr algn="ctr"/>
            <a:r>
              <a:rPr lang="en-US" sz="5400" cap="small">
                <a:solidFill>
                  <a:srgbClr val="DD9E11"/>
                </a:solidFill>
                <a:latin typeface="Arial" panose="020B0604020202020204" pitchFamily="34" charset="0"/>
                <a:cs typeface="Arial" panose="020B0604020202020204" pitchFamily="34" charset="0"/>
              </a:rPr>
              <a:t> Methods </a:t>
            </a:r>
          </a:p>
        </p:txBody>
      </p:sp>
      <p:graphicFrame>
        <p:nvGraphicFramePr>
          <p:cNvPr id="15" name="Table 14">
            <a:extLst>
              <a:ext uri="{FF2B5EF4-FFF2-40B4-BE49-F238E27FC236}">
                <a16:creationId xmlns:a16="http://schemas.microsoft.com/office/drawing/2014/main" id="{779B60E4-1671-054D-A6E4-3332DB2CF528}"/>
              </a:ext>
            </a:extLst>
          </p:cNvPr>
          <p:cNvGraphicFramePr>
            <a:graphicFrameLocks noGrp="1"/>
          </p:cNvGraphicFramePr>
          <p:nvPr>
            <p:extLst>
              <p:ext uri="{D42A27DB-BD31-4B8C-83A1-F6EECF244321}">
                <p14:modId xmlns:p14="http://schemas.microsoft.com/office/powerpoint/2010/main" val="3011332824"/>
              </p:ext>
            </p:extLst>
          </p:nvPr>
        </p:nvGraphicFramePr>
        <p:xfrm>
          <a:off x="12132600" y="26034910"/>
          <a:ext cx="5664822" cy="6089533"/>
        </p:xfrm>
        <a:graphic>
          <a:graphicData uri="http://schemas.openxmlformats.org/drawingml/2006/table">
            <a:tbl>
              <a:tblPr firstRow="1" bandRow="1">
                <a:tableStyleId>{C4B1156A-380E-4F78-BDF5-A606A8083BF9}</a:tableStyleId>
              </a:tblPr>
              <a:tblGrid>
                <a:gridCol w="2832411">
                  <a:extLst>
                    <a:ext uri="{9D8B030D-6E8A-4147-A177-3AD203B41FA5}">
                      <a16:colId xmlns:a16="http://schemas.microsoft.com/office/drawing/2014/main" val="2198577002"/>
                    </a:ext>
                  </a:extLst>
                </a:gridCol>
                <a:gridCol w="2832411">
                  <a:extLst>
                    <a:ext uri="{9D8B030D-6E8A-4147-A177-3AD203B41FA5}">
                      <a16:colId xmlns:a16="http://schemas.microsoft.com/office/drawing/2014/main" val="627021418"/>
                    </a:ext>
                  </a:extLst>
                </a:gridCol>
              </a:tblGrid>
              <a:tr h="921887">
                <a:tc gridSpan="2">
                  <a:txBody>
                    <a:bodyPr/>
                    <a:lstStyle/>
                    <a:p>
                      <a:pPr lvl="0" algn="ctr">
                        <a:buNone/>
                      </a:pPr>
                      <a:r>
                        <a:rPr lang="en-US" sz="3000" b="1" dirty="0">
                          <a:solidFill>
                            <a:srgbClr val="002060"/>
                          </a:solidFill>
                          <a:latin typeface="Times New Roman"/>
                          <a:cs typeface="Times New Roman"/>
                        </a:rPr>
                        <a:t>Outcome Variables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3591819"/>
                  </a:ext>
                </a:extLst>
              </a:tr>
              <a:tr h="1070578">
                <a:tc>
                  <a:txBody>
                    <a:bodyPr/>
                    <a:lstStyle/>
                    <a:p>
                      <a:pPr algn="ctr">
                        <a:buNone/>
                      </a:pPr>
                      <a:r>
                        <a:rPr lang="en-US" sz="2600" b="0" dirty="0">
                          <a:solidFill>
                            <a:srgbClr val="002060"/>
                          </a:solidFill>
                          <a:latin typeface="Times New Roman"/>
                          <a:cs typeface="Times New Roman"/>
                        </a:rPr>
                        <a:t>Self-Compassion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sz="2600" b="0" dirty="0">
                          <a:solidFill>
                            <a:srgbClr val="002060"/>
                          </a:solidFill>
                          <a:latin typeface="Times New Roman"/>
                          <a:cs typeface="Times New Roman"/>
                        </a:rPr>
                        <a:t>Self-Efficacy (Social Self-Efficacy)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4378754"/>
                  </a:ext>
                </a:extLst>
              </a:tr>
              <a:tr h="1070578">
                <a:tc>
                  <a:txBody>
                    <a:bodyPr/>
                    <a:lstStyle/>
                    <a:p>
                      <a:pPr algn="ctr">
                        <a:buNone/>
                      </a:pPr>
                      <a:r>
                        <a:rPr lang="en-US" sz="2600" dirty="0">
                          <a:solidFill>
                            <a:srgbClr val="002060"/>
                          </a:solidFill>
                          <a:latin typeface="Times New Roman"/>
                          <a:cs typeface="Times New Roman"/>
                        </a:rPr>
                        <a:t>Anxiety, Stress, and Depression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sz="2600" dirty="0">
                          <a:solidFill>
                            <a:srgbClr val="002060"/>
                          </a:solidFill>
                          <a:latin typeface="Times New Roman"/>
                          <a:cs typeface="Times New Roman"/>
                        </a:rPr>
                        <a:t>Body-Appreciation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8911233"/>
                  </a:ext>
                </a:extLst>
              </a:tr>
              <a:tr h="862410">
                <a:tc>
                  <a:txBody>
                    <a:bodyPr/>
                    <a:lstStyle/>
                    <a:p>
                      <a:pPr algn="ctr">
                        <a:buNone/>
                      </a:pPr>
                      <a:r>
                        <a:rPr lang="en-US" sz="2600" dirty="0">
                          <a:solidFill>
                            <a:srgbClr val="002060"/>
                          </a:solidFill>
                          <a:latin typeface="Times New Roman"/>
                          <a:cs typeface="Times New Roman"/>
                        </a:rPr>
                        <a:t>Resilience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sz="2600" dirty="0">
                          <a:solidFill>
                            <a:srgbClr val="002060"/>
                          </a:solidFill>
                          <a:latin typeface="Times New Roman"/>
                          <a:cs typeface="Times New Roman"/>
                        </a:rPr>
                        <a:t>Grit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76246768"/>
                  </a:ext>
                </a:extLst>
              </a:tr>
              <a:tr h="862410">
                <a:tc>
                  <a:txBody>
                    <a:bodyPr/>
                    <a:lstStyle/>
                    <a:p>
                      <a:pPr algn="ctr">
                        <a:buNone/>
                      </a:pPr>
                      <a:r>
                        <a:rPr lang="en-US" sz="2600" dirty="0">
                          <a:solidFill>
                            <a:srgbClr val="002060"/>
                          </a:solidFill>
                          <a:latin typeface="Times New Roman"/>
                          <a:cs typeface="Times New Roman"/>
                        </a:rPr>
                        <a:t>Sense of Community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sz="2600" dirty="0">
                          <a:solidFill>
                            <a:srgbClr val="002060"/>
                          </a:solidFill>
                          <a:latin typeface="Times New Roman"/>
                          <a:cs typeface="Times New Roman"/>
                        </a:rPr>
                        <a:t>Stress-Related Growth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4442269"/>
                  </a:ext>
                </a:extLst>
              </a:tr>
              <a:tr h="1070578">
                <a:tc>
                  <a:txBody>
                    <a:bodyPr/>
                    <a:lstStyle/>
                    <a:p>
                      <a:pPr algn="ctr">
                        <a:buNone/>
                      </a:pPr>
                      <a:r>
                        <a:rPr lang="en-US" sz="2600" dirty="0">
                          <a:solidFill>
                            <a:srgbClr val="002060"/>
                          </a:solidFill>
                          <a:latin typeface="Times New Roman"/>
                          <a:cs typeface="Times New Roman"/>
                        </a:rPr>
                        <a:t>General Sense of Mental Well-Being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endParaRPr lang="en-US" sz="2600" dirty="0">
                        <a:solidFill>
                          <a:srgbClr val="002060"/>
                        </a:solidFill>
                        <a:latin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0818239"/>
                  </a:ext>
                </a:extLst>
              </a:tr>
            </a:tbl>
          </a:graphicData>
        </a:graphic>
      </p:graphicFrame>
      <p:sp>
        <p:nvSpPr>
          <p:cNvPr id="9" name="TextBox 8">
            <a:extLst>
              <a:ext uri="{FF2B5EF4-FFF2-40B4-BE49-F238E27FC236}">
                <a16:creationId xmlns:a16="http://schemas.microsoft.com/office/drawing/2014/main" id="{4B0B1993-8BCC-4B37-9AB6-6E605239493A}"/>
              </a:ext>
            </a:extLst>
          </p:cNvPr>
          <p:cNvSpPr txBox="1"/>
          <p:nvPr/>
        </p:nvSpPr>
        <p:spPr>
          <a:xfrm>
            <a:off x="6972313" y="26747804"/>
            <a:ext cx="3789112" cy="95410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dirty="0">
                <a:latin typeface="Times New Roman"/>
                <a:cs typeface="Times New Roman"/>
              </a:rPr>
              <a:t>Average age was 23.18 with a SD of 9.13</a:t>
            </a:r>
          </a:p>
        </p:txBody>
      </p:sp>
      <p:sp>
        <p:nvSpPr>
          <p:cNvPr id="12" name="TextBox 11">
            <a:extLst>
              <a:ext uri="{FF2B5EF4-FFF2-40B4-BE49-F238E27FC236}">
                <a16:creationId xmlns:a16="http://schemas.microsoft.com/office/drawing/2014/main" id="{CFDD71BE-E783-4BC0-8FDA-96153782DC09}"/>
              </a:ext>
            </a:extLst>
          </p:cNvPr>
          <p:cNvSpPr txBox="1"/>
          <p:nvPr/>
        </p:nvSpPr>
        <p:spPr>
          <a:xfrm>
            <a:off x="2063201" y="23461067"/>
            <a:ext cx="15344691" cy="156966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latin typeface="Times New Roman"/>
                <a:cs typeface="Times New Roman"/>
              </a:rPr>
              <a:t>We sampled from the UWEC Long Distance Running Class (IDIS 131). Participants were emailed an online survey using Qualtrics at the beginning of the spring semester and the midpoint, with scales to measure the list of outcome variables seen below. </a:t>
            </a:r>
            <a:endParaRPr lang="en-US" sz="3200" dirty="0"/>
          </a:p>
        </p:txBody>
      </p:sp>
      <p:sp>
        <p:nvSpPr>
          <p:cNvPr id="14" name="TextBox 13">
            <a:extLst>
              <a:ext uri="{FF2B5EF4-FFF2-40B4-BE49-F238E27FC236}">
                <a16:creationId xmlns:a16="http://schemas.microsoft.com/office/drawing/2014/main" id="{A7331DDD-AEEF-4D5E-9608-32E491D6ABD5}"/>
              </a:ext>
            </a:extLst>
          </p:cNvPr>
          <p:cNvSpPr txBox="1"/>
          <p:nvPr/>
        </p:nvSpPr>
        <p:spPr>
          <a:xfrm>
            <a:off x="7049025" y="33257657"/>
            <a:ext cx="5580902" cy="615553"/>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400" dirty="0">
                <a:latin typeface="Times New Roman"/>
                <a:cs typeface="Times New Roman"/>
              </a:rPr>
              <a:t>Retention Rates </a:t>
            </a:r>
          </a:p>
        </p:txBody>
      </p:sp>
      <p:sp>
        <p:nvSpPr>
          <p:cNvPr id="16" name="TextBox 15">
            <a:extLst>
              <a:ext uri="{FF2B5EF4-FFF2-40B4-BE49-F238E27FC236}">
                <a16:creationId xmlns:a16="http://schemas.microsoft.com/office/drawing/2014/main" id="{0A4C92D5-8303-442A-9D51-F61F95D7F29E}"/>
              </a:ext>
            </a:extLst>
          </p:cNvPr>
          <p:cNvSpPr txBox="1"/>
          <p:nvPr/>
        </p:nvSpPr>
        <p:spPr>
          <a:xfrm>
            <a:off x="18896452" y="8255085"/>
            <a:ext cx="21505589" cy="923330"/>
          </a:xfrm>
          <a:prstGeom prst="rect">
            <a:avLst/>
          </a:prstGeom>
          <a:noFill/>
          <a:ln w="76200">
            <a:solidFill>
              <a:schemeClr val="bg1">
                <a:lumMod val="65000"/>
              </a:schemeClr>
            </a:solidFill>
          </a:ln>
        </p:spPr>
        <p:txBody>
          <a:bodyPr wrap="square" rtlCol="0" anchor="t">
            <a:spAutoFit/>
          </a:bodyPr>
          <a:lstStyle/>
          <a:p>
            <a:pPr algn="ctr"/>
            <a:r>
              <a:rPr lang="en-US" sz="5400" cap="small" dirty="0">
                <a:solidFill>
                  <a:srgbClr val="DD9E11"/>
                </a:solidFill>
                <a:latin typeface="Arial" panose="020B0604020202020204" pitchFamily="34" charset="0"/>
                <a:cs typeface="Arial" panose="020B0604020202020204" pitchFamily="34" charset="0"/>
              </a:rPr>
              <a:t> Results</a:t>
            </a:r>
          </a:p>
        </p:txBody>
      </p:sp>
      <p:sp>
        <p:nvSpPr>
          <p:cNvPr id="17" name="TextBox 16">
            <a:extLst>
              <a:ext uri="{FF2B5EF4-FFF2-40B4-BE49-F238E27FC236}">
                <a16:creationId xmlns:a16="http://schemas.microsoft.com/office/drawing/2014/main" id="{4FBE4F03-35D6-44C1-A1E8-37EC9DF9FF5C}"/>
              </a:ext>
            </a:extLst>
          </p:cNvPr>
          <p:cNvSpPr txBox="1"/>
          <p:nvPr/>
        </p:nvSpPr>
        <p:spPr>
          <a:xfrm>
            <a:off x="23489052" y="24085104"/>
            <a:ext cx="12554857" cy="923330"/>
          </a:xfrm>
          <a:prstGeom prst="rect">
            <a:avLst/>
          </a:prstGeom>
          <a:noFill/>
          <a:ln w="76200">
            <a:solidFill>
              <a:schemeClr val="bg1">
                <a:lumMod val="65000"/>
              </a:schemeClr>
            </a:solidFill>
          </a:ln>
        </p:spPr>
        <p:txBody>
          <a:bodyPr wrap="square" rtlCol="0" anchor="t">
            <a:spAutoFit/>
          </a:bodyPr>
          <a:lstStyle/>
          <a:p>
            <a:pPr algn="ctr"/>
            <a:r>
              <a:rPr lang="en-US" sz="5400" cap="small" dirty="0">
                <a:solidFill>
                  <a:srgbClr val="DD9E11"/>
                </a:solidFill>
                <a:latin typeface="Arial" panose="020B0604020202020204" pitchFamily="34" charset="0"/>
                <a:cs typeface="Arial" panose="020B0604020202020204" pitchFamily="34" charset="0"/>
              </a:rPr>
              <a:t>Discussion</a:t>
            </a:r>
          </a:p>
        </p:txBody>
      </p:sp>
      <p:pic>
        <p:nvPicPr>
          <p:cNvPr id="19" name="Picture 19" descr="A close up of a logo&#10;&#10;Description generated with high confidence">
            <a:extLst>
              <a:ext uri="{FF2B5EF4-FFF2-40B4-BE49-F238E27FC236}">
                <a16:creationId xmlns:a16="http://schemas.microsoft.com/office/drawing/2014/main" id="{F12AAC2B-5D7B-48DE-A7A4-9187C5288251}"/>
              </a:ext>
            </a:extLst>
          </p:cNvPr>
          <p:cNvPicPr>
            <a:picLocks noChangeAspect="1"/>
          </p:cNvPicPr>
          <p:nvPr/>
        </p:nvPicPr>
        <p:blipFill>
          <a:blip r:embed="rId2"/>
          <a:stretch>
            <a:fillRect/>
          </a:stretch>
        </p:blipFill>
        <p:spPr>
          <a:xfrm>
            <a:off x="1600199" y="25357969"/>
            <a:ext cx="10042801" cy="7163999"/>
          </a:xfrm>
          <a:prstGeom prst="rect">
            <a:avLst/>
          </a:prstGeom>
        </p:spPr>
      </p:pic>
      <p:sp>
        <p:nvSpPr>
          <p:cNvPr id="27" name="Oval 26">
            <a:extLst>
              <a:ext uri="{FF2B5EF4-FFF2-40B4-BE49-F238E27FC236}">
                <a16:creationId xmlns:a16="http://schemas.microsoft.com/office/drawing/2014/main" id="{8327381C-AE68-4269-B1C9-47ADC6DE2930}"/>
              </a:ext>
            </a:extLst>
          </p:cNvPr>
          <p:cNvSpPr/>
          <p:nvPr/>
        </p:nvSpPr>
        <p:spPr>
          <a:xfrm>
            <a:off x="2842770" y="33697595"/>
            <a:ext cx="2648651" cy="2715967"/>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0000"/>
                </a:solidFill>
              </a:rPr>
              <a:t>Baseline</a:t>
            </a:r>
            <a:r>
              <a:rPr lang="en-US" sz="3200" dirty="0">
                <a:solidFill>
                  <a:srgbClr val="000000"/>
                </a:solidFill>
                <a:cs typeface="Calibri"/>
              </a:rPr>
              <a:t>:</a:t>
            </a:r>
            <a:endParaRPr lang="en-US" dirty="0">
              <a:cs typeface="Calibri"/>
            </a:endParaRPr>
          </a:p>
          <a:p>
            <a:pPr algn="ctr"/>
            <a:r>
              <a:rPr lang="en-US" sz="3200" dirty="0">
                <a:solidFill>
                  <a:srgbClr val="000000"/>
                </a:solidFill>
                <a:cs typeface="Calibri"/>
              </a:rPr>
              <a:t>N= 69</a:t>
            </a:r>
          </a:p>
        </p:txBody>
      </p:sp>
      <p:sp>
        <p:nvSpPr>
          <p:cNvPr id="28" name="Oval 27">
            <a:extLst>
              <a:ext uri="{FF2B5EF4-FFF2-40B4-BE49-F238E27FC236}">
                <a16:creationId xmlns:a16="http://schemas.microsoft.com/office/drawing/2014/main" id="{B2FA7CD9-A554-402E-8E0D-45E4C3D402B5}"/>
              </a:ext>
            </a:extLst>
          </p:cNvPr>
          <p:cNvSpPr/>
          <p:nvPr/>
        </p:nvSpPr>
        <p:spPr>
          <a:xfrm>
            <a:off x="8436995" y="33860157"/>
            <a:ext cx="2597105" cy="2605052"/>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0000"/>
                </a:solidFill>
                <a:cs typeface="Calibri"/>
              </a:rPr>
              <a:t>Midpoint:</a:t>
            </a:r>
            <a:endParaRPr lang="en-US" sz="3200" dirty="0">
              <a:solidFill>
                <a:srgbClr val="FFFFFF"/>
              </a:solidFill>
              <a:cs typeface="Calibri"/>
            </a:endParaRPr>
          </a:p>
          <a:p>
            <a:pPr algn="ctr"/>
            <a:r>
              <a:rPr lang="en-US" sz="3200" dirty="0">
                <a:solidFill>
                  <a:srgbClr val="000000"/>
                </a:solidFill>
                <a:cs typeface="Calibri"/>
              </a:rPr>
              <a:t>N= 43</a:t>
            </a:r>
          </a:p>
        </p:txBody>
      </p:sp>
      <p:sp>
        <p:nvSpPr>
          <p:cNvPr id="29" name="Oval 28">
            <a:extLst>
              <a:ext uri="{FF2B5EF4-FFF2-40B4-BE49-F238E27FC236}">
                <a16:creationId xmlns:a16="http://schemas.microsoft.com/office/drawing/2014/main" id="{2926CB83-A048-4926-B2E7-47009EC61D38}"/>
              </a:ext>
            </a:extLst>
          </p:cNvPr>
          <p:cNvSpPr/>
          <p:nvPr/>
        </p:nvSpPr>
        <p:spPr>
          <a:xfrm>
            <a:off x="14225755" y="33911803"/>
            <a:ext cx="2727511" cy="2553406"/>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rgbClr val="000000"/>
                </a:solidFill>
                <a:cs typeface="Calibri"/>
              </a:rPr>
              <a:t>62.3%</a:t>
            </a:r>
          </a:p>
        </p:txBody>
      </p:sp>
      <p:sp>
        <p:nvSpPr>
          <p:cNvPr id="30" name="Arrow: Right 29">
            <a:extLst>
              <a:ext uri="{FF2B5EF4-FFF2-40B4-BE49-F238E27FC236}">
                <a16:creationId xmlns:a16="http://schemas.microsoft.com/office/drawing/2014/main" id="{AA5CD264-D146-4BA8-83BE-6F3269A721EF}"/>
              </a:ext>
            </a:extLst>
          </p:cNvPr>
          <p:cNvSpPr/>
          <p:nvPr/>
        </p:nvSpPr>
        <p:spPr>
          <a:xfrm>
            <a:off x="11418994" y="34530544"/>
            <a:ext cx="2421867" cy="1264278"/>
          </a:xfrm>
          <a:prstGeom prst="rightArrow">
            <a:avLst/>
          </a:prstGeom>
          <a:solidFill>
            <a:schemeClr val="accent4"/>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row: Right 32">
            <a:extLst>
              <a:ext uri="{FF2B5EF4-FFF2-40B4-BE49-F238E27FC236}">
                <a16:creationId xmlns:a16="http://schemas.microsoft.com/office/drawing/2014/main" id="{A824E848-4E59-4EF8-9701-8E919277043B}"/>
              </a:ext>
            </a:extLst>
          </p:cNvPr>
          <p:cNvSpPr/>
          <p:nvPr/>
        </p:nvSpPr>
        <p:spPr>
          <a:xfrm>
            <a:off x="5783686" y="34446361"/>
            <a:ext cx="2421867" cy="1264278"/>
          </a:xfrm>
          <a:prstGeom prst="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397D3A8-2DBB-49BF-8CD0-B91A4B95ECD6}"/>
              </a:ext>
            </a:extLst>
          </p:cNvPr>
          <p:cNvSpPr txBox="1"/>
          <p:nvPr/>
        </p:nvSpPr>
        <p:spPr>
          <a:xfrm>
            <a:off x="19732501" y="25212135"/>
            <a:ext cx="20669540" cy="1129540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latin typeface="Times New Roman" panose="02020603050405020304" pitchFamily="18" charset="0"/>
                <a:cs typeface="Times New Roman" panose="02020603050405020304" pitchFamily="18" charset="0"/>
              </a:rPr>
              <a:t>From the start of the semester to the mid-point we saw very stable scores, with slight but insignificant increases in scores. The only significant difference documented was for resilience, but the effect was small. </a:t>
            </a:r>
            <a:r>
              <a:rPr lang="en-US" sz="3200" dirty="0">
                <a:latin typeface="Times New Roman" panose="02020603050405020304" pitchFamily="18" charset="0"/>
                <a:ea typeface="+mn-lt"/>
                <a:cs typeface="Times New Roman" panose="02020603050405020304" pitchFamily="18" charset="0"/>
              </a:rPr>
              <a:t>There are many potential reasons for why scores may not have changed:</a:t>
            </a:r>
          </a:p>
          <a:p>
            <a:r>
              <a:rPr lang="en-US" sz="3200" dirty="0">
                <a:latin typeface="Times New Roman" panose="02020603050405020304" pitchFamily="18" charset="0"/>
                <a:ea typeface="+mn-lt"/>
                <a:cs typeface="Times New Roman" panose="02020603050405020304" pitchFamily="18" charset="0"/>
              </a:rPr>
              <a:t>    * It is possible that the outcomes being assessed represent psychological traits rather than states. Traits are more likely to remain static and do not fluctuate as easily due to environmental factors whereas psychological states are more likely to change due to outside circumstances.</a:t>
            </a:r>
          </a:p>
          <a:p>
            <a:r>
              <a:rPr lang="en-US" sz="3200" dirty="0">
                <a:latin typeface="Times New Roman" panose="02020603050405020304" pitchFamily="18" charset="0"/>
                <a:ea typeface="+mn-lt"/>
                <a:cs typeface="Times New Roman" panose="02020603050405020304" pitchFamily="18" charset="0"/>
              </a:rPr>
              <a:t>    * The constructs we are measuring may need more time to experience change, and the short duration of only 8 weeks of the class may not have been enough to produce a change. We will be conducting a final assessment at the end of the semester and hope to see changes at that time, after the full class has been completed.</a:t>
            </a:r>
          </a:p>
          <a:p>
            <a:r>
              <a:rPr lang="en-US" sz="3200" dirty="0">
                <a:latin typeface="Times New Roman" panose="02020603050405020304" pitchFamily="18" charset="0"/>
                <a:ea typeface="+mn-lt"/>
                <a:cs typeface="Times New Roman" panose="02020603050405020304" pitchFamily="18" charset="0"/>
              </a:rPr>
              <a:t>    * The mid-point assessment was also taken during midterms, which is a stressful time for most students. The stress of midterms may have been a confound or masked real changes due to a temporary increase in stress.</a:t>
            </a:r>
          </a:p>
          <a:p>
            <a:r>
              <a:rPr lang="en-US" sz="3200" dirty="0">
                <a:latin typeface="Times New Roman" panose="02020603050405020304" pitchFamily="18" charset="0"/>
                <a:ea typeface="+mn-lt"/>
                <a:cs typeface="Times New Roman" panose="02020603050405020304" pitchFamily="18" charset="0"/>
              </a:rPr>
              <a:t>    * It is also possible that the long continuation of snow and cold weather influenced responses, especially if the weather impeded opportunities to run.</a:t>
            </a:r>
          </a:p>
          <a:p>
            <a:endParaRPr lang="en-US" sz="1200" dirty="0">
              <a:latin typeface="Times New Roman" panose="02020603050405020304" pitchFamily="18" charset="0"/>
              <a:ea typeface="+mn-lt"/>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We also need to consider the limitations of the study. One limitations is our lack of awareness regarding how much our participants are actually running. It is possible that if they are not running consistently (due to weather) that the positive effects will not be realized. We also had nearly 40% attrition from the study so it is possible that there may be a sampling bias affecting results. The sample is also homogenous and uses self-report questionnaires.</a:t>
            </a:r>
            <a:br>
              <a:rPr lang="en-US" sz="3200" dirty="0">
                <a:latin typeface="Times New Roman" panose="02020603050405020304" pitchFamily="18" charset="0"/>
                <a:ea typeface="+mn-lt"/>
                <a:cs typeface="Times New Roman" panose="02020603050405020304" pitchFamily="18" charset="0"/>
              </a:rPr>
            </a:br>
            <a:endParaRPr lang="en-US" sz="1200" dirty="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Future research may want to include how much participants are actually running, and to increase the length of the study, to follow participants more than 8 weeks.</a:t>
            </a:r>
          </a:p>
          <a:p>
            <a:r>
              <a:rPr lang="en-US" sz="3200" dirty="0">
                <a:latin typeface="Times New Roman" panose="02020603050405020304" pitchFamily="18" charset="0"/>
                <a:cs typeface="Times New Roman" panose="02020603050405020304" pitchFamily="18" charset="0"/>
              </a:rPr>
              <a:t>While our preliminary results suggest little effect, other studies demonstrate positive effects on mental health. Providing courses similar to the distance running class may be a creative and cost-effective way of promoting overall mental well-being in college students; therefore improving retention rates and academic success of all students involved. </a:t>
            </a:r>
          </a:p>
        </p:txBody>
      </p:sp>
      <p:sp>
        <p:nvSpPr>
          <p:cNvPr id="5" name="TextBox 4"/>
          <p:cNvSpPr txBox="1"/>
          <p:nvPr/>
        </p:nvSpPr>
        <p:spPr>
          <a:xfrm>
            <a:off x="18896452" y="9424266"/>
            <a:ext cx="21505589" cy="1077218"/>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Repeated measures MANOVAs were conducted to test for changes in the outcome variables from the start of the semester through mid-terms. </a:t>
            </a:r>
          </a:p>
        </p:txBody>
      </p:sp>
      <p:pic>
        <p:nvPicPr>
          <p:cNvPr id="36" name="Picture 36" descr="A close up of a sign&#10;&#10;Description generated with high confidence">
            <a:extLst>
              <a:ext uri="{FF2B5EF4-FFF2-40B4-BE49-F238E27FC236}">
                <a16:creationId xmlns:a16="http://schemas.microsoft.com/office/drawing/2014/main" id="{7EF671DC-1F02-437E-B4AC-80462FB3415C}"/>
              </a:ext>
            </a:extLst>
          </p:cNvPr>
          <p:cNvPicPr>
            <a:picLocks noChangeAspect="1"/>
          </p:cNvPicPr>
          <p:nvPr/>
        </p:nvPicPr>
        <p:blipFill>
          <a:blip r:embed="rId3"/>
          <a:stretch>
            <a:fillRect/>
          </a:stretch>
        </p:blipFill>
        <p:spPr>
          <a:xfrm>
            <a:off x="19399187" y="17605344"/>
            <a:ext cx="11966306" cy="5587991"/>
          </a:xfrm>
          <a:prstGeom prst="rect">
            <a:avLst/>
          </a:prstGeom>
        </p:spPr>
      </p:pic>
      <p:pic>
        <p:nvPicPr>
          <p:cNvPr id="4" name="Picture 9" descr="A picture containing text&#10;&#10;Description generated with high confidence">
            <a:extLst>
              <a:ext uri="{FF2B5EF4-FFF2-40B4-BE49-F238E27FC236}">
                <a16:creationId xmlns:a16="http://schemas.microsoft.com/office/drawing/2014/main" id="{F4665B26-88C9-43BA-8630-F4029E38E48D}"/>
              </a:ext>
            </a:extLst>
          </p:cNvPr>
          <p:cNvPicPr>
            <a:picLocks noChangeAspect="1"/>
          </p:cNvPicPr>
          <p:nvPr/>
        </p:nvPicPr>
        <p:blipFill>
          <a:blip r:embed="rId4"/>
          <a:stretch>
            <a:fillRect/>
          </a:stretch>
        </p:blipFill>
        <p:spPr>
          <a:xfrm>
            <a:off x="22012541" y="10455922"/>
            <a:ext cx="15396404" cy="6945721"/>
          </a:xfrm>
          <a:prstGeom prst="rect">
            <a:avLst/>
          </a:prstGeom>
        </p:spPr>
      </p:pic>
      <p:sp>
        <p:nvSpPr>
          <p:cNvPr id="20" name="TextBox 19"/>
          <p:cNvSpPr txBox="1"/>
          <p:nvPr/>
        </p:nvSpPr>
        <p:spPr>
          <a:xfrm>
            <a:off x="24869650" y="18581066"/>
            <a:ext cx="544169" cy="1262333"/>
          </a:xfrm>
          <a:prstGeom prst="rect">
            <a:avLst/>
          </a:prstGeom>
          <a:noFill/>
        </p:spPr>
        <p:txBody>
          <a:bodyPr wrap="square" rtlCol="0">
            <a:spAutoFit/>
          </a:bodyPr>
          <a:lstStyle/>
          <a:p>
            <a:r>
              <a:rPr lang="en-US" dirty="0"/>
              <a:t>*</a:t>
            </a:r>
          </a:p>
        </p:txBody>
      </p:sp>
      <p:pic>
        <p:nvPicPr>
          <p:cNvPr id="10" name="Picture 17" descr="A screenshot of a cell phone&#10;&#10;Description generated with very high confidence">
            <a:extLst>
              <a:ext uri="{FF2B5EF4-FFF2-40B4-BE49-F238E27FC236}">
                <a16:creationId xmlns:a16="http://schemas.microsoft.com/office/drawing/2014/main" id="{48BBEC69-15D1-44B2-AC40-BC5F6946CD67}"/>
              </a:ext>
            </a:extLst>
          </p:cNvPr>
          <p:cNvPicPr>
            <a:picLocks noChangeAspect="1"/>
          </p:cNvPicPr>
          <p:nvPr/>
        </p:nvPicPr>
        <p:blipFill>
          <a:blip r:embed="rId5"/>
          <a:stretch>
            <a:fillRect/>
          </a:stretch>
        </p:blipFill>
        <p:spPr>
          <a:xfrm>
            <a:off x="30985802" y="17605344"/>
            <a:ext cx="9036548" cy="5514389"/>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TotalTime>
  <Words>500</Words>
  <Application>Microsoft Office PowerPoint</Application>
  <PresentationFormat>Custom</PresentationFormat>
  <Paragraphs>45</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Times New Roman</vt:lpstr>
      <vt:lpstr>Office Theme</vt:lpstr>
      <vt:lpstr>Running Towards Mental Well-Being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Towards Mental Well-Being</dc:title>
  <dc:creator>Muehlenkamp, Jennifer J.</dc:creator>
  <cp:lastModifiedBy>Sargent, Kieran Gregory</cp:lastModifiedBy>
  <cp:revision>158</cp:revision>
  <dcterms:modified xsi:type="dcterms:W3CDTF">2018-11-21T20:01:27Z</dcterms:modified>
</cp:coreProperties>
</file>