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062400" cy="38404800"/>
  <p:notesSz cx="6858000" cy="9144000"/>
  <p:defaultTextStyle>
    <a:defPPr>
      <a:defRPr lang="en-US"/>
    </a:defPPr>
    <a:lvl1pPr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D1B2FF"/>
    <a:srgbClr val="FF8F04"/>
    <a:srgbClr val="BAE98F"/>
    <a:srgbClr val="00FCFF"/>
    <a:srgbClr val="FE53FF"/>
    <a:srgbClr val="D8C7C6"/>
    <a:srgbClr val="996633"/>
    <a:srgbClr val="C0A6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294" autoAdjust="0"/>
    <p:restoredTop sz="94366" autoAdjust="0"/>
  </p:normalViewPr>
  <p:slideViewPr>
    <p:cSldViewPr>
      <p:cViewPr>
        <p:scale>
          <a:sx n="30" d="100"/>
          <a:sy n="30" d="100"/>
        </p:scale>
        <p:origin x="774" y="36"/>
      </p:cViewPr>
      <p:guideLst>
        <p:guide orient="horz" pos="12096"/>
        <p:guide pos="1324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rgbClr val="000000"/>
                </a:solidFill>
              </a:rPr>
              <a:t>Acceptance of Cohabitation</a:t>
            </a:r>
          </a:p>
        </c:rich>
      </c:tx>
      <c:layout>
        <c:manualLayout>
          <c:xMode val="edge"/>
          <c:yMode val="edge"/>
          <c:x val="0.35869481231870387"/>
          <c:y val="2.5822175606429233E-2"/>
        </c:manualLayout>
      </c:layout>
      <c:overlay val="0"/>
    </c:title>
    <c:autoTitleDeleted val="0"/>
    <c:view3D>
      <c:rotX val="15"/>
      <c:rotY val="20"/>
      <c:rAngAx val="1"/>
    </c:view3D>
    <c:floor>
      <c:thickness val="0"/>
      <c:spPr>
        <a:noFill/>
        <a:ln w="9525">
          <a:noFill/>
        </a:ln>
      </c:spPr>
    </c:floor>
    <c:sideWall>
      <c:thickness val="0"/>
    </c:sideWall>
    <c:backWall>
      <c:thickness val="0"/>
    </c:backWall>
    <c:plotArea>
      <c:layout>
        <c:manualLayout>
          <c:layoutTarget val="inner"/>
          <c:xMode val="edge"/>
          <c:yMode val="edge"/>
          <c:x val="4.0540577558628103E-2"/>
          <c:y val="1.4667757789563671E-2"/>
          <c:w val="0.95546330711174798"/>
          <c:h val="0.93617811970035802"/>
        </c:manualLayout>
      </c:layout>
      <c:bar3DChart>
        <c:barDir val="col"/>
        <c:grouping val="clustered"/>
        <c:varyColors val="0"/>
        <c:ser>
          <c:idx val="0"/>
          <c:order val="0"/>
          <c:tx>
            <c:strRef>
              <c:f>Sheet1!$B$1</c:f>
              <c:strCache>
                <c:ptCount val="1"/>
                <c:pt idx="0">
                  <c:v>UWEC Females</c:v>
                </c:pt>
              </c:strCache>
            </c:strRef>
          </c:tx>
          <c:spPr>
            <a:solidFill>
              <a:srgbClr val="FFC000"/>
            </a:solidFill>
          </c:spPr>
          <c:invertIfNegative val="0"/>
          <c:dLbls>
            <c:spPr>
              <a:noFill/>
              <a:ln>
                <a:noFill/>
              </a:ln>
              <a:effectLst/>
            </c:spPr>
            <c:txPr>
              <a:bodyPr wrap="square" lIns="38100" tIns="19050" rIns="38100" bIns="19050" anchor="ctr">
                <a:spAutoFit/>
              </a:bodyPr>
              <a:lstStyle/>
              <a:p>
                <a:pPr>
                  <a:defRPr sz="2800" b="1">
                    <a:solidFill>
                      <a:srgbClr val="0000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Yes</c:v>
                </c:pt>
                <c:pt idx="1">
                  <c:v>No</c:v>
                </c:pt>
                <c:pt idx="2">
                  <c:v>I don't know</c:v>
                </c:pt>
              </c:strCache>
            </c:strRef>
          </c:cat>
          <c:val>
            <c:numRef>
              <c:f>Sheet1!$B$2:$B$4</c:f>
              <c:numCache>
                <c:formatCode>General</c:formatCode>
                <c:ptCount val="3"/>
                <c:pt idx="0">
                  <c:v>75.900000000000006</c:v>
                </c:pt>
                <c:pt idx="1">
                  <c:v>16.3</c:v>
                </c:pt>
                <c:pt idx="2">
                  <c:v>7.8</c:v>
                </c:pt>
              </c:numCache>
            </c:numRef>
          </c:val>
          <c:extLst>
            <c:ext xmlns:c16="http://schemas.microsoft.com/office/drawing/2014/chart" uri="{C3380CC4-5D6E-409C-BE32-E72D297353CC}">
              <c16:uniqueId val="{00000000-F219-214B-A705-625D0F17503A}"/>
            </c:ext>
          </c:extLst>
        </c:ser>
        <c:dLbls>
          <c:showLegendKey val="0"/>
          <c:showVal val="1"/>
          <c:showCatName val="0"/>
          <c:showSerName val="0"/>
          <c:showPercent val="0"/>
          <c:showBubbleSize val="0"/>
        </c:dLbls>
        <c:gapWidth val="150"/>
        <c:shape val="box"/>
        <c:axId val="46619648"/>
        <c:axId val="46650112"/>
        <c:axId val="0"/>
      </c:bar3DChart>
      <c:catAx>
        <c:axId val="46619648"/>
        <c:scaling>
          <c:orientation val="minMax"/>
        </c:scaling>
        <c:delete val="0"/>
        <c:axPos val="b"/>
        <c:numFmt formatCode="General" sourceLinked="0"/>
        <c:majorTickMark val="out"/>
        <c:minorTickMark val="none"/>
        <c:tickLblPos val="nextTo"/>
        <c:txPr>
          <a:bodyPr rot="0" vert="horz" anchor="ctr" anchorCtr="1"/>
          <a:lstStyle/>
          <a:p>
            <a:pPr>
              <a:defRPr sz="2000" spc="0" baseline="0">
                <a:solidFill>
                  <a:srgbClr val="000000"/>
                </a:solidFill>
              </a:defRPr>
            </a:pPr>
            <a:endParaRPr lang="en-US"/>
          </a:p>
        </c:txPr>
        <c:crossAx val="46650112"/>
        <c:crosses val="autoZero"/>
        <c:auto val="1"/>
        <c:lblAlgn val="ctr"/>
        <c:lblOffset val="100"/>
        <c:noMultiLvlLbl val="0"/>
      </c:catAx>
      <c:valAx>
        <c:axId val="46650112"/>
        <c:scaling>
          <c:orientation val="minMax"/>
          <c:max val="100"/>
          <c:min val="0"/>
        </c:scaling>
        <c:delete val="0"/>
        <c:axPos val="l"/>
        <c:majorGridlines/>
        <c:title>
          <c:tx>
            <c:rich>
              <a:bodyPr/>
              <a:lstStyle/>
              <a:p>
                <a:pPr>
                  <a:defRPr/>
                </a:pPr>
                <a:r>
                  <a:rPr lang="en-US" dirty="0">
                    <a:solidFill>
                      <a:srgbClr val="000000"/>
                    </a:solidFill>
                  </a:rPr>
                  <a:t>Percent</a:t>
                </a:r>
                <a:r>
                  <a:rPr lang="en-US" baseline="0" dirty="0">
                    <a:solidFill>
                      <a:srgbClr val="000000"/>
                    </a:solidFill>
                  </a:rPr>
                  <a:t> (%)</a:t>
                </a:r>
                <a:endParaRPr lang="en-US" dirty="0">
                  <a:solidFill>
                    <a:srgbClr val="000000"/>
                  </a:solidFill>
                </a:endParaRPr>
              </a:p>
            </c:rich>
          </c:tx>
          <c:layout>
            <c:manualLayout>
              <c:xMode val="edge"/>
              <c:yMode val="edge"/>
              <c:x val="4.957132073771138E-2"/>
              <c:y val="0.44339198172998867"/>
            </c:manualLayout>
          </c:layout>
          <c:overlay val="0"/>
        </c:title>
        <c:numFmt formatCode="General" sourceLinked="1"/>
        <c:majorTickMark val="out"/>
        <c:minorTickMark val="none"/>
        <c:tickLblPos val="nextTo"/>
        <c:txPr>
          <a:bodyPr/>
          <a:lstStyle/>
          <a:p>
            <a:pPr>
              <a:defRPr>
                <a:solidFill>
                  <a:srgbClr val="000000"/>
                </a:solidFill>
              </a:defRPr>
            </a:pPr>
            <a:endParaRPr lang="en-US"/>
          </a:p>
        </c:txPr>
        <c:crossAx val="46619648"/>
        <c:crosses val="autoZero"/>
        <c:crossBetween val="between"/>
        <c:majorUnit val="10"/>
        <c:minorUnit val="2"/>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rgbClr val="000000"/>
                </a:solidFill>
              </a:rPr>
              <a:t>Intent to Vaccinate Children</a:t>
            </a:r>
          </a:p>
        </c:rich>
      </c:tx>
      <c:layout>
        <c:manualLayout>
          <c:xMode val="edge"/>
          <c:yMode val="edge"/>
          <c:x val="0.41004952720592724"/>
          <c:y val="2.3929533177438077E-2"/>
        </c:manualLayout>
      </c:layout>
      <c:overlay val="0"/>
    </c:title>
    <c:autoTitleDeleted val="0"/>
    <c:view3D>
      <c:rotX val="15"/>
      <c:rotY val="20"/>
      <c:rAngAx val="1"/>
    </c:view3D>
    <c:floor>
      <c:thickness val="0"/>
      <c:spPr>
        <a:noFill/>
        <a:ln w="9525">
          <a:noFill/>
        </a:ln>
      </c:spPr>
    </c:floor>
    <c:sideWall>
      <c:thickness val="0"/>
    </c:sideWall>
    <c:backWall>
      <c:thickness val="0"/>
    </c:backWall>
    <c:plotArea>
      <c:layout>
        <c:manualLayout>
          <c:layoutTarget val="inner"/>
          <c:xMode val="edge"/>
          <c:yMode val="edge"/>
          <c:x val="3.68395725263383E-2"/>
          <c:y val="1.45984403295942E-2"/>
          <c:w val="0.95546330711174798"/>
          <c:h val="0.93617811970035802"/>
        </c:manualLayout>
      </c:layout>
      <c:bar3DChart>
        <c:barDir val="col"/>
        <c:grouping val="clustered"/>
        <c:varyColors val="0"/>
        <c:ser>
          <c:idx val="0"/>
          <c:order val="0"/>
          <c:tx>
            <c:strRef>
              <c:f>Sheet1!$B$1</c:f>
              <c:strCache>
                <c:ptCount val="1"/>
                <c:pt idx="0">
                  <c:v>UWEC Females</c:v>
                </c:pt>
              </c:strCache>
            </c:strRef>
          </c:tx>
          <c:spPr>
            <a:solidFill>
              <a:srgbClr val="FFC000"/>
            </a:solidFill>
          </c:spPr>
          <c:invertIfNegative val="0"/>
          <c:dLbls>
            <c:spPr>
              <a:noFill/>
              <a:ln>
                <a:noFill/>
              </a:ln>
              <a:effectLst/>
            </c:spPr>
            <c:txPr>
              <a:bodyPr wrap="square" lIns="38100" tIns="19050" rIns="38100" bIns="19050" anchor="ctr">
                <a:spAutoFit/>
              </a:bodyPr>
              <a:lstStyle/>
              <a:p>
                <a:pPr>
                  <a:defRPr sz="2800" b="1">
                    <a:solidFill>
                      <a:srgbClr val="0000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Yes, all</c:v>
                </c:pt>
                <c:pt idx="1">
                  <c:v>Yes, some</c:v>
                </c:pt>
                <c:pt idx="2">
                  <c:v>No</c:v>
                </c:pt>
                <c:pt idx="3">
                  <c:v>I don't know</c:v>
                </c:pt>
              </c:strCache>
            </c:strRef>
          </c:cat>
          <c:val>
            <c:numRef>
              <c:f>Sheet1!$B$2:$B$5</c:f>
              <c:numCache>
                <c:formatCode>General</c:formatCode>
                <c:ptCount val="4"/>
                <c:pt idx="0">
                  <c:v>77.2</c:v>
                </c:pt>
                <c:pt idx="1">
                  <c:v>20.2</c:v>
                </c:pt>
                <c:pt idx="2">
                  <c:v>0.9</c:v>
                </c:pt>
                <c:pt idx="3">
                  <c:v>1.7</c:v>
                </c:pt>
              </c:numCache>
            </c:numRef>
          </c:val>
          <c:extLst>
            <c:ext xmlns:c16="http://schemas.microsoft.com/office/drawing/2014/chart" uri="{C3380CC4-5D6E-409C-BE32-E72D297353CC}">
              <c16:uniqueId val="{00000000-2A62-480C-9A08-57BD7879763D}"/>
            </c:ext>
          </c:extLst>
        </c:ser>
        <c:dLbls>
          <c:showLegendKey val="0"/>
          <c:showVal val="1"/>
          <c:showCatName val="0"/>
          <c:showSerName val="0"/>
          <c:showPercent val="0"/>
          <c:showBubbleSize val="0"/>
        </c:dLbls>
        <c:gapWidth val="150"/>
        <c:shape val="box"/>
        <c:axId val="46619648"/>
        <c:axId val="46650112"/>
        <c:axId val="0"/>
      </c:bar3DChart>
      <c:catAx>
        <c:axId val="46619648"/>
        <c:scaling>
          <c:orientation val="minMax"/>
        </c:scaling>
        <c:delete val="0"/>
        <c:axPos val="b"/>
        <c:numFmt formatCode="General" sourceLinked="0"/>
        <c:majorTickMark val="out"/>
        <c:minorTickMark val="none"/>
        <c:tickLblPos val="nextTo"/>
        <c:txPr>
          <a:bodyPr rot="0" vert="horz" anchor="ctr" anchorCtr="1"/>
          <a:lstStyle/>
          <a:p>
            <a:pPr>
              <a:defRPr sz="2000" spc="0" baseline="0">
                <a:solidFill>
                  <a:srgbClr val="000000"/>
                </a:solidFill>
              </a:defRPr>
            </a:pPr>
            <a:endParaRPr lang="en-US"/>
          </a:p>
        </c:txPr>
        <c:crossAx val="46650112"/>
        <c:crosses val="autoZero"/>
        <c:auto val="1"/>
        <c:lblAlgn val="ctr"/>
        <c:lblOffset val="100"/>
        <c:noMultiLvlLbl val="0"/>
      </c:catAx>
      <c:valAx>
        <c:axId val="46650112"/>
        <c:scaling>
          <c:orientation val="minMax"/>
          <c:max val="100"/>
          <c:min val="0"/>
        </c:scaling>
        <c:delete val="0"/>
        <c:axPos val="l"/>
        <c:majorGridlines/>
        <c:title>
          <c:tx>
            <c:rich>
              <a:bodyPr/>
              <a:lstStyle/>
              <a:p>
                <a:pPr>
                  <a:defRPr/>
                </a:pPr>
                <a:r>
                  <a:rPr lang="en-US" dirty="0">
                    <a:solidFill>
                      <a:srgbClr val="000000"/>
                    </a:solidFill>
                  </a:rPr>
                  <a:t>Percent</a:t>
                </a:r>
                <a:r>
                  <a:rPr lang="en-US" baseline="0" dirty="0">
                    <a:solidFill>
                      <a:srgbClr val="000000"/>
                    </a:solidFill>
                  </a:rPr>
                  <a:t> (%)</a:t>
                </a:r>
                <a:endParaRPr lang="en-US" dirty="0">
                  <a:solidFill>
                    <a:srgbClr val="000000"/>
                  </a:solidFill>
                </a:endParaRPr>
              </a:p>
            </c:rich>
          </c:tx>
          <c:layout>
            <c:manualLayout>
              <c:xMode val="edge"/>
              <c:yMode val="edge"/>
              <c:x val="5.9081827434299752E-2"/>
              <c:y val="0.45917724094131152"/>
            </c:manualLayout>
          </c:layout>
          <c:overlay val="0"/>
        </c:title>
        <c:numFmt formatCode="General" sourceLinked="1"/>
        <c:majorTickMark val="out"/>
        <c:minorTickMark val="none"/>
        <c:tickLblPos val="nextTo"/>
        <c:txPr>
          <a:bodyPr/>
          <a:lstStyle/>
          <a:p>
            <a:pPr>
              <a:defRPr>
                <a:solidFill>
                  <a:srgbClr val="000000"/>
                </a:solidFill>
              </a:defRPr>
            </a:pPr>
            <a:endParaRPr lang="en-US"/>
          </a:p>
        </c:txPr>
        <c:crossAx val="46619648"/>
        <c:crosses val="autoZero"/>
        <c:crossBetween val="between"/>
        <c:majorUnit val="10"/>
        <c:minorUnit val="2"/>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rgbClr val="000000"/>
                </a:solidFill>
              </a:rPr>
              <a:t>Intent to Breastfeed Children</a:t>
            </a:r>
          </a:p>
        </c:rich>
      </c:tx>
      <c:layout>
        <c:manualLayout>
          <c:xMode val="edge"/>
          <c:yMode val="edge"/>
          <c:x val="0.40640622576370639"/>
          <c:y val="2.6923212995112682E-2"/>
        </c:manualLayout>
      </c:layout>
      <c:overlay val="0"/>
    </c:title>
    <c:autoTitleDeleted val="0"/>
    <c:view3D>
      <c:rotX val="15"/>
      <c:rotY val="20"/>
      <c:rAngAx val="1"/>
    </c:view3D>
    <c:floor>
      <c:thickness val="0"/>
      <c:spPr>
        <a:noFill/>
        <a:ln w="9525">
          <a:noFill/>
        </a:ln>
      </c:spPr>
    </c:floor>
    <c:sideWall>
      <c:thickness val="0"/>
    </c:sideWall>
    <c:backWall>
      <c:thickness val="0"/>
    </c:backWall>
    <c:plotArea>
      <c:layout>
        <c:manualLayout>
          <c:layoutTarget val="inner"/>
          <c:xMode val="edge"/>
          <c:yMode val="edge"/>
          <c:x val="4.4536696551810064E-2"/>
          <c:y val="1.7271310247454635E-2"/>
          <c:w val="0.95546330711174798"/>
          <c:h val="0.93617811970035802"/>
        </c:manualLayout>
      </c:layout>
      <c:bar3DChart>
        <c:barDir val="col"/>
        <c:grouping val="clustered"/>
        <c:varyColors val="0"/>
        <c:ser>
          <c:idx val="0"/>
          <c:order val="0"/>
          <c:tx>
            <c:strRef>
              <c:f>Sheet1!$B$1</c:f>
              <c:strCache>
                <c:ptCount val="1"/>
                <c:pt idx="0">
                  <c:v>UWEC Females</c:v>
                </c:pt>
              </c:strCache>
            </c:strRef>
          </c:tx>
          <c:spPr>
            <a:solidFill>
              <a:srgbClr val="FFC000"/>
            </a:solidFill>
          </c:spPr>
          <c:invertIfNegative val="0"/>
          <c:dLbls>
            <c:spPr>
              <a:noFill/>
              <a:ln>
                <a:noFill/>
              </a:ln>
              <a:effectLst/>
            </c:spPr>
            <c:txPr>
              <a:bodyPr wrap="square" lIns="38100" tIns="19050" rIns="38100" bIns="19050" anchor="ctr">
                <a:spAutoFit/>
              </a:bodyPr>
              <a:lstStyle/>
              <a:p>
                <a:pPr>
                  <a:defRPr sz="2800" b="1">
                    <a:solidFill>
                      <a:srgbClr val="0000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Yes</c:v>
                </c:pt>
                <c:pt idx="1">
                  <c:v>No</c:v>
                </c:pt>
                <c:pt idx="2">
                  <c:v>I don't know</c:v>
                </c:pt>
              </c:strCache>
            </c:strRef>
          </c:cat>
          <c:val>
            <c:numRef>
              <c:f>Sheet1!$B$2:$B$4</c:f>
              <c:numCache>
                <c:formatCode>General</c:formatCode>
                <c:ptCount val="3"/>
                <c:pt idx="0">
                  <c:v>89.5</c:v>
                </c:pt>
                <c:pt idx="1">
                  <c:v>5.7</c:v>
                </c:pt>
                <c:pt idx="2">
                  <c:v>7.8</c:v>
                </c:pt>
              </c:numCache>
            </c:numRef>
          </c:val>
          <c:extLst>
            <c:ext xmlns:c16="http://schemas.microsoft.com/office/drawing/2014/chart" uri="{C3380CC4-5D6E-409C-BE32-E72D297353CC}">
              <c16:uniqueId val="{00000000-1CF4-48E0-B12E-20E7FE912922}"/>
            </c:ext>
          </c:extLst>
        </c:ser>
        <c:dLbls>
          <c:showLegendKey val="0"/>
          <c:showVal val="1"/>
          <c:showCatName val="0"/>
          <c:showSerName val="0"/>
          <c:showPercent val="0"/>
          <c:showBubbleSize val="0"/>
        </c:dLbls>
        <c:gapWidth val="150"/>
        <c:shape val="box"/>
        <c:axId val="46619648"/>
        <c:axId val="46650112"/>
        <c:axId val="0"/>
      </c:bar3DChart>
      <c:catAx>
        <c:axId val="46619648"/>
        <c:scaling>
          <c:orientation val="minMax"/>
        </c:scaling>
        <c:delete val="0"/>
        <c:axPos val="b"/>
        <c:numFmt formatCode="General" sourceLinked="0"/>
        <c:majorTickMark val="out"/>
        <c:minorTickMark val="none"/>
        <c:tickLblPos val="nextTo"/>
        <c:txPr>
          <a:bodyPr rot="0" vert="horz" anchor="ctr" anchorCtr="1"/>
          <a:lstStyle/>
          <a:p>
            <a:pPr>
              <a:defRPr sz="2000" spc="0" baseline="0">
                <a:solidFill>
                  <a:srgbClr val="000000"/>
                </a:solidFill>
              </a:defRPr>
            </a:pPr>
            <a:endParaRPr lang="en-US"/>
          </a:p>
        </c:txPr>
        <c:crossAx val="46650112"/>
        <c:crosses val="autoZero"/>
        <c:auto val="1"/>
        <c:lblAlgn val="ctr"/>
        <c:lblOffset val="100"/>
        <c:noMultiLvlLbl val="0"/>
      </c:catAx>
      <c:valAx>
        <c:axId val="46650112"/>
        <c:scaling>
          <c:orientation val="minMax"/>
          <c:max val="100"/>
          <c:min val="0"/>
        </c:scaling>
        <c:delete val="0"/>
        <c:axPos val="l"/>
        <c:majorGridlines/>
        <c:title>
          <c:tx>
            <c:rich>
              <a:bodyPr/>
              <a:lstStyle/>
              <a:p>
                <a:pPr>
                  <a:defRPr/>
                </a:pPr>
                <a:r>
                  <a:rPr lang="en-US" dirty="0">
                    <a:solidFill>
                      <a:srgbClr val="000000"/>
                    </a:solidFill>
                  </a:rPr>
                  <a:t>Percent</a:t>
                </a:r>
                <a:r>
                  <a:rPr lang="en-US" baseline="0" dirty="0">
                    <a:solidFill>
                      <a:srgbClr val="000000"/>
                    </a:solidFill>
                  </a:rPr>
                  <a:t> (%)</a:t>
                </a:r>
                <a:endParaRPr lang="en-US" dirty="0">
                  <a:solidFill>
                    <a:srgbClr val="000000"/>
                  </a:solidFill>
                </a:endParaRPr>
              </a:p>
            </c:rich>
          </c:tx>
          <c:layout>
            <c:manualLayout>
              <c:xMode val="edge"/>
              <c:yMode val="edge"/>
              <c:x val="7.7843023418999624E-2"/>
              <c:y val="0.45849112366935657"/>
            </c:manualLayout>
          </c:layout>
          <c:overlay val="0"/>
        </c:title>
        <c:numFmt formatCode="General" sourceLinked="1"/>
        <c:majorTickMark val="out"/>
        <c:minorTickMark val="none"/>
        <c:tickLblPos val="nextTo"/>
        <c:txPr>
          <a:bodyPr/>
          <a:lstStyle/>
          <a:p>
            <a:pPr>
              <a:defRPr>
                <a:solidFill>
                  <a:srgbClr val="000000"/>
                </a:solidFill>
              </a:defRPr>
            </a:pPr>
            <a:endParaRPr lang="en-US"/>
          </a:p>
        </c:txPr>
        <c:crossAx val="46619648"/>
        <c:crosses val="autoZero"/>
        <c:crossBetween val="between"/>
        <c:majorUnit val="10"/>
        <c:minorUnit val="2"/>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rgbClr val="000000"/>
                </a:solidFill>
              </a:rPr>
              <a:t>Type of Delivery</a:t>
            </a:r>
          </a:p>
        </c:rich>
      </c:tx>
      <c:layout>
        <c:manualLayout>
          <c:xMode val="edge"/>
          <c:yMode val="edge"/>
          <c:x val="0.43050143014562253"/>
          <c:y val="1.0559269512348228E-2"/>
        </c:manualLayout>
      </c:layout>
      <c:overlay val="0"/>
      <c:spPr>
        <a:noFill/>
      </c:spPr>
    </c:title>
    <c:autoTitleDeleted val="0"/>
    <c:view3D>
      <c:rotX val="15"/>
      <c:rotY val="20"/>
      <c:rAngAx val="1"/>
    </c:view3D>
    <c:floor>
      <c:thickness val="0"/>
    </c:floor>
    <c:sideWall>
      <c:thickness val="0"/>
      <c:spPr>
        <a:noFill/>
      </c:spPr>
    </c:sideWall>
    <c:backWall>
      <c:thickness val="0"/>
      <c:spPr>
        <a:noFill/>
      </c:spPr>
    </c:backWall>
    <c:plotArea>
      <c:layout>
        <c:manualLayout>
          <c:layoutTarget val="inner"/>
          <c:xMode val="edge"/>
          <c:yMode val="edge"/>
          <c:x val="3.5579493717762013E-2"/>
          <c:y val="1.5160094085585671E-2"/>
          <c:w val="0.95546330711174798"/>
          <c:h val="0.93617811970035802"/>
        </c:manualLayout>
      </c:layout>
      <c:bar3DChart>
        <c:barDir val="col"/>
        <c:grouping val="clustered"/>
        <c:varyColors val="0"/>
        <c:ser>
          <c:idx val="0"/>
          <c:order val="0"/>
          <c:tx>
            <c:strRef>
              <c:f>Sheet1!$B$1</c:f>
              <c:strCache>
                <c:ptCount val="1"/>
                <c:pt idx="0">
                  <c:v>UWEC Females</c:v>
                </c:pt>
              </c:strCache>
            </c:strRef>
          </c:tx>
          <c:spPr>
            <a:solidFill>
              <a:srgbClr val="FFC000"/>
            </a:solidFill>
            <a:effectLst/>
          </c:spPr>
          <c:invertIfNegative val="0"/>
          <c:dLbls>
            <c:spPr>
              <a:noFill/>
              <a:ln>
                <a:noFill/>
              </a:ln>
              <a:effectLst/>
            </c:spPr>
            <c:txPr>
              <a:bodyPr wrap="square" lIns="38100" tIns="19050" rIns="38100" bIns="19050" anchor="ctr">
                <a:spAutoFit/>
              </a:bodyPr>
              <a:lstStyle/>
              <a:p>
                <a:pPr>
                  <a:defRPr sz="2800" b="1">
                    <a:solidFill>
                      <a:srgbClr val="0000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Sheet1!$A$2:$A$8</c:f>
              <c:strCache>
                <c:ptCount val="7"/>
                <c:pt idx="0">
                  <c:v>Natural (vaginal labor w/o pain medication)</c:v>
                </c:pt>
                <c:pt idx="1">
                  <c:v>Vaginal labor w/ pain medication</c:v>
                </c:pt>
                <c:pt idx="2">
                  <c:v>Water birth at home</c:v>
                </c:pt>
                <c:pt idx="3">
                  <c:v>Home birth</c:v>
                </c:pt>
                <c:pt idx="4">
                  <c:v>Water birth in the hospital</c:v>
                </c:pt>
                <c:pt idx="5">
                  <c:v>C-section</c:v>
                </c:pt>
                <c:pt idx="6">
                  <c:v>I don't know</c:v>
                </c:pt>
              </c:strCache>
            </c:strRef>
          </c:cat>
          <c:val>
            <c:numRef>
              <c:f>Sheet1!$B$2:$B$8</c:f>
              <c:numCache>
                <c:formatCode>General</c:formatCode>
                <c:ptCount val="7"/>
                <c:pt idx="0">
                  <c:v>13.1</c:v>
                </c:pt>
                <c:pt idx="1">
                  <c:v>71.2</c:v>
                </c:pt>
                <c:pt idx="2">
                  <c:v>1.8</c:v>
                </c:pt>
                <c:pt idx="3">
                  <c:v>0.4</c:v>
                </c:pt>
                <c:pt idx="4">
                  <c:v>0.4</c:v>
                </c:pt>
                <c:pt idx="5">
                  <c:v>4.4000000000000004</c:v>
                </c:pt>
                <c:pt idx="6">
                  <c:v>8.6999999999999993</c:v>
                </c:pt>
              </c:numCache>
            </c:numRef>
          </c:val>
          <c:extLst>
            <c:ext xmlns:c16="http://schemas.microsoft.com/office/drawing/2014/chart" uri="{C3380CC4-5D6E-409C-BE32-E72D297353CC}">
              <c16:uniqueId val="{00000000-D30E-4E01-BE57-32012C210389}"/>
            </c:ext>
          </c:extLst>
        </c:ser>
        <c:dLbls>
          <c:showLegendKey val="0"/>
          <c:showVal val="1"/>
          <c:showCatName val="0"/>
          <c:showSerName val="0"/>
          <c:showPercent val="0"/>
          <c:showBubbleSize val="0"/>
        </c:dLbls>
        <c:gapWidth val="150"/>
        <c:shape val="box"/>
        <c:axId val="46619648"/>
        <c:axId val="46650112"/>
        <c:axId val="0"/>
      </c:bar3DChart>
      <c:catAx>
        <c:axId val="46619648"/>
        <c:scaling>
          <c:orientation val="minMax"/>
        </c:scaling>
        <c:delete val="0"/>
        <c:axPos val="b"/>
        <c:numFmt formatCode="General" sourceLinked="0"/>
        <c:majorTickMark val="out"/>
        <c:minorTickMark val="none"/>
        <c:tickLblPos val="nextTo"/>
        <c:txPr>
          <a:bodyPr rot="0" vert="horz" anchor="ctr" anchorCtr="1"/>
          <a:lstStyle/>
          <a:p>
            <a:pPr>
              <a:defRPr sz="2000" spc="0" baseline="0">
                <a:solidFill>
                  <a:srgbClr val="000000"/>
                </a:solidFill>
              </a:defRPr>
            </a:pPr>
            <a:endParaRPr lang="en-US"/>
          </a:p>
        </c:txPr>
        <c:crossAx val="46650112"/>
        <c:crosses val="autoZero"/>
        <c:auto val="1"/>
        <c:lblAlgn val="ctr"/>
        <c:lblOffset val="100"/>
        <c:noMultiLvlLbl val="0"/>
      </c:catAx>
      <c:valAx>
        <c:axId val="46650112"/>
        <c:scaling>
          <c:orientation val="minMax"/>
          <c:max val="100"/>
          <c:min val="0"/>
        </c:scaling>
        <c:delete val="0"/>
        <c:axPos val="l"/>
        <c:majorGridlines/>
        <c:title>
          <c:tx>
            <c:rich>
              <a:bodyPr/>
              <a:lstStyle/>
              <a:p>
                <a:pPr>
                  <a:defRPr/>
                </a:pPr>
                <a:r>
                  <a:rPr lang="en-US" dirty="0"/>
                  <a:t> </a:t>
                </a:r>
                <a:r>
                  <a:rPr lang="en-US" dirty="0">
                    <a:solidFill>
                      <a:srgbClr val="000000"/>
                    </a:solidFill>
                  </a:rPr>
                  <a:t>Percent </a:t>
                </a:r>
                <a:r>
                  <a:rPr lang="en-US" baseline="0" dirty="0">
                    <a:solidFill>
                      <a:srgbClr val="000000"/>
                    </a:solidFill>
                  </a:rPr>
                  <a:t>(%)</a:t>
                </a:r>
                <a:endParaRPr lang="en-US" dirty="0">
                  <a:solidFill>
                    <a:srgbClr val="000000"/>
                  </a:solidFill>
                </a:endParaRPr>
              </a:p>
            </c:rich>
          </c:tx>
          <c:layout>
            <c:manualLayout>
              <c:xMode val="edge"/>
              <c:yMode val="edge"/>
              <c:x val="1.0481458310200866E-2"/>
              <c:y val="0.42545042886194001"/>
            </c:manualLayout>
          </c:layout>
          <c:overlay val="0"/>
        </c:title>
        <c:numFmt formatCode="General" sourceLinked="1"/>
        <c:majorTickMark val="out"/>
        <c:minorTickMark val="none"/>
        <c:tickLblPos val="nextTo"/>
        <c:txPr>
          <a:bodyPr/>
          <a:lstStyle/>
          <a:p>
            <a:pPr>
              <a:defRPr>
                <a:solidFill>
                  <a:srgbClr val="000000"/>
                </a:solidFill>
              </a:defRPr>
            </a:pPr>
            <a:endParaRPr lang="en-US"/>
          </a:p>
        </c:txPr>
        <c:crossAx val="46619648"/>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0.13774</cdr:x>
      <cdr:y>0.26129</cdr:y>
    </cdr:from>
    <cdr:to>
      <cdr:x>0.18057</cdr:x>
      <cdr:y>0.28695</cdr:y>
    </cdr:to>
    <cdr:sp macro="" textlink="">
      <cdr:nvSpPr>
        <cdr:cNvPr id="2" name="TextBox 1"/>
        <cdr:cNvSpPr txBox="1"/>
      </cdr:nvSpPr>
      <cdr:spPr>
        <a:xfrm xmlns:a="http://schemas.openxmlformats.org/drawingml/2006/main">
          <a:off x="2231045" y="2199811"/>
          <a:ext cx="693715" cy="2160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2000" dirty="0"/>
        </a:p>
      </cdr:txBody>
    </cdr:sp>
  </cdr:relSizeAnchor>
  <cdr:relSizeAnchor xmlns:cdr="http://schemas.openxmlformats.org/drawingml/2006/chartDrawing">
    <cdr:from>
      <cdr:x>0.88108</cdr:x>
      <cdr:y>0.26129</cdr:y>
    </cdr:from>
    <cdr:to>
      <cdr:x>0.92391</cdr:x>
      <cdr:y>0.28695</cdr:y>
    </cdr:to>
    <cdr:sp macro="" textlink="">
      <cdr:nvSpPr>
        <cdr:cNvPr id="3" name="TextBox 1"/>
        <cdr:cNvSpPr txBox="1"/>
      </cdr:nvSpPr>
      <cdr:spPr>
        <a:xfrm xmlns:a="http://schemas.openxmlformats.org/drawingml/2006/main">
          <a:off x="14270873" y="21998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0.76777</cdr:x>
      <cdr:y>0.37437</cdr:y>
    </cdr:from>
    <cdr:to>
      <cdr:x>0.8106</cdr:x>
      <cdr:y>0.40003</cdr:y>
    </cdr:to>
    <cdr:sp macro="" textlink="">
      <cdr:nvSpPr>
        <cdr:cNvPr id="4" name="TextBox 1"/>
        <cdr:cNvSpPr txBox="1"/>
      </cdr:nvSpPr>
      <cdr:spPr>
        <a:xfrm xmlns:a="http://schemas.openxmlformats.org/drawingml/2006/main">
          <a:off x="12435558" y="31518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0.57961</cdr:x>
      <cdr:y>0.20633</cdr:y>
    </cdr:from>
    <cdr:to>
      <cdr:x>0.62244</cdr:x>
      <cdr:y>0.23199</cdr:y>
    </cdr:to>
    <cdr:sp macro="" textlink="">
      <cdr:nvSpPr>
        <cdr:cNvPr id="5" name="TextBox 1"/>
        <cdr:cNvSpPr txBox="1"/>
      </cdr:nvSpPr>
      <cdr:spPr>
        <a:xfrm xmlns:a="http://schemas.openxmlformats.org/drawingml/2006/main">
          <a:off x="9387964" y="1737146"/>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0.46562</cdr:x>
      <cdr:y>0.29636</cdr:y>
    </cdr:from>
    <cdr:to>
      <cdr:x>0.50845</cdr:x>
      <cdr:y>0.32202</cdr:y>
    </cdr:to>
    <cdr:sp macro="" textlink="">
      <cdr:nvSpPr>
        <cdr:cNvPr id="6" name="TextBox 1"/>
        <cdr:cNvSpPr txBox="1"/>
      </cdr:nvSpPr>
      <cdr:spPr>
        <a:xfrm xmlns:a="http://schemas.openxmlformats.org/drawingml/2006/main">
          <a:off x="7541640" y="24951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0.35156</cdr:x>
      <cdr:y>0.20537</cdr:y>
    </cdr:from>
    <cdr:to>
      <cdr:x>0.39439</cdr:x>
      <cdr:y>0.23103</cdr:y>
    </cdr:to>
    <cdr:sp macro="" textlink="">
      <cdr:nvSpPr>
        <cdr:cNvPr id="7" name="TextBox 1"/>
        <cdr:cNvSpPr txBox="1"/>
      </cdr:nvSpPr>
      <cdr:spPr>
        <a:xfrm xmlns:a="http://schemas.openxmlformats.org/drawingml/2006/main">
          <a:off x="5694199" y="17290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userShapes>
</file>

<file path=ppt/drawings/drawing2.xml><?xml version="1.0" encoding="utf-8"?>
<c:userShapes xmlns:c="http://schemas.openxmlformats.org/drawingml/2006/chart">
  <cdr:relSizeAnchor xmlns:cdr="http://schemas.openxmlformats.org/drawingml/2006/chartDrawing">
    <cdr:from>
      <cdr:x>0.13774</cdr:x>
      <cdr:y>0.26129</cdr:y>
    </cdr:from>
    <cdr:to>
      <cdr:x>0.18057</cdr:x>
      <cdr:y>0.28695</cdr:y>
    </cdr:to>
    <cdr:sp macro="" textlink="">
      <cdr:nvSpPr>
        <cdr:cNvPr id="2" name="TextBox 1"/>
        <cdr:cNvSpPr txBox="1"/>
      </cdr:nvSpPr>
      <cdr:spPr>
        <a:xfrm xmlns:a="http://schemas.openxmlformats.org/drawingml/2006/main">
          <a:off x="2231045" y="2199811"/>
          <a:ext cx="693715" cy="2160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2000" dirty="0"/>
        </a:p>
      </cdr:txBody>
    </cdr:sp>
  </cdr:relSizeAnchor>
  <cdr:relSizeAnchor xmlns:cdr="http://schemas.openxmlformats.org/drawingml/2006/chartDrawing">
    <cdr:from>
      <cdr:x>0.88108</cdr:x>
      <cdr:y>0.26129</cdr:y>
    </cdr:from>
    <cdr:to>
      <cdr:x>0.92391</cdr:x>
      <cdr:y>0.28695</cdr:y>
    </cdr:to>
    <cdr:sp macro="" textlink="">
      <cdr:nvSpPr>
        <cdr:cNvPr id="3" name="TextBox 1"/>
        <cdr:cNvSpPr txBox="1"/>
      </cdr:nvSpPr>
      <cdr:spPr>
        <a:xfrm xmlns:a="http://schemas.openxmlformats.org/drawingml/2006/main">
          <a:off x="14270873" y="21998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0.76777</cdr:x>
      <cdr:y>0.37437</cdr:y>
    </cdr:from>
    <cdr:to>
      <cdr:x>0.8106</cdr:x>
      <cdr:y>0.40003</cdr:y>
    </cdr:to>
    <cdr:sp macro="" textlink="">
      <cdr:nvSpPr>
        <cdr:cNvPr id="4" name="TextBox 1"/>
        <cdr:cNvSpPr txBox="1"/>
      </cdr:nvSpPr>
      <cdr:spPr>
        <a:xfrm xmlns:a="http://schemas.openxmlformats.org/drawingml/2006/main">
          <a:off x="12435558" y="31518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0.57961</cdr:x>
      <cdr:y>0.20633</cdr:y>
    </cdr:from>
    <cdr:to>
      <cdr:x>0.62244</cdr:x>
      <cdr:y>0.23199</cdr:y>
    </cdr:to>
    <cdr:sp macro="" textlink="">
      <cdr:nvSpPr>
        <cdr:cNvPr id="5" name="TextBox 1"/>
        <cdr:cNvSpPr txBox="1"/>
      </cdr:nvSpPr>
      <cdr:spPr>
        <a:xfrm xmlns:a="http://schemas.openxmlformats.org/drawingml/2006/main">
          <a:off x="9387964" y="1737146"/>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0.46562</cdr:x>
      <cdr:y>0.29636</cdr:y>
    </cdr:from>
    <cdr:to>
      <cdr:x>0.50845</cdr:x>
      <cdr:y>0.32202</cdr:y>
    </cdr:to>
    <cdr:sp macro="" textlink="">
      <cdr:nvSpPr>
        <cdr:cNvPr id="6" name="TextBox 1"/>
        <cdr:cNvSpPr txBox="1"/>
      </cdr:nvSpPr>
      <cdr:spPr>
        <a:xfrm xmlns:a="http://schemas.openxmlformats.org/drawingml/2006/main">
          <a:off x="7541640" y="24951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0.35156</cdr:x>
      <cdr:y>0.20537</cdr:y>
    </cdr:from>
    <cdr:to>
      <cdr:x>0.39439</cdr:x>
      <cdr:y>0.23103</cdr:y>
    </cdr:to>
    <cdr:sp macro="" textlink="">
      <cdr:nvSpPr>
        <cdr:cNvPr id="7" name="TextBox 1"/>
        <cdr:cNvSpPr txBox="1"/>
      </cdr:nvSpPr>
      <cdr:spPr>
        <a:xfrm xmlns:a="http://schemas.openxmlformats.org/drawingml/2006/main">
          <a:off x="5694199" y="17290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userShapes>
</file>

<file path=ppt/drawings/drawing3.xml><?xml version="1.0" encoding="utf-8"?>
<c:userShapes xmlns:c="http://schemas.openxmlformats.org/drawingml/2006/chart">
  <cdr:relSizeAnchor xmlns:cdr="http://schemas.openxmlformats.org/drawingml/2006/chartDrawing">
    <cdr:from>
      <cdr:x>0.13774</cdr:x>
      <cdr:y>0.26129</cdr:y>
    </cdr:from>
    <cdr:to>
      <cdr:x>0.18057</cdr:x>
      <cdr:y>0.28695</cdr:y>
    </cdr:to>
    <cdr:sp macro="" textlink="">
      <cdr:nvSpPr>
        <cdr:cNvPr id="2" name="TextBox 1"/>
        <cdr:cNvSpPr txBox="1"/>
      </cdr:nvSpPr>
      <cdr:spPr>
        <a:xfrm xmlns:a="http://schemas.openxmlformats.org/drawingml/2006/main">
          <a:off x="2231045" y="2199811"/>
          <a:ext cx="693715" cy="2160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2000" dirty="0"/>
        </a:p>
      </cdr:txBody>
    </cdr:sp>
  </cdr:relSizeAnchor>
  <cdr:relSizeAnchor xmlns:cdr="http://schemas.openxmlformats.org/drawingml/2006/chartDrawing">
    <cdr:from>
      <cdr:x>0.88108</cdr:x>
      <cdr:y>0.26129</cdr:y>
    </cdr:from>
    <cdr:to>
      <cdr:x>0.92391</cdr:x>
      <cdr:y>0.28695</cdr:y>
    </cdr:to>
    <cdr:sp macro="" textlink="">
      <cdr:nvSpPr>
        <cdr:cNvPr id="3" name="TextBox 1"/>
        <cdr:cNvSpPr txBox="1"/>
      </cdr:nvSpPr>
      <cdr:spPr>
        <a:xfrm xmlns:a="http://schemas.openxmlformats.org/drawingml/2006/main">
          <a:off x="14270873" y="21998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0.76777</cdr:x>
      <cdr:y>0.37437</cdr:y>
    </cdr:from>
    <cdr:to>
      <cdr:x>0.8106</cdr:x>
      <cdr:y>0.40003</cdr:y>
    </cdr:to>
    <cdr:sp macro="" textlink="">
      <cdr:nvSpPr>
        <cdr:cNvPr id="4" name="TextBox 1"/>
        <cdr:cNvSpPr txBox="1"/>
      </cdr:nvSpPr>
      <cdr:spPr>
        <a:xfrm xmlns:a="http://schemas.openxmlformats.org/drawingml/2006/main">
          <a:off x="12435558" y="31518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0.57961</cdr:x>
      <cdr:y>0.20633</cdr:y>
    </cdr:from>
    <cdr:to>
      <cdr:x>0.62244</cdr:x>
      <cdr:y>0.23199</cdr:y>
    </cdr:to>
    <cdr:sp macro="" textlink="">
      <cdr:nvSpPr>
        <cdr:cNvPr id="5" name="TextBox 1"/>
        <cdr:cNvSpPr txBox="1"/>
      </cdr:nvSpPr>
      <cdr:spPr>
        <a:xfrm xmlns:a="http://schemas.openxmlformats.org/drawingml/2006/main">
          <a:off x="9387964" y="1737146"/>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0.46562</cdr:x>
      <cdr:y>0.29636</cdr:y>
    </cdr:from>
    <cdr:to>
      <cdr:x>0.50845</cdr:x>
      <cdr:y>0.32202</cdr:y>
    </cdr:to>
    <cdr:sp macro="" textlink="">
      <cdr:nvSpPr>
        <cdr:cNvPr id="6" name="TextBox 1"/>
        <cdr:cNvSpPr txBox="1"/>
      </cdr:nvSpPr>
      <cdr:spPr>
        <a:xfrm xmlns:a="http://schemas.openxmlformats.org/drawingml/2006/main">
          <a:off x="7541640" y="24951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0.35156</cdr:x>
      <cdr:y>0.20537</cdr:y>
    </cdr:from>
    <cdr:to>
      <cdr:x>0.39439</cdr:x>
      <cdr:y>0.23103</cdr:y>
    </cdr:to>
    <cdr:sp macro="" textlink="">
      <cdr:nvSpPr>
        <cdr:cNvPr id="7" name="TextBox 1"/>
        <cdr:cNvSpPr txBox="1"/>
      </cdr:nvSpPr>
      <cdr:spPr>
        <a:xfrm xmlns:a="http://schemas.openxmlformats.org/drawingml/2006/main">
          <a:off x="5694199" y="17290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userShapes>
</file>

<file path=ppt/drawings/drawing4.xml><?xml version="1.0" encoding="utf-8"?>
<c:userShapes xmlns:c="http://schemas.openxmlformats.org/drawingml/2006/chart">
  <cdr:relSizeAnchor xmlns:cdr="http://schemas.openxmlformats.org/drawingml/2006/chartDrawing">
    <cdr:from>
      <cdr:x>0.13774</cdr:x>
      <cdr:y>0.26129</cdr:y>
    </cdr:from>
    <cdr:to>
      <cdr:x>0.18057</cdr:x>
      <cdr:y>0.28695</cdr:y>
    </cdr:to>
    <cdr:sp macro="" textlink="">
      <cdr:nvSpPr>
        <cdr:cNvPr id="2" name="TextBox 1"/>
        <cdr:cNvSpPr txBox="1"/>
      </cdr:nvSpPr>
      <cdr:spPr>
        <a:xfrm xmlns:a="http://schemas.openxmlformats.org/drawingml/2006/main">
          <a:off x="2231045" y="2199811"/>
          <a:ext cx="693715" cy="2160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2000" dirty="0"/>
        </a:p>
      </cdr:txBody>
    </cdr:sp>
  </cdr:relSizeAnchor>
  <cdr:relSizeAnchor xmlns:cdr="http://schemas.openxmlformats.org/drawingml/2006/chartDrawing">
    <cdr:from>
      <cdr:x>0.88108</cdr:x>
      <cdr:y>0.26129</cdr:y>
    </cdr:from>
    <cdr:to>
      <cdr:x>0.92391</cdr:x>
      <cdr:y>0.28695</cdr:y>
    </cdr:to>
    <cdr:sp macro="" textlink="">
      <cdr:nvSpPr>
        <cdr:cNvPr id="3" name="TextBox 1"/>
        <cdr:cNvSpPr txBox="1"/>
      </cdr:nvSpPr>
      <cdr:spPr>
        <a:xfrm xmlns:a="http://schemas.openxmlformats.org/drawingml/2006/main">
          <a:off x="14270873" y="21998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0.76777</cdr:x>
      <cdr:y>0.37437</cdr:y>
    </cdr:from>
    <cdr:to>
      <cdr:x>0.8106</cdr:x>
      <cdr:y>0.40003</cdr:y>
    </cdr:to>
    <cdr:sp macro="" textlink="">
      <cdr:nvSpPr>
        <cdr:cNvPr id="4" name="TextBox 1"/>
        <cdr:cNvSpPr txBox="1"/>
      </cdr:nvSpPr>
      <cdr:spPr>
        <a:xfrm xmlns:a="http://schemas.openxmlformats.org/drawingml/2006/main">
          <a:off x="12435558" y="31518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0.57961</cdr:x>
      <cdr:y>0.20633</cdr:y>
    </cdr:from>
    <cdr:to>
      <cdr:x>0.62244</cdr:x>
      <cdr:y>0.23199</cdr:y>
    </cdr:to>
    <cdr:sp macro="" textlink="">
      <cdr:nvSpPr>
        <cdr:cNvPr id="5" name="TextBox 1"/>
        <cdr:cNvSpPr txBox="1"/>
      </cdr:nvSpPr>
      <cdr:spPr>
        <a:xfrm xmlns:a="http://schemas.openxmlformats.org/drawingml/2006/main">
          <a:off x="9387964" y="1737146"/>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0.46562</cdr:x>
      <cdr:y>0.29636</cdr:y>
    </cdr:from>
    <cdr:to>
      <cdr:x>0.50845</cdr:x>
      <cdr:y>0.32202</cdr:y>
    </cdr:to>
    <cdr:sp macro="" textlink="">
      <cdr:nvSpPr>
        <cdr:cNvPr id="6" name="TextBox 1"/>
        <cdr:cNvSpPr txBox="1"/>
      </cdr:nvSpPr>
      <cdr:spPr>
        <a:xfrm xmlns:a="http://schemas.openxmlformats.org/drawingml/2006/main">
          <a:off x="7541640" y="2495135"/>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dr:relSizeAnchor xmlns:cdr="http://schemas.openxmlformats.org/drawingml/2006/chartDrawing">
    <cdr:from>
      <cdr:x>0.35156</cdr:x>
      <cdr:y>0.20537</cdr:y>
    </cdr:from>
    <cdr:to>
      <cdr:x>0.39439</cdr:x>
      <cdr:y>0.23103</cdr:y>
    </cdr:to>
    <cdr:sp macro="" textlink="">
      <cdr:nvSpPr>
        <cdr:cNvPr id="7" name="TextBox 1"/>
        <cdr:cNvSpPr txBox="1"/>
      </cdr:nvSpPr>
      <cdr:spPr>
        <a:xfrm xmlns:a="http://schemas.openxmlformats.org/drawingml/2006/main">
          <a:off x="5694199" y="1729011"/>
          <a:ext cx="693715" cy="216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20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32B8F5-1E9B-4B69-A6B8-3B9C9CE6AFA7}" type="datetimeFigureOut">
              <a:rPr lang="en-US" smtClean="0"/>
              <a:t>4/8/2019</a:t>
            </a:fld>
            <a:endParaRPr lang="en-US"/>
          </a:p>
        </p:txBody>
      </p:sp>
      <p:sp>
        <p:nvSpPr>
          <p:cNvPr id="4" name="Slide Image Placeholder 3"/>
          <p:cNvSpPr>
            <a:spLocks noGrp="1" noRot="1" noChangeAspect="1"/>
          </p:cNvSpPr>
          <p:nvPr>
            <p:ph type="sldImg" idx="2"/>
          </p:nvPr>
        </p:nvSpPr>
        <p:spPr>
          <a:xfrm>
            <a:off x="1550988" y="685800"/>
            <a:ext cx="37560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1E2E4-0A17-4E46-BA1E-E062F849580B}" type="slidenum">
              <a:rPr lang="en-US" smtClean="0"/>
              <a:t>‹#›</a:t>
            </a:fld>
            <a:endParaRPr lang="en-US"/>
          </a:p>
        </p:txBody>
      </p:sp>
    </p:spTree>
    <p:extLst>
      <p:ext uri="{BB962C8B-B14F-4D97-AF65-F5344CB8AC3E}">
        <p14:creationId xmlns:p14="http://schemas.microsoft.com/office/powerpoint/2010/main" val="737233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F1E2E4-0A17-4E46-BA1E-E062F849580B}" type="slidenum">
              <a:rPr lang="en-US" smtClean="0"/>
              <a:t>1</a:t>
            </a:fld>
            <a:endParaRPr lang="en-US"/>
          </a:p>
        </p:txBody>
      </p:sp>
    </p:spTree>
    <p:extLst>
      <p:ext uri="{BB962C8B-B14F-4D97-AF65-F5344CB8AC3E}">
        <p14:creationId xmlns:p14="http://schemas.microsoft.com/office/powerpoint/2010/main" val="417345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275" y="11929273"/>
            <a:ext cx="35753851" cy="8234363"/>
          </a:xfrm>
        </p:spPr>
        <p:txBody>
          <a:bodyPr/>
          <a:lstStyle/>
          <a:p>
            <a:r>
              <a:rPr lang="en-US"/>
              <a:t>Click to edit Master title style</a:t>
            </a:r>
          </a:p>
        </p:txBody>
      </p:sp>
      <p:sp>
        <p:nvSpPr>
          <p:cNvPr id="3" name="Subtitle 2"/>
          <p:cNvSpPr>
            <a:spLocks noGrp="1"/>
          </p:cNvSpPr>
          <p:nvPr>
            <p:ph type="subTitle" idx="1"/>
          </p:nvPr>
        </p:nvSpPr>
        <p:spPr>
          <a:xfrm>
            <a:off x="6308550" y="21763836"/>
            <a:ext cx="29445303" cy="98123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676A39E-4FD6-4510-AA00-99DA251DC32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E9AF060-6B5B-4BCC-A0F7-B000AF17059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6053" y="1539088"/>
            <a:ext cx="9462824" cy="3276798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528" y="1539088"/>
            <a:ext cx="28197792" cy="327679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7264544-BC9B-4AD8-8B12-B905F70C366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B50AF74-0DFD-4081-A724-9066580ED0D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8" y="24678092"/>
            <a:ext cx="35753851" cy="762873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322638" y="16277035"/>
            <a:ext cx="35753851" cy="84010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74DC301-8B76-45C9-B2D6-5AB5358F5F6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528" y="8962237"/>
            <a:ext cx="18830307" cy="253448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28569" y="8962237"/>
            <a:ext cx="18830308" cy="253448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E72C0B1-1E43-4A0A-9030-FEF892DF17E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529" y="8595523"/>
            <a:ext cx="18584863" cy="358378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03529" y="12179303"/>
            <a:ext cx="18584863" cy="221277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927" y="8595523"/>
            <a:ext cx="18590949" cy="358378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1367927" y="12179303"/>
            <a:ext cx="18590949" cy="221277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637B00AA-B17B-4328-A142-7A177EF80EA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A5CA5CD2-63D5-4929-87CF-5C2AAB83D23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743B5A9A-2F51-459D-98B6-534421D91D2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527" y="1527970"/>
            <a:ext cx="13838238" cy="650914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6444825" y="1527972"/>
            <a:ext cx="23514050" cy="327790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527" y="8037117"/>
            <a:ext cx="13838238" cy="26269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60D4090-8B5F-4D18-BD00-4527B44A5F4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712" y="26883919"/>
            <a:ext cx="25238251" cy="317261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243712" y="3430986"/>
            <a:ext cx="25238251" cy="230445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243712" y="30056536"/>
            <a:ext cx="25238251" cy="450889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2D3500F-EB1B-4A93-89D9-1C3D3F2114F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03438" y="1539875"/>
            <a:ext cx="37855525" cy="6400800"/>
          </a:xfrm>
          <a:prstGeom prst="rect">
            <a:avLst/>
          </a:prstGeom>
          <a:noFill/>
          <a:ln w="9525">
            <a:noFill/>
            <a:miter lim="800000"/>
            <a:headEnd/>
            <a:tailEnd/>
          </a:ln>
        </p:spPr>
        <p:txBody>
          <a:bodyPr vert="horz" wrap="square" lIns="313502" tIns="156751" rIns="313502" bIns="15675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103438" y="8963025"/>
            <a:ext cx="37855525" cy="25344438"/>
          </a:xfrm>
          <a:prstGeom prst="rect">
            <a:avLst/>
          </a:prstGeom>
          <a:noFill/>
          <a:ln w="9525">
            <a:noFill/>
            <a:miter lim="800000"/>
            <a:headEnd/>
            <a:tailEnd/>
          </a:ln>
        </p:spPr>
        <p:txBody>
          <a:bodyPr vert="horz" wrap="square" lIns="313502" tIns="156751" rIns="313502" bIns="15675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03438" y="34974213"/>
            <a:ext cx="9813925" cy="2667000"/>
          </a:xfrm>
          <a:prstGeom prst="rect">
            <a:avLst/>
          </a:prstGeom>
          <a:noFill/>
          <a:ln>
            <a:noFill/>
          </a:ln>
          <a:effectLst/>
          <a:extLst/>
        </p:spPr>
        <p:txBody>
          <a:bodyPr vert="horz" wrap="square" lIns="313502" tIns="156751" rIns="313502" bIns="156751" numCol="1" anchor="t" anchorCtr="0" compatLnSpc="1">
            <a:prstTxWarp prst="textNoShape">
              <a:avLst/>
            </a:prstTxWarp>
          </a:bodyPr>
          <a:lstStyle>
            <a:lvl1pPr>
              <a:defRPr sz="4800"/>
            </a:lvl1pPr>
          </a:lstStyle>
          <a:p>
            <a:endParaRPr lang="en-US"/>
          </a:p>
        </p:txBody>
      </p:sp>
      <p:sp>
        <p:nvSpPr>
          <p:cNvPr id="1029" name="Rectangle 5"/>
          <p:cNvSpPr>
            <a:spLocks noGrp="1" noChangeArrowheads="1"/>
          </p:cNvSpPr>
          <p:nvPr>
            <p:ph type="ftr" sz="quarter" idx="3"/>
          </p:nvPr>
        </p:nvSpPr>
        <p:spPr bwMode="auto">
          <a:xfrm>
            <a:off x="14371638" y="34974213"/>
            <a:ext cx="13319125" cy="2667000"/>
          </a:xfrm>
          <a:prstGeom prst="rect">
            <a:avLst/>
          </a:prstGeom>
          <a:noFill/>
          <a:ln>
            <a:noFill/>
          </a:ln>
          <a:effectLst/>
          <a:extLst/>
        </p:spPr>
        <p:txBody>
          <a:bodyPr vert="horz" wrap="square" lIns="313502" tIns="156751" rIns="313502" bIns="156751" numCol="1" anchor="t" anchorCtr="0" compatLnSpc="1">
            <a:prstTxWarp prst="textNoShape">
              <a:avLst/>
            </a:prstTxWarp>
          </a:bodyPr>
          <a:lstStyle>
            <a:lvl1pPr algn="ctr">
              <a:defRPr sz="4800"/>
            </a:lvl1pPr>
          </a:lstStyle>
          <a:p>
            <a:endParaRPr lang="en-US"/>
          </a:p>
        </p:txBody>
      </p:sp>
      <p:sp>
        <p:nvSpPr>
          <p:cNvPr id="1030" name="Rectangle 6"/>
          <p:cNvSpPr>
            <a:spLocks noGrp="1" noChangeArrowheads="1"/>
          </p:cNvSpPr>
          <p:nvPr>
            <p:ph type="sldNum" sz="quarter" idx="4"/>
          </p:nvPr>
        </p:nvSpPr>
        <p:spPr bwMode="auto">
          <a:xfrm>
            <a:off x="30145038" y="34974213"/>
            <a:ext cx="9813925" cy="2667000"/>
          </a:xfrm>
          <a:prstGeom prst="rect">
            <a:avLst/>
          </a:prstGeom>
          <a:noFill/>
          <a:ln>
            <a:noFill/>
          </a:ln>
          <a:effectLst/>
          <a:extLst/>
        </p:spPr>
        <p:txBody>
          <a:bodyPr vert="horz" wrap="square" lIns="313502" tIns="156751" rIns="313502" bIns="156751" numCol="1" anchor="t" anchorCtr="0" compatLnSpc="1">
            <a:prstTxWarp prst="textNoShape">
              <a:avLst/>
            </a:prstTxWarp>
          </a:bodyPr>
          <a:lstStyle>
            <a:lvl1pPr algn="r">
              <a:defRPr sz="4800"/>
            </a:lvl1pPr>
          </a:lstStyle>
          <a:p>
            <a:fld id="{9715A561-334C-4D48-A313-2C515436C70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3135313" rtl="0" eaLnBrk="0" fontAlgn="base" hangingPunct="0">
        <a:spcBef>
          <a:spcPct val="0"/>
        </a:spcBef>
        <a:spcAft>
          <a:spcPct val="0"/>
        </a:spcAft>
        <a:defRPr sz="15100">
          <a:solidFill>
            <a:schemeClr val="tx2"/>
          </a:solidFill>
          <a:latin typeface="+mj-lt"/>
          <a:ea typeface="ＭＳ Ｐゴシック" pitchFamily="-72" charset="-128"/>
          <a:cs typeface="ＭＳ Ｐゴシック" pitchFamily="-72" charset="-128"/>
        </a:defRPr>
      </a:lvl1pPr>
      <a:lvl2pPr algn="ctr" defTabSz="3135313" rtl="0" eaLnBrk="0" fontAlgn="base" hangingPunct="0">
        <a:spcBef>
          <a:spcPct val="0"/>
        </a:spcBef>
        <a:spcAft>
          <a:spcPct val="0"/>
        </a:spcAft>
        <a:defRPr sz="15100">
          <a:solidFill>
            <a:schemeClr val="tx2"/>
          </a:solidFill>
          <a:latin typeface="Arial" charset="0"/>
          <a:ea typeface="ＭＳ Ｐゴシック" pitchFamily="-72" charset="-128"/>
          <a:cs typeface="ＭＳ Ｐゴシック" pitchFamily="-72" charset="-128"/>
        </a:defRPr>
      </a:lvl2pPr>
      <a:lvl3pPr algn="ctr" defTabSz="3135313" rtl="0" eaLnBrk="0" fontAlgn="base" hangingPunct="0">
        <a:spcBef>
          <a:spcPct val="0"/>
        </a:spcBef>
        <a:spcAft>
          <a:spcPct val="0"/>
        </a:spcAft>
        <a:defRPr sz="15100">
          <a:solidFill>
            <a:schemeClr val="tx2"/>
          </a:solidFill>
          <a:latin typeface="Arial" charset="0"/>
          <a:ea typeface="ＭＳ Ｐゴシック" pitchFamily="-72" charset="-128"/>
          <a:cs typeface="ＭＳ Ｐゴシック" pitchFamily="-72" charset="-128"/>
        </a:defRPr>
      </a:lvl3pPr>
      <a:lvl4pPr algn="ctr" defTabSz="3135313" rtl="0" eaLnBrk="0" fontAlgn="base" hangingPunct="0">
        <a:spcBef>
          <a:spcPct val="0"/>
        </a:spcBef>
        <a:spcAft>
          <a:spcPct val="0"/>
        </a:spcAft>
        <a:defRPr sz="15100">
          <a:solidFill>
            <a:schemeClr val="tx2"/>
          </a:solidFill>
          <a:latin typeface="Arial" charset="0"/>
          <a:ea typeface="ＭＳ Ｐゴシック" pitchFamily="-72" charset="-128"/>
          <a:cs typeface="ＭＳ Ｐゴシック" pitchFamily="-72" charset="-128"/>
        </a:defRPr>
      </a:lvl4pPr>
      <a:lvl5pPr algn="ctr" defTabSz="3135313" rtl="0" eaLnBrk="0" fontAlgn="base" hangingPunct="0">
        <a:spcBef>
          <a:spcPct val="0"/>
        </a:spcBef>
        <a:spcAft>
          <a:spcPct val="0"/>
        </a:spcAft>
        <a:defRPr sz="15100">
          <a:solidFill>
            <a:schemeClr val="tx2"/>
          </a:solidFill>
          <a:latin typeface="Arial" charset="0"/>
          <a:ea typeface="ＭＳ Ｐゴシック" pitchFamily="-72" charset="-128"/>
          <a:cs typeface="ＭＳ Ｐゴシック" pitchFamily="-72" charset="-128"/>
        </a:defRPr>
      </a:lvl5pPr>
      <a:lvl6pPr marL="457200" algn="ctr" defTabSz="3135313" rtl="0" fontAlgn="base">
        <a:spcBef>
          <a:spcPct val="0"/>
        </a:spcBef>
        <a:spcAft>
          <a:spcPct val="0"/>
        </a:spcAft>
        <a:defRPr sz="15100">
          <a:solidFill>
            <a:schemeClr val="tx2"/>
          </a:solidFill>
          <a:latin typeface="Arial" charset="0"/>
        </a:defRPr>
      </a:lvl6pPr>
      <a:lvl7pPr marL="914400" algn="ctr" defTabSz="3135313" rtl="0" fontAlgn="base">
        <a:spcBef>
          <a:spcPct val="0"/>
        </a:spcBef>
        <a:spcAft>
          <a:spcPct val="0"/>
        </a:spcAft>
        <a:defRPr sz="15100">
          <a:solidFill>
            <a:schemeClr val="tx2"/>
          </a:solidFill>
          <a:latin typeface="Arial" charset="0"/>
        </a:defRPr>
      </a:lvl7pPr>
      <a:lvl8pPr marL="1371600" algn="ctr" defTabSz="3135313" rtl="0" fontAlgn="base">
        <a:spcBef>
          <a:spcPct val="0"/>
        </a:spcBef>
        <a:spcAft>
          <a:spcPct val="0"/>
        </a:spcAft>
        <a:defRPr sz="15100">
          <a:solidFill>
            <a:schemeClr val="tx2"/>
          </a:solidFill>
          <a:latin typeface="Arial" charset="0"/>
        </a:defRPr>
      </a:lvl8pPr>
      <a:lvl9pPr marL="1828800" algn="ctr" defTabSz="3135313" rtl="0" fontAlgn="base">
        <a:spcBef>
          <a:spcPct val="0"/>
        </a:spcBef>
        <a:spcAft>
          <a:spcPct val="0"/>
        </a:spcAft>
        <a:defRPr sz="15100">
          <a:solidFill>
            <a:schemeClr val="tx2"/>
          </a:solidFill>
          <a:latin typeface="Arial" charset="0"/>
        </a:defRPr>
      </a:lvl9pPr>
    </p:titleStyle>
    <p:bodyStyle>
      <a:lvl1pPr marL="1176338" indent="-1176338" algn="l" defTabSz="3135313" rtl="0" eaLnBrk="0" fontAlgn="base" hangingPunct="0">
        <a:spcBef>
          <a:spcPct val="20000"/>
        </a:spcBef>
        <a:spcAft>
          <a:spcPct val="0"/>
        </a:spcAft>
        <a:buChar char="•"/>
        <a:defRPr sz="11000">
          <a:solidFill>
            <a:schemeClr val="tx1"/>
          </a:solidFill>
          <a:latin typeface="+mn-lt"/>
          <a:ea typeface="ＭＳ Ｐゴシック" pitchFamily="-72" charset="-128"/>
          <a:cs typeface="ＭＳ Ｐゴシック" pitchFamily="-72" charset="-128"/>
        </a:defRPr>
      </a:lvl1pPr>
      <a:lvl2pPr marL="2547938" indent="-981075" algn="l" defTabSz="3135313" rtl="0" eaLnBrk="0" fontAlgn="base" hangingPunct="0">
        <a:spcBef>
          <a:spcPct val="20000"/>
        </a:spcBef>
        <a:spcAft>
          <a:spcPct val="0"/>
        </a:spcAft>
        <a:buChar char="–"/>
        <a:defRPr sz="9600">
          <a:solidFill>
            <a:schemeClr val="tx1"/>
          </a:solidFill>
          <a:latin typeface="+mn-lt"/>
          <a:ea typeface="ＭＳ Ｐゴシック" pitchFamily="-72" charset="-128"/>
        </a:defRPr>
      </a:lvl2pPr>
      <a:lvl3pPr marL="3919538" indent="-784225" algn="l" defTabSz="3135313" rtl="0" eaLnBrk="0" fontAlgn="base" hangingPunct="0">
        <a:spcBef>
          <a:spcPct val="20000"/>
        </a:spcBef>
        <a:spcAft>
          <a:spcPct val="0"/>
        </a:spcAft>
        <a:buChar char="•"/>
        <a:defRPr sz="8200">
          <a:solidFill>
            <a:schemeClr val="tx1"/>
          </a:solidFill>
          <a:latin typeface="+mn-lt"/>
          <a:ea typeface="ＭＳ Ｐゴシック" pitchFamily="-72" charset="-128"/>
        </a:defRPr>
      </a:lvl3pPr>
      <a:lvl4pPr marL="5486400" indent="-784225" algn="l" defTabSz="3135313" rtl="0" eaLnBrk="0" fontAlgn="base" hangingPunct="0">
        <a:spcBef>
          <a:spcPct val="20000"/>
        </a:spcBef>
        <a:spcAft>
          <a:spcPct val="0"/>
        </a:spcAft>
        <a:buChar char="–"/>
        <a:defRPr sz="6900">
          <a:solidFill>
            <a:schemeClr val="tx1"/>
          </a:solidFill>
          <a:latin typeface="+mn-lt"/>
          <a:ea typeface="ＭＳ Ｐゴシック" pitchFamily="-72" charset="-128"/>
        </a:defRPr>
      </a:lvl4pPr>
      <a:lvl5pPr marL="7053263" indent="-782638" algn="l" defTabSz="3135313" rtl="0" eaLnBrk="0" fontAlgn="base" hangingPunct="0">
        <a:spcBef>
          <a:spcPct val="20000"/>
        </a:spcBef>
        <a:spcAft>
          <a:spcPct val="0"/>
        </a:spcAft>
        <a:buChar char="»"/>
        <a:defRPr sz="6900">
          <a:solidFill>
            <a:schemeClr val="tx1"/>
          </a:solidFill>
          <a:latin typeface="+mn-lt"/>
          <a:ea typeface="ＭＳ Ｐゴシック" pitchFamily="-72" charset="-128"/>
        </a:defRPr>
      </a:lvl5pPr>
      <a:lvl6pPr marL="7510463" indent="-782638" algn="l" defTabSz="3135313" rtl="0" fontAlgn="base">
        <a:spcBef>
          <a:spcPct val="20000"/>
        </a:spcBef>
        <a:spcAft>
          <a:spcPct val="0"/>
        </a:spcAft>
        <a:buChar char="»"/>
        <a:defRPr sz="6900">
          <a:solidFill>
            <a:schemeClr val="tx1"/>
          </a:solidFill>
          <a:latin typeface="+mn-lt"/>
        </a:defRPr>
      </a:lvl6pPr>
      <a:lvl7pPr marL="7967663" indent="-782638" algn="l" defTabSz="3135313" rtl="0" fontAlgn="base">
        <a:spcBef>
          <a:spcPct val="20000"/>
        </a:spcBef>
        <a:spcAft>
          <a:spcPct val="0"/>
        </a:spcAft>
        <a:buChar char="»"/>
        <a:defRPr sz="6900">
          <a:solidFill>
            <a:schemeClr val="tx1"/>
          </a:solidFill>
          <a:latin typeface="+mn-lt"/>
        </a:defRPr>
      </a:lvl7pPr>
      <a:lvl8pPr marL="8424863" indent="-782638" algn="l" defTabSz="3135313" rtl="0" fontAlgn="base">
        <a:spcBef>
          <a:spcPct val="20000"/>
        </a:spcBef>
        <a:spcAft>
          <a:spcPct val="0"/>
        </a:spcAft>
        <a:buChar char="»"/>
        <a:defRPr sz="6900">
          <a:solidFill>
            <a:schemeClr val="tx1"/>
          </a:solidFill>
          <a:latin typeface="+mn-lt"/>
        </a:defRPr>
      </a:lvl8pPr>
      <a:lvl9pPr marL="8882063" indent="-782638" algn="l" defTabSz="3135313" rtl="0" fontAlgn="base">
        <a:spcBef>
          <a:spcPct val="20000"/>
        </a:spcBef>
        <a:spcAft>
          <a:spcPct val="0"/>
        </a:spcAft>
        <a:buChar char="»"/>
        <a:defRPr sz="6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cdc.gov/vaccines/parents/index.html" TargetMode="External"/><Relationship Id="rId3" Type="http://schemas.openxmlformats.org/officeDocument/2006/relationships/chart" Target="../charts/chart1.xml"/><Relationship Id="rId7" Type="http://schemas.openxmlformats.org/officeDocument/2006/relationships/hyperlink" Target="https://www.aap.org/en-us/advocacy-and-policy/aap-health-initiatives/Breastfeeding/Pages/default.asp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1.JPG"/><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Text Box 51"/>
          <p:cNvSpPr txBox="1">
            <a:spLocks noChangeArrowheads="1"/>
          </p:cNvSpPr>
          <p:nvPr/>
        </p:nvSpPr>
        <p:spPr bwMode="auto">
          <a:xfrm>
            <a:off x="0" y="-76090"/>
            <a:ext cx="42048113" cy="6311900"/>
          </a:xfrm>
          <a:prstGeom prst="rect">
            <a:avLst/>
          </a:prstGeom>
          <a:solidFill>
            <a:srgbClr val="7030A0"/>
          </a:solidFill>
          <a:ln w="38100">
            <a:noFill/>
            <a:miter lim="800000"/>
            <a:headEnd/>
            <a:tailEnd/>
          </a:ln>
        </p:spPr>
        <p:txBody>
          <a:bodyPr lIns="61170" tIns="30584" rIns="61170" bIns="30584" anchor="ctr" anchorCtr="1">
            <a:prstTxWarp prst="textNoShape">
              <a:avLst/>
            </a:prstTxWarp>
          </a:bodyPr>
          <a:lstStyle/>
          <a:p>
            <a:pPr defTabSz="612775"/>
            <a:endParaRPr lang="en-US" sz="6000" b="1" dirty="0">
              <a:solidFill>
                <a:srgbClr val="FFFFFF"/>
              </a:solidFill>
            </a:endParaRPr>
          </a:p>
          <a:p>
            <a:pPr defTabSz="612775"/>
            <a:endParaRPr lang="en-US" sz="6000" b="1" dirty="0">
              <a:solidFill>
                <a:srgbClr val="FFFFFF"/>
              </a:solidFill>
            </a:endParaRPr>
          </a:p>
          <a:p>
            <a:pPr defTabSz="612775"/>
            <a:endParaRPr lang="en-US" sz="6000" b="1" dirty="0">
              <a:solidFill>
                <a:srgbClr val="FFFFFF"/>
              </a:solidFill>
            </a:endParaRPr>
          </a:p>
          <a:p>
            <a:pPr defTabSz="612775"/>
            <a:endParaRPr lang="en-US" sz="6000" b="1" dirty="0">
              <a:solidFill>
                <a:srgbClr val="FFFFFF"/>
              </a:solidFill>
            </a:endParaRPr>
          </a:p>
        </p:txBody>
      </p:sp>
      <p:sp>
        <p:nvSpPr>
          <p:cNvPr id="13315" name="Text Box 46"/>
          <p:cNvSpPr txBox="1">
            <a:spLocks noChangeArrowheads="1"/>
          </p:cNvSpPr>
          <p:nvPr/>
        </p:nvSpPr>
        <p:spPr bwMode="auto">
          <a:xfrm>
            <a:off x="25484138" y="3414713"/>
            <a:ext cx="434975" cy="1095375"/>
          </a:xfrm>
          <a:prstGeom prst="rect">
            <a:avLst/>
          </a:prstGeom>
          <a:noFill/>
          <a:ln w="9525">
            <a:noFill/>
            <a:miter lim="800000"/>
            <a:headEnd/>
            <a:tailEnd/>
          </a:ln>
        </p:spPr>
        <p:txBody>
          <a:bodyPr wrap="none" lIns="215405" tIns="107703" rIns="215405" bIns="107703">
            <a:prstTxWarp prst="textNoShape">
              <a:avLst/>
            </a:prstTxWarp>
            <a:spAutoFit/>
          </a:bodyPr>
          <a:lstStyle/>
          <a:p>
            <a:pPr defTabSz="2154238" eaLnBrk="0" hangingPunct="0"/>
            <a:endParaRPr lang="en-US" sz="5700">
              <a:latin typeface="Times New Roman" pitchFamily="-72" charset="0"/>
            </a:endParaRPr>
          </a:p>
        </p:txBody>
      </p:sp>
      <p:sp>
        <p:nvSpPr>
          <p:cNvPr id="13316" name="Text Box 52"/>
          <p:cNvSpPr txBox="1">
            <a:spLocks noChangeArrowheads="1"/>
          </p:cNvSpPr>
          <p:nvPr/>
        </p:nvSpPr>
        <p:spPr bwMode="auto">
          <a:xfrm>
            <a:off x="946288" y="6530000"/>
            <a:ext cx="10053836" cy="769441"/>
          </a:xfrm>
          <a:prstGeom prst="rect">
            <a:avLst/>
          </a:prstGeom>
          <a:solidFill>
            <a:srgbClr val="7030A0"/>
          </a:solidFill>
          <a:ln w="38100">
            <a:noFill/>
            <a:miter lim="800000"/>
            <a:headEnd/>
            <a:tailEnd/>
          </a:ln>
          <a:effectLst/>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Background &amp; Purpose</a:t>
            </a:r>
          </a:p>
        </p:txBody>
      </p:sp>
      <p:sp>
        <p:nvSpPr>
          <p:cNvPr id="13322" name="Text Box 59"/>
          <p:cNvSpPr txBox="1">
            <a:spLocks noChangeArrowheads="1"/>
          </p:cNvSpPr>
          <p:nvPr/>
        </p:nvSpPr>
        <p:spPr bwMode="auto">
          <a:xfrm>
            <a:off x="30496857" y="16826690"/>
            <a:ext cx="10636500" cy="792503"/>
          </a:xfrm>
          <a:prstGeom prst="rect">
            <a:avLst/>
          </a:prstGeom>
          <a:solidFill>
            <a:srgbClr val="7030A0"/>
          </a:solidFill>
          <a:ln w="38100">
            <a:noFill/>
            <a:miter lim="800000"/>
            <a:headEnd/>
            <a:tailEnd/>
          </a:ln>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Conclusions</a:t>
            </a:r>
          </a:p>
        </p:txBody>
      </p:sp>
      <p:sp>
        <p:nvSpPr>
          <p:cNvPr id="13326" name="Text Box 69"/>
          <p:cNvSpPr txBox="1">
            <a:spLocks noChangeArrowheads="1"/>
          </p:cNvSpPr>
          <p:nvPr/>
        </p:nvSpPr>
        <p:spPr bwMode="auto">
          <a:xfrm>
            <a:off x="12271554" y="6530000"/>
            <a:ext cx="17046950" cy="769441"/>
          </a:xfrm>
          <a:prstGeom prst="rect">
            <a:avLst/>
          </a:prstGeom>
          <a:solidFill>
            <a:srgbClr val="7030A0"/>
          </a:solidFill>
          <a:ln w="38100">
            <a:noFill/>
            <a:miter lim="800000"/>
            <a:headEnd/>
            <a:tailEnd/>
          </a:ln>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Parenting</a:t>
            </a:r>
            <a:r>
              <a:rPr lang="en-US" sz="4400" b="1" dirty="0">
                <a:solidFill>
                  <a:schemeClr val="bg2"/>
                </a:solidFill>
                <a:ea typeface="Arial" pitchFamily="-72" charset="0"/>
                <a:cs typeface="Arial" pitchFamily="-72" charset="0"/>
              </a:rPr>
              <a:t> </a:t>
            </a:r>
            <a:r>
              <a:rPr lang="en-US" sz="4400" b="1" dirty="0">
                <a:solidFill>
                  <a:srgbClr val="FFFFFF"/>
                </a:solidFill>
                <a:ea typeface="Arial" pitchFamily="-72" charset="0"/>
                <a:cs typeface="Arial" pitchFamily="-72" charset="0"/>
              </a:rPr>
              <a:t>Practices: Vaccination</a:t>
            </a:r>
          </a:p>
        </p:txBody>
      </p:sp>
      <p:sp>
        <p:nvSpPr>
          <p:cNvPr id="13510" name="Text Box 59"/>
          <p:cNvSpPr txBox="1">
            <a:spLocks noChangeArrowheads="1"/>
          </p:cNvSpPr>
          <p:nvPr/>
        </p:nvSpPr>
        <p:spPr bwMode="auto">
          <a:xfrm>
            <a:off x="30596881" y="35068427"/>
            <a:ext cx="10519231" cy="796206"/>
          </a:xfrm>
          <a:prstGeom prst="rect">
            <a:avLst/>
          </a:prstGeom>
          <a:solidFill>
            <a:srgbClr val="7030A0"/>
          </a:solidFill>
          <a:ln w="38100">
            <a:noFill/>
            <a:miter lim="800000"/>
            <a:headEnd/>
            <a:tailEnd/>
          </a:ln>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References</a:t>
            </a:r>
          </a:p>
        </p:txBody>
      </p:sp>
      <p:sp>
        <p:nvSpPr>
          <p:cNvPr id="23" name="Text Box 59"/>
          <p:cNvSpPr txBox="1">
            <a:spLocks noChangeArrowheads="1"/>
          </p:cNvSpPr>
          <p:nvPr/>
        </p:nvSpPr>
        <p:spPr bwMode="auto">
          <a:xfrm>
            <a:off x="877932" y="24269497"/>
            <a:ext cx="10182424" cy="769441"/>
          </a:xfrm>
          <a:prstGeom prst="rect">
            <a:avLst/>
          </a:prstGeom>
          <a:solidFill>
            <a:srgbClr val="7030A0"/>
          </a:solidFill>
          <a:ln w="38100">
            <a:noFill/>
            <a:miter lim="800000"/>
            <a:headEnd/>
            <a:tailEnd/>
          </a:ln>
          <a:effectLst/>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Procedure &amp; Demographics</a:t>
            </a:r>
          </a:p>
        </p:txBody>
      </p:sp>
      <p:sp>
        <p:nvSpPr>
          <p:cNvPr id="35" name="Text Box 52">
            <a:extLst>
              <a:ext uri="{FF2B5EF4-FFF2-40B4-BE49-F238E27FC236}">
                <a16:creationId xmlns:a16="http://schemas.microsoft.com/office/drawing/2014/main" id="{B8116A27-B600-6147-A3DD-FF262B8CEEAA}"/>
              </a:ext>
            </a:extLst>
          </p:cNvPr>
          <p:cNvSpPr txBox="1">
            <a:spLocks noChangeArrowheads="1"/>
          </p:cNvSpPr>
          <p:nvPr/>
        </p:nvSpPr>
        <p:spPr bwMode="auto">
          <a:xfrm>
            <a:off x="949549" y="16837843"/>
            <a:ext cx="10182424" cy="781350"/>
          </a:xfrm>
          <a:prstGeom prst="rect">
            <a:avLst/>
          </a:prstGeom>
          <a:solidFill>
            <a:srgbClr val="7030A0"/>
          </a:solidFill>
          <a:ln w="38100">
            <a:noFill/>
            <a:miter lim="800000"/>
            <a:headEnd/>
            <a:tailEnd/>
          </a:ln>
          <a:effectLst/>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Questions &amp; Predictions</a:t>
            </a:r>
          </a:p>
        </p:txBody>
      </p:sp>
      <p:sp>
        <p:nvSpPr>
          <p:cNvPr id="36" name="Text Box 69">
            <a:extLst>
              <a:ext uri="{FF2B5EF4-FFF2-40B4-BE49-F238E27FC236}">
                <a16:creationId xmlns:a16="http://schemas.microsoft.com/office/drawing/2014/main" id="{0A42E557-6221-6A43-BDA8-132337EA4C3F}"/>
              </a:ext>
            </a:extLst>
          </p:cNvPr>
          <p:cNvSpPr txBox="1">
            <a:spLocks noChangeArrowheads="1"/>
          </p:cNvSpPr>
          <p:nvPr/>
        </p:nvSpPr>
        <p:spPr bwMode="auto">
          <a:xfrm>
            <a:off x="12334252" y="27262744"/>
            <a:ext cx="17036887" cy="769441"/>
          </a:xfrm>
          <a:prstGeom prst="rect">
            <a:avLst/>
          </a:prstGeom>
          <a:solidFill>
            <a:srgbClr val="7030A0"/>
          </a:solidFill>
          <a:ln w="38100">
            <a:noFill/>
            <a:miter lim="800000"/>
            <a:headEnd/>
            <a:tailEnd/>
          </a:ln>
          <a:effectLst/>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Childbearing</a:t>
            </a:r>
          </a:p>
        </p:txBody>
      </p:sp>
      <p:sp>
        <p:nvSpPr>
          <p:cNvPr id="2" name="TextBox 1">
            <a:extLst>
              <a:ext uri="{FF2B5EF4-FFF2-40B4-BE49-F238E27FC236}">
                <a16:creationId xmlns:a16="http://schemas.microsoft.com/office/drawing/2014/main" id="{78C13F61-5BCC-7B41-AC3C-034EFBF36555}"/>
              </a:ext>
            </a:extLst>
          </p:cNvPr>
          <p:cNvSpPr txBox="1"/>
          <p:nvPr/>
        </p:nvSpPr>
        <p:spPr>
          <a:xfrm rot="10800000" flipV="1">
            <a:off x="897023" y="7273967"/>
            <a:ext cx="10018684" cy="9626481"/>
          </a:xfrm>
          <a:prstGeom prst="rect">
            <a:avLst/>
          </a:prstGeom>
          <a:noFill/>
        </p:spPr>
        <p:txBody>
          <a:bodyPr wrap="square" rtlCol="0">
            <a:spAutoFit/>
          </a:bodyPr>
          <a:lstStyle/>
          <a:p>
            <a:pPr>
              <a:lnSpc>
                <a:spcPct val="150000"/>
              </a:lnSpc>
            </a:pPr>
            <a:r>
              <a:rPr lang="en-US" sz="2800" b="1" dirty="0">
                <a:solidFill>
                  <a:srgbClr val="000000"/>
                </a:solidFill>
              </a:rPr>
              <a:t>Background: </a:t>
            </a:r>
            <a:r>
              <a:rPr lang="en-US" dirty="0">
                <a:solidFill>
                  <a:srgbClr val="000000"/>
                </a:solidFill>
              </a:rPr>
              <a:t>Given the influx of information via technology (e.g., internet, social media) over the last 25 years, it is likely that current millennial college students are aware of various childbirth options (e.g., hospital birth, home birth), and more knowledgeable about the benefits of breastfeeding and vaccinations than students were 25 years ago. Further, exposure to information via technology has also likely increased college students' awareness of the variability in family structure (e.g., cohabitation, marriage). Within the field of Maternal &amp; Child Health, it is essential for practitioners to be proactive in planning for future needs and addressing misconceptions. In doing so, it is likely that both maternal and child health outcomes will continue to improve in subsequent years. </a:t>
            </a:r>
          </a:p>
          <a:p>
            <a:pPr>
              <a:lnSpc>
                <a:spcPct val="150000"/>
              </a:lnSpc>
            </a:pPr>
            <a:r>
              <a:rPr lang="en-US" sz="2800" b="1" dirty="0">
                <a:solidFill>
                  <a:srgbClr val="000000"/>
                </a:solidFill>
              </a:rPr>
              <a:t>Purpose: </a:t>
            </a:r>
            <a:r>
              <a:rPr lang="en-US" dirty="0">
                <a:solidFill>
                  <a:srgbClr val="000000"/>
                </a:solidFill>
              </a:rPr>
              <a:t>This study examined the variability in current UWEC female students' reported aspirations and knowledge surrounding childbearing, family structure, and parenting practices, particularly those practices that may have been less common 25 years ago (e.g., cohabitation, water births). </a:t>
            </a:r>
            <a:endParaRPr lang="en-US" sz="2800" b="1" dirty="0">
              <a:solidFill>
                <a:srgbClr val="000000"/>
              </a:solidFill>
            </a:endParaRPr>
          </a:p>
        </p:txBody>
      </p:sp>
      <p:sp>
        <p:nvSpPr>
          <p:cNvPr id="20" name="TextBox 19">
            <a:extLst>
              <a:ext uri="{FF2B5EF4-FFF2-40B4-BE49-F238E27FC236}">
                <a16:creationId xmlns:a16="http://schemas.microsoft.com/office/drawing/2014/main" id="{F583B1C3-CD4A-3F4E-B9E1-9843E34ABAB0}"/>
              </a:ext>
            </a:extLst>
          </p:cNvPr>
          <p:cNvSpPr txBox="1"/>
          <p:nvPr/>
        </p:nvSpPr>
        <p:spPr>
          <a:xfrm>
            <a:off x="538974" y="32643006"/>
            <a:ext cx="9973656" cy="3046988"/>
          </a:xfrm>
          <a:prstGeom prst="rect">
            <a:avLst/>
          </a:prstGeom>
          <a:noFill/>
        </p:spPr>
        <p:txBody>
          <a:bodyPr wrap="square" rtlCol="0">
            <a:spAutoFit/>
          </a:bodyPr>
          <a:lstStyle/>
          <a:p>
            <a:endParaRPr lang="en-US" dirty="0">
              <a:solidFill>
                <a:srgbClr val="000000"/>
              </a:solidFill>
            </a:endParaRPr>
          </a:p>
          <a:p>
            <a:endParaRPr lang="en-US" dirty="0">
              <a:solidFill>
                <a:srgbClr val="000000"/>
              </a:solidFill>
            </a:endParaRPr>
          </a:p>
          <a:p>
            <a:endParaRPr lang="en-US" dirty="0">
              <a:solidFill>
                <a:srgbClr val="000000"/>
              </a:solidFill>
            </a:endParaRPr>
          </a:p>
          <a:p>
            <a:pPr marL="342900" indent="-342900">
              <a:buFont typeface="Wingdings" pitchFamily="2" charset="2"/>
              <a:buChar char="v"/>
            </a:pPr>
            <a:endParaRPr lang="en-US" dirty="0">
              <a:solidFill>
                <a:srgbClr val="000000"/>
              </a:solidFill>
            </a:endParaRPr>
          </a:p>
          <a:p>
            <a:endParaRPr lang="en-US" dirty="0">
              <a:solidFill>
                <a:srgbClr val="000000"/>
              </a:solidFill>
            </a:endParaRPr>
          </a:p>
          <a:p>
            <a:pPr marL="342900" indent="-342900">
              <a:buFont typeface="Wingdings" pitchFamily="2" charset="2"/>
              <a:buChar char="v"/>
            </a:pPr>
            <a:endParaRPr lang="en-US" dirty="0">
              <a:solidFill>
                <a:srgbClr val="000000"/>
              </a:solidFill>
            </a:endParaRPr>
          </a:p>
          <a:p>
            <a:pPr marL="342900" indent="-342900">
              <a:buFont typeface="Wingdings" pitchFamily="2" charset="2"/>
              <a:buChar char="v"/>
            </a:pPr>
            <a:endParaRPr lang="en-US" dirty="0">
              <a:solidFill>
                <a:srgbClr val="000000"/>
              </a:solidFill>
            </a:endParaRPr>
          </a:p>
          <a:p>
            <a:endParaRPr lang="en-US" dirty="0">
              <a:solidFill>
                <a:srgbClr val="000000"/>
              </a:solidFill>
            </a:endParaRPr>
          </a:p>
        </p:txBody>
      </p:sp>
      <p:sp>
        <p:nvSpPr>
          <p:cNvPr id="21" name="TextBox 20">
            <a:extLst>
              <a:ext uri="{FF2B5EF4-FFF2-40B4-BE49-F238E27FC236}">
                <a16:creationId xmlns:a16="http://schemas.microsoft.com/office/drawing/2014/main" id="{5AEB1EAC-69ED-BF40-A594-0EACB3DF9F40}"/>
              </a:ext>
            </a:extLst>
          </p:cNvPr>
          <p:cNvSpPr txBox="1"/>
          <p:nvPr/>
        </p:nvSpPr>
        <p:spPr>
          <a:xfrm>
            <a:off x="5800339" y="33968493"/>
            <a:ext cx="4992267" cy="1938992"/>
          </a:xfrm>
          <a:prstGeom prst="rect">
            <a:avLst/>
          </a:prstGeom>
          <a:noFill/>
        </p:spPr>
        <p:txBody>
          <a:bodyPr wrap="square" rtlCol="0">
            <a:spAutoFit/>
          </a:bodyPr>
          <a:lstStyle/>
          <a:p>
            <a:endParaRPr lang="en-US" dirty="0">
              <a:solidFill>
                <a:srgbClr val="000000"/>
              </a:solidFill>
            </a:endParaRPr>
          </a:p>
          <a:p>
            <a:endParaRPr lang="en-US" dirty="0">
              <a:solidFill>
                <a:srgbClr val="000000"/>
              </a:solidFill>
            </a:endParaRPr>
          </a:p>
          <a:p>
            <a:pPr marL="342900" indent="-342900">
              <a:buFont typeface="Wingdings" pitchFamily="2" charset="2"/>
              <a:buChar char="v"/>
            </a:pPr>
            <a:endParaRPr lang="en-US" dirty="0">
              <a:solidFill>
                <a:srgbClr val="000000"/>
              </a:solidFill>
            </a:endParaRPr>
          </a:p>
          <a:p>
            <a:pPr marL="342900" indent="-342900">
              <a:buFont typeface="Wingdings" pitchFamily="2" charset="2"/>
              <a:buChar char="v"/>
            </a:pPr>
            <a:endParaRPr lang="en-US" dirty="0">
              <a:solidFill>
                <a:srgbClr val="000000"/>
              </a:solidFill>
            </a:endParaRPr>
          </a:p>
          <a:p>
            <a:endParaRPr lang="en-US" dirty="0">
              <a:solidFill>
                <a:srgbClr val="000000"/>
              </a:solidFill>
            </a:endParaRPr>
          </a:p>
        </p:txBody>
      </p:sp>
      <p:sp>
        <p:nvSpPr>
          <p:cNvPr id="22" name="TextBox 21">
            <a:extLst>
              <a:ext uri="{FF2B5EF4-FFF2-40B4-BE49-F238E27FC236}">
                <a16:creationId xmlns:a16="http://schemas.microsoft.com/office/drawing/2014/main" id="{97B33B1C-ECDD-FC44-A4E6-9EBDB5B45DB3}"/>
              </a:ext>
            </a:extLst>
          </p:cNvPr>
          <p:cNvSpPr txBox="1"/>
          <p:nvPr/>
        </p:nvSpPr>
        <p:spPr>
          <a:xfrm>
            <a:off x="947982" y="17729692"/>
            <a:ext cx="10185558" cy="6856492"/>
          </a:xfrm>
          <a:prstGeom prst="rect">
            <a:avLst/>
          </a:prstGeom>
          <a:noFill/>
        </p:spPr>
        <p:txBody>
          <a:bodyPr wrap="square" rtlCol="0">
            <a:spAutoFit/>
          </a:bodyPr>
          <a:lstStyle/>
          <a:p>
            <a:pPr lvl="0">
              <a:lnSpc>
                <a:spcPct val="150000"/>
              </a:lnSpc>
            </a:pPr>
            <a:r>
              <a:rPr lang="en-US" sz="2800" b="1" dirty="0">
                <a:solidFill>
                  <a:srgbClr val="000000"/>
                </a:solidFill>
              </a:rPr>
              <a:t>Questions:</a:t>
            </a:r>
          </a:p>
          <a:p>
            <a:pPr marL="457200" lvl="0" indent="-457200">
              <a:lnSpc>
                <a:spcPct val="150000"/>
              </a:lnSpc>
              <a:buAutoNum type="arabicPeriod"/>
            </a:pPr>
            <a:r>
              <a:rPr lang="en-US" dirty="0">
                <a:solidFill>
                  <a:srgbClr val="000000"/>
                </a:solidFill>
              </a:rPr>
              <a:t>What are female college students’ preferences for decisions that must be made during pregnancy? (type of delivery, having diagnostic screening)</a:t>
            </a:r>
          </a:p>
          <a:p>
            <a:pPr marL="457200" lvl="0" indent="-457200">
              <a:lnSpc>
                <a:spcPct val="150000"/>
              </a:lnSpc>
              <a:buAutoNum type="arabicPeriod"/>
            </a:pPr>
            <a:r>
              <a:rPr lang="en-US" dirty="0">
                <a:solidFill>
                  <a:srgbClr val="000000"/>
                </a:solidFill>
              </a:rPr>
              <a:t>What are female college students’ preferences regarding family structure? (marriage vs. cohabitation)</a:t>
            </a:r>
          </a:p>
          <a:p>
            <a:pPr marL="457200" lvl="0" indent="-457200">
              <a:lnSpc>
                <a:spcPct val="150000"/>
              </a:lnSpc>
              <a:buAutoNum type="arabicPeriod"/>
            </a:pPr>
            <a:r>
              <a:rPr lang="en-US" dirty="0">
                <a:solidFill>
                  <a:srgbClr val="000000"/>
                </a:solidFill>
              </a:rPr>
              <a:t>What are female college students’ preferences for parenting practices? (breastfeeding, vaccinations)</a:t>
            </a:r>
          </a:p>
          <a:p>
            <a:pPr lvl="0">
              <a:lnSpc>
                <a:spcPct val="150000"/>
              </a:lnSpc>
            </a:pPr>
            <a:r>
              <a:rPr lang="en-US" sz="2800" b="1" dirty="0">
                <a:solidFill>
                  <a:srgbClr val="000000"/>
                </a:solidFill>
              </a:rPr>
              <a:t>Predictions: </a:t>
            </a:r>
            <a:r>
              <a:rPr lang="en-US" dirty="0">
                <a:solidFill>
                  <a:srgbClr val="000000"/>
                </a:solidFill>
              </a:rPr>
              <a:t>I expect that a large proportion of the participants in this study will be accepting of non‐conventional childbearing, family, and parenting practices that were not common 25 years ago. </a:t>
            </a:r>
          </a:p>
          <a:p>
            <a:pPr marL="457200" lvl="0" indent="-457200">
              <a:lnSpc>
                <a:spcPct val="150000"/>
              </a:lnSpc>
              <a:buAutoNum type="arabicPeriod"/>
            </a:pPr>
            <a:endParaRPr lang="en-US" dirty="0">
              <a:solidFill>
                <a:srgbClr val="000000"/>
              </a:solidFill>
            </a:endParaRPr>
          </a:p>
        </p:txBody>
      </p:sp>
      <p:sp>
        <p:nvSpPr>
          <p:cNvPr id="7" name="Rectangle 6">
            <a:extLst>
              <a:ext uri="{FF2B5EF4-FFF2-40B4-BE49-F238E27FC236}">
                <a16:creationId xmlns:a16="http://schemas.microsoft.com/office/drawing/2014/main" id="{C10B4047-D43C-7C49-8ED2-C7D6659B31A2}"/>
              </a:ext>
            </a:extLst>
          </p:cNvPr>
          <p:cNvSpPr/>
          <p:nvPr/>
        </p:nvSpPr>
        <p:spPr>
          <a:xfrm>
            <a:off x="877932" y="25022554"/>
            <a:ext cx="10182424" cy="10341293"/>
          </a:xfrm>
          <a:prstGeom prst="rect">
            <a:avLst/>
          </a:prstGeom>
        </p:spPr>
        <p:txBody>
          <a:bodyPr wrap="square">
            <a:spAutoFit/>
          </a:bodyPr>
          <a:lstStyle/>
          <a:p>
            <a:pPr>
              <a:lnSpc>
                <a:spcPct val="150000"/>
              </a:lnSpc>
            </a:pPr>
            <a:r>
              <a:rPr lang="en-US" sz="2800" b="1" dirty="0">
                <a:solidFill>
                  <a:srgbClr val="000000"/>
                </a:solidFill>
                <a:latin typeface="+mn-lt"/>
              </a:rPr>
              <a:t>Method: </a:t>
            </a:r>
            <a:r>
              <a:rPr lang="en-US" dirty="0">
                <a:solidFill>
                  <a:srgbClr val="000000"/>
                </a:solidFill>
                <a:latin typeface="+mn-lt"/>
              </a:rPr>
              <a:t>Participants completed an anonymous online survey (Qualtrics) that included 30 items assessing their thoughts regarding childbearing, family structure, parenting practices, and demographics.</a:t>
            </a:r>
          </a:p>
          <a:p>
            <a:pPr>
              <a:lnSpc>
                <a:spcPct val="150000"/>
              </a:lnSpc>
            </a:pPr>
            <a:r>
              <a:rPr lang="en-US" sz="2800" b="1" dirty="0">
                <a:solidFill>
                  <a:srgbClr val="000000"/>
                </a:solidFill>
              </a:rPr>
              <a:t>Inclusion Criteria:</a:t>
            </a:r>
          </a:p>
          <a:p>
            <a:pPr marL="342900" indent="-342900">
              <a:lnSpc>
                <a:spcPct val="150000"/>
              </a:lnSpc>
              <a:buFont typeface="Wingdings" pitchFamily="2" charset="2"/>
              <a:buChar char="v"/>
            </a:pPr>
            <a:r>
              <a:rPr lang="en-US" dirty="0">
                <a:solidFill>
                  <a:srgbClr val="000000"/>
                </a:solidFill>
              </a:rPr>
              <a:t>UW-</a:t>
            </a:r>
            <a:r>
              <a:rPr lang="en-US" dirty="0" err="1">
                <a:solidFill>
                  <a:srgbClr val="000000"/>
                </a:solidFill>
              </a:rPr>
              <a:t>Eau</a:t>
            </a:r>
            <a:r>
              <a:rPr lang="en-US" dirty="0">
                <a:solidFill>
                  <a:srgbClr val="000000"/>
                </a:solidFill>
              </a:rPr>
              <a:t> Claire female student, age 18+, unmarried, has no children, not currently pregnant</a:t>
            </a:r>
          </a:p>
          <a:p>
            <a:pPr>
              <a:lnSpc>
                <a:spcPct val="150000"/>
              </a:lnSpc>
            </a:pPr>
            <a:r>
              <a:rPr lang="en-US" sz="2800" b="1" dirty="0">
                <a:solidFill>
                  <a:srgbClr val="000000"/>
                </a:solidFill>
              </a:rPr>
              <a:t>Overview:</a:t>
            </a:r>
          </a:p>
          <a:p>
            <a:pPr marL="342900" indent="-342900">
              <a:lnSpc>
                <a:spcPct val="150000"/>
              </a:lnSpc>
              <a:buFont typeface="Wingdings" pitchFamily="2" charset="2"/>
              <a:buChar char="v"/>
            </a:pPr>
            <a:r>
              <a:rPr lang="en-US" dirty="0">
                <a:solidFill>
                  <a:srgbClr val="000000"/>
                </a:solidFill>
              </a:rPr>
              <a:t>The initial sample included 282 female college students, of which 229 (81.2%) indicated a desire to have children. These 229 participants then answered questions regarding childbearing, parenting practices, and demographics.</a:t>
            </a:r>
          </a:p>
          <a:p>
            <a:pPr marL="342900" indent="-342900">
              <a:lnSpc>
                <a:spcPct val="150000"/>
              </a:lnSpc>
              <a:buFont typeface="Wingdings" pitchFamily="2" charset="2"/>
              <a:buChar char="v"/>
            </a:pPr>
            <a:r>
              <a:rPr lang="en-US" dirty="0">
                <a:solidFill>
                  <a:srgbClr val="000000"/>
                </a:solidFill>
              </a:rPr>
              <a:t>The majority of participants were White which is representative of the UWEC Campus population.</a:t>
            </a:r>
          </a:p>
          <a:p>
            <a:pPr marL="342900" indent="-342900">
              <a:lnSpc>
                <a:spcPct val="150000"/>
              </a:lnSpc>
              <a:buFont typeface="Wingdings" pitchFamily="2" charset="2"/>
              <a:buChar char="v"/>
            </a:pPr>
            <a:endParaRPr lang="en-US" dirty="0">
              <a:solidFill>
                <a:srgbClr val="000000"/>
              </a:solidFill>
            </a:endParaRPr>
          </a:p>
          <a:p>
            <a:endParaRPr lang="en-US" b="1" dirty="0">
              <a:solidFill>
                <a:srgbClr val="000000"/>
              </a:solidFill>
            </a:endParaRPr>
          </a:p>
          <a:p>
            <a:pPr marL="342900" indent="-342900">
              <a:buFont typeface="Wingdings" pitchFamily="2" charset="2"/>
              <a:buChar char="v"/>
            </a:pPr>
            <a:endParaRPr lang="en-US" dirty="0">
              <a:solidFill>
                <a:srgbClr val="000000"/>
              </a:solidFill>
            </a:endParaRPr>
          </a:p>
          <a:p>
            <a:pPr marL="342900" indent="-342900">
              <a:buFont typeface="Wingdings" pitchFamily="2" charset="2"/>
              <a:buChar char="v"/>
            </a:pPr>
            <a:endParaRPr lang="en-US" dirty="0">
              <a:solidFill>
                <a:srgbClr val="000000"/>
              </a:solidFill>
            </a:endParaRPr>
          </a:p>
          <a:p>
            <a:endParaRPr lang="en-US" dirty="0">
              <a:solidFill>
                <a:srgbClr val="000000"/>
              </a:solidFill>
              <a:latin typeface="+mn-lt"/>
            </a:endParaRPr>
          </a:p>
          <a:p>
            <a:endParaRPr lang="en-US" dirty="0">
              <a:solidFill>
                <a:srgbClr val="000000"/>
              </a:solidFill>
              <a:latin typeface="+mn-lt"/>
            </a:endParaRPr>
          </a:p>
          <a:p>
            <a:r>
              <a:rPr lang="en-US" dirty="0">
                <a:solidFill>
                  <a:srgbClr val="000000"/>
                </a:solidFill>
                <a:latin typeface="+mn-lt"/>
              </a:rPr>
              <a:t> </a:t>
            </a:r>
          </a:p>
        </p:txBody>
      </p:sp>
      <p:sp>
        <p:nvSpPr>
          <p:cNvPr id="24" name="Text Box 59">
            <a:extLst>
              <a:ext uri="{FF2B5EF4-FFF2-40B4-BE49-F238E27FC236}">
                <a16:creationId xmlns:a16="http://schemas.microsoft.com/office/drawing/2014/main" id="{9A5AB8DE-69E9-FE4A-9A70-500D10BD87F6}"/>
              </a:ext>
            </a:extLst>
          </p:cNvPr>
          <p:cNvSpPr txBox="1">
            <a:spLocks noChangeArrowheads="1"/>
          </p:cNvSpPr>
          <p:nvPr/>
        </p:nvSpPr>
        <p:spPr bwMode="auto">
          <a:xfrm>
            <a:off x="30581275" y="28559647"/>
            <a:ext cx="10552082" cy="769441"/>
          </a:xfrm>
          <a:prstGeom prst="rect">
            <a:avLst/>
          </a:prstGeom>
          <a:solidFill>
            <a:srgbClr val="7030A0"/>
          </a:solidFill>
          <a:ln w="38100">
            <a:noFill/>
            <a:miter lim="800000"/>
            <a:headEnd/>
            <a:tailEnd/>
          </a:ln>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Limitations &amp; Future Direction</a:t>
            </a:r>
          </a:p>
        </p:txBody>
      </p:sp>
      <p:sp>
        <p:nvSpPr>
          <p:cNvPr id="4" name="TextBox 3">
            <a:extLst>
              <a:ext uri="{FF2B5EF4-FFF2-40B4-BE49-F238E27FC236}">
                <a16:creationId xmlns:a16="http://schemas.microsoft.com/office/drawing/2014/main" id="{B40E7D56-9857-E948-A95A-9BBCB72FCFF5}"/>
              </a:ext>
            </a:extLst>
          </p:cNvPr>
          <p:cNvSpPr txBox="1"/>
          <p:nvPr/>
        </p:nvSpPr>
        <p:spPr>
          <a:xfrm>
            <a:off x="30616061" y="17596679"/>
            <a:ext cx="10496790" cy="10919143"/>
          </a:xfrm>
          <a:prstGeom prst="rect">
            <a:avLst/>
          </a:prstGeom>
          <a:noFill/>
        </p:spPr>
        <p:txBody>
          <a:bodyPr wrap="square" rtlCol="0">
            <a:spAutoFit/>
          </a:bodyPr>
          <a:lstStyle/>
          <a:p>
            <a:pPr>
              <a:lnSpc>
                <a:spcPct val="150000"/>
              </a:lnSpc>
            </a:pPr>
            <a:r>
              <a:rPr lang="en-US" sz="2800" b="1" dirty="0">
                <a:solidFill>
                  <a:srgbClr val="000000"/>
                </a:solidFill>
              </a:rPr>
              <a:t>Intent to Vaccinate Children: </a:t>
            </a:r>
            <a:r>
              <a:rPr lang="en-US" dirty="0">
                <a:solidFill>
                  <a:srgbClr val="000000"/>
                </a:solidFill>
              </a:rPr>
              <a:t>Almost all participants (97.4%) indicated an intention to vaccinate their children with some if not all recommended vaccinations, a recommended practice by the Centers for Disease Control &amp; Prevention.</a:t>
            </a:r>
          </a:p>
          <a:p>
            <a:pPr>
              <a:lnSpc>
                <a:spcPct val="150000"/>
              </a:lnSpc>
            </a:pPr>
            <a:r>
              <a:rPr lang="en-US" sz="2800" b="1" dirty="0">
                <a:solidFill>
                  <a:srgbClr val="000000"/>
                </a:solidFill>
              </a:rPr>
              <a:t>Intent to Breastfeed Children: </a:t>
            </a:r>
            <a:r>
              <a:rPr lang="en-US" dirty="0">
                <a:solidFill>
                  <a:srgbClr val="000000"/>
                </a:solidFill>
              </a:rPr>
              <a:t>The</a:t>
            </a:r>
            <a:r>
              <a:rPr lang="en-US" sz="2800" b="1" dirty="0">
                <a:solidFill>
                  <a:srgbClr val="000000"/>
                </a:solidFill>
              </a:rPr>
              <a:t> </a:t>
            </a:r>
            <a:r>
              <a:rPr lang="en-US" dirty="0">
                <a:solidFill>
                  <a:srgbClr val="000000"/>
                </a:solidFill>
              </a:rPr>
              <a:t>majority of participants (89.5%) indicated an intention to breastfeed their children, a recommended practice by the American Academy of Pediatrics. </a:t>
            </a:r>
          </a:p>
          <a:p>
            <a:pPr>
              <a:lnSpc>
                <a:spcPct val="150000"/>
              </a:lnSpc>
            </a:pPr>
            <a:r>
              <a:rPr lang="en-US" sz="2800" b="1" dirty="0">
                <a:solidFill>
                  <a:srgbClr val="000000"/>
                </a:solidFill>
              </a:rPr>
              <a:t>Type of Delivery: </a:t>
            </a:r>
            <a:r>
              <a:rPr lang="en-US" dirty="0">
                <a:solidFill>
                  <a:srgbClr val="000000"/>
                </a:solidFill>
              </a:rPr>
              <a:t>The majority of participants (84.3%) indicated a desire for a vaginal labor whether medicated or not. </a:t>
            </a:r>
          </a:p>
          <a:p>
            <a:pPr>
              <a:lnSpc>
                <a:spcPct val="150000"/>
              </a:lnSpc>
            </a:pPr>
            <a:r>
              <a:rPr lang="en-US" sz="2800" b="1" dirty="0">
                <a:solidFill>
                  <a:srgbClr val="000000"/>
                </a:solidFill>
              </a:rPr>
              <a:t>Acceptance of Cohabitation: </a:t>
            </a:r>
            <a:r>
              <a:rPr lang="en-US" dirty="0">
                <a:solidFill>
                  <a:srgbClr val="000000"/>
                </a:solidFill>
              </a:rPr>
              <a:t>The</a:t>
            </a:r>
            <a:r>
              <a:rPr lang="en-US" sz="2800" b="1" dirty="0">
                <a:solidFill>
                  <a:srgbClr val="000000"/>
                </a:solidFill>
              </a:rPr>
              <a:t> </a:t>
            </a:r>
            <a:r>
              <a:rPr lang="en-US" dirty="0">
                <a:solidFill>
                  <a:srgbClr val="000000"/>
                </a:solidFill>
              </a:rPr>
              <a:t>majority of participants (75.9%) indicated acceptance of this practice that was formally considered to be less-conventional. </a:t>
            </a:r>
          </a:p>
          <a:p>
            <a:pPr>
              <a:lnSpc>
                <a:spcPct val="150000"/>
              </a:lnSpc>
            </a:pPr>
            <a:endParaRPr lang="en-US" dirty="0">
              <a:solidFill>
                <a:srgbClr val="000000"/>
              </a:solidFill>
            </a:endParaRPr>
          </a:p>
          <a:p>
            <a:pPr>
              <a:lnSpc>
                <a:spcPct val="150000"/>
              </a:lnSpc>
            </a:pPr>
            <a:r>
              <a:rPr lang="en-US" dirty="0">
                <a:solidFill>
                  <a:srgbClr val="000000"/>
                </a:solidFill>
              </a:rPr>
              <a:t>Overall, the female college students in this study intend to follow the recommended  parenting practices of vaccinating and breastfeeding their children. Interestingly, while many of these participants indicated an acceptance of cohabitation, formally considered a less-conventional practice, few expressed an intention to have a less-conventional delivery such as water or home birth.  </a:t>
            </a:r>
          </a:p>
        </p:txBody>
      </p:sp>
      <p:graphicFrame>
        <p:nvGraphicFramePr>
          <p:cNvPr id="26" name="Chart 25">
            <a:extLst>
              <a:ext uri="{FF2B5EF4-FFF2-40B4-BE49-F238E27FC236}">
                <a16:creationId xmlns:a16="http://schemas.microsoft.com/office/drawing/2014/main" id="{A0B4EC28-AA0B-A049-8CD8-2E6C5E37A49D}"/>
              </a:ext>
            </a:extLst>
          </p:cNvPr>
          <p:cNvGraphicFramePr/>
          <p:nvPr>
            <p:extLst>
              <p:ext uri="{D42A27DB-BD31-4B8C-83A1-F6EECF244321}">
                <p14:modId xmlns:p14="http://schemas.microsoft.com/office/powerpoint/2010/main" val="3255688804"/>
              </p:ext>
            </p:extLst>
          </p:nvPr>
        </p:nvGraphicFramePr>
        <p:xfrm>
          <a:off x="30176216" y="7511507"/>
          <a:ext cx="11008879" cy="9112507"/>
        </p:xfrm>
        <a:graphic>
          <a:graphicData uri="http://schemas.openxmlformats.org/drawingml/2006/chart">
            <c:chart xmlns:c="http://schemas.openxmlformats.org/drawingml/2006/chart" xmlns:r="http://schemas.openxmlformats.org/officeDocument/2006/relationships" r:id="rId3"/>
          </a:graphicData>
        </a:graphic>
      </p:graphicFrame>
      <p:pic>
        <p:nvPicPr>
          <p:cNvPr id="29" name="Picture 28">
            <a:extLst>
              <a:ext uri="{FF2B5EF4-FFF2-40B4-BE49-F238E27FC236}">
                <a16:creationId xmlns:a16="http://schemas.microsoft.com/office/drawing/2014/main" id="{86E5FC55-87B7-CF48-BA60-551DAABBE54B}"/>
              </a:ext>
            </a:extLst>
          </p:cNvPr>
          <p:cNvPicPr>
            <a:picLocks noChangeAspect="1"/>
          </p:cNvPicPr>
          <p:nvPr/>
        </p:nvPicPr>
        <p:blipFill rotWithShape="1">
          <a:blip r:embed="rId4">
            <a:extLst>
              <a:ext uri="{28A0092B-C50C-407E-A947-70E740481C1C}">
                <a14:useLocalDpi xmlns:a14="http://schemas.microsoft.com/office/drawing/2010/main" val="0"/>
              </a:ext>
            </a:extLst>
          </a:blip>
          <a:srcRect t="17213" r="55906" b="32423"/>
          <a:stretch/>
        </p:blipFill>
        <p:spPr>
          <a:xfrm>
            <a:off x="36690397" y="3545449"/>
            <a:ext cx="4442960" cy="1867534"/>
          </a:xfrm>
          <a:prstGeom prst="rect">
            <a:avLst/>
          </a:prstGeom>
        </p:spPr>
      </p:pic>
      <p:graphicFrame>
        <p:nvGraphicFramePr>
          <p:cNvPr id="30" name="Chart 29">
            <a:extLst>
              <a:ext uri="{FF2B5EF4-FFF2-40B4-BE49-F238E27FC236}">
                <a16:creationId xmlns:a16="http://schemas.microsoft.com/office/drawing/2014/main" id="{B34D5198-7BBA-43F1-86C7-A521C1D43BC0}"/>
              </a:ext>
            </a:extLst>
          </p:cNvPr>
          <p:cNvGraphicFramePr/>
          <p:nvPr>
            <p:extLst>
              <p:ext uri="{D42A27DB-BD31-4B8C-83A1-F6EECF244321}">
                <p14:modId xmlns:p14="http://schemas.microsoft.com/office/powerpoint/2010/main" val="1738630059"/>
              </p:ext>
            </p:extLst>
          </p:nvPr>
        </p:nvGraphicFramePr>
        <p:xfrm>
          <a:off x="12231737" y="7714852"/>
          <a:ext cx="16923224" cy="84915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2" name="Chart 31">
            <a:extLst>
              <a:ext uri="{FF2B5EF4-FFF2-40B4-BE49-F238E27FC236}">
                <a16:creationId xmlns:a16="http://schemas.microsoft.com/office/drawing/2014/main" id="{30501235-2805-4958-936D-53135A55DD39}"/>
              </a:ext>
            </a:extLst>
          </p:cNvPr>
          <p:cNvGraphicFramePr/>
          <p:nvPr>
            <p:extLst>
              <p:ext uri="{D42A27DB-BD31-4B8C-83A1-F6EECF244321}">
                <p14:modId xmlns:p14="http://schemas.microsoft.com/office/powerpoint/2010/main" val="3485352629"/>
              </p:ext>
            </p:extLst>
          </p:nvPr>
        </p:nvGraphicFramePr>
        <p:xfrm>
          <a:off x="12268507" y="17961517"/>
          <a:ext cx="17139403" cy="8702093"/>
        </p:xfrm>
        <a:graphic>
          <a:graphicData uri="http://schemas.openxmlformats.org/drawingml/2006/chart">
            <c:chart xmlns:c="http://schemas.openxmlformats.org/drawingml/2006/chart" xmlns:r="http://schemas.openxmlformats.org/officeDocument/2006/relationships" r:id="rId6"/>
          </a:graphicData>
        </a:graphic>
      </p:graphicFrame>
      <p:sp>
        <p:nvSpPr>
          <p:cNvPr id="6" name="TextBox 5">
            <a:extLst>
              <a:ext uri="{FF2B5EF4-FFF2-40B4-BE49-F238E27FC236}">
                <a16:creationId xmlns:a16="http://schemas.microsoft.com/office/drawing/2014/main" id="{18F9E72E-14AE-B440-81FB-DFD69FAE5EEF}"/>
              </a:ext>
            </a:extLst>
          </p:cNvPr>
          <p:cNvSpPr txBox="1"/>
          <p:nvPr/>
        </p:nvSpPr>
        <p:spPr>
          <a:xfrm>
            <a:off x="7836833" y="32643006"/>
            <a:ext cx="3199618" cy="4647426"/>
          </a:xfrm>
          <a:prstGeom prst="rect">
            <a:avLst/>
          </a:prstGeom>
          <a:noFill/>
        </p:spPr>
        <p:txBody>
          <a:bodyPr wrap="square" rtlCol="0">
            <a:spAutoFit/>
          </a:bodyPr>
          <a:lstStyle/>
          <a:p>
            <a:r>
              <a:rPr lang="en-US" sz="2800" b="1" dirty="0">
                <a:solidFill>
                  <a:srgbClr val="000000"/>
                </a:solidFill>
              </a:rPr>
              <a:t>Age:</a:t>
            </a:r>
          </a:p>
          <a:p>
            <a:endParaRPr lang="en-US" i="1" dirty="0">
              <a:solidFill>
                <a:srgbClr val="000000"/>
              </a:solidFill>
            </a:endParaRPr>
          </a:p>
          <a:p>
            <a:r>
              <a:rPr lang="en-US" i="1" dirty="0">
                <a:solidFill>
                  <a:srgbClr val="000000"/>
                </a:solidFill>
              </a:rPr>
              <a:t>(18-19)- </a:t>
            </a:r>
            <a:r>
              <a:rPr lang="en-US" dirty="0">
                <a:solidFill>
                  <a:srgbClr val="000000"/>
                </a:solidFill>
              </a:rPr>
              <a:t>60.7%</a:t>
            </a:r>
          </a:p>
          <a:p>
            <a:endParaRPr lang="en-US" dirty="0">
              <a:solidFill>
                <a:srgbClr val="000000"/>
              </a:solidFill>
            </a:endParaRPr>
          </a:p>
          <a:p>
            <a:r>
              <a:rPr lang="en-US" i="1" dirty="0">
                <a:solidFill>
                  <a:srgbClr val="000000"/>
                </a:solidFill>
              </a:rPr>
              <a:t>(20-21)- </a:t>
            </a:r>
            <a:r>
              <a:rPr lang="en-US" dirty="0">
                <a:solidFill>
                  <a:srgbClr val="000000"/>
                </a:solidFill>
              </a:rPr>
              <a:t>31%</a:t>
            </a:r>
          </a:p>
          <a:p>
            <a:endParaRPr lang="en-US" dirty="0">
              <a:solidFill>
                <a:srgbClr val="000000"/>
              </a:solidFill>
            </a:endParaRPr>
          </a:p>
          <a:p>
            <a:r>
              <a:rPr lang="en-US" i="1" dirty="0">
                <a:solidFill>
                  <a:srgbClr val="000000"/>
                </a:solidFill>
              </a:rPr>
              <a:t>(22-23)- </a:t>
            </a:r>
            <a:r>
              <a:rPr lang="en-US" dirty="0">
                <a:solidFill>
                  <a:srgbClr val="000000"/>
                </a:solidFill>
              </a:rPr>
              <a:t>7.4%</a:t>
            </a:r>
          </a:p>
          <a:p>
            <a:endParaRPr lang="en-US" dirty="0">
              <a:solidFill>
                <a:srgbClr val="000000"/>
              </a:solidFill>
            </a:endParaRPr>
          </a:p>
          <a:p>
            <a:r>
              <a:rPr lang="en-US" i="1" dirty="0">
                <a:solidFill>
                  <a:srgbClr val="000000"/>
                </a:solidFill>
              </a:rPr>
              <a:t>(24-35)- </a:t>
            </a:r>
            <a:r>
              <a:rPr lang="en-US" dirty="0">
                <a:solidFill>
                  <a:srgbClr val="000000"/>
                </a:solidFill>
              </a:rPr>
              <a:t>0.9%</a:t>
            </a:r>
          </a:p>
          <a:p>
            <a:endParaRPr lang="en-US" sz="2800" b="1" dirty="0">
              <a:solidFill>
                <a:srgbClr val="000000"/>
              </a:solidFill>
            </a:endParaRPr>
          </a:p>
          <a:p>
            <a:endParaRPr lang="en-US" dirty="0">
              <a:solidFill>
                <a:srgbClr val="000000"/>
              </a:solidFill>
            </a:endParaRPr>
          </a:p>
          <a:p>
            <a:endParaRPr lang="en-US" b="1" dirty="0">
              <a:solidFill>
                <a:srgbClr val="000000"/>
              </a:solidFill>
            </a:endParaRPr>
          </a:p>
        </p:txBody>
      </p:sp>
      <p:sp>
        <p:nvSpPr>
          <p:cNvPr id="31" name="TextBox 30">
            <a:extLst>
              <a:ext uri="{FF2B5EF4-FFF2-40B4-BE49-F238E27FC236}">
                <a16:creationId xmlns:a16="http://schemas.microsoft.com/office/drawing/2014/main" id="{1E455350-B7B7-914A-BF8E-DB3B36D6A114}"/>
              </a:ext>
            </a:extLst>
          </p:cNvPr>
          <p:cNvSpPr txBox="1"/>
          <p:nvPr/>
        </p:nvSpPr>
        <p:spPr>
          <a:xfrm>
            <a:off x="877932" y="32654087"/>
            <a:ext cx="6277088" cy="3539430"/>
          </a:xfrm>
          <a:prstGeom prst="rect">
            <a:avLst/>
          </a:prstGeom>
          <a:noFill/>
        </p:spPr>
        <p:txBody>
          <a:bodyPr wrap="square" rtlCol="0">
            <a:spAutoFit/>
          </a:bodyPr>
          <a:lstStyle/>
          <a:p>
            <a:r>
              <a:rPr lang="en-US" sz="2800" b="1" dirty="0">
                <a:solidFill>
                  <a:srgbClr val="000000"/>
                </a:solidFill>
              </a:rPr>
              <a:t>Discipline: </a:t>
            </a:r>
          </a:p>
          <a:p>
            <a:endParaRPr lang="en-US" sz="2800" b="1" dirty="0">
              <a:solidFill>
                <a:srgbClr val="FF0000"/>
              </a:solidFill>
            </a:endParaRPr>
          </a:p>
          <a:p>
            <a:r>
              <a:rPr lang="en-US" i="1" dirty="0">
                <a:solidFill>
                  <a:srgbClr val="000000"/>
                </a:solidFill>
              </a:rPr>
              <a:t>Humanities-</a:t>
            </a:r>
            <a:r>
              <a:rPr lang="en-US" dirty="0">
                <a:solidFill>
                  <a:srgbClr val="000000"/>
                </a:solidFill>
              </a:rPr>
              <a:t> 3.1%		</a:t>
            </a:r>
            <a:r>
              <a:rPr lang="en-US" i="1" dirty="0">
                <a:solidFill>
                  <a:srgbClr val="000000"/>
                </a:solidFill>
              </a:rPr>
              <a:t>STEM- </a:t>
            </a:r>
            <a:r>
              <a:rPr lang="en-US" dirty="0">
                <a:solidFill>
                  <a:srgbClr val="000000"/>
                </a:solidFill>
              </a:rPr>
              <a:t>8.8%</a:t>
            </a:r>
          </a:p>
          <a:p>
            <a:endParaRPr lang="en-US" dirty="0">
              <a:solidFill>
                <a:srgbClr val="000000"/>
              </a:solidFill>
            </a:endParaRPr>
          </a:p>
          <a:p>
            <a:r>
              <a:rPr lang="en-US" i="1" dirty="0">
                <a:solidFill>
                  <a:srgbClr val="000000"/>
                </a:solidFill>
              </a:rPr>
              <a:t>Social Science- </a:t>
            </a:r>
            <a:r>
              <a:rPr lang="en-US" dirty="0">
                <a:solidFill>
                  <a:srgbClr val="000000"/>
                </a:solidFill>
              </a:rPr>
              <a:t>28.8%	</a:t>
            </a:r>
            <a:r>
              <a:rPr lang="en-US" i="1" dirty="0">
                <a:solidFill>
                  <a:srgbClr val="000000"/>
                </a:solidFill>
              </a:rPr>
              <a:t>Business- </a:t>
            </a:r>
            <a:r>
              <a:rPr lang="en-US" dirty="0">
                <a:solidFill>
                  <a:srgbClr val="000000"/>
                </a:solidFill>
              </a:rPr>
              <a:t>7.0%</a:t>
            </a:r>
          </a:p>
          <a:p>
            <a:endParaRPr lang="en-US" dirty="0">
              <a:solidFill>
                <a:srgbClr val="000000"/>
              </a:solidFill>
            </a:endParaRPr>
          </a:p>
          <a:p>
            <a:r>
              <a:rPr lang="en-US" i="1" dirty="0">
                <a:solidFill>
                  <a:srgbClr val="000000"/>
                </a:solidFill>
              </a:rPr>
              <a:t>Education/CSD- </a:t>
            </a:r>
            <a:r>
              <a:rPr lang="en-US" dirty="0">
                <a:solidFill>
                  <a:srgbClr val="000000"/>
                </a:solidFill>
              </a:rPr>
              <a:t>16.6%	</a:t>
            </a:r>
            <a:r>
              <a:rPr lang="en-US" i="1" dirty="0">
                <a:solidFill>
                  <a:srgbClr val="000000"/>
                </a:solidFill>
              </a:rPr>
              <a:t>Other- </a:t>
            </a:r>
            <a:r>
              <a:rPr lang="en-US" dirty="0">
                <a:solidFill>
                  <a:srgbClr val="000000"/>
                </a:solidFill>
              </a:rPr>
              <a:t>11.4%</a:t>
            </a:r>
            <a:r>
              <a:rPr lang="en-US" i="1" dirty="0">
                <a:solidFill>
                  <a:srgbClr val="000000"/>
                </a:solidFill>
              </a:rPr>
              <a:t> </a:t>
            </a:r>
          </a:p>
          <a:p>
            <a:endParaRPr lang="en-US" i="1" dirty="0">
              <a:solidFill>
                <a:srgbClr val="000000"/>
              </a:solidFill>
            </a:endParaRPr>
          </a:p>
          <a:p>
            <a:r>
              <a:rPr lang="en-US" i="1" dirty="0">
                <a:solidFill>
                  <a:srgbClr val="000000"/>
                </a:solidFill>
              </a:rPr>
              <a:t>Nursing/Healthcare- </a:t>
            </a:r>
            <a:r>
              <a:rPr lang="en-US" dirty="0">
                <a:solidFill>
                  <a:srgbClr val="000000"/>
                </a:solidFill>
              </a:rPr>
              <a:t>22.7%</a:t>
            </a:r>
          </a:p>
        </p:txBody>
      </p:sp>
      <p:sp>
        <p:nvSpPr>
          <p:cNvPr id="5" name="Rectangle 4">
            <a:extLst>
              <a:ext uri="{FF2B5EF4-FFF2-40B4-BE49-F238E27FC236}">
                <a16:creationId xmlns:a16="http://schemas.microsoft.com/office/drawing/2014/main" id="{0D47061F-34F2-D74F-A9DA-BEE17E616807}"/>
              </a:ext>
            </a:extLst>
          </p:cNvPr>
          <p:cNvSpPr/>
          <p:nvPr/>
        </p:nvSpPr>
        <p:spPr>
          <a:xfrm>
            <a:off x="30522071" y="35936870"/>
            <a:ext cx="10004865" cy="2677656"/>
          </a:xfrm>
          <a:prstGeom prst="rect">
            <a:avLst/>
          </a:prstGeom>
        </p:spPr>
        <p:txBody>
          <a:bodyPr wrap="square">
            <a:spAutoFit/>
          </a:bodyPr>
          <a:lstStyle/>
          <a:p>
            <a:pPr indent="-457200"/>
            <a:r>
              <a:rPr lang="en-US" dirty="0">
                <a:solidFill>
                  <a:srgbClr val="000000"/>
                </a:solidFill>
              </a:rPr>
              <a:t>American Academy of Pediatrics, Breastfeeding. (n.d.). Retrieved March 26, 2019 from </a:t>
            </a:r>
            <a:r>
              <a:rPr lang="en-US" dirty="0">
                <a:solidFill>
                  <a:schemeClr val="tx1">
                    <a:lumMod val="50000"/>
                    <a:lumOff val="50000"/>
                  </a:schemeClr>
                </a:solidFill>
                <a:hlinkClick r:id="rId7">
                  <a:extLst>
                    <a:ext uri="{A12FA001-AC4F-418D-AE19-62706E023703}">
                      <ahyp:hlinkClr xmlns:ahyp="http://schemas.microsoft.com/office/drawing/2018/hyperlinkcolor" val="tx"/>
                    </a:ext>
                  </a:extLst>
                </a:hlinkClick>
              </a:rPr>
              <a:t>https://www.aap.org/en-us/advocacy-and-policy/aap-health-initiatives/Breastfeeding/Pages/default.aspx</a:t>
            </a:r>
            <a:r>
              <a:rPr lang="en-US" dirty="0">
                <a:solidFill>
                  <a:schemeClr val="tx1">
                    <a:lumMod val="50000"/>
                    <a:lumOff val="50000"/>
                  </a:schemeClr>
                </a:solidFill>
              </a:rPr>
              <a:t> </a:t>
            </a:r>
          </a:p>
          <a:p>
            <a:pPr indent="-457200"/>
            <a:r>
              <a:rPr lang="en-US" dirty="0">
                <a:solidFill>
                  <a:srgbClr val="000000"/>
                </a:solidFill>
              </a:rPr>
              <a:t>Centers for Disease Control &amp; Prevention, For Parents: Vaccines for Your Children. (18 Mar 2019). Retrieved March 26, 2019 from </a:t>
            </a:r>
            <a:r>
              <a:rPr lang="en-US" dirty="0">
                <a:solidFill>
                  <a:schemeClr val="tx1">
                    <a:lumMod val="50000"/>
                    <a:lumOff val="50000"/>
                  </a:schemeClr>
                </a:solidFill>
                <a:hlinkClick r:id="rId8">
                  <a:extLst>
                    <a:ext uri="{A12FA001-AC4F-418D-AE19-62706E023703}">
                      <ahyp:hlinkClr xmlns:ahyp="http://schemas.microsoft.com/office/drawing/2018/hyperlinkcolor" val="tx"/>
                    </a:ext>
                  </a:extLst>
                </a:hlinkClick>
              </a:rPr>
              <a:t>https://www.cdc.gov/vaccines/parents/index.html</a:t>
            </a:r>
            <a:endParaRPr lang="en-US" dirty="0">
              <a:solidFill>
                <a:schemeClr val="tx1">
                  <a:lumMod val="50000"/>
                  <a:lumOff val="50000"/>
                </a:schemeClr>
              </a:solidFill>
              <a:latin typeface="+mn-lt"/>
            </a:endParaRPr>
          </a:p>
          <a:p>
            <a:pPr indent="-457200"/>
            <a:endParaRPr lang="en-US" dirty="0">
              <a:solidFill>
                <a:srgbClr val="000000"/>
              </a:solidFill>
              <a:latin typeface="+mn-lt"/>
            </a:endParaRPr>
          </a:p>
        </p:txBody>
      </p:sp>
      <p:sp>
        <p:nvSpPr>
          <p:cNvPr id="3" name="TextBox 2">
            <a:extLst>
              <a:ext uri="{FF2B5EF4-FFF2-40B4-BE49-F238E27FC236}">
                <a16:creationId xmlns:a16="http://schemas.microsoft.com/office/drawing/2014/main" id="{E14E2990-12D4-D14E-8871-3EB6A70BC151}"/>
              </a:ext>
            </a:extLst>
          </p:cNvPr>
          <p:cNvSpPr txBox="1"/>
          <p:nvPr/>
        </p:nvSpPr>
        <p:spPr>
          <a:xfrm>
            <a:off x="30553282" y="29432360"/>
            <a:ext cx="10562830" cy="5563831"/>
          </a:xfrm>
          <a:prstGeom prst="rect">
            <a:avLst/>
          </a:prstGeom>
          <a:noFill/>
        </p:spPr>
        <p:txBody>
          <a:bodyPr wrap="square" rtlCol="0">
            <a:spAutoFit/>
          </a:bodyPr>
          <a:lstStyle/>
          <a:p>
            <a:pPr>
              <a:lnSpc>
                <a:spcPct val="150000"/>
              </a:lnSpc>
            </a:pPr>
            <a:r>
              <a:rPr lang="en-US" dirty="0">
                <a:solidFill>
                  <a:srgbClr val="000000"/>
                </a:solidFill>
              </a:rPr>
              <a:t>Participants were required to provide demographic information at the end of the survey. In hindsight, this was a limitation because the 50+ participants who stated they were unsure or indicated a desire to have no children were not subsequently prompted to provide demographic information. </a:t>
            </a:r>
          </a:p>
          <a:p>
            <a:pPr>
              <a:lnSpc>
                <a:spcPct val="150000"/>
              </a:lnSpc>
            </a:pPr>
            <a:endParaRPr lang="en-US" dirty="0">
              <a:solidFill>
                <a:srgbClr val="000000"/>
              </a:solidFill>
            </a:endParaRPr>
          </a:p>
          <a:p>
            <a:pPr>
              <a:lnSpc>
                <a:spcPct val="150000"/>
              </a:lnSpc>
            </a:pPr>
            <a:r>
              <a:rPr lang="en-US" dirty="0">
                <a:solidFill>
                  <a:srgbClr val="000000"/>
                </a:solidFill>
              </a:rPr>
              <a:t>Future research should assess perceptions of male college students. Maternal and Child Health is increasingly concerned with making sure fathers are not forgotten because they play an important role too. This includes supporting  paternity leave, single fathers, stay-at-home fathers, and father-child play. </a:t>
            </a:r>
          </a:p>
        </p:txBody>
      </p:sp>
      <p:sp>
        <p:nvSpPr>
          <p:cNvPr id="8" name="TextBox 7">
            <a:extLst>
              <a:ext uri="{FF2B5EF4-FFF2-40B4-BE49-F238E27FC236}">
                <a16:creationId xmlns:a16="http://schemas.microsoft.com/office/drawing/2014/main" id="{79EA9FBB-A504-794A-AC2D-E85A5B677247}"/>
              </a:ext>
            </a:extLst>
          </p:cNvPr>
          <p:cNvSpPr txBox="1"/>
          <p:nvPr/>
        </p:nvSpPr>
        <p:spPr>
          <a:xfrm>
            <a:off x="14712854" y="2672871"/>
            <a:ext cx="11960988" cy="2800767"/>
          </a:xfrm>
          <a:prstGeom prst="rect">
            <a:avLst/>
          </a:prstGeom>
          <a:noFill/>
        </p:spPr>
        <p:txBody>
          <a:bodyPr wrap="square" rtlCol="0">
            <a:spAutoFit/>
          </a:bodyPr>
          <a:lstStyle/>
          <a:p>
            <a:pPr algn="ctr"/>
            <a:r>
              <a:rPr lang="en-US" sz="4400" b="1" dirty="0">
                <a:solidFill>
                  <a:srgbClr val="FFFFFF"/>
                </a:solidFill>
              </a:rPr>
              <a:t>Madigan Knuth</a:t>
            </a:r>
          </a:p>
          <a:p>
            <a:pPr algn="ctr"/>
            <a:r>
              <a:rPr lang="en-US" sz="4400" dirty="0">
                <a:solidFill>
                  <a:srgbClr val="FFFFFF"/>
                </a:solidFill>
              </a:rPr>
              <a:t>Faculty Mentor: Mary Beth </a:t>
            </a:r>
            <a:r>
              <a:rPr lang="en-US" sz="4400" dirty="0" err="1">
                <a:solidFill>
                  <a:srgbClr val="FFFFFF"/>
                </a:solidFill>
              </a:rPr>
              <a:t>Leibham</a:t>
            </a:r>
            <a:r>
              <a:rPr lang="en-US" sz="4400" dirty="0">
                <a:solidFill>
                  <a:srgbClr val="FFFFFF"/>
                </a:solidFill>
              </a:rPr>
              <a:t>, Ph.D.</a:t>
            </a:r>
          </a:p>
          <a:p>
            <a:pPr algn="ctr"/>
            <a:r>
              <a:rPr lang="en-US" sz="4400" dirty="0">
                <a:solidFill>
                  <a:srgbClr val="FFFFFF"/>
                </a:solidFill>
              </a:rPr>
              <a:t>University of Wisconsin-</a:t>
            </a:r>
            <a:r>
              <a:rPr lang="en-US" sz="4400" dirty="0" err="1">
                <a:solidFill>
                  <a:srgbClr val="FFFFFF"/>
                </a:solidFill>
              </a:rPr>
              <a:t>Eau</a:t>
            </a:r>
            <a:r>
              <a:rPr lang="en-US" sz="4400" dirty="0">
                <a:solidFill>
                  <a:srgbClr val="FFFFFF"/>
                </a:solidFill>
              </a:rPr>
              <a:t> Claire</a:t>
            </a:r>
          </a:p>
          <a:p>
            <a:pPr algn="ctr"/>
            <a:r>
              <a:rPr lang="en-US" sz="4400" dirty="0">
                <a:solidFill>
                  <a:srgbClr val="FFFFFF"/>
                </a:solidFill>
              </a:rPr>
              <a:t>Department of Psychology</a:t>
            </a:r>
            <a:endParaRPr lang="en-US" dirty="0"/>
          </a:p>
        </p:txBody>
      </p:sp>
      <p:sp>
        <p:nvSpPr>
          <p:cNvPr id="33" name="TextBox 25">
            <a:extLst>
              <a:ext uri="{FF2B5EF4-FFF2-40B4-BE49-F238E27FC236}">
                <a16:creationId xmlns:a16="http://schemas.microsoft.com/office/drawing/2014/main" id="{9F556E56-D9BC-44EF-81CB-8B291EFC8B20}"/>
              </a:ext>
            </a:extLst>
          </p:cNvPr>
          <p:cNvSpPr txBox="1">
            <a:spLocks noChangeArrowheads="1"/>
          </p:cNvSpPr>
          <p:nvPr/>
        </p:nvSpPr>
        <p:spPr bwMode="auto">
          <a:xfrm>
            <a:off x="877931" y="36674520"/>
            <a:ext cx="10254041" cy="1569660"/>
          </a:xfrm>
          <a:prstGeom prst="rect">
            <a:avLst/>
          </a:prstGeom>
          <a:noFill/>
          <a:ln w="28575">
            <a:solidFill>
              <a:srgbClr val="7030A0"/>
            </a:solidFill>
            <a:miter lim="800000"/>
            <a:headEnd/>
            <a:tailEnd/>
          </a:ln>
        </p:spPr>
        <p:txBody>
          <a:bodyPr wrap="square">
            <a:prstTxWarp prst="textNoShape">
              <a:avLst/>
            </a:prstTxWarp>
            <a:spAutoFit/>
          </a:bodyPr>
          <a:lstStyle/>
          <a:p>
            <a:r>
              <a:rPr lang="en-US" i="1" dirty="0">
                <a:solidFill>
                  <a:srgbClr val="000000"/>
                </a:solidFill>
              </a:rPr>
              <a:t>I would like to thank the Psychology department for encouraging and facilitating undergraduate research, the Office of Research and Sponsored Programs (ORSP) for hosting CERCA, and Learning &amp; Technology Services (LTS) for printing this poster.</a:t>
            </a:r>
          </a:p>
        </p:txBody>
      </p:sp>
      <p:graphicFrame>
        <p:nvGraphicFramePr>
          <p:cNvPr id="34" name="Chart 33">
            <a:extLst>
              <a:ext uri="{FF2B5EF4-FFF2-40B4-BE49-F238E27FC236}">
                <a16:creationId xmlns:a16="http://schemas.microsoft.com/office/drawing/2014/main" id="{2CB60454-05CF-4EB2-87A5-8EB35CFC8D00}"/>
              </a:ext>
            </a:extLst>
          </p:cNvPr>
          <p:cNvGraphicFramePr/>
          <p:nvPr>
            <p:extLst>
              <p:ext uri="{D42A27DB-BD31-4B8C-83A1-F6EECF244321}">
                <p14:modId xmlns:p14="http://schemas.microsoft.com/office/powerpoint/2010/main" val="748613848"/>
              </p:ext>
            </p:extLst>
          </p:nvPr>
        </p:nvGraphicFramePr>
        <p:xfrm>
          <a:off x="12204188" y="28468194"/>
          <a:ext cx="17181357" cy="9370141"/>
        </p:xfrm>
        <a:graphic>
          <a:graphicData uri="http://schemas.openxmlformats.org/drawingml/2006/chart">
            <c:chart xmlns:c="http://schemas.openxmlformats.org/drawingml/2006/chart" xmlns:r="http://schemas.openxmlformats.org/officeDocument/2006/relationships" r:id="rId9"/>
          </a:graphicData>
        </a:graphic>
      </p:graphicFrame>
      <p:sp>
        <p:nvSpPr>
          <p:cNvPr id="37" name="Text Box 69">
            <a:extLst>
              <a:ext uri="{FF2B5EF4-FFF2-40B4-BE49-F238E27FC236}">
                <a16:creationId xmlns:a16="http://schemas.microsoft.com/office/drawing/2014/main" id="{43393272-F844-4C75-8050-10C7104664F3}"/>
              </a:ext>
            </a:extLst>
          </p:cNvPr>
          <p:cNvSpPr txBox="1">
            <a:spLocks noChangeArrowheads="1"/>
          </p:cNvSpPr>
          <p:nvPr/>
        </p:nvSpPr>
        <p:spPr bwMode="auto">
          <a:xfrm>
            <a:off x="30496857" y="6555814"/>
            <a:ext cx="10688237" cy="769441"/>
          </a:xfrm>
          <a:prstGeom prst="rect">
            <a:avLst/>
          </a:prstGeom>
          <a:solidFill>
            <a:srgbClr val="7030A0"/>
          </a:solidFill>
          <a:ln w="38100">
            <a:noFill/>
            <a:miter lim="800000"/>
            <a:headEnd/>
            <a:tailEnd/>
          </a:ln>
          <a:effectLst/>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Family Structure</a:t>
            </a:r>
          </a:p>
        </p:txBody>
      </p:sp>
      <p:sp>
        <p:nvSpPr>
          <p:cNvPr id="38" name="Text Box 69">
            <a:extLst>
              <a:ext uri="{FF2B5EF4-FFF2-40B4-BE49-F238E27FC236}">
                <a16:creationId xmlns:a16="http://schemas.microsoft.com/office/drawing/2014/main" id="{6D3CF88E-5EE9-4404-B4D4-24360FF361D3}"/>
              </a:ext>
            </a:extLst>
          </p:cNvPr>
          <p:cNvSpPr txBox="1">
            <a:spLocks noChangeArrowheads="1"/>
          </p:cNvSpPr>
          <p:nvPr/>
        </p:nvSpPr>
        <p:spPr bwMode="auto">
          <a:xfrm>
            <a:off x="12329220" y="16827238"/>
            <a:ext cx="17046950" cy="769441"/>
          </a:xfrm>
          <a:prstGeom prst="rect">
            <a:avLst/>
          </a:prstGeom>
          <a:solidFill>
            <a:srgbClr val="7030A0"/>
          </a:solidFill>
          <a:ln w="38100">
            <a:noFill/>
            <a:miter lim="800000"/>
            <a:headEnd/>
            <a:tailEnd/>
          </a:ln>
          <a:effectLst/>
        </p:spPr>
        <p:txBody>
          <a:bodyPr wrap="square">
            <a:prstTxWarp prst="textNoShape">
              <a:avLst/>
            </a:prstTxWarp>
            <a:spAutoFit/>
          </a:bodyPr>
          <a:lstStyle/>
          <a:p>
            <a:pPr algn="ctr" eaLnBrk="0" hangingPunct="0"/>
            <a:r>
              <a:rPr lang="en-US" sz="4400" b="1" dirty="0">
                <a:solidFill>
                  <a:srgbClr val="FFFFFF"/>
                </a:solidFill>
                <a:ea typeface="Arial" pitchFamily="-72" charset="0"/>
                <a:cs typeface="Arial" pitchFamily="-72" charset="0"/>
              </a:rPr>
              <a:t>Parenting Practices: Breastfeeding</a:t>
            </a:r>
          </a:p>
        </p:txBody>
      </p:sp>
      <p:sp>
        <p:nvSpPr>
          <p:cNvPr id="10" name="TextBox 9">
            <a:extLst>
              <a:ext uri="{FF2B5EF4-FFF2-40B4-BE49-F238E27FC236}">
                <a16:creationId xmlns:a16="http://schemas.microsoft.com/office/drawing/2014/main" id="{F0597683-A1E2-654C-974B-C8CB6A663F02}"/>
              </a:ext>
            </a:extLst>
          </p:cNvPr>
          <p:cNvSpPr txBox="1"/>
          <p:nvPr/>
        </p:nvSpPr>
        <p:spPr>
          <a:xfrm>
            <a:off x="2349247" y="787970"/>
            <a:ext cx="37363906" cy="1200329"/>
          </a:xfrm>
          <a:prstGeom prst="rect">
            <a:avLst/>
          </a:prstGeom>
          <a:noFill/>
        </p:spPr>
        <p:txBody>
          <a:bodyPr wrap="square" rtlCol="0">
            <a:spAutoFit/>
          </a:bodyPr>
          <a:lstStyle/>
          <a:p>
            <a:pPr defTabSz="612775"/>
            <a:r>
              <a:rPr lang="en-US" sz="7200" b="1" dirty="0">
                <a:solidFill>
                  <a:srgbClr val="FFFFFF"/>
                </a:solidFill>
              </a:rPr>
              <a:t>F</a:t>
            </a:r>
            <a:r>
              <a:rPr lang="en-US" sz="6600" b="1" dirty="0">
                <a:solidFill>
                  <a:srgbClr val="FFFFFF"/>
                </a:solidFill>
              </a:rPr>
              <a:t>emale College Students’ Thoughts Regarding Childbearing, Family, and Parenting Practices</a:t>
            </a:r>
          </a:p>
        </p:txBody>
      </p:sp>
    </p:spTree>
  </p:cSld>
  <p:clrMapOvr>
    <a:masterClrMapping/>
  </p:clrMapOvr>
</p:sld>
</file>

<file path=ppt/theme/theme1.xml><?xml version="1.0" encoding="utf-8"?>
<a:theme xmlns:a="http://schemas.openxmlformats.org/drawingml/2006/main" name="Default Design">
  <a:themeElements>
    <a:clrScheme name="Custom 33">
      <a:dk1>
        <a:srgbClr val="98ABE8"/>
      </a:dk1>
      <a:lt1>
        <a:srgbClr val="002060"/>
      </a:lt1>
      <a:dk2>
        <a:srgbClr val="002060"/>
      </a:dk2>
      <a:lt2>
        <a:srgbClr val="FD0B3F"/>
      </a:lt2>
      <a:accent1>
        <a:srgbClr val="FD0B3F"/>
      </a:accent1>
      <a:accent2>
        <a:srgbClr val="FD0B3F"/>
      </a:accent2>
      <a:accent3>
        <a:srgbClr val="FD0B3F"/>
      </a:accent3>
      <a:accent4>
        <a:srgbClr val="FD0B3F"/>
      </a:accent4>
      <a:accent5>
        <a:srgbClr val="FD0B3F"/>
      </a:accent5>
      <a:accent6>
        <a:srgbClr val="FD0B3F"/>
      </a:accent6>
      <a:hlink>
        <a:srgbClr val="FD0B3F"/>
      </a:hlink>
      <a:folHlink>
        <a:srgbClr val="85DFD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4524</TotalTime>
  <Words>896</Words>
  <Application>Microsoft Office PowerPoint</Application>
  <PresentationFormat>Custom</PresentationFormat>
  <Paragraphs>86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Wingdings</vt:lpstr>
      <vt:lpstr>Default Design</vt:lpstr>
      <vt:lpstr>PowerPoint Presentation</vt:lpstr>
    </vt:vector>
  </TitlesOfParts>
  <Company>Genigraphics 800.790.4001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Poster 24 x 36 - J</dc:title>
  <dc:creator>Genigraphics 800.790.4001</dc:creator>
  <dc:description>To order poster prints visit us at www.genigraphics.com</dc:description>
  <cp:lastModifiedBy>User</cp:lastModifiedBy>
  <cp:revision>390</cp:revision>
  <dcterms:created xsi:type="dcterms:W3CDTF">2009-03-25T15:41:26Z</dcterms:created>
  <dcterms:modified xsi:type="dcterms:W3CDTF">2019-04-09T01:56:06Z</dcterms:modified>
</cp:coreProperties>
</file>