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72" r:id="rId1"/>
  </p:sldMasterIdLst>
  <p:notesMasterIdLst>
    <p:notesMasterId r:id="rId3"/>
  </p:notesMasterIdLst>
  <p:sldIdLst>
    <p:sldId id="256" r:id="rId2"/>
  </p:sldIdLst>
  <p:sldSz cx="42062400" cy="38404800"/>
  <p:notesSz cx="6858000" cy="9144000"/>
  <p:defaultTextStyle>
    <a:defPPr>
      <a:defRPr lang="en-US"/>
    </a:defPPr>
    <a:lvl1pPr marL="0" algn="l" defTabSz="3862426" rtl="0" eaLnBrk="1" latinLnBrk="0" hangingPunct="1">
      <a:defRPr sz="7603" kern="1200">
        <a:solidFill>
          <a:schemeClr val="tx1"/>
        </a:solidFill>
        <a:latin typeface="+mn-lt"/>
        <a:ea typeface="+mn-ea"/>
        <a:cs typeface="+mn-cs"/>
      </a:defRPr>
    </a:lvl1pPr>
    <a:lvl2pPr marL="1931213" algn="l" defTabSz="3862426" rtl="0" eaLnBrk="1" latinLnBrk="0" hangingPunct="1">
      <a:defRPr sz="7603" kern="1200">
        <a:solidFill>
          <a:schemeClr val="tx1"/>
        </a:solidFill>
        <a:latin typeface="+mn-lt"/>
        <a:ea typeface="+mn-ea"/>
        <a:cs typeface="+mn-cs"/>
      </a:defRPr>
    </a:lvl2pPr>
    <a:lvl3pPr marL="3862426" algn="l" defTabSz="3862426" rtl="0" eaLnBrk="1" latinLnBrk="0" hangingPunct="1">
      <a:defRPr sz="7603" kern="1200">
        <a:solidFill>
          <a:schemeClr val="tx1"/>
        </a:solidFill>
        <a:latin typeface="+mn-lt"/>
        <a:ea typeface="+mn-ea"/>
        <a:cs typeface="+mn-cs"/>
      </a:defRPr>
    </a:lvl3pPr>
    <a:lvl4pPr marL="5793638" algn="l" defTabSz="3862426" rtl="0" eaLnBrk="1" latinLnBrk="0" hangingPunct="1">
      <a:defRPr sz="7603" kern="1200">
        <a:solidFill>
          <a:schemeClr val="tx1"/>
        </a:solidFill>
        <a:latin typeface="+mn-lt"/>
        <a:ea typeface="+mn-ea"/>
        <a:cs typeface="+mn-cs"/>
      </a:defRPr>
    </a:lvl4pPr>
    <a:lvl5pPr marL="7724851" algn="l" defTabSz="3862426" rtl="0" eaLnBrk="1" latinLnBrk="0" hangingPunct="1">
      <a:defRPr sz="7603" kern="1200">
        <a:solidFill>
          <a:schemeClr val="tx1"/>
        </a:solidFill>
        <a:latin typeface="+mn-lt"/>
        <a:ea typeface="+mn-ea"/>
        <a:cs typeface="+mn-cs"/>
      </a:defRPr>
    </a:lvl5pPr>
    <a:lvl6pPr marL="9656064" algn="l" defTabSz="3862426" rtl="0" eaLnBrk="1" latinLnBrk="0" hangingPunct="1">
      <a:defRPr sz="7603" kern="1200">
        <a:solidFill>
          <a:schemeClr val="tx1"/>
        </a:solidFill>
        <a:latin typeface="+mn-lt"/>
        <a:ea typeface="+mn-ea"/>
        <a:cs typeface="+mn-cs"/>
      </a:defRPr>
    </a:lvl6pPr>
    <a:lvl7pPr marL="11587277" algn="l" defTabSz="3862426" rtl="0" eaLnBrk="1" latinLnBrk="0" hangingPunct="1">
      <a:defRPr sz="7603" kern="1200">
        <a:solidFill>
          <a:schemeClr val="tx1"/>
        </a:solidFill>
        <a:latin typeface="+mn-lt"/>
        <a:ea typeface="+mn-ea"/>
        <a:cs typeface="+mn-cs"/>
      </a:defRPr>
    </a:lvl7pPr>
    <a:lvl8pPr marL="13518490" algn="l" defTabSz="3862426" rtl="0" eaLnBrk="1" latinLnBrk="0" hangingPunct="1">
      <a:defRPr sz="7603" kern="1200">
        <a:solidFill>
          <a:schemeClr val="tx1"/>
        </a:solidFill>
        <a:latin typeface="+mn-lt"/>
        <a:ea typeface="+mn-ea"/>
        <a:cs typeface="+mn-cs"/>
      </a:defRPr>
    </a:lvl8pPr>
    <a:lvl9pPr marL="15449702" algn="l" defTabSz="3862426" rtl="0" eaLnBrk="1" latinLnBrk="0" hangingPunct="1">
      <a:defRPr sz="7603"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2096">
          <p15:clr>
            <a:srgbClr val="A4A3A4"/>
          </p15:clr>
        </p15:guide>
        <p15:guide id="2" pos="1324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D9E11"/>
    <a:srgbClr val="F3C663"/>
    <a:srgbClr val="EDAC1A"/>
    <a:srgbClr val="3D2463"/>
    <a:srgbClr val="C7B393"/>
    <a:srgbClr val="AE9162"/>
    <a:srgbClr val="5C5240"/>
    <a:srgbClr val="6E624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7649" autoAdjust="0"/>
    <p:restoredTop sz="93067" autoAdjust="0"/>
  </p:normalViewPr>
  <p:slideViewPr>
    <p:cSldViewPr snapToGrid="0">
      <p:cViewPr>
        <p:scale>
          <a:sx n="10" d="100"/>
          <a:sy n="10" d="100"/>
        </p:scale>
        <p:origin x="2152" y="220"/>
      </p:cViewPr>
      <p:guideLst>
        <p:guide orient="horz" pos="12096"/>
        <p:guide pos="13248"/>
      </p:guideLst>
    </p:cSldViewPr>
  </p:slideViewPr>
  <p:notesTextViewPr>
    <p:cViewPr>
      <p:scale>
        <a:sx n="3" d="2"/>
        <a:sy n="3" d="2"/>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1472A39-DAB5-48ED-B00B-5A4901C30D41}" type="datetimeFigureOut">
              <a:rPr lang="en-US" smtClean="0"/>
              <a:t>4/9/2019</a:t>
            </a:fld>
            <a:endParaRPr lang="en-US"/>
          </a:p>
        </p:txBody>
      </p:sp>
      <p:sp>
        <p:nvSpPr>
          <p:cNvPr id="4" name="Slide Image Placeholder 3"/>
          <p:cNvSpPr>
            <a:spLocks noGrp="1" noRot="1" noChangeAspect="1"/>
          </p:cNvSpPr>
          <p:nvPr>
            <p:ph type="sldImg" idx="2"/>
          </p:nvPr>
        </p:nvSpPr>
        <p:spPr>
          <a:xfrm>
            <a:off x="1738313" y="1143000"/>
            <a:ext cx="3381375"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CAE9A05-8CEF-4B1B-BCAC-2F55CAB72150}" type="slidenum">
              <a:rPr lang="en-US" smtClean="0"/>
              <a:t>‹#›</a:t>
            </a:fld>
            <a:endParaRPr lang="en-US"/>
          </a:p>
        </p:txBody>
      </p:sp>
    </p:spTree>
    <p:extLst>
      <p:ext uri="{BB962C8B-B14F-4D97-AF65-F5344CB8AC3E}">
        <p14:creationId xmlns:p14="http://schemas.microsoft.com/office/powerpoint/2010/main" val="67825373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CAE9A05-8CEF-4B1B-BCAC-2F55CAB72150}" type="slidenum">
              <a:rPr lang="en-US" smtClean="0"/>
              <a:t>1</a:t>
            </a:fld>
            <a:endParaRPr lang="en-US"/>
          </a:p>
        </p:txBody>
      </p:sp>
    </p:spTree>
    <p:extLst>
      <p:ext uri="{BB962C8B-B14F-4D97-AF65-F5344CB8AC3E}">
        <p14:creationId xmlns:p14="http://schemas.microsoft.com/office/powerpoint/2010/main" val="259015782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154680" y="6285233"/>
            <a:ext cx="35753040" cy="13370560"/>
          </a:xfrm>
        </p:spPr>
        <p:txBody>
          <a:bodyPr anchor="b"/>
          <a:lstStyle>
            <a:lvl1pPr algn="ctr">
              <a:defRPr sz="27600"/>
            </a:lvl1pPr>
          </a:lstStyle>
          <a:p>
            <a:r>
              <a:rPr lang="en-US"/>
              <a:t>Click to edit Master title style</a:t>
            </a:r>
            <a:endParaRPr lang="en-US" dirty="0"/>
          </a:p>
        </p:txBody>
      </p:sp>
      <p:sp>
        <p:nvSpPr>
          <p:cNvPr id="3" name="Subtitle 2"/>
          <p:cNvSpPr>
            <a:spLocks noGrp="1"/>
          </p:cNvSpPr>
          <p:nvPr>
            <p:ph type="subTitle" idx="1"/>
          </p:nvPr>
        </p:nvSpPr>
        <p:spPr>
          <a:xfrm>
            <a:off x="5257800" y="20171413"/>
            <a:ext cx="31546800" cy="9272267"/>
          </a:xfrm>
        </p:spPr>
        <p:txBody>
          <a:bodyPr/>
          <a:lstStyle>
            <a:lvl1pPr marL="0" indent="0" algn="ctr">
              <a:buNone/>
              <a:defRPr sz="11040"/>
            </a:lvl1pPr>
            <a:lvl2pPr marL="2103120" indent="0" algn="ctr">
              <a:buNone/>
              <a:defRPr sz="9200"/>
            </a:lvl2pPr>
            <a:lvl3pPr marL="4206240" indent="0" algn="ctr">
              <a:buNone/>
              <a:defRPr sz="8280"/>
            </a:lvl3pPr>
            <a:lvl4pPr marL="6309360" indent="0" algn="ctr">
              <a:buNone/>
              <a:defRPr sz="7360"/>
            </a:lvl4pPr>
            <a:lvl5pPr marL="8412480" indent="0" algn="ctr">
              <a:buNone/>
              <a:defRPr sz="7360"/>
            </a:lvl5pPr>
            <a:lvl6pPr marL="10515600" indent="0" algn="ctr">
              <a:buNone/>
              <a:defRPr sz="7360"/>
            </a:lvl6pPr>
            <a:lvl7pPr marL="12618720" indent="0" algn="ctr">
              <a:buNone/>
              <a:defRPr sz="7360"/>
            </a:lvl7pPr>
            <a:lvl8pPr marL="14721840" indent="0" algn="ctr">
              <a:buNone/>
              <a:defRPr sz="7360"/>
            </a:lvl8pPr>
            <a:lvl9pPr marL="16824960" indent="0" algn="ctr">
              <a:buNone/>
              <a:defRPr sz="736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4F20B532-B5DD-45C5-B78C-DF3FDEAD0301}" type="datetimeFigureOut">
              <a:rPr lang="en-US" smtClean="0"/>
              <a:t>4/9/2019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370369497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F20B532-B5DD-45C5-B78C-DF3FDEAD0301}" type="datetimeFigureOut">
              <a:rPr lang="en-US" smtClean="0"/>
              <a:t>4/9/2019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358863487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0100907" y="2044700"/>
            <a:ext cx="9069705" cy="32546293"/>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2891792" y="2044700"/>
            <a:ext cx="26683335" cy="3254629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F20B532-B5DD-45C5-B78C-DF3FDEAD0301}" type="datetimeFigureOut">
              <a:rPr lang="en-US" smtClean="0"/>
              <a:t>4/9/2019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12122136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F20B532-B5DD-45C5-B78C-DF3FDEAD0301}" type="datetimeFigureOut">
              <a:rPr lang="en-US" smtClean="0"/>
              <a:t>4/9/2019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42719050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869885" y="9574541"/>
            <a:ext cx="36278820" cy="15975327"/>
          </a:xfrm>
        </p:spPr>
        <p:txBody>
          <a:bodyPr anchor="b"/>
          <a:lstStyle>
            <a:lvl1pPr>
              <a:defRPr sz="27600"/>
            </a:lvl1pPr>
          </a:lstStyle>
          <a:p>
            <a:r>
              <a:rPr lang="en-US"/>
              <a:t>Click to edit Master title style</a:t>
            </a:r>
            <a:endParaRPr lang="en-US" dirty="0"/>
          </a:p>
        </p:txBody>
      </p:sp>
      <p:sp>
        <p:nvSpPr>
          <p:cNvPr id="3" name="Text Placeholder 2"/>
          <p:cNvSpPr>
            <a:spLocks noGrp="1"/>
          </p:cNvSpPr>
          <p:nvPr>
            <p:ph type="body" idx="1"/>
          </p:nvPr>
        </p:nvSpPr>
        <p:spPr>
          <a:xfrm>
            <a:off x="2869885" y="25701001"/>
            <a:ext cx="36278820" cy="8401047"/>
          </a:xfrm>
        </p:spPr>
        <p:txBody>
          <a:bodyPr/>
          <a:lstStyle>
            <a:lvl1pPr marL="0" indent="0">
              <a:buNone/>
              <a:defRPr sz="11040">
                <a:solidFill>
                  <a:schemeClr val="tx1"/>
                </a:solidFill>
              </a:defRPr>
            </a:lvl1pPr>
            <a:lvl2pPr marL="2103120" indent="0">
              <a:buNone/>
              <a:defRPr sz="9200">
                <a:solidFill>
                  <a:schemeClr val="tx1">
                    <a:tint val="75000"/>
                  </a:schemeClr>
                </a:solidFill>
              </a:defRPr>
            </a:lvl2pPr>
            <a:lvl3pPr marL="4206240" indent="0">
              <a:buNone/>
              <a:defRPr sz="8280">
                <a:solidFill>
                  <a:schemeClr val="tx1">
                    <a:tint val="75000"/>
                  </a:schemeClr>
                </a:solidFill>
              </a:defRPr>
            </a:lvl3pPr>
            <a:lvl4pPr marL="6309360" indent="0">
              <a:buNone/>
              <a:defRPr sz="7360">
                <a:solidFill>
                  <a:schemeClr val="tx1">
                    <a:tint val="75000"/>
                  </a:schemeClr>
                </a:solidFill>
              </a:defRPr>
            </a:lvl4pPr>
            <a:lvl5pPr marL="8412480" indent="0">
              <a:buNone/>
              <a:defRPr sz="7360">
                <a:solidFill>
                  <a:schemeClr val="tx1">
                    <a:tint val="75000"/>
                  </a:schemeClr>
                </a:solidFill>
              </a:defRPr>
            </a:lvl5pPr>
            <a:lvl6pPr marL="10515600" indent="0">
              <a:buNone/>
              <a:defRPr sz="7360">
                <a:solidFill>
                  <a:schemeClr val="tx1">
                    <a:tint val="75000"/>
                  </a:schemeClr>
                </a:solidFill>
              </a:defRPr>
            </a:lvl6pPr>
            <a:lvl7pPr marL="12618720" indent="0">
              <a:buNone/>
              <a:defRPr sz="7360">
                <a:solidFill>
                  <a:schemeClr val="tx1">
                    <a:tint val="75000"/>
                  </a:schemeClr>
                </a:solidFill>
              </a:defRPr>
            </a:lvl7pPr>
            <a:lvl8pPr marL="14721840" indent="0">
              <a:buNone/>
              <a:defRPr sz="7360">
                <a:solidFill>
                  <a:schemeClr val="tx1">
                    <a:tint val="75000"/>
                  </a:schemeClr>
                </a:solidFill>
              </a:defRPr>
            </a:lvl8pPr>
            <a:lvl9pPr marL="16824960" indent="0">
              <a:buNone/>
              <a:defRPr sz="736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F20B532-B5DD-45C5-B78C-DF3FDEAD0301}" type="datetimeFigureOut">
              <a:rPr lang="en-US" smtClean="0"/>
              <a:t>4/9/2019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296801405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2891790" y="10223500"/>
            <a:ext cx="17876520" cy="2436749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21294090" y="10223500"/>
            <a:ext cx="17876520" cy="2436749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4F20B532-B5DD-45C5-B78C-DF3FDEAD0301}" type="datetimeFigureOut">
              <a:rPr lang="en-US" smtClean="0"/>
              <a:t>4/9/2019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137688643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897269" y="2044708"/>
            <a:ext cx="36278820" cy="7423153"/>
          </a:xfrm>
        </p:spPr>
        <p:txBody>
          <a:bodyPr/>
          <a:lstStyle/>
          <a:p>
            <a:r>
              <a:rPr lang="en-US"/>
              <a:t>Click to edit Master title style</a:t>
            </a:r>
            <a:endParaRPr lang="en-US" dirty="0"/>
          </a:p>
        </p:txBody>
      </p:sp>
      <p:sp>
        <p:nvSpPr>
          <p:cNvPr id="3" name="Text Placeholder 2"/>
          <p:cNvSpPr>
            <a:spLocks noGrp="1"/>
          </p:cNvSpPr>
          <p:nvPr>
            <p:ph type="body" idx="1"/>
          </p:nvPr>
        </p:nvSpPr>
        <p:spPr>
          <a:xfrm>
            <a:off x="2897273" y="9414513"/>
            <a:ext cx="17794364" cy="4613907"/>
          </a:xfrm>
        </p:spPr>
        <p:txBody>
          <a:bodyPr anchor="b"/>
          <a:lstStyle>
            <a:lvl1pPr marL="0" indent="0">
              <a:buNone/>
              <a:defRPr sz="11040" b="1"/>
            </a:lvl1pPr>
            <a:lvl2pPr marL="2103120" indent="0">
              <a:buNone/>
              <a:defRPr sz="9200" b="1"/>
            </a:lvl2pPr>
            <a:lvl3pPr marL="4206240" indent="0">
              <a:buNone/>
              <a:defRPr sz="8280" b="1"/>
            </a:lvl3pPr>
            <a:lvl4pPr marL="6309360" indent="0">
              <a:buNone/>
              <a:defRPr sz="7360" b="1"/>
            </a:lvl4pPr>
            <a:lvl5pPr marL="8412480" indent="0">
              <a:buNone/>
              <a:defRPr sz="7360" b="1"/>
            </a:lvl5pPr>
            <a:lvl6pPr marL="10515600" indent="0">
              <a:buNone/>
              <a:defRPr sz="7360" b="1"/>
            </a:lvl6pPr>
            <a:lvl7pPr marL="12618720" indent="0">
              <a:buNone/>
              <a:defRPr sz="7360" b="1"/>
            </a:lvl7pPr>
            <a:lvl8pPr marL="14721840" indent="0">
              <a:buNone/>
              <a:defRPr sz="7360" b="1"/>
            </a:lvl8pPr>
            <a:lvl9pPr marL="16824960" indent="0">
              <a:buNone/>
              <a:defRPr sz="7360" b="1"/>
            </a:lvl9pPr>
          </a:lstStyle>
          <a:p>
            <a:pPr lvl="0"/>
            <a:r>
              <a:rPr lang="en-US"/>
              <a:t>Click to edit Master text styles</a:t>
            </a:r>
          </a:p>
        </p:txBody>
      </p:sp>
      <p:sp>
        <p:nvSpPr>
          <p:cNvPr id="4" name="Content Placeholder 3"/>
          <p:cNvSpPr>
            <a:spLocks noGrp="1"/>
          </p:cNvSpPr>
          <p:nvPr>
            <p:ph sz="half" idx="2"/>
          </p:nvPr>
        </p:nvSpPr>
        <p:spPr>
          <a:xfrm>
            <a:off x="2897273" y="14028420"/>
            <a:ext cx="17794364" cy="2063369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21294092" y="9414513"/>
            <a:ext cx="17881999" cy="4613907"/>
          </a:xfrm>
        </p:spPr>
        <p:txBody>
          <a:bodyPr anchor="b"/>
          <a:lstStyle>
            <a:lvl1pPr marL="0" indent="0">
              <a:buNone/>
              <a:defRPr sz="11040" b="1"/>
            </a:lvl1pPr>
            <a:lvl2pPr marL="2103120" indent="0">
              <a:buNone/>
              <a:defRPr sz="9200" b="1"/>
            </a:lvl2pPr>
            <a:lvl3pPr marL="4206240" indent="0">
              <a:buNone/>
              <a:defRPr sz="8280" b="1"/>
            </a:lvl3pPr>
            <a:lvl4pPr marL="6309360" indent="0">
              <a:buNone/>
              <a:defRPr sz="7360" b="1"/>
            </a:lvl4pPr>
            <a:lvl5pPr marL="8412480" indent="0">
              <a:buNone/>
              <a:defRPr sz="7360" b="1"/>
            </a:lvl5pPr>
            <a:lvl6pPr marL="10515600" indent="0">
              <a:buNone/>
              <a:defRPr sz="7360" b="1"/>
            </a:lvl6pPr>
            <a:lvl7pPr marL="12618720" indent="0">
              <a:buNone/>
              <a:defRPr sz="7360" b="1"/>
            </a:lvl7pPr>
            <a:lvl8pPr marL="14721840" indent="0">
              <a:buNone/>
              <a:defRPr sz="7360" b="1"/>
            </a:lvl8pPr>
            <a:lvl9pPr marL="16824960" indent="0">
              <a:buNone/>
              <a:defRPr sz="7360" b="1"/>
            </a:lvl9pPr>
          </a:lstStyle>
          <a:p>
            <a:pPr lvl="0"/>
            <a:r>
              <a:rPr lang="en-US"/>
              <a:t>Click to edit Master text styles</a:t>
            </a:r>
          </a:p>
        </p:txBody>
      </p:sp>
      <p:sp>
        <p:nvSpPr>
          <p:cNvPr id="6" name="Content Placeholder 5"/>
          <p:cNvSpPr>
            <a:spLocks noGrp="1"/>
          </p:cNvSpPr>
          <p:nvPr>
            <p:ph sz="quarter" idx="4"/>
          </p:nvPr>
        </p:nvSpPr>
        <p:spPr>
          <a:xfrm>
            <a:off x="21294092" y="14028420"/>
            <a:ext cx="17881999" cy="2063369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4F20B532-B5DD-45C5-B78C-DF3FDEAD0301}" type="datetimeFigureOut">
              <a:rPr lang="en-US" smtClean="0"/>
              <a:t>4/9/2019</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45349704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4F20B532-B5DD-45C5-B78C-DF3FDEAD0301}" type="datetimeFigureOut">
              <a:rPr lang="en-US" smtClean="0"/>
              <a:t>4/9/2019</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8352077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F20B532-B5DD-45C5-B78C-DF3FDEAD0301}" type="datetimeFigureOut">
              <a:rPr lang="en-US" smtClean="0"/>
              <a:t>4/9/2019</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412890793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97269" y="2560320"/>
            <a:ext cx="13566219" cy="8961120"/>
          </a:xfrm>
        </p:spPr>
        <p:txBody>
          <a:bodyPr anchor="b"/>
          <a:lstStyle>
            <a:lvl1pPr>
              <a:defRPr sz="14720"/>
            </a:lvl1pPr>
          </a:lstStyle>
          <a:p>
            <a:r>
              <a:rPr lang="en-US"/>
              <a:t>Click to edit Master title style</a:t>
            </a:r>
            <a:endParaRPr lang="en-US" dirty="0"/>
          </a:p>
        </p:txBody>
      </p:sp>
      <p:sp>
        <p:nvSpPr>
          <p:cNvPr id="3" name="Content Placeholder 2"/>
          <p:cNvSpPr>
            <a:spLocks noGrp="1"/>
          </p:cNvSpPr>
          <p:nvPr>
            <p:ph idx="1"/>
          </p:nvPr>
        </p:nvSpPr>
        <p:spPr>
          <a:xfrm>
            <a:off x="17881999" y="5529588"/>
            <a:ext cx="21294090" cy="27292300"/>
          </a:xfrm>
        </p:spPr>
        <p:txBody>
          <a:bodyPr/>
          <a:lstStyle>
            <a:lvl1pPr>
              <a:defRPr sz="14720"/>
            </a:lvl1pPr>
            <a:lvl2pPr>
              <a:defRPr sz="12880"/>
            </a:lvl2pPr>
            <a:lvl3pPr>
              <a:defRPr sz="11040"/>
            </a:lvl3pPr>
            <a:lvl4pPr>
              <a:defRPr sz="9200"/>
            </a:lvl4pPr>
            <a:lvl5pPr>
              <a:defRPr sz="9200"/>
            </a:lvl5pPr>
            <a:lvl6pPr>
              <a:defRPr sz="9200"/>
            </a:lvl6pPr>
            <a:lvl7pPr>
              <a:defRPr sz="9200"/>
            </a:lvl7pPr>
            <a:lvl8pPr>
              <a:defRPr sz="9200"/>
            </a:lvl8pPr>
            <a:lvl9pPr>
              <a:defRPr sz="9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2897269" y="11521440"/>
            <a:ext cx="13566219" cy="21344893"/>
          </a:xfrm>
        </p:spPr>
        <p:txBody>
          <a:bodyPr/>
          <a:lstStyle>
            <a:lvl1pPr marL="0" indent="0">
              <a:buNone/>
              <a:defRPr sz="7360"/>
            </a:lvl1pPr>
            <a:lvl2pPr marL="2103120" indent="0">
              <a:buNone/>
              <a:defRPr sz="6440"/>
            </a:lvl2pPr>
            <a:lvl3pPr marL="4206240" indent="0">
              <a:buNone/>
              <a:defRPr sz="5520"/>
            </a:lvl3pPr>
            <a:lvl4pPr marL="6309360" indent="0">
              <a:buNone/>
              <a:defRPr sz="4600"/>
            </a:lvl4pPr>
            <a:lvl5pPr marL="8412480" indent="0">
              <a:buNone/>
              <a:defRPr sz="4600"/>
            </a:lvl5pPr>
            <a:lvl6pPr marL="10515600" indent="0">
              <a:buNone/>
              <a:defRPr sz="4600"/>
            </a:lvl6pPr>
            <a:lvl7pPr marL="12618720" indent="0">
              <a:buNone/>
              <a:defRPr sz="4600"/>
            </a:lvl7pPr>
            <a:lvl8pPr marL="14721840" indent="0">
              <a:buNone/>
              <a:defRPr sz="4600"/>
            </a:lvl8pPr>
            <a:lvl9pPr marL="16824960" indent="0">
              <a:buNone/>
              <a:defRPr sz="4600"/>
            </a:lvl9pPr>
          </a:lstStyle>
          <a:p>
            <a:pPr lvl="0"/>
            <a:r>
              <a:rPr lang="en-US"/>
              <a:t>Click to edit Master text styles</a:t>
            </a:r>
          </a:p>
        </p:txBody>
      </p:sp>
      <p:sp>
        <p:nvSpPr>
          <p:cNvPr id="5" name="Date Placeholder 4"/>
          <p:cNvSpPr>
            <a:spLocks noGrp="1"/>
          </p:cNvSpPr>
          <p:nvPr>
            <p:ph type="dt" sz="half" idx="10"/>
          </p:nvPr>
        </p:nvSpPr>
        <p:spPr/>
        <p:txBody>
          <a:bodyPr/>
          <a:lstStyle/>
          <a:p>
            <a:fld id="{4F20B532-B5DD-45C5-B78C-DF3FDEAD0301}" type="datetimeFigureOut">
              <a:rPr lang="en-US" smtClean="0"/>
              <a:t>4/9/2019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368682036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97269" y="2560320"/>
            <a:ext cx="13566219" cy="8961120"/>
          </a:xfrm>
        </p:spPr>
        <p:txBody>
          <a:bodyPr anchor="b"/>
          <a:lstStyle>
            <a:lvl1pPr>
              <a:defRPr sz="14720"/>
            </a:lvl1pPr>
          </a:lstStyle>
          <a:p>
            <a:r>
              <a:rPr lang="en-US"/>
              <a:t>Click to edit Master title style</a:t>
            </a:r>
            <a:endParaRPr lang="en-US" dirty="0"/>
          </a:p>
        </p:txBody>
      </p:sp>
      <p:sp>
        <p:nvSpPr>
          <p:cNvPr id="3" name="Picture Placeholder 2"/>
          <p:cNvSpPr>
            <a:spLocks noGrp="1" noChangeAspect="1"/>
          </p:cNvSpPr>
          <p:nvPr>
            <p:ph type="pic" idx="1"/>
          </p:nvPr>
        </p:nvSpPr>
        <p:spPr>
          <a:xfrm>
            <a:off x="17881999" y="5529588"/>
            <a:ext cx="21294090" cy="27292300"/>
          </a:xfrm>
        </p:spPr>
        <p:txBody>
          <a:bodyPr anchor="t"/>
          <a:lstStyle>
            <a:lvl1pPr marL="0" indent="0">
              <a:buNone/>
              <a:defRPr sz="14720"/>
            </a:lvl1pPr>
            <a:lvl2pPr marL="2103120" indent="0">
              <a:buNone/>
              <a:defRPr sz="12880"/>
            </a:lvl2pPr>
            <a:lvl3pPr marL="4206240" indent="0">
              <a:buNone/>
              <a:defRPr sz="11040"/>
            </a:lvl3pPr>
            <a:lvl4pPr marL="6309360" indent="0">
              <a:buNone/>
              <a:defRPr sz="9200"/>
            </a:lvl4pPr>
            <a:lvl5pPr marL="8412480" indent="0">
              <a:buNone/>
              <a:defRPr sz="9200"/>
            </a:lvl5pPr>
            <a:lvl6pPr marL="10515600" indent="0">
              <a:buNone/>
              <a:defRPr sz="9200"/>
            </a:lvl6pPr>
            <a:lvl7pPr marL="12618720" indent="0">
              <a:buNone/>
              <a:defRPr sz="9200"/>
            </a:lvl7pPr>
            <a:lvl8pPr marL="14721840" indent="0">
              <a:buNone/>
              <a:defRPr sz="9200"/>
            </a:lvl8pPr>
            <a:lvl9pPr marL="16824960" indent="0">
              <a:buNone/>
              <a:defRPr sz="9200"/>
            </a:lvl9pPr>
          </a:lstStyle>
          <a:p>
            <a:r>
              <a:rPr lang="en-US"/>
              <a:t>Click icon to add picture</a:t>
            </a:r>
            <a:endParaRPr lang="en-US" dirty="0"/>
          </a:p>
        </p:txBody>
      </p:sp>
      <p:sp>
        <p:nvSpPr>
          <p:cNvPr id="4" name="Text Placeholder 3"/>
          <p:cNvSpPr>
            <a:spLocks noGrp="1"/>
          </p:cNvSpPr>
          <p:nvPr>
            <p:ph type="body" sz="half" idx="2"/>
          </p:nvPr>
        </p:nvSpPr>
        <p:spPr>
          <a:xfrm>
            <a:off x="2897269" y="11521440"/>
            <a:ext cx="13566219" cy="21344893"/>
          </a:xfrm>
        </p:spPr>
        <p:txBody>
          <a:bodyPr/>
          <a:lstStyle>
            <a:lvl1pPr marL="0" indent="0">
              <a:buNone/>
              <a:defRPr sz="7360"/>
            </a:lvl1pPr>
            <a:lvl2pPr marL="2103120" indent="0">
              <a:buNone/>
              <a:defRPr sz="6440"/>
            </a:lvl2pPr>
            <a:lvl3pPr marL="4206240" indent="0">
              <a:buNone/>
              <a:defRPr sz="5520"/>
            </a:lvl3pPr>
            <a:lvl4pPr marL="6309360" indent="0">
              <a:buNone/>
              <a:defRPr sz="4600"/>
            </a:lvl4pPr>
            <a:lvl5pPr marL="8412480" indent="0">
              <a:buNone/>
              <a:defRPr sz="4600"/>
            </a:lvl5pPr>
            <a:lvl6pPr marL="10515600" indent="0">
              <a:buNone/>
              <a:defRPr sz="4600"/>
            </a:lvl6pPr>
            <a:lvl7pPr marL="12618720" indent="0">
              <a:buNone/>
              <a:defRPr sz="4600"/>
            </a:lvl7pPr>
            <a:lvl8pPr marL="14721840" indent="0">
              <a:buNone/>
              <a:defRPr sz="4600"/>
            </a:lvl8pPr>
            <a:lvl9pPr marL="16824960" indent="0">
              <a:buNone/>
              <a:defRPr sz="4600"/>
            </a:lvl9pPr>
          </a:lstStyle>
          <a:p>
            <a:pPr lvl="0"/>
            <a:r>
              <a:rPr lang="en-US"/>
              <a:t>Click to edit Master text styles</a:t>
            </a:r>
          </a:p>
        </p:txBody>
      </p:sp>
      <p:sp>
        <p:nvSpPr>
          <p:cNvPr id="5" name="Date Placeholder 4"/>
          <p:cNvSpPr>
            <a:spLocks noGrp="1"/>
          </p:cNvSpPr>
          <p:nvPr>
            <p:ph type="dt" sz="half" idx="10"/>
          </p:nvPr>
        </p:nvSpPr>
        <p:spPr/>
        <p:txBody>
          <a:bodyPr/>
          <a:lstStyle/>
          <a:p>
            <a:fld id="{4F20B532-B5DD-45C5-B78C-DF3FDEAD0301}" type="datetimeFigureOut">
              <a:rPr lang="en-US" smtClean="0"/>
              <a:t>4/9/2019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110256549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891790" y="2044708"/>
            <a:ext cx="36278820" cy="742315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2891790" y="10223500"/>
            <a:ext cx="36278820" cy="2436749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2891790" y="35595568"/>
            <a:ext cx="9464040" cy="2044700"/>
          </a:xfrm>
          <a:prstGeom prst="rect">
            <a:avLst/>
          </a:prstGeom>
        </p:spPr>
        <p:txBody>
          <a:bodyPr vert="horz" lIns="91440" tIns="45720" rIns="91440" bIns="45720" rtlCol="0" anchor="ctr"/>
          <a:lstStyle>
            <a:lvl1pPr algn="l">
              <a:defRPr sz="5520">
                <a:solidFill>
                  <a:schemeClr val="tx1">
                    <a:tint val="75000"/>
                  </a:schemeClr>
                </a:solidFill>
              </a:defRPr>
            </a:lvl1pPr>
          </a:lstStyle>
          <a:p>
            <a:fld id="{C764DE79-268F-4C1A-8933-263129D2AF90}" type="datetimeFigureOut">
              <a:rPr lang="en-US" dirty="0"/>
              <a:t>4/9/2019</a:t>
            </a:fld>
            <a:endParaRPr lang="en-US" dirty="0"/>
          </a:p>
        </p:txBody>
      </p:sp>
      <p:sp>
        <p:nvSpPr>
          <p:cNvPr id="5" name="Footer Placeholder 4"/>
          <p:cNvSpPr>
            <a:spLocks noGrp="1"/>
          </p:cNvSpPr>
          <p:nvPr>
            <p:ph type="ftr" sz="quarter" idx="3"/>
          </p:nvPr>
        </p:nvSpPr>
        <p:spPr>
          <a:xfrm>
            <a:off x="13933170" y="35595568"/>
            <a:ext cx="14196060" cy="2044700"/>
          </a:xfrm>
          <a:prstGeom prst="rect">
            <a:avLst/>
          </a:prstGeom>
        </p:spPr>
        <p:txBody>
          <a:bodyPr vert="horz" lIns="91440" tIns="45720" rIns="91440" bIns="45720" rtlCol="0" anchor="ctr"/>
          <a:lstStyle>
            <a:lvl1pPr algn="ctr">
              <a:defRPr sz="552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29706570" y="35595568"/>
            <a:ext cx="9464040" cy="2044700"/>
          </a:xfrm>
          <a:prstGeom prst="rect">
            <a:avLst/>
          </a:prstGeom>
        </p:spPr>
        <p:txBody>
          <a:bodyPr vert="horz" lIns="91440" tIns="45720" rIns="91440" bIns="45720" rtlCol="0" anchor="ctr"/>
          <a:lstStyle>
            <a:lvl1pPr algn="r">
              <a:defRPr sz="5520">
                <a:solidFill>
                  <a:schemeClr val="tx1">
                    <a:tint val="75000"/>
                  </a:schemeClr>
                </a:solidFill>
              </a:defRPr>
            </a:lvl1pPr>
          </a:lstStyle>
          <a:p>
            <a:fld id="{48F63A3B-78C7-47BE-AE5E-E10140E04643}" type="slidenum">
              <a:rPr lang="en-US" dirty="0"/>
              <a:t>‹#›</a:t>
            </a:fld>
            <a:endParaRPr lang="en-US" dirty="0"/>
          </a:p>
        </p:txBody>
      </p:sp>
      <p:sp>
        <p:nvSpPr>
          <p:cNvPr id="7" name="Rectangle 6"/>
          <p:cNvSpPr/>
          <p:nvPr userDrawn="1"/>
        </p:nvSpPr>
        <p:spPr>
          <a:xfrm>
            <a:off x="0" y="0"/>
            <a:ext cx="42062400" cy="384048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3" dirty="0"/>
          </a:p>
        </p:txBody>
      </p:sp>
      <p:sp>
        <p:nvSpPr>
          <p:cNvPr id="8" name="Rectangle 7"/>
          <p:cNvSpPr/>
          <p:nvPr userDrawn="1"/>
        </p:nvSpPr>
        <p:spPr>
          <a:xfrm>
            <a:off x="498764" y="602975"/>
            <a:ext cx="41023309" cy="37071910"/>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3" dirty="0"/>
          </a:p>
        </p:txBody>
      </p:sp>
      <p:sp>
        <p:nvSpPr>
          <p:cNvPr id="9" name="Rectangle 8"/>
          <p:cNvSpPr/>
          <p:nvPr userDrawn="1"/>
        </p:nvSpPr>
        <p:spPr>
          <a:xfrm>
            <a:off x="789710" y="974035"/>
            <a:ext cx="40399854" cy="3570451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3" dirty="0"/>
          </a:p>
        </p:txBody>
      </p:sp>
      <p:cxnSp>
        <p:nvCxnSpPr>
          <p:cNvPr id="10" name="Straight Connector 9"/>
          <p:cNvCxnSpPr/>
          <p:nvPr userDrawn="1"/>
        </p:nvCxnSpPr>
        <p:spPr>
          <a:xfrm>
            <a:off x="14360707" y="7629108"/>
            <a:ext cx="0" cy="28473649"/>
          </a:xfrm>
          <a:prstGeom prst="line">
            <a:avLst/>
          </a:prstGeom>
          <a:ln>
            <a:solidFill>
              <a:schemeClr val="bg1">
                <a:lumMod val="85000"/>
              </a:schemeClr>
            </a:solidFill>
          </a:ln>
        </p:spPr>
        <p:style>
          <a:lnRef idx="1">
            <a:schemeClr val="accent3"/>
          </a:lnRef>
          <a:fillRef idx="0">
            <a:schemeClr val="accent3"/>
          </a:fillRef>
          <a:effectRef idx="0">
            <a:schemeClr val="accent3"/>
          </a:effectRef>
          <a:fontRef idx="minor">
            <a:schemeClr val="tx1"/>
          </a:fontRef>
        </p:style>
      </p:cxnSp>
      <p:cxnSp>
        <p:nvCxnSpPr>
          <p:cNvPr id="11" name="Straight Connector 10"/>
          <p:cNvCxnSpPr/>
          <p:nvPr userDrawn="1"/>
        </p:nvCxnSpPr>
        <p:spPr>
          <a:xfrm>
            <a:off x="27710236" y="7629108"/>
            <a:ext cx="0" cy="28473649"/>
          </a:xfrm>
          <a:prstGeom prst="line">
            <a:avLst/>
          </a:prstGeom>
          <a:ln>
            <a:solidFill>
              <a:schemeClr val="bg1">
                <a:lumMod val="85000"/>
              </a:schemeClr>
            </a:solidFill>
          </a:ln>
        </p:spPr>
        <p:style>
          <a:lnRef idx="1">
            <a:schemeClr val="accent3"/>
          </a:lnRef>
          <a:fillRef idx="0">
            <a:schemeClr val="accent3"/>
          </a:fillRef>
          <a:effectRef idx="0">
            <a:schemeClr val="accent3"/>
          </a:effectRef>
          <a:fontRef idx="minor">
            <a:schemeClr val="tx1"/>
          </a:fontRef>
        </p:style>
      </p:cxnSp>
      <p:cxnSp>
        <p:nvCxnSpPr>
          <p:cNvPr id="12" name="Straight Connector 11"/>
          <p:cNvCxnSpPr/>
          <p:nvPr userDrawn="1"/>
        </p:nvCxnSpPr>
        <p:spPr>
          <a:xfrm>
            <a:off x="1662545" y="7629108"/>
            <a:ext cx="38639630" cy="0"/>
          </a:xfrm>
          <a:prstGeom prst="line">
            <a:avLst/>
          </a:prstGeom>
          <a:ln>
            <a:solidFill>
              <a:schemeClr val="bg1">
                <a:lumMod val="85000"/>
              </a:schemeClr>
            </a:solidFill>
          </a:ln>
        </p:spPr>
        <p:style>
          <a:lnRef idx="1">
            <a:schemeClr val="accent3"/>
          </a:lnRef>
          <a:fillRef idx="0">
            <a:schemeClr val="accent3"/>
          </a:fillRef>
          <a:effectRef idx="0">
            <a:schemeClr val="accent3"/>
          </a:effectRef>
          <a:fontRef idx="minor">
            <a:schemeClr val="tx1"/>
          </a:fontRef>
        </p:style>
      </p:cxnSp>
      <p:sp>
        <p:nvSpPr>
          <p:cNvPr id="13" name="Rectangle 12"/>
          <p:cNvSpPr/>
          <p:nvPr userDrawn="1"/>
        </p:nvSpPr>
        <p:spPr>
          <a:xfrm>
            <a:off x="1332584" y="1852864"/>
            <a:ext cx="39421656" cy="531241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3" dirty="0"/>
          </a:p>
        </p:txBody>
      </p:sp>
      <p:sp>
        <p:nvSpPr>
          <p:cNvPr id="14" name="Rectangle 13"/>
          <p:cNvSpPr/>
          <p:nvPr userDrawn="1"/>
        </p:nvSpPr>
        <p:spPr>
          <a:xfrm>
            <a:off x="14681903" y="8232082"/>
            <a:ext cx="12723015" cy="278706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3" dirty="0"/>
          </a:p>
        </p:txBody>
      </p:sp>
      <p:sp>
        <p:nvSpPr>
          <p:cNvPr id="15" name="Rectangle 14"/>
          <p:cNvSpPr/>
          <p:nvPr userDrawn="1"/>
        </p:nvSpPr>
        <p:spPr>
          <a:xfrm>
            <a:off x="1332584" y="8232082"/>
            <a:ext cx="12723015" cy="278706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3" dirty="0"/>
          </a:p>
        </p:txBody>
      </p:sp>
      <p:sp>
        <p:nvSpPr>
          <p:cNvPr id="16" name="Rectangle 15"/>
          <p:cNvSpPr/>
          <p:nvPr userDrawn="1"/>
        </p:nvSpPr>
        <p:spPr>
          <a:xfrm>
            <a:off x="28488616" y="36966042"/>
            <a:ext cx="13772005" cy="348878"/>
          </a:xfrm>
          <a:prstGeom prst="rect">
            <a:avLst/>
          </a:prstGeom>
        </p:spPr>
        <p:txBody>
          <a:bodyPr wrap="square">
            <a:spAutoFit/>
          </a:bodyPr>
          <a:lstStyle/>
          <a:p>
            <a:r>
              <a:rPr lang="en-US" sz="1667" i="1" dirty="0">
                <a:solidFill>
                  <a:schemeClr val="bg1"/>
                </a:solidFill>
              </a:rPr>
              <a:t>We thank the Office of Research and Sponsored Programs for supporting this research, and Learning &amp; Technology Services for printing this poster.</a:t>
            </a:r>
            <a:r>
              <a:rPr lang="en-US" sz="1667" dirty="0">
                <a:solidFill>
                  <a:schemeClr val="bg1"/>
                </a:solidFill>
              </a:rPr>
              <a:t> </a:t>
            </a:r>
          </a:p>
        </p:txBody>
      </p:sp>
      <p:sp>
        <p:nvSpPr>
          <p:cNvPr id="17" name="Rectangle 16"/>
          <p:cNvSpPr/>
          <p:nvPr userDrawn="1"/>
        </p:nvSpPr>
        <p:spPr>
          <a:xfrm>
            <a:off x="28031225" y="8232082"/>
            <a:ext cx="12723015" cy="278706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3" dirty="0"/>
          </a:p>
        </p:txBody>
      </p:sp>
      <p:pic>
        <p:nvPicPr>
          <p:cNvPr id="19" name="Picture 18"/>
          <p:cNvPicPr>
            <a:picLocks noChangeAspect="1"/>
          </p:cNvPicPr>
          <p:nvPr userDrawn="1"/>
        </p:nvPicPr>
        <p:blipFill>
          <a:blip r:embed="rId13" cstate="print">
            <a:extLst>
              <a:ext uri="{28A0092B-C50C-407E-A947-70E740481C1C}">
                <a14:useLocalDpi xmlns:a14="http://schemas.microsoft.com/office/drawing/2010/main" val="0"/>
              </a:ext>
            </a:extLst>
          </a:blip>
          <a:stretch>
            <a:fillRect/>
          </a:stretch>
        </p:blipFill>
        <p:spPr>
          <a:xfrm>
            <a:off x="29169430" y="3729895"/>
            <a:ext cx="10001180" cy="1558356"/>
          </a:xfrm>
          <a:prstGeom prst="rect">
            <a:avLst/>
          </a:prstGeom>
        </p:spPr>
      </p:pic>
    </p:spTree>
    <p:extLst>
      <p:ext uri="{BB962C8B-B14F-4D97-AF65-F5344CB8AC3E}">
        <p14:creationId xmlns:p14="http://schemas.microsoft.com/office/powerpoint/2010/main" val="2482404110"/>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4206240" rtl="0" eaLnBrk="1" latinLnBrk="0" hangingPunct="1">
        <a:lnSpc>
          <a:spcPct val="90000"/>
        </a:lnSpc>
        <a:spcBef>
          <a:spcPct val="0"/>
        </a:spcBef>
        <a:buNone/>
        <a:defRPr sz="20240" kern="1200">
          <a:solidFill>
            <a:schemeClr val="tx1"/>
          </a:solidFill>
          <a:latin typeface="+mj-lt"/>
          <a:ea typeface="+mj-ea"/>
          <a:cs typeface="+mj-cs"/>
        </a:defRPr>
      </a:lvl1pPr>
    </p:titleStyle>
    <p:bodyStyle>
      <a:lvl1pPr marL="1051560" indent="-1051560" algn="l" defTabSz="4206240" rtl="0" eaLnBrk="1" latinLnBrk="0" hangingPunct="1">
        <a:lnSpc>
          <a:spcPct val="90000"/>
        </a:lnSpc>
        <a:spcBef>
          <a:spcPts val="4600"/>
        </a:spcBef>
        <a:buFont typeface="Arial" panose="020B0604020202020204" pitchFamily="34" charset="0"/>
        <a:buChar char="•"/>
        <a:defRPr sz="12880" kern="1200">
          <a:solidFill>
            <a:schemeClr val="tx1"/>
          </a:solidFill>
          <a:latin typeface="+mn-lt"/>
          <a:ea typeface="+mn-ea"/>
          <a:cs typeface="+mn-cs"/>
        </a:defRPr>
      </a:lvl1pPr>
      <a:lvl2pPr marL="3154680" indent="-1051560" algn="l" defTabSz="4206240" rtl="0" eaLnBrk="1" latinLnBrk="0" hangingPunct="1">
        <a:lnSpc>
          <a:spcPct val="90000"/>
        </a:lnSpc>
        <a:spcBef>
          <a:spcPts val="2300"/>
        </a:spcBef>
        <a:buFont typeface="Arial" panose="020B0604020202020204" pitchFamily="34" charset="0"/>
        <a:buChar char="•"/>
        <a:defRPr sz="11040" kern="1200">
          <a:solidFill>
            <a:schemeClr val="tx1"/>
          </a:solidFill>
          <a:latin typeface="+mn-lt"/>
          <a:ea typeface="+mn-ea"/>
          <a:cs typeface="+mn-cs"/>
        </a:defRPr>
      </a:lvl2pPr>
      <a:lvl3pPr marL="5257800" indent="-1051560" algn="l" defTabSz="4206240" rtl="0" eaLnBrk="1" latinLnBrk="0" hangingPunct="1">
        <a:lnSpc>
          <a:spcPct val="90000"/>
        </a:lnSpc>
        <a:spcBef>
          <a:spcPts val="2300"/>
        </a:spcBef>
        <a:buFont typeface="Arial" panose="020B0604020202020204" pitchFamily="34" charset="0"/>
        <a:buChar char="•"/>
        <a:defRPr sz="9200" kern="1200">
          <a:solidFill>
            <a:schemeClr val="tx1"/>
          </a:solidFill>
          <a:latin typeface="+mn-lt"/>
          <a:ea typeface="+mn-ea"/>
          <a:cs typeface="+mn-cs"/>
        </a:defRPr>
      </a:lvl3pPr>
      <a:lvl4pPr marL="736092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4pPr>
      <a:lvl5pPr marL="946404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5pPr>
      <a:lvl6pPr marL="1156716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6pPr>
      <a:lvl7pPr marL="1367028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7pPr>
      <a:lvl8pPr marL="1577340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8pPr>
      <a:lvl9pPr marL="1787652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9pPr>
    </p:bodyStyle>
    <p:otherStyle>
      <a:defPPr>
        <a:defRPr lang="en-US"/>
      </a:defPPr>
      <a:lvl1pPr marL="0" algn="l" defTabSz="4206240" rtl="0" eaLnBrk="1" latinLnBrk="0" hangingPunct="1">
        <a:defRPr sz="8280" kern="1200">
          <a:solidFill>
            <a:schemeClr val="tx1"/>
          </a:solidFill>
          <a:latin typeface="+mn-lt"/>
          <a:ea typeface="+mn-ea"/>
          <a:cs typeface="+mn-cs"/>
        </a:defRPr>
      </a:lvl1pPr>
      <a:lvl2pPr marL="2103120" algn="l" defTabSz="4206240" rtl="0" eaLnBrk="1" latinLnBrk="0" hangingPunct="1">
        <a:defRPr sz="8280" kern="1200">
          <a:solidFill>
            <a:schemeClr val="tx1"/>
          </a:solidFill>
          <a:latin typeface="+mn-lt"/>
          <a:ea typeface="+mn-ea"/>
          <a:cs typeface="+mn-cs"/>
        </a:defRPr>
      </a:lvl2pPr>
      <a:lvl3pPr marL="4206240" algn="l" defTabSz="4206240" rtl="0" eaLnBrk="1" latinLnBrk="0" hangingPunct="1">
        <a:defRPr sz="8280" kern="1200">
          <a:solidFill>
            <a:schemeClr val="tx1"/>
          </a:solidFill>
          <a:latin typeface="+mn-lt"/>
          <a:ea typeface="+mn-ea"/>
          <a:cs typeface="+mn-cs"/>
        </a:defRPr>
      </a:lvl3pPr>
      <a:lvl4pPr marL="6309360" algn="l" defTabSz="4206240" rtl="0" eaLnBrk="1" latinLnBrk="0" hangingPunct="1">
        <a:defRPr sz="8280" kern="1200">
          <a:solidFill>
            <a:schemeClr val="tx1"/>
          </a:solidFill>
          <a:latin typeface="+mn-lt"/>
          <a:ea typeface="+mn-ea"/>
          <a:cs typeface="+mn-cs"/>
        </a:defRPr>
      </a:lvl4pPr>
      <a:lvl5pPr marL="8412480" algn="l" defTabSz="4206240" rtl="0" eaLnBrk="1" latinLnBrk="0" hangingPunct="1">
        <a:defRPr sz="8280" kern="1200">
          <a:solidFill>
            <a:schemeClr val="tx1"/>
          </a:solidFill>
          <a:latin typeface="+mn-lt"/>
          <a:ea typeface="+mn-ea"/>
          <a:cs typeface="+mn-cs"/>
        </a:defRPr>
      </a:lvl5pPr>
      <a:lvl6pPr marL="10515600" algn="l" defTabSz="4206240" rtl="0" eaLnBrk="1" latinLnBrk="0" hangingPunct="1">
        <a:defRPr sz="8280" kern="1200">
          <a:solidFill>
            <a:schemeClr val="tx1"/>
          </a:solidFill>
          <a:latin typeface="+mn-lt"/>
          <a:ea typeface="+mn-ea"/>
          <a:cs typeface="+mn-cs"/>
        </a:defRPr>
      </a:lvl6pPr>
      <a:lvl7pPr marL="12618720" algn="l" defTabSz="4206240" rtl="0" eaLnBrk="1" latinLnBrk="0" hangingPunct="1">
        <a:defRPr sz="8280" kern="1200">
          <a:solidFill>
            <a:schemeClr val="tx1"/>
          </a:solidFill>
          <a:latin typeface="+mn-lt"/>
          <a:ea typeface="+mn-ea"/>
          <a:cs typeface="+mn-cs"/>
        </a:defRPr>
      </a:lvl7pPr>
      <a:lvl8pPr marL="14721840" algn="l" defTabSz="4206240" rtl="0" eaLnBrk="1" latinLnBrk="0" hangingPunct="1">
        <a:defRPr sz="8280" kern="1200">
          <a:solidFill>
            <a:schemeClr val="tx1"/>
          </a:solidFill>
          <a:latin typeface="+mn-lt"/>
          <a:ea typeface="+mn-ea"/>
          <a:cs typeface="+mn-cs"/>
        </a:defRPr>
      </a:lvl8pPr>
      <a:lvl9pPr marL="16824960" algn="l" defTabSz="4206240" rtl="0" eaLnBrk="1" latinLnBrk="0" hangingPunct="1">
        <a:defRPr sz="828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077601" y="3199176"/>
            <a:ext cx="34198560" cy="1926476"/>
          </a:xfrm>
        </p:spPr>
        <p:txBody>
          <a:bodyPr>
            <a:normAutofit/>
          </a:bodyPr>
          <a:lstStyle/>
          <a:p>
            <a:pPr algn="l"/>
            <a:r>
              <a:rPr lang="en-US" sz="12600" dirty="0">
                <a:latin typeface="Minion Pro" panose="02040503050306020203" pitchFamily="18" charset="0"/>
              </a:rPr>
              <a:t>Analyzing Pronoun Usage in Yelp Reviews</a:t>
            </a:r>
          </a:p>
        </p:txBody>
      </p:sp>
      <p:sp>
        <p:nvSpPr>
          <p:cNvPr id="6" name="Title 1"/>
          <p:cNvSpPr txBox="1">
            <a:spLocks/>
          </p:cNvSpPr>
          <p:nvPr/>
        </p:nvSpPr>
        <p:spPr>
          <a:xfrm>
            <a:off x="2071300" y="5276169"/>
            <a:ext cx="34198560" cy="858067"/>
          </a:xfrm>
          <a:prstGeom prst="rect">
            <a:avLst/>
          </a:prstGeom>
        </p:spPr>
        <p:txBody>
          <a:bodyPr anchor="b"/>
          <a:lstStyle>
            <a:lvl1pPr algn="ctr" defTabSz="4023360" rtl="0" eaLnBrk="1" latinLnBrk="0" hangingPunct="1">
              <a:lnSpc>
                <a:spcPct val="90000"/>
              </a:lnSpc>
              <a:spcBef>
                <a:spcPct val="0"/>
              </a:spcBef>
              <a:buNone/>
              <a:defRPr sz="26400" kern="1200">
                <a:solidFill>
                  <a:schemeClr val="tx1"/>
                </a:solidFill>
                <a:latin typeface="+mj-lt"/>
                <a:ea typeface="+mj-ea"/>
                <a:cs typeface="+mj-cs"/>
              </a:defRPr>
            </a:lvl1pPr>
          </a:lstStyle>
          <a:p>
            <a:pPr algn="l"/>
            <a:r>
              <a:rPr lang="en-US" sz="5400" dirty="0">
                <a:solidFill>
                  <a:schemeClr val="bg1">
                    <a:lumMod val="50000"/>
                  </a:schemeClr>
                </a:solidFill>
                <a:latin typeface="Minion Pro" panose="02040503050306020203" pitchFamily="18" charset="0"/>
              </a:rPr>
              <a:t>Nicole McMahon, Garrett Dekan, and Heather </a:t>
            </a:r>
            <a:r>
              <a:rPr lang="en-US" sz="5400" dirty="0" err="1">
                <a:solidFill>
                  <a:schemeClr val="bg1">
                    <a:lumMod val="50000"/>
                  </a:schemeClr>
                </a:solidFill>
                <a:latin typeface="Minion Pro" panose="02040503050306020203" pitchFamily="18" charset="0"/>
              </a:rPr>
              <a:t>Amthauer</a:t>
            </a:r>
            <a:r>
              <a:rPr lang="en-US" sz="5400" dirty="0">
                <a:solidFill>
                  <a:schemeClr val="bg1">
                    <a:lumMod val="50000"/>
                  </a:schemeClr>
                </a:solidFill>
                <a:latin typeface="Minion Pro" panose="02040503050306020203" pitchFamily="18" charset="0"/>
              </a:rPr>
              <a:t>   |   Computer Science</a:t>
            </a:r>
          </a:p>
        </p:txBody>
      </p:sp>
      <p:sp>
        <p:nvSpPr>
          <p:cNvPr id="8" name="Subtitle 2"/>
          <p:cNvSpPr txBox="1">
            <a:spLocks/>
          </p:cNvSpPr>
          <p:nvPr/>
        </p:nvSpPr>
        <p:spPr>
          <a:xfrm>
            <a:off x="1901652" y="9378123"/>
            <a:ext cx="12068048" cy="5657208"/>
          </a:xfrm>
          <a:prstGeom prst="rect">
            <a:avLst/>
          </a:prstGeom>
        </p:spPr>
        <p:txBody>
          <a:bodyPr/>
          <a:lstStyle>
            <a:lvl1pPr marL="0" indent="0" algn="ctr" defTabSz="4023360" rtl="0" eaLnBrk="1" latinLnBrk="0" hangingPunct="1">
              <a:lnSpc>
                <a:spcPct val="90000"/>
              </a:lnSpc>
              <a:spcBef>
                <a:spcPts val="4400"/>
              </a:spcBef>
              <a:buFont typeface="Arial" panose="020B0604020202020204" pitchFamily="34" charset="0"/>
              <a:buNone/>
              <a:defRPr sz="10560" kern="1200">
                <a:solidFill>
                  <a:schemeClr val="tx1"/>
                </a:solidFill>
                <a:latin typeface="+mn-lt"/>
                <a:ea typeface="+mn-ea"/>
                <a:cs typeface="+mn-cs"/>
              </a:defRPr>
            </a:lvl1pPr>
            <a:lvl2pPr marL="2011680" indent="0" algn="ctr" defTabSz="4023360" rtl="0" eaLnBrk="1" latinLnBrk="0" hangingPunct="1">
              <a:lnSpc>
                <a:spcPct val="90000"/>
              </a:lnSpc>
              <a:spcBef>
                <a:spcPts val="2200"/>
              </a:spcBef>
              <a:buFont typeface="Arial" panose="020B0604020202020204" pitchFamily="34" charset="0"/>
              <a:buNone/>
              <a:defRPr sz="8800" kern="1200">
                <a:solidFill>
                  <a:schemeClr val="tx1"/>
                </a:solidFill>
                <a:latin typeface="+mn-lt"/>
                <a:ea typeface="+mn-ea"/>
                <a:cs typeface="+mn-cs"/>
              </a:defRPr>
            </a:lvl2pPr>
            <a:lvl3pPr marL="4023360" indent="0" algn="ctr" defTabSz="4023360" rtl="0" eaLnBrk="1" latinLnBrk="0" hangingPunct="1">
              <a:lnSpc>
                <a:spcPct val="90000"/>
              </a:lnSpc>
              <a:spcBef>
                <a:spcPts val="2200"/>
              </a:spcBef>
              <a:buFont typeface="Arial" panose="020B0604020202020204" pitchFamily="34" charset="0"/>
              <a:buNone/>
              <a:defRPr sz="7920" kern="1200">
                <a:solidFill>
                  <a:schemeClr val="tx1"/>
                </a:solidFill>
                <a:latin typeface="+mn-lt"/>
                <a:ea typeface="+mn-ea"/>
                <a:cs typeface="+mn-cs"/>
              </a:defRPr>
            </a:lvl3pPr>
            <a:lvl4pPr marL="603504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4pPr>
            <a:lvl5pPr marL="804672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5pPr>
            <a:lvl6pPr marL="1005840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6pPr>
            <a:lvl7pPr marL="1207008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7pPr>
            <a:lvl8pPr marL="1408176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8pPr>
            <a:lvl9pPr marL="1609344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9pPr>
          </a:lstStyle>
          <a:p>
            <a:pPr algn="l"/>
            <a:r>
              <a:rPr lang="en-US" sz="3100" dirty="0"/>
              <a:t>The pronouns an individual chooses when speaking or writing can reveal a considerable amount about him or her.  This research project examines whether the emotional aspect of an experience has any influence on the types of pronouns that a person uses.  We accomplish this task by analyzing Yelp reviews and determining whether the pronouns a person chooses when writing a review correspond to the rating he or she gives that experience on a scale of one to five stars.  This research is significant because any correlation we find would indicate that people use different types of pronouns when describing positive experiences as opposed to negative experiences.  Our conclusions could be used to infer the emotional state of the author of any informal piece of writing, which would help readers determine if the author has any underlying bias toward the subject.</a:t>
            </a:r>
          </a:p>
        </p:txBody>
      </p:sp>
      <p:sp>
        <p:nvSpPr>
          <p:cNvPr id="3" name="TextBox 2"/>
          <p:cNvSpPr txBox="1"/>
          <p:nvPr/>
        </p:nvSpPr>
        <p:spPr>
          <a:xfrm>
            <a:off x="1901653" y="8386326"/>
            <a:ext cx="6791499" cy="1015663"/>
          </a:xfrm>
          <a:prstGeom prst="rect">
            <a:avLst/>
          </a:prstGeom>
          <a:noFill/>
        </p:spPr>
        <p:txBody>
          <a:bodyPr wrap="square" rtlCol="0">
            <a:spAutoFit/>
          </a:bodyPr>
          <a:lstStyle/>
          <a:p>
            <a:r>
              <a:rPr lang="en-US" sz="6000" cap="small" dirty="0">
                <a:solidFill>
                  <a:srgbClr val="DD9E11"/>
                </a:solidFill>
                <a:latin typeface="Minion Pro" panose="02040503050306020203" pitchFamily="18" charset="0"/>
              </a:rPr>
              <a:t>Introduction</a:t>
            </a:r>
          </a:p>
        </p:txBody>
      </p:sp>
      <p:sp>
        <p:nvSpPr>
          <p:cNvPr id="30" name="TextBox 29"/>
          <p:cNvSpPr txBox="1"/>
          <p:nvPr/>
        </p:nvSpPr>
        <p:spPr>
          <a:xfrm>
            <a:off x="1901651" y="28707647"/>
            <a:ext cx="9063644" cy="1015663"/>
          </a:xfrm>
          <a:prstGeom prst="rect">
            <a:avLst/>
          </a:prstGeom>
          <a:noFill/>
        </p:spPr>
        <p:txBody>
          <a:bodyPr wrap="square" rtlCol="0">
            <a:spAutoFit/>
          </a:bodyPr>
          <a:lstStyle/>
          <a:p>
            <a:r>
              <a:rPr lang="en-US" sz="6000" cap="small" dirty="0">
                <a:solidFill>
                  <a:srgbClr val="DD9E11"/>
                </a:solidFill>
                <a:latin typeface="Minion Pro" panose="02040503050306020203" pitchFamily="18" charset="0"/>
              </a:rPr>
              <a:t>Methods</a:t>
            </a:r>
          </a:p>
        </p:txBody>
      </p:sp>
      <p:sp>
        <p:nvSpPr>
          <p:cNvPr id="9" name="TextBox 8"/>
          <p:cNvSpPr txBox="1"/>
          <p:nvPr/>
        </p:nvSpPr>
        <p:spPr>
          <a:xfrm>
            <a:off x="1934381" y="29614960"/>
            <a:ext cx="12020699" cy="6294031"/>
          </a:xfrm>
          <a:prstGeom prst="rect">
            <a:avLst/>
          </a:prstGeom>
          <a:noFill/>
        </p:spPr>
        <p:txBody>
          <a:bodyPr wrap="square" rtlCol="0">
            <a:spAutoFit/>
          </a:bodyPr>
          <a:lstStyle/>
          <a:p>
            <a:pPr>
              <a:buClr>
                <a:schemeClr val="tx2">
                  <a:lumMod val="75000"/>
                </a:schemeClr>
              </a:buClr>
            </a:pPr>
            <a:r>
              <a:rPr lang="en-US" sz="3100" dirty="0"/>
              <a:t>To determine whether emotional responses have an effect on the types of pronouns people use, we began by using Python to create a part-of-speech tagger using the Natural Language Toolkit (NLTK).  We then split up our set of Yelp reviews by stars.  For each Yelp review, we counted all of the pronouns and tagged each one based on the pronoun category it fit into.  We normalized our pronoun counts to control for the wide variety of review lengths.  We utilized one-sided t-tests to check for significant differences in our pronoun counts.  We tested for significant differences in pronoun counts between reviews given low stars and reviews given high stars for each pronoun category. We also tested for significant differences in pronoun counts between different pronoun categories while holding the number of stars constant.  We chose our significance level to be 0.05.  </a:t>
            </a:r>
          </a:p>
        </p:txBody>
      </p:sp>
      <p:sp>
        <p:nvSpPr>
          <p:cNvPr id="37" name="TextBox 36"/>
          <p:cNvSpPr txBox="1"/>
          <p:nvPr/>
        </p:nvSpPr>
        <p:spPr>
          <a:xfrm>
            <a:off x="1867981" y="15103884"/>
            <a:ext cx="8522913" cy="1015663"/>
          </a:xfrm>
          <a:prstGeom prst="rect">
            <a:avLst/>
          </a:prstGeom>
          <a:noFill/>
        </p:spPr>
        <p:txBody>
          <a:bodyPr wrap="square" rtlCol="0">
            <a:spAutoFit/>
          </a:bodyPr>
          <a:lstStyle/>
          <a:p>
            <a:r>
              <a:rPr lang="en-US" sz="6000" cap="small" dirty="0">
                <a:solidFill>
                  <a:srgbClr val="DD9E11"/>
                </a:solidFill>
                <a:latin typeface="Minion Pro" panose="02040503050306020203" pitchFamily="18" charset="0"/>
              </a:rPr>
              <a:t>Background</a:t>
            </a:r>
          </a:p>
        </p:txBody>
      </p:sp>
      <p:sp>
        <p:nvSpPr>
          <p:cNvPr id="4" name="TextBox 3"/>
          <p:cNvSpPr txBox="1"/>
          <p:nvPr/>
        </p:nvSpPr>
        <p:spPr>
          <a:xfrm>
            <a:off x="1901651" y="16043915"/>
            <a:ext cx="12068049" cy="12495728"/>
          </a:xfrm>
          <a:prstGeom prst="rect">
            <a:avLst/>
          </a:prstGeom>
          <a:noFill/>
        </p:spPr>
        <p:txBody>
          <a:bodyPr wrap="square" rtlCol="0">
            <a:spAutoFit/>
          </a:bodyPr>
          <a:lstStyle/>
          <a:p>
            <a:pPr fontAlgn="base"/>
            <a:r>
              <a:rPr lang="en-US" sz="3100" dirty="0"/>
              <a:t>We used a dataset of 10,000 Yelp reviews written between 2005 and 2013 that we downloaded from Kaggle. Our pronoun categories are first person plural, first person singular, total first person, second person, third person plural, third person singular, and total third person pronouns. ​</a:t>
            </a:r>
          </a:p>
          <a:p>
            <a:pPr fontAlgn="base"/>
            <a:r>
              <a:rPr lang="en-US" sz="3100" dirty="0"/>
              <a:t>According to Catalina Toma and Jeffrey Hancock (2012),  “first-person plural pronouns (‘we’ and ‘ours’) indicate inclusiveness, whereas second- and third-person pronouns (‘you’ and ‘they’) place the [speaker] in the outgroup.”  In addition to indicating exclusion, evidence suggests that second person pronouns are also “correlated with negative interpersonal outcomes.”​</a:t>
            </a:r>
          </a:p>
          <a:p>
            <a:pPr fontAlgn="base"/>
            <a:endParaRPr lang="en-US" sz="3100" dirty="0"/>
          </a:p>
          <a:p>
            <a:pPr fontAlgn="base"/>
            <a:r>
              <a:rPr lang="en-US" sz="3100" dirty="0"/>
              <a:t>According to Dan </a:t>
            </a:r>
            <a:r>
              <a:rPr lang="en-US" sz="3100" dirty="0" err="1"/>
              <a:t>Jurafsky</a:t>
            </a:r>
            <a:r>
              <a:rPr lang="en-US" sz="3100" dirty="0"/>
              <a:t> and Victor </a:t>
            </a:r>
            <a:r>
              <a:rPr lang="en-US" sz="3100" dirty="0" err="1"/>
              <a:t>Chahuneau</a:t>
            </a:r>
            <a:r>
              <a:rPr lang="en-US" sz="3100" dirty="0"/>
              <a:t> (2014), reviews given fewer stars had an greater concentration of first person plural and third person pronouns. They found evidence that these pronoun categories are associated with experiencing trauma or negative situations, which “suggests that one-star reviews are narratives of negative emotion.”  In these experiences, people generally emphasize “their belonging to groups, using the words </a:t>
            </a:r>
            <a:r>
              <a:rPr lang="en-US" sz="3100" i="1" dirty="0"/>
              <a:t>we</a:t>
            </a:r>
            <a:r>
              <a:rPr lang="en-US" sz="3100" dirty="0"/>
              <a:t> or </a:t>
            </a:r>
            <a:r>
              <a:rPr lang="en-US" sz="3100" i="1" dirty="0"/>
              <a:t>us</a:t>
            </a:r>
            <a:r>
              <a:rPr lang="en-US" sz="3100" dirty="0"/>
              <a:t> with high frequency, as a sign of solidarity…and a way of achieving ‘collective closure.’”​</a:t>
            </a:r>
          </a:p>
          <a:p>
            <a:pPr fontAlgn="base"/>
            <a:endParaRPr lang="en-US" sz="3100" dirty="0"/>
          </a:p>
          <a:p>
            <a:pPr fontAlgn="base"/>
            <a:r>
              <a:rPr lang="en-US" sz="3100" dirty="0"/>
              <a:t>Drew Margolin’s and David M. Markowitz’s (2018) analysis of pronouns in Yelp reviews found that “on average, more highly rated reviews contain approximately one fewer self-reference (e.g., I, me, my) for every seven reviews.”  The conclusion that there are fewer first person pronouns in reviews with higher stars agrees with the results of the study by </a:t>
            </a:r>
            <a:r>
              <a:rPr lang="en-US" sz="3100" dirty="0" err="1"/>
              <a:t>Jurafsky</a:t>
            </a:r>
            <a:r>
              <a:rPr lang="en-US" sz="3100" dirty="0"/>
              <a:t> and </a:t>
            </a:r>
            <a:r>
              <a:rPr lang="en-US" sz="3100" dirty="0" err="1"/>
              <a:t>Chahuneau</a:t>
            </a:r>
            <a:r>
              <a:rPr lang="en-US" sz="3100" dirty="0"/>
              <a:t>.  </a:t>
            </a:r>
          </a:p>
        </p:txBody>
      </p:sp>
      <p:pic>
        <p:nvPicPr>
          <p:cNvPr id="42" name="Picture 41">
            <a:extLst>
              <a:ext uri="{FF2B5EF4-FFF2-40B4-BE49-F238E27FC236}">
                <a16:creationId xmlns:a16="http://schemas.microsoft.com/office/drawing/2014/main" id="{9C292E98-058D-4605-88E8-6B776593AC73}"/>
              </a:ext>
            </a:extLst>
          </p:cNvPr>
          <p:cNvPicPr>
            <a:picLocks noChangeAspect="1"/>
          </p:cNvPicPr>
          <p:nvPr/>
        </p:nvPicPr>
        <p:blipFill>
          <a:blip r:embed="rId3"/>
          <a:stretch>
            <a:fillRect/>
          </a:stretch>
        </p:blipFill>
        <p:spPr>
          <a:xfrm>
            <a:off x="14364414" y="7877345"/>
            <a:ext cx="8052613" cy="5388478"/>
          </a:xfrm>
          <a:prstGeom prst="rect">
            <a:avLst/>
          </a:prstGeom>
        </p:spPr>
      </p:pic>
      <p:pic>
        <p:nvPicPr>
          <p:cNvPr id="43" name="Picture 42">
            <a:extLst>
              <a:ext uri="{FF2B5EF4-FFF2-40B4-BE49-F238E27FC236}">
                <a16:creationId xmlns:a16="http://schemas.microsoft.com/office/drawing/2014/main" id="{3009D3A7-216E-48EA-83A2-13DC8B0E0F58}"/>
              </a:ext>
            </a:extLst>
          </p:cNvPr>
          <p:cNvPicPr>
            <a:picLocks noChangeAspect="1"/>
          </p:cNvPicPr>
          <p:nvPr/>
        </p:nvPicPr>
        <p:blipFill>
          <a:blip r:embed="rId4"/>
          <a:stretch>
            <a:fillRect/>
          </a:stretch>
        </p:blipFill>
        <p:spPr>
          <a:xfrm>
            <a:off x="14404886" y="13271583"/>
            <a:ext cx="7992708" cy="5345230"/>
          </a:xfrm>
          <a:prstGeom prst="rect">
            <a:avLst/>
          </a:prstGeom>
        </p:spPr>
      </p:pic>
      <p:pic>
        <p:nvPicPr>
          <p:cNvPr id="44" name="Picture 43">
            <a:extLst>
              <a:ext uri="{FF2B5EF4-FFF2-40B4-BE49-F238E27FC236}">
                <a16:creationId xmlns:a16="http://schemas.microsoft.com/office/drawing/2014/main" id="{03177DB0-0DF0-421E-A908-164BBA47D180}"/>
              </a:ext>
            </a:extLst>
          </p:cNvPr>
          <p:cNvPicPr>
            <a:picLocks noChangeAspect="1"/>
          </p:cNvPicPr>
          <p:nvPr/>
        </p:nvPicPr>
        <p:blipFill>
          <a:blip r:embed="rId5"/>
          <a:stretch>
            <a:fillRect/>
          </a:stretch>
        </p:blipFill>
        <p:spPr>
          <a:xfrm>
            <a:off x="14370738" y="18540290"/>
            <a:ext cx="8026856" cy="5380162"/>
          </a:xfrm>
          <a:prstGeom prst="rect">
            <a:avLst/>
          </a:prstGeom>
        </p:spPr>
      </p:pic>
      <p:graphicFrame>
        <p:nvGraphicFramePr>
          <p:cNvPr id="46" name="Table 45">
            <a:extLst>
              <a:ext uri="{FF2B5EF4-FFF2-40B4-BE49-F238E27FC236}">
                <a16:creationId xmlns:a16="http://schemas.microsoft.com/office/drawing/2014/main" id="{041E7DB5-1C5C-4B5C-ABFB-D445A5108C55}"/>
              </a:ext>
            </a:extLst>
          </p:cNvPr>
          <p:cNvGraphicFramePr>
            <a:graphicFrameLocks noGrp="1"/>
          </p:cNvGraphicFramePr>
          <p:nvPr>
            <p:extLst>
              <p:ext uri="{D42A27DB-BD31-4B8C-83A1-F6EECF244321}">
                <p14:modId xmlns:p14="http://schemas.microsoft.com/office/powerpoint/2010/main" val="425464759"/>
              </p:ext>
            </p:extLst>
          </p:nvPr>
        </p:nvGraphicFramePr>
        <p:xfrm>
          <a:off x="22206873" y="9495919"/>
          <a:ext cx="5352783" cy="1938367"/>
        </p:xfrm>
        <a:graphic>
          <a:graphicData uri="http://schemas.openxmlformats.org/drawingml/2006/table">
            <a:tbl>
              <a:tblPr firstRow="1" bandRow="1">
                <a:tableStyleId>{5940675A-B579-460E-94D1-54222C63F5DA}</a:tableStyleId>
              </a:tblPr>
              <a:tblGrid>
                <a:gridCol w="5352783">
                  <a:extLst>
                    <a:ext uri="{9D8B030D-6E8A-4147-A177-3AD203B41FA5}">
                      <a16:colId xmlns:a16="http://schemas.microsoft.com/office/drawing/2014/main" val="66977982"/>
                    </a:ext>
                  </a:extLst>
                </a:gridCol>
              </a:tblGrid>
              <a:tr h="1011394">
                <a:tc>
                  <a:txBody>
                    <a:bodyPr/>
                    <a:lstStyle/>
                    <a:p>
                      <a:pPr algn="l"/>
                      <a:r>
                        <a:rPr lang="en-US" sz="3100" b="1" dirty="0">
                          <a:effectLst/>
                          <a:latin typeface="+mn-lt"/>
                        </a:rPr>
                        <a:t>1 star vs. 5 star :    p =  </a:t>
                      </a:r>
                      <a:r>
                        <a:rPr lang="en-US" sz="3100" b="0" dirty="0">
                          <a:solidFill>
                            <a:srgbClr val="000000"/>
                          </a:solidFill>
                          <a:effectLst/>
                          <a:latin typeface="+mn-lt"/>
                        </a:rPr>
                        <a:t>1.34e-09</a:t>
                      </a:r>
                      <a:r>
                        <a:rPr lang="en-US" sz="3100" dirty="0">
                          <a:solidFill>
                            <a:srgbClr val="000000"/>
                          </a:solidFill>
                          <a:effectLst/>
                          <a:latin typeface="+mn-lt"/>
                        </a:rPr>
                        <a:t> </a:t>
                      </a:r>
                      <a:endParaRPr lang="en-US" sz="3100" dirty="0">
                        <a:effectLst/>
                        <a:latin typeface="+mn-lt"/>
                      </a:endParaRPr>
                    </a:p>
                  </a:txBody>
                  <a:tcPr marL="114300" marR="114300" marT="0" marB="0"/>
                </a:tc>
                <a:extLst>
                  <a:ext uri="{0D108BD9-81ED-4DB2-BD59-A6C34878D82A}">
                    <a16:rowId xmlns:a16="http://schemas.microsoft.com/office/drawing/2014/main" val="2576818857"/>
                  </a:ext>
                </a:extLst>
              </a:tr>
              <a:tr h="926973">
                <a:tc>
                  <a:txBody>
                    <a:bodyPr/>
                    <a:lstStyle/>
                    <a:p>
                      <a:pPr algn="l"/>
                      <a:r>
                        <a:rPr lang="en-US" sz="3100" b="1" dirty="0">
                          <a:solidFill>
                            <a:srgbClr val="000000"/>
                          </a:solidFill>
                          <a:effectLst/>
                          <a:latin typeface="+mn-lt"/>
                        </a:rPr>
                        <a:t>2 star vs. 4 star:     p =  </a:t>
                      </a:r>
                      <a:r>
                        <a:rPr lang="en-US" sz="3100" b="0" dirty="0">
                          <a:solidFill>
                            <a:srgbClr val="000000"/>
                          </a:solidFill>
                          <a:effectLst/>
                          <a:latin typeface="+mn-lt"/>
                        </a:rPr>
                        <a:t>7.11e-09</a:t>
                      </a:r>
                      <a:r>
                        <a:rPr lang="en-US" sz="3100" dirty="0">
                          <a:solidFill>
                            <a:srgbClr val="000000"/>
                          </a:solidFill>
                          <a:effectLst/>
                          <a:latin typeface="+mn-lt"/>
                        </a:rPr>
                        <a:t> </a:t>
                      </a:r>
                      <a:endParaRPr lang="en-US" sz="3100" dirty="0">
                        <a:effectLst/>
                        <a:latin typeface="+mn-lt"/>
                      </a:endParaRPr>
                    </a:p>
                  </a:txBody>
                  <a:tcPr marL="114300" marR="114300" marT="0" marB="0"/>
                </a:tc>
                <a:extLst>
                  <a:ext uri="{0D108BD9-81ED-4DB2-BD59-A6C34878D82A}">
                    <a16:rowId xmlns:a16="http://schemas.microsoft.com/office/drawing/2014/main" val="2454172706"/>
                  </a:ext>
                </a:extLst>
              </a:tr>
            </a:tbl>
          </a:graphicData>
        </a:graphic>
      </p:graphicFrame>
      <p:graphicFrame>
        <p:nvGraphicFramePr>
          <p:cNvPr id="48" name="Table 47">
            <a:extLst>
              <a:ext uri="{FF2B5EF4-FFF2-40B4-BE49-F238E27FC236}">
                <a16:creationId xmlns:a16="http://schemas.microsoft.com/office/drawing/2014/main" id="{FB9EA9EA-9C7E-4025-8314-BFCC4A880E26}"/>
              </a:ext>
            </a:extLst>
          </p:cNvPr>
          <p:cNvGraphicFramePr>
            <a:graphicFrameLocks noGrp="1"/>
          </p:cNvGraphicFramePr>
          <p:nvPr>
            <p:extLst>
              <p:ext uri="{D42A27DB-BD31-4B8C-83A1-F6EECF244321}">
                <p14:modId xmlns:p14="http://schemas.microsoft.com/office/powerpoint/2010/main" val="4279914598"/>
              </p:ext>
            </p:extLst>
          </p:nvPr>
        </p:nvGraphicFramePr>
        <p:xfrm>
          <a:off x="22417028" y="15182058"/>
          <a:ext cx="5125986" cy="1786018"/>
        </p:xfrm>
        <a:graphic>
          <a:graphicData uri="http://schemas.openxmlformats.org/drawingml/2006/table">
            <a:tbl>
              <a:tblPr firstRow="1" bandRow="1">
                <a:tableStyleId>{5940675A-B579-460E-94D1-54222C63F5DA}</a:tableStyleId>
              </a:tblPr>
              <a:tblGrid>
                <a:gridCol w="5125986">
                  <a:extLst>
                    <a:ext uri="{9D8B030D-6E8A-4147-A177-3AD203B41FA5}">
                      <a16:colId xmlns:a16="http://schemas.microsoft.com/office/drawing/2014/main" val="66977982"/>
                    </a:ext>
                  </a:extLst>
                </a:gridCol>
              </a:tblGrid>
              <a:tr h="893009">
                <a:tc>
                  <a:txBody>
                    <a:bodyPr/>
                    <a:lstStyle/>
                    <a:p>
                      <a:pPr algn="l"/>
                      <a:r>
                        <a:rPr lang="en-US" sz="3100" b="1" dirty="0">
                          <a:effectLst/>
                          <a:latin typeface="+mn-lt"/>
                        </a:rPr>
                        <a:t>1 star vs. 5 star :    p =  </a:t>
                      </a:r>
                      <a:r>
                        <a:rPr lang="en-US" sz="3100" dirty="0">
                          <a:solidFill>
                            <a:srgbClr val="000000"/>
                          </a:solidFill>
                          <a:effectLst/>
                          <a:latin typeface="+mn-lt"/>
                        </a:rPr>
                        <a:t>0.0029</a:t>
                      </a:r>
                      <a:endParaRPr lang="en-US" sz="3100" dirty="0">
                        <a:effectLst/>
                        <a:latin typeface="+mn-lt"/>
                      </a:endParaRPr>
                    </a:p>
                  </a:txBody>
                  <a:tcPr marL="114300" marR="114300" marT="0" marB="0"/>
                </a:tc>
                <a:extLst>
                  <a:ext uri="{0D108BD9-81ED-4DB2-BD59-A6C34878D82A}">
                    <a16:rowId xmlns:a16="http://schemas.microsoft.com/office/drawing/2014/main" val="2576818857"/>
                  </a:ext>
                </a:extLst>
              </a:tr>
              <a:tr h="893009">
                <a:tc>
                  <a:txBody>
                    <a:bodyPr/>
                    <a:lstStyle/>
                    <a:p>
                      <a:pPr algn="l"/>
                      <a:r>
                        <a:rPr lang="en-US" sz="3100" b="1" dirty="0">
                          <a:solidFill>
                            <a:srgbClr val="000000"/>
                          </a:solidFill>
                          <a:effectLst/>
                          <a:latin typeface="+mn-lt"/>
                        </a:rPr>
                        <a:t>2 star vs. 4 star:     p =  </a:t>
                      </a:r>
                      <a:r>
                        <a:rPr lang="en-US" sz="3100" dirty="0">
                          <a:solidFill>
                            <a:srgbClr val="000000"/>
                          </a:solidFill>
                          <a:effectLst/>
                          <a:latin typeface="+mn-lt"/>
                        </a:rPr>
                        <a:t>0.0006</a:t>
                      </a:r>
                      <a:endParaRPr lang="en-US" sz="3100" dirty="0">
                        <a:effectLst/>
                        <a:latin typeface="+mn-lt"/>
                      </a:endParaRPr>
                    </a:p>
                  </a:txBody>
                  <a:tcPr marL="114300" marR="114300" marT="0" marB="0"/>
                </a:tc>
                <a:extLst>
                  <a:ext uri="{0D108BD9-81ED-4DB2-BD59-A6C34878D82A}">
                    <a16:rowId xmlns:a16="http://schemas.microsoft.com/office/drawing/2014/main" val="2454172706"/>
                  </a:ext>
                </a:extLst>
              </a:tr>
            </a:tbl>
          </a:graphicData>
        </a:graphic>
      </p:graphicFrame>
      <p:graphicFrame>
        <p:nvGraphicFramePr>
          <p:cNvPr id="5" name="Table 4">
            <a:extLst>
              <a:ext uri="{FF2B5EF4-FFF2-40B4-BE49-F238E27FC236}">
                <a16:creationId xmlns:a16="http://schemas.microsoft.com/office/drawing/2014/main" id="{ED52B87E-A71A-41CB-A074-D8EEEE072A48}"/>
              </a:ext>
            </a:extLst>
          </p:cNvPr>
          <p:cNvGraphicFramePr>
            <a:graphicFrameLocks noGrp="1"/>
          </p:cNvGraphicFramePr>
          <p:nvPr>
            <p:extLst>
              <p:ext uri="{D42A27DB-BD31-4B8C-83A1-F6EECF244321}">
                <p14:modId xmlns:p14="http://schemas.microsoft.com/office/powerpoint/2010/main" val="1810351634"/>
              </p:ext>
            </p:extLst>
          </p:nvPr>
        </p:nvGraphicFramePr>
        <p:xfrm>
          <a:off x="22141808" y="20431192"/>
          <a:ext cx="5417848" cy="1786018"/>
        </p:xfrm>
        <a:graphic>
          <a:graphicData uri="http://schemas.openxmlformats.org/drawingml/2006/table">
            <a:tbl>
              <a:tblPr firstRow="1" bandRow="1">
                <a:tableStyleId>{5940675A-B579-460E-94D1-54222C63F5DA}</a:tableStyleId>
              </a:tblPr>
              <a:tblGrid>
                <a:gridCol w="5417848">
                  <a:extLst>
                    <a:ext uri="{9D8B030D-6E8A-4147-A177-3AD203B41FA5}">
                      <a16:colId xmlns:a16="http://schemas.microsoft.com/office/drawing/2014/main" val="1518874456"/>
                    </a:ext>
                  </a:extLst>
                </a:gridCol>
              </a:tblGrid>
              <a:tr h="893009">
                <a:tc>
                  <a:txBody>
                    <a:bodyPr/>
                    <a:lstStyle/>
                    <a:p>
                      <a:pPr algn="l"/>
                      <a:r>
                        <a:rPr lang="en-US" sz="3100" b="1" dirty="0">
                          <a:effectLst/>
                          <a:latin typeface="+mn-lt"/>
                        </a:rPr>
                        <a:t>1 star vs. 5 star :    p =  </a:t>
                      </a:r>
                      <a:r>
                        <a:rPr lang="en-US" sz="3100" b="0" dirty="0">
                          <a:solidFill>
                            <a:srgbClr val="000000"/>
                          </a:solidFill>
                          <a:effectLst/>
                          <a:latin typeface="+mn-lt"/>
                        </a:rPr>
                        <a:t>9.74e-06</a:t>
                      </a:r>
                      <a:endParaRPr lang="en-US" sz="3100" b="0" dirty="0">
                        <a:effectLst/>
                        <a:latin typeface="+mn-lt"/>
                      </a:endParaRPr>
                    </a:p>
                  </a:txBody>
                  <a:tcPr marL="114300" marR="114300" marT="0" marB="0"/>
                </a:tc>
                <a:extLst>
                  <a:ext uri="{0D108BD9-81ED-4DB2-BD59-A6C34878D82A}">
                    <a16:rowId xmlns:a16="http://schemas.microsoft.com/office/drawing/2014/main" val="1958741471"/>
                  </a:ext>
                </a:extLst>
              </a:tr>
              <a:tr h="893009">
                <a:tc>
                  <a:txBody>
                    <a:bodyPr/>
                    <a:lstStyle/>
                    <a:p>
                      <a:pPr algn="l"/>
                      <a:r>
                        <a:rPr lang="en-US" sz="3100" b="1" dirty="0">
                          <a:solidFill>
                            <a:srgbClr val="000000"/>
                          </a:solidFill>
                          <a:effectLst/>
                          <a:latin typeface="+mn-lt"/>
                        </a:rPr>
                        <a:t>2 star vs. 4 star:     p =  </a:t>
                      </a:r>
                      <a:r>
                        <a:rPr lang="en-US" sz="3100" b="0" dirty="0">
                          <a:solidFill>
                            <a:srgbClr val="000000"/>
                          </a:solidFill>
                          <a:effectLst/>
                          <a:latin typeface="+mn-lt"/>
                        </a:rPr>
                        <a:t>7.37e-05</a:t>
                      </a:r>
                      <a:endParaRPr lang="en-US" sz="3100" b="0" dirty="0">
                        <a:effectLst/>
                        <a:latin typeface="+mn-lt"/>
                      </a:endParaRPr>
                    </a:p>
                  </a:txBody>
                  <a:tcPr marL="114300" marR="114300" marT="0" marB="0"/>
                </a:tc>
                <a:extLst>
                  <a:ext uri="{0D108BD9-81ED-4DB2-BD59-A6C34878D82A}">
                    <a16:rowId xmlns:a16="http://schemas.microsoft.com/office/drawing/2014/main" val="3222855259"/>
                  </a:ext>
                </a:extLst>
              </a:tr>
            </a:tbl>
          </a:graphicData>
        </a:graphic>
      </p:graphicFrame>
      <p:sp>
        <p:nvSpPr>
          <p:cNvPr id="49" name="TextBox 48">
            <a:extLst>
              <a:ext uri="{FF2B5EF4-FFF2-40B4-BE49-F238E27FC236}">
                <a16:creationId xmlns:a16="http://schemas.microsoft.com/office/drawing/2014/main" id="{26ECB829-03E7-4553-A884-C32E3D4C5246}"/>
              </a:ext>
            </a:extLst>
          </p:cNvPr>
          <p:cNvSpPr txBox="1"/>
          <p:nvPr/>
        </p:nvSpPr>
        <p:spPr>
          <a:xfrm>
            <a:off x="21031200" y="12802919"/>
            <a:ext cx="2221216" cy="569387"/>
          </a:xfrm>
          <a:prstGeom prst="rect">
            <a:avLst/>
          </a:prstGeom>
          <a:noFill/>
        </p:spPr>
        <p:txBody>
          <a:bodyPr wrap="square" rtlCol="0">
            <a:spAutoFit/>
          </a:bodyPr>
          <a:lstStyle/>
          <a:p>
            <a:r>
              <a:rPr lang="en-US" sz="3100" dirty="0"/>
              <a:t>Figure 1</a:t>
            </a:r>
          </a:p>
        </p:txBody>
      </p:sp>
      <p:sp>
        <p:nvSpPr>
          <p:cNvPr id="50" name="TextBox 49">
            <a:extLst>
              <a:ext uri="{FF2B5EF4-FFF2-40B4-BE49-F238E27FC236}">
                <a16:creationId xmlns:a16="http://schemas.microsoft.com/office/drawing/2014/main" id="{612867ED-7C6B-4122-BFF4-DA537A2E84A1}"/>
              </a:ext>
            </a:extLst>
          </p:cNvPr>
          <p:cNvSpPr txBox="1"/>
          <p:nvPr/>
        </p:nvSpPr>
        <p:spPr>
          <a:xfrm>
            <a:off x="21031200" y="18227377"/>
            <a:ext cx="2221217" cy="569387"/>
          </a:xfrm>
          <a:prstGeom prst="rect">
            <a:avLst/>
          </a:prstGeom>
          <a:noFill/>
        </p:spPr>
        <p:txBody>
          <a:bodyPr wrap="square" rtlCol="0">
            <a:spAutoFit/>
          </a:bodyPr>
          <a:lstStyle/>
          <a:p>
            <a:r>
              <a:rPr lang="en-US" sz="3100" dirty="0"/>
              <a:t>Figure 2</a:t>
            </a:r>
          </a:p>
        </p:txBody>
      </p:sp>
      <p:sp>
        <p:nvSpPr>
          <p:cNvPr id="51" name="TextBox 50">
            <a:extLst>
              <a:ext uri="{FF2B5EF4-FFF2-40B4-BE49-F238E27FC236}">
                <a16:creationId xmlns:a16="http://schemas.microsoft.com/office/drawing/2014/main" id="{6E27037C-6D6E-41DF-917D-6E0E0C7B5358}"/>
              </a:ext>
            </a:extLst>
          </p:cNvPr>
          <p:cNvSpPr txBox="1"/>
          <p:nvPr/>
        </p:nvSpPr>
        <p:spPr>
          <a:xfrm>
            <a:off x="21031200" y="23467697"/>
            <a:ext cx="3535576" cy="569387"/>
          </a:xfrm>
          <a:prstGeom prst="rect">
            <a:avLst/>
          </a:prstGeom>
          <a:noFill/>
        </p:spPr>
        <p:txBody>
          <a:bodyPr wrap="square" rtlCol="0">
            <a:spAutoFit/>
          </a:bodyPr>
          <a:lstStyle/>
          <a:p>
            <a:r>
              <a:rPr lang="en-US" sz="3100" dirty="0"/>
              <a:t>Figure 3</a:t>
            </a:r>
          </a:p>
        </p:txBody>
      </p:sp>
      <p:sp>
        <p:nvSpPr>
          <p:cNvPr id="52" name="TextBox 51">
            <a:extLst>
              <a:ext uri="{FF2B5EF4-FFF2-40B4-BE49-F238E27FC236}">
                <a16:creationId xmlns:a16="http://schemas.microsoft.com/office/drawing/2014/main" id="{46B52A4D-8B3A-48B0-878D-D71A08F94C97}"/>
              </a:ext>
            </a:extLst>
          </p:cNvPr>
          <p:cNvSpPr txBox="1"/>
          <p:nvPr/>
        </p:nvSpPr>
        <p:spPr>
          <a:xfrm>
            <a:off x="14949859" y="24064442"/>
            <a:ext cx="9063644" cy="1015663"/>
          </a:xfrm>
          <a:prstGeom prst="rect">
            <a:avLst/>
          </a:prstGeom>
          <a:noFill/>
        </p:spPr>
        <p:txBody>
          <a:bodyPr wrap="square" rtlCol="0">
            <a:spAutoFit/>
          </a:bodyPr>
          <a:lstStyle/>
          <a:p>
            <a:pPr defTabSz="3862426"/>
            <a:r>
              <a:rPr lang="en-US" sz="6000" cap="small" dirty="0">
                <a:solidFill>
                  <a:srgbClr val="DD9E11"/>
                </a:solidFill>
                <a:latin typeface="Minion Pro" panose="02040503050306020203" pitchFamily="18" charset="0"/>
              </a:rPr>
              <a:t>Results</a:t>
            </a:r>
          </a:p>
        </p:txBody>
      </p:sp>
      <p:sp>
        <p:nvSpPr>
          <p:cNvPr id="53" name="TextBox 52">
            <a:extLst>
              <a:ext uri="{FF2B5EF4-FFF2-40B4-BE49-F238E27FC236}">
                <a16:creationId xmlns:a16="http://schemas.microsoft.com/office/drawing/2014/main" id="{16A1380D-33B5-4CF2-9061-A12BC844E5BC}"/>
              </a:ext>
            </a:extLst>
          </p:cNvPr>
          <p:cNvSpPr txBox="1"/>
          <p:nvPr/>
        </p:nvSpPr>
        <p:spPr>
          <a:xfrm>
            <a:off x="14973154" y="24983740"/>
            <a:ext cx="12020699" cy="11064567"/>
          </a:xfrm>
          <a:prstGeom prst="rect">
            <a:avLst/>
          </a:prstGeom>
          <a:noFill/>
        </p:spPr>
        <p:txBody>
          <a:bodyPr wrap="square" rtlCol="0">
            <a:spAutoFit/>
          </a:bodyPr>
          <a:lstStyle/>
          <a:p>
            <a:pPr>
              <a:buClr>
                <a:srgbClr val="44546A">
                  <a:lumMod val="75000"/>
                </a:srgbClr>
              </a:buClr>
              <a:defRPr/>
            </a:pPr>
            <a:r>
              <a:rPr lang="en-US" sz="3100" kern="0" dirty="0">
                <a:solidFill>
                  <a:prstClr val="black"/>
                </a:solidFill>
              </a:rPr>
              <a:t>Based on our statistical analysis, we found that both first person singular and first person plural pronouns are generally more common in low star reviews. Naturally, total first person pronouns also show this trend (see figure 1). Similarly, third person singular pronouns also tend to appear more often in low star reviews.  However, third person plural pronoun differences were not significant between star categories.  Our data show that third person singular pronouns appear more frequently in reviews than third person plural pronouns. Because of this, third person singular pronouns had a more significant effect on the trend of total third person pronouns.  Therefore, total third person pronouns are generally more common in low star reviews (see figure 3). Conversely, our data show that second person pronouns are generally more common in high star reviews (see figure 2). </a:t>
            </a:r>
          </a:p>
          <a:p>
            <a:pPr>
              <a:buClr>
                <a:srgbClr val="44546A">
                  <a:lumMod val="75000"/>
                </a:srgbClr>
              </a:buClr>
              <a:defRPr/>
            </a:pPr>
            <a:endParaRPr lang="en-US" sz="3100" kern="0" dirty="0">
              <a:solidFill>
                <a:prstClr val="black"/>
              </a:solidFill>
            </a:endParaRPr>
          </a:p>
          <a:p>
            <a:pPr>
              <a:buClr>
                <a:srgbClr val="44546A">
                  <a:lumMod val="75000"/>
                </a:srgbClr>
              </a:buClr>
              <a:defRPr/>
            </a:pPr>
            <a:r>
              <a:rPr lang="en-US" sz="3100" kern="0" dirty="0">
                <a:solidFill>
                  <a:prstClr val="black"/>
                </a:solidFill>
              </a:rPr>
              <a:t>When comparing first person plural pronouns with third person plural pronouns in each star group, we found that third person plural pronoun counts are always notably higher (see figure 4). When comparing first person singular pronouns with third person singular pronouns in each star group, we found that first person singular pronoun counts are always notably higher (see figure 5).  Because of these large disparities in pronoun counts between categories on both graphs, every p-value we calculated when comparing first and third person pronoun categories is significant to the point of approaching zero. </a:t>
            </a:r>
          </a:p>
        </p:txBody>
      </p:sp>
      <p:pic>
        <p:nvPicPr>
          <p:cNvPr id="55" name="Picture 54">
            <a:extLst>
              <a:ext uri="{FF2B5EF4-FFF2-40B4-BE49-F238E27FC236}">
                <a16:creationId xmlns:a16="http://schemas.microsoft.com/office/drawing/2014/main" id="{21014282-9C5E-4053-B5EC-B206A99F2F51}"/>
              </a:ext>
            </a:extLst>
          </p:cNvPr>
          <p:cNvPicPr>
            <a:picLocks noChangeAspect="1"/>
          </p:cNvPicPr>
          <p:nvPr/>
        </p:nvPicPr>
        <p:blipFill>
          <a:blip r:embed="rId6"/>
          <a:stretch>
            <a:fillRect/>
          </a:stretch>
        </p:blipFill>
        <p:spPr>
          <a:xfrm>
            <a:off x="28361365" y="12552411"/>
            <a:ext cx="7668535" cy="5131907"/>
          </a:xfrm>
          <a:prstGeom prst="rect">
            <a:avLst/>
          </a:prstGeom>
        </p:spPr>
      </p:pic>
      <p:graphicFrame>
        <p:nvGraphicFramePr>
          <p:cNvPr id="56" name="Table 55">
            <a:extLst>
              <a:ext uri="{FF2B5EF4-FFF2-40B4-BE49-F238E27FC236}">
                <a16:creationId xmlns:a16="http://schemas.microsoft.com/office/drawing/2014/main" id="{83D63126-F933-4BFE-BCC8-93AA46010855}"/>
              </a:ext>
            </a:extLst>
          </p:cNvPr>
          <p:cNvGraphicFramePr>
            <a:graphicFrameLocks noGrp="1"/>
          </p:cNvGraphicFramePr>
          <p:nvPr>
            <p:extLst>
              <p:ext uri="{D42A27DB-BD31-4B8C-83A1-F6EECF244321}">
                <p14:modId xmlns:p14="http://schemas.microsoft.com/office/powerpoint/2010/main" val="2410241347"/>
              </p:ext>
            </p:extLst>
          </p:nvPr>
        </p:nvGraphicFramePr>
        <p:xfrm>
          <a:off x="36532912" y="8399026"/>
          <a:ext cx="3076417" cy="3396540"/>
        </p:xfrm>
        <a:graphic>
          <a:graphicData uri="http://schemas.openxmlformats.org/drawingml/2006/table">
            <a:tbl>
              <a:tblPr firstRow="1" bandRow="1">
                <a:tableStyleId>{5940675A-B579-460E-94D1-54222C63F5DA}</a:tableStyleId>
              </a:tblPr>
              <a:tblGrid>
                <a:gridCol w="3076417">
                  <a:extLst>
                    <a:ext uri="{9D8B030D-6E8A-4147-A177-3AD203B41FA5}">
                      <a16:colId xmlns:a16="http://schemas.microsoft.com/office/drawing/2014/main" val="2007992506"/>
                    </a:ext>
                  </a:extLst>
                </a:gridCol>
              </a:tblGrid>
              <a:tr h="679308">
                <a:tc>
                  <a:txBody>
                    <a:bodyPr/>
                    <a:lstStyle/>
                    <a:p>
                      <a:r>
                        <a:rPr lang="en-US" sz="3100" dirty="0"/>
                        <a:t>1:    </a:t>
                      </a:r>
                      <a:r>
                        <a:rPr lang="en-US" sz="3100" kern="1200" dirty="0">
                          <a:solidFill>
                            <a:schemeClr val="tx1"/>
                          </a:solidFill>
                          <a:effectLst/>
                          <a:latin typeface="+mn-lt"/>
                          <a:ea typeface="+mn-ea"/>
                          <a:cs typeface="+mn-cs"/>
                        </a:rPr>
                        <a:t>p =  3.23e-08</a:t>
                      </a:r>
                      <a:endParaRPr lang="en-US" sz="3100" dirty="0"/>
                    </a:p>
                  </a:txBody>
                  <a:tcPr/>
                </a:tc>
                <a:extLst>
                  <a:ext uri="{0D108BD9-81ED-4DB2-BD59-A6C34878D82A}">
                    <a16:rowId xmlns:a16="http://schemas.microsoft.com/office/drawing/2014/main" val="4220385893"/>
                  </a:ext>
                </a:extLst>
              </a:tr>
              <a:tr h="679308">
                <a:tc>
                  <a:txBody>
                    <a:bodyPr/>
                    <a:lstStyle/>
                    <a:p>
                      <a:r>
                        <a:rPr lang="en-US" sz="3100" dirty="0"/>
                        <a:t>2:    </a:t>
                      </a:r>
                      <a:r>
                        <a:rPr lang="en-US" sz="3100" kern="1200" dirty="0">
                          <a:solidFill>
                            <a:schemeClr val="tx1"/>
                          </a:solidFill>
                          <a:effectLst/>
                          <a:latin typeface="+mn-lt"/>
                          <a:ea typeface="+mn-ea"/>
                          <a:cs typeface="+mn-cs"/>
                        </a:rPr>
                        <a:t>p =  3.25e-13</a:t>
                      </a:r>
                      <a:endParaRPr lang="en-US" sz="3100" dirty="0"/>
                    </a:p>
                  </a:txBody>
                  <a:tcPr/>
                </a:tc>
                <a:extLst>
                  <a:ext uri="{0D108BD9-81ED-4DB2-BD59-A6C34878D82A}">
                    <a16:rowId xmlns:a16="http://schemas.microsoft.com/office/drawing/2014/main" val="1036935011"/>
                  </a:ext>
                </a:extLst>
              </a:tr>
              <a:tr h="679308">
                <a:tc>
                  <a:txBody>
                    <a:bodyPr/>
                    <a:lstStyle/>
                    <a:p>
                      <a:r>
                        <a:rPr lang="en-US" sz="3100" dirty="0"/>
                        <a:t>3:    </a:t>
                      </a:r>
                      <a:r>
                        <a:rPr lang="en-US" sz="3100" kern="1200" dirty="0">
                          <a:solidFill>
                            <a:schemeClr val="tx1"/>
                          </a:solidFill>
                          <a:effectLst/>
                          <a:latin typeface="+mn-lt"/>
                          <a:ea typeface="+mn-ea"/>
                          <a:cs typeface="+mn-cs"/>
                        </a:rPr>
                        <a:t>p =  3.58e-25</a:t>
                      </a:r>
                      <a:endParaRPr lang="en-US" sz="3100" dirty="0"/>
                    </a:p>
                  </a:txBody>
                  <a:tcPr/>
                </a:tc>
                <a:extLst>
                  <a:ext uri="{0D108BD9-81ED-4DB2-BD59-A6C34878D82A}">
                    <a16:rowId xmlns:a16="http://schemas.microsoft.com/office/drawing/2014/main" val="3250378872"/>
                  </a:ext>
                </a:extLst>
              </a:tr>
              <a:tr h="679308">
                <a:tc>
                  <a:txBody>
                    <a:bodyPr/>
                    <a:lstStyle/>
                    <a:p>
                      <a:r>
                        <a:rPr lang="en-US" sz="3100" dirty="0"/>
                        <a:t>4:    </a:t>
                      </a:r>
                      <a:r>
                        <a:rPr lang="en-US" sz="3100" kern="1200" dirty="0">
                          <a:solidFill>
                            <a:schemeClr val="tx1"/>
                          </a:solidFill>
                          <a:effectLst/>
                          <a:latin typeface="+mn-lt"/>
                          <a:ea typeface="+mn-ea"/>
                          <a:cs typeface="+mn-cs"/>
                        </a:rPr>
                        <a:t>p =  2.49e-50</a:t>
                      </a:r>
                      <a:endParaRPr lang="en-US" sz="3100" dirty="0"/>
                    </a:p>
                  </a:txBody>
                  <a:tcPr/>
                </a:tc>
                <a:extLst>
                  <a:ext uri="{0D108BD9-81ED-4DB2-BD59-A6C34878D82A}">
                    <a16:rowId xmlns:a16="http://schemas.microsoft.com/office/drawing/2014/main" val="3853892431"/>
                  </a:ext>
                </a:extLst>
              </a:tr>
              <a:tr h="679308">
                <a:tc>
                  <a:txBody>
                    <a:bodyPr/>
                    <a:lstStyle/>
                    <a:p>
                      <a:r>
                        <a:rPr lang="en-US" sz="3100" dirty="0"/>
                        <a:t>5:    </a:t>
                      </a:r>
                      <a:r>
                        <a:rPr lang="en-US" sz="3100" kern="1200" dirty="0">
                          <a:solidFill>
                            <a:schemeClr val="tx1"/>
                          </a:solidFill>
                          <a:effectLst/>
                          <a:latin typeface="+mn-lt"/>
                          <a:ea typeface="+mn-ea"/>
                          <a:cs typeface="+mn-cs"/>
                        </a:rPr>
                        <a:t>p =  1.70e-43</a:t>
                      </a:r>
                      <a:endParaRPr lang="en-US" sz="3100" dirty="0"/>
                    </a:p>
                  </a:txBody>
                  <a:tcPr/>
                </a:tc>
                <a:extLst>
                  <a:ext uri="{0D108BD9-81ED-4DB2-BD59-A6C34878D82A}">
                    <a16:rowId xmlns:a16="http://schemas.microsoft.com/office/drawing/2014/main" val="3672277735"/>
                  </a:ext>
                </a:extLst>
              </a:tr>
            </a:tbl>
          </a:graphicData>
        </a:graphic>
      </p:graphicFrame>
      <p:graphicFrame>
        <p:nvGraphicFramePr>
          <p:cNvPr id="57" name="Table 56">
            <a:extLst>
              <a:ext uri="{FF2B5EF4-FFF2-40B4-BE49-F238E27FC236}">
                <a16:creationId xmlns:a16="http://schemas.microsoft.com/office/drawing/2014/main" id="{0C994CA1-4A3A-49C3-9DEE-D8C2F6350E75}"/>
              </a:ext>
            </a:extLst>
          </p:cNvPr>
          <p:cNvGraphicFramePr>
            <a:graphicFrameLocks noGrp="1"/>
          </p:cNvGraphicFramePr>
          <p:nvPr>
            <p:extLst>
              <p:ext uri="{D42A27DB-BD31-4B8C-83A1-F6EECF244321}">
                <p14:modId xmlns:p14="http://schemas.microsoft.com/office/powerpoint/2010/main" val="2076213277"/>
              </p:ext>
            </p:extLst>
          </p:nvPr>
        </p:nvGraphicFramePr>
        <p:xfrm>
          <a:off x="36424353" y="13230377"/>
          <a:ext cx="3184976" cy="3437465"/>
        </p:xfrm>
        <a:graphic>
          <a:graphicData uri="http://schemas.openxmlformats.org/drawingml/2006/table">
            <a:tbl>
              <a:tblPr firstRow="1" bandRow="1">
                <a:tableStyleId>{5940675A-B579-460E-94D1-54222C63F5DA}</a:tableStyleId>
              </a:tblPr>
              <a:tblGrid>
                <a:gridCol w="3184976">
                  <a:extLst>
                    <a:ext uri="{9D8B030D-6E8A-4147-A177-3AD203B41FA5}">
                      <a16:colId xmlns:a16="http://schemas.microsoft.com/office/drawing/2014/main" val="2007992506"/>
                    </a:ext>
                  </a:extLst>
                </a:gridCol>
              </a:tblGrid>
              <a:tr h="687493">
                <a:tc>
                  <a:txBody>
                    <a:bodyPr/>
                    <a:lstStyle/>
                    <a:p>
                      <a:r>
                        <a:rPr lang="en-US" sz="3100" dirty="0"/>
                        <a:t>1:    </a:t>
                      </a:r>
                      <a:r>
                        <a:rPr lang="en-US" sz="3100" kern="1200" dirty="0">
                          <a:solidFill>
                            <a:schemeClr val="tx1"/>
                          </a:solidFill>
                          <a:effectLst/>
                          <a:latin typeface="+mn-lt"/>
                          <a:ea typeface="+mn-ea"/>
                          <a:cs typeface="+mn-cs"/>
                        </a:rPr>
                        <a:t>p =  4.43e-43</a:t>
                      </a:r>
                      <a:endParaRPr lang="en-US" sz="3100" dirty="0"/>
                    </a:p>
                  </a:txBody>
                  <a:tcPr/>
                </a:tc>
                <a:extLst>
                  <a:ext uri="{0D108BD9-81ED-4DB2-BD59-A6C34878D82A}">
                    <a16:rowId xmlns:a16="http://schemas.microsoft.com/office/drawing/2014/main" val="4220385893"/>
                  </a:ext>
                </a:extLst>
              </a:tr>
              <a:tr h="687493">
                <a:tc>
                  <a:txBody>
                    <a:bodyPr/>
                    <a:lstStyle/>
                    <a:p>
                      <a:r>
                        <a:rPr lang="en-US" sz="3100" dirty="0"/>
                        <a:t>2:    </a:t>
                      </a:r>
                      <a:r>
                        <a:rPr lang="en-US" sz="3100" kern="1200" dirty="0">
                          <a:solidFill>
                            <a:schemeClr val="tx1"/>
                          </a:solidFill>
                          <a:effectLst/>
                          <a:latin typeface="+mn-lt"/>
                          <a:ea typeface="+mn-ea"/>
                          <a:cs typeface="+mn-cs"/>
                        </a:rPr>
                        <a:t>p =  3.35e-59</a:t>
                      </a:r>
                      <a:endParaRPr lang="en-US" sz="3100" dirty="0"/>
                    </a:p>
                  </a:txBody>
                  <a:tcPr/>
                </a:tc>
                <a:extLst>
                  <a:ext uri="{0D108BD9-81ED-4DB2-BD59-A6C34878D82A}">
                    <a16:rowId xmlns:a16="http://schemas.microsoft.com/office/drawing/2014/main" val="1036935011"/>
                  </a:ext>
                </a:extLst>
              </a:tr>
              <a:tr h="687493">
                <a:tc>
                  <a:txBody>
                    <a:bodyPr/>
                    <a:lstStyle/>
                    <a:p>
                      <a:r>
                        <a:rPr lang="en-US" sz="3100" dirty="0"/>
                        <a:t>3:    </a:t>
                      </a:r>
                      <a:r>
                        <a:rPr lang="en-US" sz="3100" kern="1200" dirty="0">
                          <a:solidFill>
                            <a:schemeClr val="tx1"/>
                          </a:solidFill>
                          <a:effectLst/>
                          <a:latin typeface="+mn-lt"/>
                          <a:ea typeface="+mn-ea"/>
                          <a:cs typeface="+mn-cs"/>
                        </a:rPr>
                        <a:t>p =  4.13e-77</a:t>
                      </a:r>
                      <a:endParaRPr lang="en-US" sz="3100" dirty="0"/>
                    </a:p>
                  </a:txBody>
                  <a:tcPr/>
                </a:tc>
                <a:extLst>
                  <a:ext uri="{0D108BD9-81ED-4DB2-BD59-A6C34878D82A}">
                    <a16:rowId xmlns:a16="http://schemas.microsoft.com/office/drawing/2014/main" val="3250378872"/>
                  </a:ext>
                </a:extLst>
              </a:tr>
              <a:tr h="687493">
                <a:tc>
                  <a:txBody>
                    <a:bodyPr/>
                    <a:lstStyle/>
                    <a:p>
                      <a:r>
                        <a:rPr lang="en-US" sz="3100" dirty="0"/>
                        <a:t>4:    p = </a:t>
                      </a:r>
                      <a:r>
                        <a:rPr lang="en-US" sz="3100" kern="1200" dirty="0">
                          <a:solidFill>
                            <a:schemeClr val="tx1"/>
                          </a:solidFill>
                          <a:effectLst/>
                          <a:latin typeface="+mn-lt"/>
                          <a:ea typeface="+mn-ea"/>
                          <a:cs typeface="+mn-cs"/>
                        </a:rPr>
                        <a:t>8.36e-184</a:t>
                      </a:r>
                      <a:endParaRPr lang="en-US" sz="3100" dirty="0"/>
                    </a:p>
                  </a:txBody>
                  <a:tcPr/>
                </a:tc>
                <a:extLst>
                  <a:ext uri="{0D108BD9-81ED-4DB2-BD59-A6C34878D82A}">
                    <a16:rowId xmlns:a16="http://schemas.microsoft.com/office/drawing/2014/main" val="3853892431"/>
                  </a:ext>
                </a:extLst>
              </a:tr>
              <a:tr h="687493">
                <a:tc>
                  <a:txBody>
                    <a:bodyPr/>
                    <a:lstStyle/>
                    <a:p>
                      <a:r>
                        <a:rPr lang="en-US" sz="3100" dirty="0"/>
                        <a:t>5:    </a:t>
                      </a:r>
                      <a:r>
                        <a:rPr lang="en-US" sz="3100" kern="1200" dirty="0">
                          <a:solidFill>
                            <a:schemeClr val="tx1"/>
                          </a:solidFill>
                          <a:effectLst/>
                          <a:latin typeface="+mn-lt"/>
                          <a:ea typeface="+mn-ea"/>
                          <a:cs typeface="+mn-cs"/>
                        </a:rPr>
                        <a:t>p =  3.52e-162</a:t>
                      </a:r>
                      <a:endParaRPr lang="en-US" sz="3100" dirty="0"/>
                    </a:p>
                  </a:txBody>
                  <a:tcPr/>
                </a:tc>
                <a:extLst>
                  <a:ext uri="{0D108BD9-81ED-4DB2-BD59-A6C34878D82A}">
                    <a16:rowId xmlns:a16="http://schemas.microsoft.com/office/drawing/2014/main" val="3672277735"/>
                  </a:ext>
                </a:extLst>
              </a:tr>
            </a:tbl>
          </a:graphicData>
        </a:graphic>
      </p:graphicFrame>
      <p:sp>
        <p:nvSpPr>
          <p:cNvPr id="59" name="TextBox 58">
            <a:extLst>
              <a:ext uri="{FF2B5EF4-FFF2-40B4-BE49-F238E27FC236}">
                <a16:creationId xmlns:a16="http://schemas.microsoft.com/office/drawing/2014/main" id="{536BF09D-EACD-4820-90E9-87348A445D9E}"/>
              </a:ext>
            </a:extLst>
          </p:cNvPr>
          <p:cNvSpPr txBox="1"/>
          <p:nvPr/>
        </p:nvSpPr>
        <p:spPr>
          <a:xfrm>
            <a:off x="35495885" y="16949494"/>
            <a:ext cx="4696137" cy="569387"/>
          </a:xfrm>
          <a:prstGeom prst="rect">
            <a:avLst/>
          </a:prstGeom>
          <a:noFill/>
        </p:spPr>
        <p:txBody>
          <a:bodyPr wrap="square" rtlCol="0">
            <a:spAutoFit/>
          </a:bodyPr>
          <a:lstStyle/>
          <a:p>
            <a:r>
              <a:rPr lang="en-US" sz="3100" dirty="0"/>
              <a:t>Figure 5</a:t>
            </a:r>
          </a:p>
        </p:txBody>
      </p:sp>
      <p:sp>
        <p:nvSpPr>
          <p:cNvPr id="60" name="TextBox 59">
            <a:extLst>
              <a:ext uri="{FF2B5EF4-FFF2-40B4-BE49-F238E27FC236}">
                <a16:creationId xmlns:a16="http://schemas.microsoft.com/office/drawing/2014/main" id="{49589EFF-1B53-4B36-A179-4325095E015F}"/>
              </a:ext>
            </a:extLst>
          </p:cNvPr>
          <p:cNvSpPr txBox="1"/>
          <p:nvPr/>
        </p:nvSpPr>
        <p:spPr>
          <a:xfrm>
            <a:off x="28185251" y="17481302"/>
            <a:ext cx="9063644" cy="1015663"/>
          </a:xfrm>
          <a:prstGeom prst="rect">
            <a:avLst/>
          </a:prstGeom>
          <a:noFill/>
        </p:spPr>
        <p:txBody>
          <a:bodyPr wrap="square" rtlCol="0">
            <a:spAutoFit/>
          </a:bodyPr>
          <a:lstStyle/>
          <a:p>
            <a:pPr defTabSz="3862426"/>
            <a:r>
              <a:rPr lang="en-US" sz="6000" cap="small" dirty="0">
                <a:solidFill>
                  <a:srgbClr val="DD9E11"/>
                </a:solidFill>
                <a:latin typeface="Minion Pro" panose="02040503050306020203" pitchFamily="18" charset="0"/>
              </a:rPr>
              <a:t>Discussion and Conclusion</a:t>
            </a:r>
          </a:p>
        </p:txBody>
      </p:sp>
      <p:sp>
        <p:nvSpPr>
          <p:cNvPr id="61" name="TextBox 60">
            <a:extLst>
              <a:ext uri="{FF2B5EF4-FFF2-40B4-BE49-F238E27FC236}">
                <a16:creationId xmlns:a16="http://schemas.microsoft.com/office/drawing/2014/main" id="{B4043E47-D7C4-49CA-B035-D5747032A676}"/>
              </a:ext>
            </a:extLst>
          </p:cNvPr>
          <p:cNvSpPr txBox="1"/>
          <p:nvPr/>
        </p:nvSpPr>
        <p:spPr>
          <a:xfrm>
            <a:off x="28217335" y="18364137"/>
            <a:ext cx="12402125" cy="9941183"/>
          </a:xfrm>
          <a:prstGeom prst="rect">
            <a:avLst/>
          </a:prstGeom>
          <a:noFill/>
        </p:spPr>
        <p:txBody>
          <a:bodyPr wrap="square" rtlCol="0">
            <a:spAutoFit/>
          </a:bodyPr>
          <a:lstStyle/>
          <a:p>
            <a:pPr>
              <a:spcBef>
                <a:spcPts val="2400"/>
              </a:spcBef>
              <a:defRPr/>
            </a:pPr>
            <a:r>
              <a:rPr lang="en-US" sz="3100" kern="0" dirty="0">
                <a:solidFill>
                  <a:prstClr val="black"/>
                </a:solidFill>
              </a:rPr>
              <a:t>The fact that first person pronouns are generally more common in low star reviews likely indicates that people have a tendency to be more focused on themselves when writing a review about a negative experience. We found that third person singular pronouns are also typically more common in low star reviews.  This indicates that when people have had a negative experience, they are more likely to focus on a singular individual or aspect of the situation that contributed to the negative experience. Conversely, our data show that second person pronouns are generally more common in high star reviews.  This likely indicates that people are typically more focused on the reader of the review when sharing their positive experiences. </a:t>
            </a:r>
          </a:p>
          <a:p>
            <a:pPr>
              <a:spcBef>
                <a:spcPts val="2400"/>
              </a:spcBef>
              <a:defRPr/>
            </a:pPr>
            <a:r>
              <a:rPr lang="en-US" sz="3100" kern="0" dirty="0">
                <a:solidFill>
                  <a:prstClr val="black"/>
                </a:solidFill>
              </a:rPr>
              <a:t>When writing about groups of people, typically review writers are more likely to focus on the outgroup as opposed to the ingroup. This indicates that the group’s interaction with the people providing the service is the biggest contributing factor as to whether the reader would visit the establishment. On the other hand, when writing about individuals, a review writer typically focuses more on him or herself as opposed to a singular other individual.  This shows that the writer is more likely to talk about his or her own personal experience in order to better convey the quality of experience the reader would have.</a:t>
            </a:r>
            <a:endParaRPr kumimoji="0" lang="en-US" sz="3100" b="0" i="0" u="none" strike="noStrike" kern="0" cap="none" spc="0" normalizeH="0" baseline="0" noProof="0" dirty="0">
              <a:ln>
                <a:noFill/>
              </a:ln>
              <a:solidFill>
                <a:prstClr val="black"/>
              </a:solidFill>
              <a:effectLst/>
              <a:uLnTx/>
              <a:uFillTx/>
            </a:endParaRPr>
          </a:p>
        </p:txBody>
      </p:sp>
      <p:sp>
        <p:nvSpPr>
          <p:cNvPr id="62" name="TextBox 61">
            <a:extLst>
              <a:ext uri="{FF2B5EF4-FFF2-40B4-BE49-F238E27FC236}">
                <a16:creationId xmlns:a16="http://schemas.microsoft.com/office/drawing/2014/main" id="{EE4275E9-20F0-4D28-992D-5AA25FF47AC6}"/>
              </a:ext>
            </a:extLst>
          </p:cNvPr>
          <p:cNvSpPr txBox="1"/>
          <p:nvPr/>
        </p:nvSpPr>
        <p:spPr>
          <a:xfrm>
            <a:off x="28179237" y="28092251"/>
            <a:ext cx="9063644" cy="1015663"/>
          </a:xfrm>
          <a:prstGeom prst="rect">
            <a:avLst/>
          </a:prstGeom>
          <a:noFill/>
        </p:spPr>
        <p:txBody>
          <a:bodyPr wrap="square" rtlCol="0">
            <a:spAutoFit/>
          </a:bodyPr>
          <a:lstStyle/>
          <a:p>
            <a:pPr defTabSz="3862426"/>
            <a:r>
              <a:rPr lang="en-US" sz="6000" cap="small" dirty="0">
                <a:solidFill>
                  <a:srgbClr val="DD9E11"/>
                </a:solidFill>
                <a:latin typeface="Minion Pro" panose="02040503050306020203" pitchFamily="18" charset="0"/>
              </a:rPr>
              <a:t>Future</a:t>
            </a:r>
          </a:p>
        </p:txBody>
      </p:sp>
      <p:sp>
        <p:nvSpPr>
          <p:cNvPr id="63" name="TextBox 62">
            <a:extLst>
              <a:ext uri="{FF2B5EF4-FFF2-40B4-BE49-F238E27FC236}">
                <a16:creationId xmlns:a16="http://schemas.microsoft.com/office/drawing/2014/main" id="{FA38D965-A3DD-40E3-820E-E452968F4064}"/>
              </a:ext>
            </a:extLst>
          </p:cNvPr>
          <p:cNvSpPr txBox="1"/>
          <p:nvPr/>
        </p:nvSpPr>
        <p:spPr>
          <a:xfrm>
            <a:off x="28217337" y="28958533"/>
            <a:ext cx="12416534" cy="3431709"/>
          </a:xfrm>
          <a:prstGeom prst="rect">
            <a:avLst/>
          </a:prstGeom>
          <a:noFill/>
        </p:spPr>
        <p:txBody>
          <a:bodyPr wrap="square" rtlCol="0">
            <a:spAutoFit/>
          </a:bodyPr>
          <a:lstStyle/>
          <a:p>
            <a:r>
              <a:rPr lang="en-US" sz="3100" dirty="0"/>
              <a:t>Because our dataset is a few years outdated and limited in size, we hope to replicate our process with a larger and more recent dataset in order to compare the new results with our current results.  Furthermore, we acknowledge the fact that other variables, such as gender, age, geographic location, and price, could be skewing our data, and we hope to analyze the effects of these factors in the future.  It would also be interesting to analyze how adjective use varies in relation to the number of stars given for reviews.</a:t>
            </a:r>
          </a:p>
        </p:txBody>
      </p:sp>
      <p:sp>
        <p:nvSpPr>
          <p:cNvPr id="64" name="TextBox 63">
            <a:extLst>
              <a:ext uri="{FF2B5EF4-FFF2-40B4-BE49-F238E27FC236}">
                <a16:creationId xmlns:a16="http://schemas.microsoft.com/office/drawing/2014/main" id="{7FDE3AE9-1D63-4CDA-84E9-E5D74022AF60}"/>
              </a:ext>
            </a:extLst>
          </p:cNvPr>
          <p:cNvSpPr txBox="1"/>
          <p:nvPr/>
        </p:nvSpPr>
        <p:spPr>
          <a:xfrm>
            <a:off x="28187532" y="32940077"/>
            <a:ext cx="12686167" cy="3647152"/>
          </a:xfrm>
          <a:prstGeom prst="rect">
            <a:avLst/>
          </a:prstGeom>
          <a:noFill/>
        </p:spPr>
        <p:txBody>
          <a:bodyPr wrap="square" rtlCol="0">
            <a:spAutoFit/>
          </a:bodyPr>
          <a:lstStyle/>
          <a:p>
            <a:r>
              <a:rPr lang="en-US" sz="2300" dirty="0" err="1"/>
              <a:t>Jurafsky</a:t>
            </a:r>
            <a:r>
              <a:rPr lang="en-US" sz="2300" dirty="0"/>
              <a:t>, D., </a:t>
            </a:r>
            <a:r>
              <a:rPr lang="en-US" sz="2300" dirty="0" err="1"/>
              <a:t>Chahuneau</a:t>
            </a:r>
            <a:r>
              <a:rPr lang="en-US" sz="2300" dirty="0"/>
              <a:t>, V., Routledge, B. R., &amp; Smith, N. A. (2014, April 7). Narrative framing of consumer </a:t>
            </a:r>
          </a:p>
          <a:p>
            <a:r>
              <a:rPr lang="en-US" sz="2300" dirty="0"/>
              <a:t>      sentiment in online restaurant reviews. Retrieved February 2,2019, from </a:t>
            </a:r>
          </a:p>
          <a:p>
            <a:r>
              <a:rPr lang="en-US" sz="2300" dirty="0"/>
              <a:t>      https://uncommonculture.org/ojs/index.php/fm/article/view/4944/3863</a:t>
            </a:r>
          </a:p>
          <a:p>
            <a:pPr indent="-457200"/>
            <a:endParaRPr lang="en-US" sz="900" dirty="0"/>
          </a:p>
          <a:p>
            <a:pPr indent="-457200"/>
            <a:r>
              <a:rPr lang="en-US" sz="2300" dirty="0"/>
              <a:t>Margolin, D., &amp; Markowitz, D. M. (2017). A </a:t>
            </a:r>
            <a:r>
              <a:rPr lang="en-US" sz="2300" dirty="0" err="1"/>
              <a:t>Multitheoretical</a:t>
            </a:r>
            <a:r>
              <a:rPr lang="en-US" sz="2300" dirty="0"/>
              <a:t> Approach to Big Text Data: Comparing </a:t>
            </a:r>
          </a:p>
          <a:p>
            <a:pPr indent="-457200"/>
            <a:r>
              <a:rPr lang="en-US" sz="2300" dirty="0"/>
              <a:t>      Expressive and Rhetorical Logics in Yelp Reviews. </a:t>
            </a:r>
            <a:r>
              <a:rPr lang="en-US" sz="2300" i="1" dirty="0"/>
              <a:t>Communication Research, 45</a:t>
            </a:r>
            <a:r>
              <a:rPr lang="en-US" sz="2300" dirty="0"/>
              <a:t>(5), 688-718. </a:t>
            </a:r>
          </a:p>
          <a:p>
            <a:pPr indent="-457200"/>
            <a:r>
              <a:rPr lang="en-US" sz="2300" dirty="0"/>
              <a:t>      doi:10.1177/0093650217719177</a:t>
            </a:r>
          </a:p>
          <a:p>
            <a:endParaRPr lang="en-US" sz="900" dirty="0"/>
          </a:p>
          <a:p>
            <a:r>
              <a:rPr lang="en-US" sz="2300" dirty="0"/>
              <a:t>Toma, C. L., &amp; Hancock, J. T. (2012, February 02). What Lies Beneath: The Linguistic Traces of Deception in </a:t>
            </a:r>
          </a:p>
          <a:p>
            <a:r>
              <a:rPr lang="en-US" sz="2300" dirty="0"/>
              <a:t>       Online Dating Profiles. Retrieved February 2, 2019, from</a:t>
            </a:r>
          </a:p>
          <a:p>
            <a:pPr indent="457200"/>
            <a:r>
              <a:rPr lang="en-US" sz="2300" dirty="0"/>
              <a:t>https://onlinelibrary.wiley.com/doi/pdf/10.1111/j.1460-2466.2011.01619.x</a:t>
            </a:r>
          </a:p>
        </p:txBody>
      </p:sp>
      <p:pic>
        <p:nvPicPr>
          <p:cNvPr id="54" name="Picture 53">
            <a:extLst>
              <a:ext uri="{FF2B5EF4-FFF2-40B4-BE49-F238E27FC236}">
                <a16:creationId xmlns:a16="http://schemas.microsoft.com/office/drawing/2014/main" id="{D5E327D3-14A4-4731-829C-AC0EF3C98D12}"/>
              </a:ext>
            </a:extLst>
          </p:cNvPr>
          <p:cNvPicPr>
            <a:picLocks noChangeAspect="1"/>
          </p:cNvPicPr>
          <p:nvPr/>
        </p:nvPicPr>
        <p:blipFill>
          <a:blip r:embed="rId7"/>
          <a:stretch>
            <a:fillRect/>
          </a:stretch>
        </p:blipFill>
        <p:spPr>
          <a:xfrm>
            <a:off x="28307333" y="7659049"/>
            <a:ext cx="7689201" cy="5150316"/>
          </a:xfrm>
          <a:prstGeom prst="rect">
            <a:avLst/>
          </a:prstGeom>
        </p:spPr>
      </p:pic>
      <p:sp>
        <p:nvSpPr>
          <p:cNvPr id="65" name="TextBox 64">
            <a:extLst>
              <a:ext uri="{FF2B5EF4-FFF2-40B4-BE49-F238E27FC236}">
                <a16:creationId xmlns:a16="http://schemas.microsoft.com/office/drawing/2014/main" id="{9552E3A7-007D-4D21-B6B8-4CE9E864920A}"/>
              </a:ext>
            </a:extLst>
          </p:cNvPr>
          <p:cNvSpPr txBox="1"/>
          <p:nvPr/>
        </p:nvSpPr>
        <p:spPr>
          <a:xfrm>
            <a:off x="28187532" y="32342718"/>
            <a:ext cx="9063644" cy="707886"/>
          </a:xfrm>
          <a:prstGeom prst="rect">
            <a:avLst/>
          </a:prstGeom>
          <a:noFill/>
        </p:spPr>
        <p:txBody>
          <a:bodyPr wrap="square" rtlCol="0">
            <a:spAutoFit/>
          </a:bodyPr>
          <a:lstStyle/>
          <a:p>
            <a:pPr defTabSz="3862426"/>
            <a:r>
              <a:rPr lang="en-US" sz="4000" cap="small" dirty="0">
                <a:solidFill>
                  <a:srgbClr val="DD9E11"/>
                </a:solidFill>
                <a:latin typeface="Minion Pro" panose="02040503050306020203" pitchFamily="18" charset="0"/>
              </a:rPr>
              <a:t>Sources</a:t>
            </a:r>
          </a:p>
        </p:txBody>
      </p:sp>
      <p:sp>
        <p:nvSpPr>
          <p:cNvPr id="58" name="TextBox 57">
            <a:extLst>
              <a:ext uri="{FF2B5EF4-FFF2-40B4-BE49-F238E27FC236}">
                <a16:creationId xmlns:a16="http://schemas.microsoft.com/office/drawing/2014/main" id="{E6B6F94A-BA87-42B9-9056-743DE1E3B395}"/>
              </a:ext>
            </a:extLst>
          </p:cNvPr>
          <p:cNvSpPr txBox="1"/>
          <p:nvPr/>
        </p:nvSpPr>
        <p:spPr>
          <a:xfrm>
            <a:off x="35495885" y="12196509"/>
            <a:ext cx="4696137" cy="569387"/>
          </a:xfrm>
          <a:prstGeom prst="rect">
            <a:avLst/>
          </a:prstGeom>
          <a:noFill/>
        </p:spPr>
        <p:txBody>
          <a:bodyPr wrap="square" rtlCol="0">
            <a:spAutoFit/>
          </a:bodyPr>
          <a:lstStyle/>
          <a:p>
            <a:r>
              <a:rPr lang="en-US" sz="3100" dirty="0"/>
              <a:t>Figure 4</a:t>
            </a:r>
          </a:p>
        </p:txBody>
      </p:sp>
    </p:spTree>
    <p:extLst>
      <p:ext uri="{BB962C8B-B14F-4D97-AF65-F5344CB8AC3E}">
        <p14:creationId xmlns:p14="http://schemas.microsoft.com/office/powerpoint/2010/main" val="3483387248"/>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0</TotalTime>
  <Words>883</Words>
  <Application>Microsoft Office PowerPoint</Application>
  <PresentationFormat>Custom</PresentationFormat>
  <Paragraphs>56</Paragraphs>
  <Slides>1</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vt:i4>
      </vt:variant>
    </vt:vector>
  </HeadingPairs>
  <TitlesOfParts>
    <vt:vector size="6" baseType="lpstr">
      <vt:lpstr>Arial</vt:lpstr>
      <vt:lpstr>Calibri</vt:lpstr>
      <vt:lpstr>Calibri Light</vt:lpstr>
      <vt:lpstr>Minion Pro</vt:lpstr>
      <vt:lpstr>Office Theme</vt:lpstr>
      <vt:lpstr>Analyzing Pronoun Usage in Yelp Reviews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2017-04-21T15:48:01Z</dcterms:created>
  <dcterms:modified xsi:type="dcterms:W3CDTF">2019-04-09T20:38:14Z</dcterms:modified>
</cp:coreProperties>
</file>