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256" r:id="rId2"/>
  </p:sldIdLst>
  <p:sldSz cx="42062400" cy="3840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 userDrawn="1">
          <p15:clr>
            <a:srgbClr val="A4A3A4"/>
          </p15:clr>
        </p15:guide>
        <p15:guide id="2" pos="132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e Khang" initials="LK" lastIdx="0" clrIdx="0">
    <p:extLst>
      <p:ext uri="{19B8F6BF-5375-455C-9EA6-DF929625EA0E}">
        <p15:presenceInfo xmlns:p15="http://schemas.microsoft.com/office/powerpoint/2012/main" userId="5a7a9ed9b7faae5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395E"/>
    <a:srgbClr val="79164F"/>
    <a:srgbClr val="DF9DA9"/>
    <a:srgbClr val="F2E5D2"/>
    <a:srgbClr val="DD9E11"/>
    <a:srgbClr val="F3C663"/>
    <a:srgbClr val="3D2463"/>
    <a:srgbClr val="C7B393"/>
    <a:srgbClr val="AE9162"/>
    <a:srgbClr val="5C52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532CA7-7F0D-40FF-8644-061D237D2C25}" v="37" dt="2018-10-15T20:13:10.2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66" autoAdjust="0"/>
    <p:restoredTop sz="73481" autoAdjust="0"/>
  </p:normalViewPr>
  <p:slideViewPr>
    <p:cSldViewPr snapToGrid="0">
      <p:cViewPr>
        <p:scale>
          <a:sx n="33" d="100"/>
          <a:sy n="33" d="100"/>
        </p:scale>
        <p:origin x="-1080" y="-1446"/>
      </p:cViewPr>
      <p:guideLst>
        <p:guide orient="horz" pos="12096"/>
        <p:guide pos="132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86439-C096-44C6-953B-F74166D2FAB3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9900" y="1143000"/>
            <a:ext cx="3378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B1719-4D50-4F61-B5C1-A12DD692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79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9900" y="1143000"/>
            <a:ext cx="33782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B1719-4D50-4F61-B5C1-A12DD6924F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11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4680" y="6285233"/>
            <a:ext cx="35753040" cy="13370560"/>
          </a:xfrm>
        </p:spPr>
        <p:txBody>
          <a:bodyPr anchor="b"/>
          <a:lstStyle>
            <a:lvl1pPr algn="ctr">
              <a:defRPr sz="2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20171413"/>
            <a:ext cx="31546800" cy="9272267"/>
          </a:xfrm>
        </p:spPr>
        <p:txBody>
          <a:bodyPr/>
          <a:lstStyle>
            <a:lvl1pPr marL="0" indent="0" algn="ctr">
              <a:buNone/>
              <a:defRPr sz="11040"/>
            </a:lvl1pPr>
            <a:lvl2pPr marL="2103120" indent="0" algn="ctr">
              <a:buNone/>
              <a:defRPr sz="9200"/>
            </a:lvl2pPr>
            <a:lvl3pPr marL="4206240" indent="0" algn="ctr">
              <a:buNone/>
              <a:defRPr sz="8280"/>
            </a:lvl3pPr>
            <a:lvl4pPr marL="6309360" indent="0" algn="ctr">
              <a:buNone/>
              <a:defRPr sz="7360"/>
            </a:lvl4pPr>
            <a:lvl5pPr marL="8412480" indent="0" algn="ctr">
              <a:buNone/>
              <a:defRPr sz="7360"/>
            </a:lvl5pPr>
            <a:lvl6pPr marL="10515600" indent="0" algn="ctr">
              <a:buNone/>
              <a:defRPr sz="7360"/>
            </a:lvl6pPr>
            <a:lvl7pPr marL="12618720" indent="0" algn="ctr">
              <a:buNone/>
              <a:defRPr sz="7360"/>
            </a:lvl7pPr>
            <a:lvl8pPr marL="14721840" indent="0" algn="ctr">
              <a:buNone/>
              <a:defRPr sz="7360"/>
            </a:lvl8pPr>
            <a:lvl9pPr marL="16824960" indent="0" algn="ctr">
              <a:buNone/>
              <a:defRPr sz="7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846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58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100907" y="2044700"/>
            <a:ext cx="9069705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1792" y="2044700"/>
            <a:ext cx="26683335" cy="3254629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61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355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9885" y="9574541"/>
            <a:ext cx="36278820" cy="15975327"/>
          </a:xfrm>
        </p:spPr>
        <p:txBody>
          <a:bodyPr anchor="b"/>
          <a:lstStyle>
            <a:lvl1pPr>
              <a:defRPr sz="2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9885" y="25701001"/>
            <a:ext cx="36278820" cy="8401047"/>
          </a:xfrm>
        </p:spPr>
        <p:txBody>
          <a:bodyPr/>
          <a:lstStyle>
            <a:lvl1pPr marL="0" indent="0">
              <a:buNone/>
              <a:defRPr sz="11040">
                <a:solidFill>
                  <a:schemeClr val="tx1"/>
                </a:solidFill>
              </a:defRPr>
            </a:lvl1pPr>
            <a:lvl2pPr marL="210312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2pPr>
            <a:lvl3pPr marL="4206240" indent="0">
              <a:buNone/>
              <a:defRPr sz="8280">
                <a:solidFill>
                  <a:schemeClr val="tx1">
                    <a:tint val="75000"/>
                  </a:schemeClr>
                </a:solidFill>
              </a:defRPr>
            </a:lvl3pPr>
            <a:lvl4pPr marL="63093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4pPr>
            <a:lvl5pPr marL="841248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5pPr>
            <a:lvl6pPr marL="1051560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6pPr>
            <a:lvl7pPr marL="1261872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7pPr>
            <a:lvl8pPr marL="1472184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8pPr>
            <a:lvl9pPr marL="168249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3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917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2940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5/27/2020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537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044708"/>
            <a:ext cx="36278820" cy="74231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7273" y="9414513"/>
            <a:ext cx="17794364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7273" y="14028420"/>
            <a:ext cx="17794364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294092" y="9414513"/>
            <a:ext cx="17881999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294092" y="14028420"/>
            <a:ext cx="17881999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5/27/2020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298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5/27/2020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871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5/27/2020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513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81999" y="5529588"/>
            <a:ext cx="21294090" cy="27292300"/>
          </a:xfrm>
        </p:spPr>
        <p:txBody>
          <a:bodyPr/>
          <a:lstStyle>
            <a:lvl1pPr>
              <a:defRPr sz="14720"/>
            </a:lvl1pPr>
            <a:lvl2pPr>
              <a:defRPr sz="12880"/>
            </a:lvl2pPr>
            <a:lvl3pPr>
              <a:defRPr sz="1104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5/27/2020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09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81999" y="5529588"/>
            <a:ext cx="21294090" cy="27292300"/>
          </a:xfrm>
        </p:spPr>
        <p:txBody>
          <a:bodyPr anchor="t"/>
          <a:lstStyle>
            <a:lvl1pPr marL="0" indent="0">
              <a:buNone/>
              <a:defRPr sz="14720"/>
            </a:lvl1pPr>
            <a:lvl2pPr marL="2103120" indent="0">
              <a:buNone/>
              <a:defRPr sz="12880"/>
            </a:lvl2pPr>
            <a:lvl3pPr marL="4206240" indent="0">
              <a:buNone/>
              <a:defRPr sz="11040"/>
            </a:lvl3pPr>
            <a:lvl4pPr marL="6309360" indent="0">
              <a:buNone/>
              <a:defRPr sz="9200"/>
            </a:lvl4pPr>
            <a:lvl5pPr marL="8412480" indent="0">
              <a:buNone/>
              <a:defRPr sz="9200"/>
            </a:lvl5pPr>
            <a:lvl6pPr marL="10515600" indent="0">
              <a:buNone/>
              <a:defRPr sz="9200"/>
            </a:lvl6pPr>
            <a:lvl7pPr marL="12618720" indent="0">
              <a:buNone/>
              <a:defRPr sz="9200"/>
            </a:lvl7pPr>
            <a:lvl8pPr marL="14721840" indent="0">
              <a:buNone/>
              <a:defRPr sz="9200"/>
            </a:lvl8pPr>
            <a:lvl9pPr marL="16824960" indent="0">
              <a:buNone/>
              <a:defRPr sz="9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5/27/2020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113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1790" y="2044708"/>
            <a:ext cx="3627882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1790" y="10223500"/>
            <a:ext cx="3627882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179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33170" y="35595568"/>
            <a:ext cx="1419606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0657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400651-D46B-4240-8761-C078763E5336}"/>
              </a:ext>
            </a:extLst>
          </p:cNvPr>
          <p:cNvSpPr/>
          <p:nvPr userDrawn="1"/>
        </p:nvSpPr>
        <p:spPr>
          <a:xfrm>
            <a:off x="0" y="0"/>
            <a:ext cx="42062400" cy="384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797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128F9B7-0000-4BDB-BDE5-ADA524918253}"/>
              </a:ext>
            </a:extLst>
          </p:cNvPr>
          <p:cNvSpPr/>
          <p:nvPr userDrawn="1"/>
        </p:nvSpPr>
        <p:spPr>
          <a:xfrm>
            <a:off x="498772" y="602975"/>
            <a:ext cx="41023309" cy="370719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797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2882157-679C-451B-8F57-7E03DE674B9C}"/>
              </a:ext>
            </a:extLst>
          </p:cNvPr>
          <p:cNvSpPr/>
          <p:nvPr userDrawn="1"/>
        </p:nvSpPr>
        <p:spPr>
          <a:xfrm>
            <a:off x="789709" y="974035"/>
            <a:ext cx="40399855" cy="35704512"/>
          </a:xfrm>
          <a:prstGeom prst="rect">
            <a:avLst/>
          </a:prstGeom>
          <a:solidFill>
            <a:srgbClr val="DF9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797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8C9AC4D-88C9-4DEC-BF34-D2D62E852354}"/>
              </a:ext>
            </a:extLst>
          </p:cNvPr>
          <p:cNvCxnSpPr/>
          <p:nvPr userDrawn="1"/>
        </p:nvCxnSpPr>
        <p:spPr>
          <a:xfrm>
            <a:off x="14307382" y="7629113"/>
            <a:ext cx="0" cy="284736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1C56C3A-C4B9-41B3-847B-88A51F721624}"/>
              </a:ext>
            </a:extLst>
          </p:cNvPr>
          <p:cNvCxnSpPr/>
          <p:nvPr userDrawn="1"/>
        </p:nvCxnSpPr>
        <p:spPr>
          <a:xfrm>
            <a:off x="27630162" y="7629113"/>
            <a:ext cx="0" cy="284736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A576A3-C993-43AC-8113-CF34F7518268}"/>
              </a:ext>
            </a:extLst>
          </p:cNvPr>
          <p:cNvCxnSpPr/>
          <p:nvPr userDrawn="1"/>
        </p:nvCxnSpPr>
        <p:spPr>
          <a:xfrm>
            <a:off x="1662545" y="7629108"/>
            <a:ext cx="3863963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ADF2E29-8789-4EA6-A286-C230888B557A}"/>
              </a:ext>
            </a:extLst>
          </p:cNvPr>
          <p:cNvSpPr/>
          <p:nvPr userDrawn="1"/>
        </p:nvSpPr>
        <p:spPr>
          <a:xfrm>
            <a:off x="1332584" y="1852866"/>
            <a:ext cx="39421656" cy="5312419"/>
          </a:xfrm>
          <a:prstGeom prst="rect">
            <a:avLst/>
          </a:prstGeom>
          <a:solidFill>
            <a:srgbClr val="F2E5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797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9114E37-6471-45F7-A4E9-E8F415BC54FC}"/>
              </a:ext>
            </a:extLst>
          </p:cNvPr>
          <p:cNvSpPr/>
          <p:nvPr userDrawn="1"/>
        </p:nvSpPr>
        <p:spPr>
          <a:xfrm>
            <a:off x="14641219" y="8232083"/>
            <a:ext cx="12696851" cy="27870676"/>
          </a:xfrm>
          <a:prstGeom prst="rect">
            <a:avLst/>
          </a:prstGeom>
          <a:solidFill>
            <a:srgbClr val="F2E5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797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30652D-2544-432E-993A-0C174A695E9E}"/>
              </a:ext>
            </a:extLst>
          </p:cNvPr>
          <p:cNvSpPr/>
          <p:nvPr userDrawn="1"/>
        </p:nvSpPr>
        <p:spPr>
          <a:xfrm>
            <a:off x="1332592" y="8232083"/>
            <a:ext cx="12696851" cy="27870676"/>
          </a:xfrm>
          <a:prstGeom prst="rect">
            <a:avLst/>
          </a:prstGeom>
          <a:solidFill>
            <a:srgbClr val="F2E5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797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AC18DD0-9A80-4D75-83EB-7ACC2FB8E902}"/>
              </a:ext>
            </a:extLst>
          </p:cNvPr>
          <p:cNvSpPr/>
          <p:nvPr userDrawn="1"/>
        </p:nvSpPr>
        <p:spPr>
          <a:xfrm>
            <a:off x="27750067" y="36966042"/>
            <a:ext cx="13439496" cy="315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53" i="1" dirty="0">
                <a:solidFill>
                  <a:schemeClr val="bg1"/>
                </a:solidFill>
              </a:rPr>
              <a:t>We thank the Office of Research and Sponsored Programs for supporting this research, and Learning &amp; Technology Services for printing this poster.</a:t>
            </a:r>
            <a:r>
              <a:rPr lang="en-US" sz="1453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BFFC7D4-A763-4D8F-8301-E192940B4D81}"/>
              </a:ext>
            </a:extLst>
          </p:cNvPr>
          <p:cNvSpPr/>
          <p:nvPr userDrawn="1"/>
        </p:nvSpPr>
        <p:spPr>
          <a:xfrm>
            <a:off x="28051104" y="8169862"/>
            <a:ext cx="12696851" cy="27870676"/>
          </a:xfrm>
          <a:prstGeom prst="rect">
            <a:avLst/>
          </a:prstGeom>
          <a:solidFill>
            <a:srgbClr val="F2E5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797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A3A1BD1-AC3D-41A5-93AB-FB1703407EF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4469" y="5776192"/>
            <a:ext cx="6427313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512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206240" rtl="0" eaLnBrk="1" latinLnBrk="0" hangingPunct="1">
        <a:lnSpc>
          <a:spcPct val="90000"/>
        </a:lnSpc>
        <a:spcBef>
          <a:spcPct val="0"/>
        </a:spcBef>
        <a:buNone/>
        <a:defRPr sz="202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1560" indent="-1051560" algn="l" defTabSz="4206240" rtl="0" eaLnBrk="1" latinLnBrk="0" hangingPunct="1">
        <a:lnSpc>
          <a:spcPct val="90000"/>
        </a:lnSpc>
        <a:spcBef>
          <a:spcPts val="4600"/>
        </a:spcBef>
        <a:buFont typeface="Arial" panose="020B0604020202020204" pitchFamily="34" charset="0"/>
        <a:buChar char="•"/>
        <a:defRPr sz="12880" kern="1200">
          <a:solidFill>
            <a:schemeClr val="tx1"/>
          </a:solidFill>
          <a:latin typeface="+mn-lt"/>
          <a:ea typeface="+mn-ea"/>
          <a:cs typeface="+mn-cs"/>
        </a:defRPr>
      </a:lvl1pPr>
      <a:lvl2pPr marL="31546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11040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3pPr>
      <a:lvl4pPr marL="73609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946404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156716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36702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57734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78765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1pPr>
      <a:lvl2pPr marL="21031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2pPr>
      <a:lvl3pPr marL="42062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841248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051560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26187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47218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68249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1"/>
          <p:cNvSpPr txBox="1">
            <a:spLocks/>
          </p:cNvSpPr>
          <p:nvPr/>
        </p:nvSpPr>
        <p:spPr>
          <a:xfrm>
            <a:off x="2546603" y="5731991"/>
            <a:ext cx="29805465" cy="747841"/>
          </a:xfrm>
          <a:prstGeom prst="rect">
            <a:avLst/>
          </a:prstGeom>
        </p:spPr>
        <p:txBody>
          <a:bodyPr anchor="b"/>
          <a:lstStyle>
            <a:lvl1pPr algn="ctr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999" dirty="0">
                <a:solidFill>
                  <a:srgbClr val="79164F"/>
                </a:solidFill>
                <a:latin typeface="Minion Pro" panose="02040503050306020203" pitchFamily="18" charset="0"/>
              </a:rPr>
              <a:t>McNair Scholar: Fue Khang  |    McNair Mentor: Dr. </a:t>
            </a:r>
            <a:r>
              <a:rPr lang="en-US" sz="3999" dirty="0" err="1">
                <a:solidFill>
                  <a:srgbClr val="79164F"/>
                </a:solidFill>
                <a:latin typeface="Minion Pro" panose="02040503050306020203" pitchFamily="18" charset="0"/>
              </a:rPr>
              <a:t>Anjela</a:t>
            </a:r>
            <a:r>
              <a:rPr lang="en-US" sz="3999" dirty="0">
                <a:solidFill>
                  <a:srgbClr val="79164F"/>
                </a:solidFill>
                <a:latin typeface="Minion Pro" panose="02040503050306020203" pitchFamily="18" charset="0"/>
              </a:rPr>
              <a:t> Wong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-5252556" y="22772908"/>
            <a:ext cx="25397815" cy="1103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73" cap="small" dirty="0">
                <a:solidFill>
                  <a:srgbClr val="79164F"/>
                </a:solidFill>
                <a:latin typeface="Minion Pro" panose="02040503050306020203" pitchFamily="18" charset="0"/>
              </a:rPr>
              <a:t>Literature Review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546603" y="9190585"/>
            <a:ext cx="10091054" cy="1103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73" cap="small" dirty="0">
                <a:solidFill>
                  <a:srgbClr val="01395E"/>
                </a:solidFill>
                <a:latin typeface="Minion Pro" panose="02040503050306020203" pitchFamily="18" charset="0"/>
              </a:rPr>
              <a:t>Introduction</a:t>
            </a:r>
          </a:p>
        </p:txBody>
      </p:sp>
      <p:sp>
        <p:nvSpPr>
          <p:cNvPr id="37" name="Title 1"/>
          <p:cNvSpPr>
            <a:spLocks noGrp="1"/>
          </p:cNvSpPr>
          <p:nvPr>
            <p:ph type="ctrTitle"/>
          </p:nvPr>
        </p:nvSpPr>
        <p:spPr>
          <a:xfrm>
            <a:off x="7300577" y="3458505"/>
            <a:ext cx="27169696" cy="1568384"/>
          </a:xfrm>
        </p:spPr>
        <p:txBody>
          <a:bodyPr>
            <a:noAutofit/>
          </a:bodyPr>
          <a:lstStyle/>
          <a:p>
            <a:r>
              <a:rPr lang="en-US" sz="11500" dirty="0">
                <a:ln w="3175">
                  <a:noFill/>
                </a:ln>
                <a:solidFill>
                  <a:srgbClr val="01395E"/>
                </a:solidFill>
                <a:latin typeface="Minion Pro" panose="02040503050306020203" pitchFamily="18" charset="0"/>
              </a:rPr>
              <a:t>Sustaining Hmong Identity Through Hip-hop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2B7C82-4D15-43D6-9549-BB2A6841E1B9}"/>
              </a:ext>
            </a:extLst>
          </p:cNvPr>
          <p:cNvSpPr txBox="1"/>
          <p:nvPr/>
        </p:nvSpPr>
        <p:spPr>
          <a:xfrm>
            <a:off x="29259570" y="10278488"/>
            <a:ext cx="10091054" cy="11910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Community Cultural Wealth </a:t>
            </a:r>
            <a:r>
              <a:rPr lang="en-US" sz="2000" b="1" dirty="0"/>
              <a:t>(Yosso, 2005)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Skills and abilities possessed and inherited by one’s family.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Aspirational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Navigational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Social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Linguistic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Familial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Resistant 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Validation and invalidation of cultural capital 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Critical Race Theory (CRT)</a:t>
            </a:r>
          </a:p>
          <a:p>
            <a:endParaRPr lang="en-US" sz="3200" dirty="0"/>
          </a:p>
          <a:p>
            <a:r>
              <a:rPr lang="en-US" sz="3200" b="1" dirty="0"/>
              <a:t>Qualitative </a:t>
            </a:r>
            <a:r>
              <a:rPr lang="en-US" sz="2000" b="1" dirty="0"/>
              <a:t>(Creswell, 2012)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Case study of individual lived experiences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Location: Eau Claire, WI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Personally contacted Hmong hip-hop artists between the ages of 18-30 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Number of participants: 2-4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Interview Questions Topic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Demographic questions 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General questions about themselves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Influence of Hip-hop on self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Effects of hip-hop on family/community/society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Reflection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893302-2C4F-453C-A54E-FFDC637D8AD1}"/>
              </a:ext>
            </a:extLst>
          </p:cNvPr>
          <p:cNvSpPr txBox="1"/>
          <p:nvPr/>
        </p:nvSpPr>
        <p:spPr>
          <a:xfrm>
            <a:off x="15870095" y="20362949"/>
            <a:ext cx="10091053" cy="1535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17376" indent="-417376">
              <a:buFont typeface="Arial" panose="020B0604020202020204" pitchFamily="34" charset="0"/>
              <a:buChar char="•"/>
            </a:pPr>
            <a:endParaRPr lang="en-US" sz="3200" dirty="0"/>
          </a:p>
          <a:p>
            <a:r>
              <a:rPr lang="en-US" sz="3200" b="1" dirty="0"/>
              <a:t>Blackened Identity </a:t>
            </a:r>
            <a:r>
              <a:rPr lang="en-US" sz="2000" b="1" dirty="0"/>
              <a:t>(Lee, 2005)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Whiteness represents all that is “good” in America and Blackness represents all that is “bad”. Thus, Hmong identities are Blackened due to their high poverty rates.</a:t>
            </a:r>
          </a:p>
          <a:p>
            <a:endParaRPr lang="en-US" sz="3200" dirty="0"/>
          </a:p>
          <a:p>
            <a:r>
              <a:rPr lang="en-US" sz="3200" b="1" dirty="0"/>
              <a:t>Hip-hop in the Hmong Community </a:t>
            </a:r>
            <a:r>
              <a:rPr lang="en-US" sz="2000" b="1" dirty="0"/>
              <a:t>(Lee, 2005; Vue, 2012)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Low socioeconomic status forces Hmong individuals to live in impoverished areas. 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Often times includes Black American communities.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The Hmong community has picked up Hip-hop as a form of self-expression. 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Language, clothing, and expression through music and dance.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Hmong youth were drawn to Hip-hop due to the parallels in which the Hmong and the Black community have been oppressed. 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Early Hmong MCs and Bboys were associated with gangs. This caused racial profiling of Hmong individuals by law enforcement. 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Asian rappers also face issues from the Hip-hop community due to the view of Asian Americans as forever foreigners. 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Hip-hop tool kit spreads awareness and appreciation of the Hmong culture and Identity through the platform of Hip-hop. 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endParaRPr lang="en-US" sz="3200" b="1" dirty="0"/>
          </a:p>
          <a:p>
            <a:r>
              <a:rPr lang="en-US" sz="3200" b="1" dirty="0"/>
              <a:t>Social Institutions of Oppression </a:t>
            </a:r>
            <a:r>
              <a:rPr lang="en-US" sz="2000" b="1" dirty="0"/>
              <a:t>(Ore, 2003)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Institutions such as family, education, and policies that contribute to the oppression of minorities in America.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2CC995-FC8C-436F-8C78-B7E6C9B405F1}"/>
              </a:ext>
            </a:extLst>
          </p:cNvPr>
          <p:cNvSpPr txBox="1"/>
          <p:nvPr/>
        </p:nvSpPr>
        <p:spPr>
          <a:xfrm>
            <a:off x="3066164" y="10243728"/>
            <a:ext cx="905193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Hip-hop has been an integral part of my life. From a young age, Hip-hop has influenced the way I dress, talk, and interact with others. However, the most powerful effect Hip-hop has had on me is helping me sustain and maintain my Hmong Identity through appreciation and validation. From this experience, I have become interested in understanding how Hip-hop continues to influences the Hmong Identity of other Hmong Hip-hop artists.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8930AC-2260-4409-A8DD-6B7CDF83EE0A}"/>
              </a:ext>
            </a:extLst>
          </p:cNvPr>
          <p:cNvSpPr txBox="1"/>
          <p:nvPr/>
        </p:nvSpPr>
        <p:spPr>
          <a:xfrm>
            <a:off x="2929390" y="24027816"/>
            <a:ext cx="9161353" cy="11910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History of Hip-hop </a:t>
            </a:r>
            <a:r>
              <a:rPr lang="en-US" sz="2000" b="1" dirty="0"/>
              <a:t>(Martinez, 1997)</a:t>
            </a:r>
          </a:p>
          <a:p>
            <a:pPr marL="521719" indent="-521719">
              <a:buFont typeface="Arial" panose="020B0604020202020204" pitchFamily="34" charset="0"/>
              <a:buChar char="•"/>
            </a:pPr>
            <a:r>
              <a:rPr lang="en-US" sz="3200" dirty="0"/>
              <a:t>Born in Bronx due to the relocation of Black and Latin(x) communities.</a:t>
            </a:r>
          </a:p>
          <a:p>
            <a:pPr marL="521719" indent="-521719">
              <a:buFont typeface="Arial" panose="020B0604020202020204" pitchFamily="34" charset="0"/>
              <a:buChar char="•"/>
            </a:pPr>
            <a:r>
              <a:rPr lang="en-US" sz="3200" dirty="0"/>
              <a:t>Made its first appearance in early 1970’s with DJ Kool Herc.</a:t>
            </a:r>
          </a:p>
          <a:p>
            <a:pPr marL="521719" indent="-521719">
              <a:buFont typeface="Arial" panose="020B0604020202020204" pitchFamily="34" charset="0"/>
              <a:buChar char="•"/>
            </a:pPr>
            <a:r>
              <a:rPr lang="en-US" sz="3200" dirty="0"/>
              <a:t>Consisted of Emceeing, Disc Jockey, Break Dance, and Graffiti.</a:t>
            </a:r>
          </a:p>
          <a:p>
            <a:pPr marL="521719" indent="-521719">
              <a:buFont typeface="Arial" panose="020B0604020202020204" pitchFamily="34" charset="0"/>
              <a:buChar char="•"/>
            </a:pPr>
            <a:r>
              <a:rPr lang="en-US" sz="3200" dirty="0"/>
              <a:t>Born from disparities that include social isolation, economic fragility, truncated communications media, and shrinking social service organizations</a:t>
            </a:r>
          </a:p>
          <a:p>
            <a:pPr marL="521719" indent="-521719">
              <a:buFont typeface="Arial" panose="020B0604020202020204" pitchFamily="34" charset="0"/>
              <a:buChar char="•"/>
            </a:pPr>
            <a:endParaRPr lang="en-US" sz="3200" dirty="0"/>
          </a:p>
          <a:p>
            <a:r>
              <a:rPr lang="en-US" sz="3200" b="1" dirty="0"/>
              <a:t>Prominent Figures</a:t>
            </a:r>
            <a:endParaRPr lang="en-US" sz="3200" dirty="0"/>
          </a:p>
          <a:p>
            <a:r>
              <a:rPr lang="en-US" sz="3200" b="1" dirty="0"/>
              <a:t>Disc Jockeys</a:t>
            </a:r>
          </a:p>
          <a:p>
            <a:pPr marL="521719" indent="-521719">
              <a:buFont typeface="Arial" panose="020B0604020202020204" pitchFamily="34" charset="0"/>
              <a:buChar char="•"/>
            </a:pPr>
            <a:r>
              <a:rPr lang="en-US" sz="3200" dirty="0"/>
              <a:t> Kool Herc</a:t>
            </a:r>
          </a:p>
          <a:p>
            <a:pPr marL="521719" indent="-521719">
              <a:buFont typeface="Arial" panose="020B0604020202020204" pitchFamily="34" charset="0"/>
              <a:buChar char="•"/>
            </a:pPr>
            <a:r>
              <a:rPr lang="en-US" sz="3200" dirty="0"/>
              <a:t>Afrika Bambaataa</a:t>
            </a:r>
          </a:p>
          <a:p>
            <a:pPr marL="521719" indent="-521719">
              <a:buFont typeface="Arial" panose="020B0604020202020204" pitchFamily="34" charset="0"/>
              <a:buChar char="•"/>
            </a:pPr>
            <a:r>
              <a:rPr lang="en-US" sz="3200" dirty="0"/>
              <a:t>Grand Master Flash</a:t>
            </a:r>
          </a:p>
          <a:p>
            <a:r>
              <a:rPr lang="en-US" sz="3200" b="1" dirty="0"/>
              <a:t>Emcees</a:t>
            </a:r>
          </a:p>
          <a:p>
            <a:pPr marL="521719" indent="-521719">
              <a:buFont typeface="Arial" panose="020B0604020202020204" pitchFamily="34" charset="0"/>
              <a:buChar char="•"/>
            </a:pPr>
            <a:r>
              <a:rPr lang="en-US" sz="3200" dirty="0"/>
              <a:t>Public Enemy </a:t>
            </a:r>
          </a:p>
          <a:p>
            <a:pPr marL="521719" indent="-521719">
              <a:buFont typeface="Arial" panose="020B0604020202020204" pitchFamily="34" charset="0"/>
              <a:buChar char="•"/>
            </a:pPr>
            <a:r>
              <a:rPr lang="en-US" sz="3200" dirty="0"/>
              <a:t>NWA </a:t>
            </a:r>
          </a:p>
          <a:p>
            <a:pPr marL="521719" indent="-521719">
              <a:buFont typeface="Arial" panose="020B0604020202020204" pitchFamily="34" charset="0"/>
              <a:buChar char="•"/>
            </a:pPr>
            <a:r>
              <a:rPr lang="en-US" sz="3200" dirty="0"/>
              <a:t>Ice Cube</a:t>
            </a:r>
          </a:p>
          <a:p>
            <a:r>
              <a:rPr lang="en-US" sz="3200" b="1" dirty="0"/>
              <a:t>Bboys </a:t>
            </a:r>
          </a:p>
          <a:p>
            <a:pPr marL="521719" indent="-521719">
              <a:buFont typeface="Arial" panose="020B0604020202020204" pitchFamily="34" charset="0"/>
              <a:buChar char="•"/>
            </a:pPr>
            <a:r>
              <a:rPr lang="en-US" sz="3200" dirty="0"/>
              <a:t>Crazy Legs</a:t>
            </a:r>
          </a:p>
          <a:p>
            <a:pPr marL="521719" indent="-521719">
              <a:buFont typeface="Arial" panose="020B0604020202020204" pitchFamily="34" charset="0"/>
              <a:buChar char="•"/>
            </a:pPr>
            <a:r>
              <a:rPr lang="en-US" sz="3200" dirty="0"/>
              <a:t>Alien Ness</a:t>
            </a:r>
          </a:p>
          <a:p>
            <a:pPr marL="521719" indent="-521719">
              <a:buFont typeface="Arial" panose="020B0604020202020204" pitchFamily="34" charset="0"/>
              <a:buChar char="•"/>
            </a:pPr>
            <a:r>
              <a:rPr lang="en-US" sz="3200" dirty="0"/>
              <a:t>Ken Swift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1567E3-C7EF-43A9-8215-3EF472D63FBD}"/>
              </a:ext>
            </a:extLst>
          </p:cNvPr>
          <p:cNvSpPr txBox="1"/>
          <p:nvPr/>
        </p:nvSpPr>
        <p:spPr>
          <a:xfrm>
            <a:off x="28974292" y="22669650"/>
            <a:ext cx="9448522" cy="1103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73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  <a:sym typeface="Wingdings" panose="05000000000000000000" pitchFamily="2" charset="2"/>
              </a:rPr>
              <a:t>Plans For Study</a:t>
            </a:r>
            <a:endParaRPr lang="en-US" sz="6573" cap="small" dirty="0">
              <a:solidFill>
                <a:schemeClr val="accent1">
                  <a:lumMod val="50000"/>
                </a:schemeClr>
              </a:solidFill>
              <a:latin typeface="Minion Pro" panose="020405030503060202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781D8C-38D5-46D3-A7CA-9638B35FA4D9}"/>
              </a:ext>
            </a:extLst>
          </p:cNvPr>
          <p:cNvSpPr txBox="1"/>
          <p:nvPr/>
        </p:nvSpPr>
        <p:spPr>
          <a:xfrm>
            <a:off x="2831701" y="20366102"/>
            <a:ext cx="80324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Research Question:</a:t>
            </a:r>
          </a:p>
          <a:p>
            <a:r>
              <a:rPr lang="en-US" sz="3200" dirty="0"/>
              <a:t>What role and impact does hip-hop in the form of rap and dance play in validating, sustaining, and supporting Hmong American youth identity?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A3EF85-F036-4AC3-AE8F-3ACA862EBB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9569" y="26858150"/>
            <a:ext cx="4045834" cy="53944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4CFF2C8-EE1E-4C05-9E99-6A35ACFA3D8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0" r="9172"/>
          <a:stretch/>
        </p:blipFill>
        <p:spPr>
          <a:xfrm>
            <a:off x="2929390" y="15052743"/>
            <a:ext cx="4045074" cy="490918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E0D8AA4-73B6-417B-8207-CA39F3161500}"/>
              </a:ext>
            </a:extLst>
          </p:cNvPr>
          <p:cNvSpPr txBox="1"/>
          <p:nvPr/>
        </p:nvSpPr>
        <p:spPr>
          <a:xfrm>
            <a:off x="34616049" y="26865030"/>
            <a:ext cx="437871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Shinang Yang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Hmong Bboy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24 Years Old 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12 Years of experience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Active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17376" indent="-417376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F3B4DC-C4A2-481A-BDCE-2042906D94AE}"/>
              </a:ext>
            </a:extLst>
          </p:cNvPr>
          <p:cNvSpPr txBox="1"/>
          <p:nvPr/>
        </p:nvSpPr>
        <p:spPr>
          <a:xfrm>
            <a:off x="34616049" y="29698053"/>
            <a:ext cx="43787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Chimeng Moua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Hmong Bboy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20 Years Old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9 Years of experience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Active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5394C9-0F2E-4DBC-A0DA-F7E4754F46E7}"/>
              </a:ext>
            </a:extLst>
          </p:cNvPr>
          <p:cNvSpPr txBox="1"/>
          <p:nvPr/>
        </p:nvSpPr>
        <p:spPr>
          <a:xfrm>
            <a:off x="29650392" y="32784379"/>
            <a:ext cx="8997227" cy="3154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17376" algn="ctr"/>
            <a:r>
              <a:rPr lang="en-US" sz="1643" b="1" dirty="0"/>
              <a:t>Citations</a:t>
            </a:r>
          </a:p>
          <a:p>
            <a:pPr indent="-417376"/>
            <a:r>
              <a:rPr lang="en-US" sz="1643" dirty="0"/>
              <a:t>Creswell, J. W. (2012). </a:t>
            </a:r>
            <a:r>
              <a:rPr lang="en-US" sz="1643" i="1" dirty="0"/>
              <a:t>Educational research: Planning, conducting, and evaluating quantitative and qualitative research</a:t>
            </a:r>
            <a:r>
              <a:rPr lang="en-US" sz="1643" dirty="0"/>
              <a:t>(4th ed.). New York, NY: Pearson.</a:t>
            </a:r>
          </a:p>
          <a:p>
            <a:pPr indent="-417376"/>
            <a:r>
              <a:rPr lang="en-US" sz="1643" dirty="0"/>
              <a:t>Lee, S. J. (2005). </a:t>
            </a:r>
            <a:r>
              <a:rPr lang="en-US" sz="1643" i="1" dirty="0"/>
              <a:t>Up against whiteness: Race, school, and immigrant youth</a:t>
            </a:r>
            <a:r>
              <a:rPr lang="en-US" sz="1643" dirty="0"/>
              <a:t>. New York: Teachers College Press, Columbia University.</a:t>
            </a:r>
          </a:p>
          <a:p>
            <a:pPr indent="-417376"/>
            <a:r>
              <a:rPr lang="en-US" sz="1643" dirty="0"/>
              <a:t>Martinez, T. A. (1997). </a:t>
            </a:r>
            <a:r>
              <a:rPr lang="en-US" sz="1643" i="1" dirty="0"/>
              <a:t>Popular Culture as Oppositional Culture: Rap as Resistance. </a:t>
            </a:r>
            <a:r>
              <a:rPr lang="en-US" sz="1643" dirty="0"/>
              <a:t>Sociological perspectives 40(2):265-286</a:t>
            </a:r>
          </a:p>
          <a:p>
            <a:pPr indent="-417376"/>
            <a:r>
              <a:rPr lang="en-US" sz="1643" dirty="0"/>
              <a:t>Ore, T. E. (2003). </a:t>
            </a:r>
            <a:r>
              <a:rPr lang="en-US" sz="1643" i="1" dirty="0"/>
              <a:t>Maintaining inequalities: Systems of oppression and privilege. </a:t>
            </a:r>
            <a:r>
              <a:rPr lang="en-US" sz="1643" dirty="0"/>
              <a:t>New York: The Social Construction of Differences and Inequality (2): 182-204</a:t>
            </a:r>
          </a:p>
          <a:p>
            <a:pPr indent="-417376"/>
            <a:r>
              <a:rPr lang="en-US" sz="1643" dirty="0"/>
              <a:t>Vue, P. L. (2012). </a:t>
            </a:r>
            <a:r>
              <a:rPr lang="en-US" sz="1643" i="1" dirty="0"/>
              <a:t>Assimilation and the gendered color line: Hmong case studies of hip-hop and import racing</a:t>
            </a:r>
            <a:r>
              <a:rPr lang="en-US" sz="1643" dirty="0"/>
              <a:t>. El Paso: LFB Scholarly Publ.</a:t>
            </a:r>
          </a:p>
          <a:p>
            <a:pPr indent="-417376"/>
            <a:endParaRPr lang="en-US" sz="1826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C83FD9-43D8-412B-9918-19BC99792644}"/>
              </a:ext>
            </a:extLst>
          </p:cNvPr>
          <p:cNvSpPr txBox="1"/>
          <p:nvPr/>
        </p:nvSpPr>
        <p:spPr>
          <a:xfrm>
            <a:off x="29424746" y="9190585"/>
            <a:ext cx="10091054" cy="1103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73" cap="small" dirty="0">
                <a:solidFill>
                  <a:srgbClr val="01395E"/>
                </a:solidFill>
                <a:latin typeface="Minion Pro" panose="02040503050306020203" pitchFamily="18" charset="0"/>
              </a:rPr>
              <a:t>Methodology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E5627C9-C60D-418C-AFCF-14D8C398CBD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3"/>
          <a:stretch/>
        </p:blipFill>
        <p:spPr>
          <a:xfrm>
            <a:off x="16986407" y="15738055"/>
            <a:ext cx="3436959" cy="490126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8FEAED0-3454-4EDC-8EE4-12306FB3E7D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7"/>
          <a:stretch/>
        </p:blipFill>
        <p:spPr>
          <a:xfrm>
            <a:off x="7138445" y="30650522"/>
            <a:ext cx="5718508" cy="444719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6C7F323-2095-470A-A665-C9347D1142B2}"/>
              </a:ext>
            </a:extLst>
          </p:cNvPr>
          <p:cNvSpPr txBox="1"/>
          <p:nvPr/>
        </p:nvSpPr>
        <p:spPr>
          <a:xfrm>
            <a:off x="15895343" y="9190584"/>
            <a:ext cx="10091055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Rap as resistance </a:t>
            </a:r>
            <a:r>
              <a:rPr lang="en-US" sz="2000" b="1" dirty="0"/>
              <a:t>(Martinez, 1997)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/>
              <a:t>Political Rap: Used to call out social institutions that contribute to oppression.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Distrust of the Police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Fear of a Corrupt System that Plans Genocide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Disillusionment with the health care system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Anger at Racism and Lost Opportunities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Action in the Face of Oppression</a:t>
            </a:r>
          </a:p>
          <a:p>
            <a:pPr marL="1959998" lvl="1" indent="-417376">
              <a:buFont typeface="Arial" panose="020B0604020202020204" pitchFamily="34" charset="0"/>
              <a:buChar char="•"/>
            </a:pPr>
            <a:r>
              <a:rPr lang="en-US" sz="3200" dirty="0"/>
              <a:t>A Plea for Recognition</a:t>
            </a:r>
          </a:p>
          <a:p>
            <a:pPr marL="417376" indent="-417376">
              <a:buFont typeface="Arial" panose="020B0604020202020204" pitchFamily="34" charset="0"/>
              <a:buChar char="•"/>
            </a:pPr>
            <a:r>
              <a:rPr lang="en-US" sz="3200" dirty="0" err="1"/>
              <a:t>Gangsta</a:t>
            </a:r>
            <a:r>
              <a:rPr lang="en-US" sz="3200" dirty="0"/>
              <a:t> Rap: Used as a form of story telling which illustrates the lives of Black individuals affected by criminalization, surveillance, incarceration, and immiseration.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3BB0458-DCA6-4CB7-A609-B909EBA2601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5282" y="15684672"/>
            <a:ext cx="3507117" cy="496087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00CBA85-EC2E-4F6B-899E-D42DAC22550F}"/>
              </a:ext>
            </a:extLst>
          </p:cNvPr>
          <p:cNvSpPr txBox="1"/>
          <p:nvPr/>
        </p:nvSpPr>
        <p:spPr>
          <a:xfrm>
            <a:off x="29424746" y="23854933"/>
            <a:ext cx="94485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The individuals I hope to interview are break dancers, known as Bboys, of Floor Dusters Crew from Eau Claire, Wisconsin. They fall into the age range that I am looking for and also are currently active within the Hip-hop scene.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984066E-55D7-4CDC-83CF-E547A3C6CDB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82" t="21160" r="15316" b="26057"/>
          <a:stretch/>
        </p:blipFill>
        <p:spPr>
          <a:xfrm>
            <a:off x="7446353" y="15041480"/>
            <a:ext cx="5150571" cy="491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38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1353</TotalTime>
  <Words>833</Words>
  <Application>Microsoft Office PowerPoint</Application>
  <PresentationFormat>Custom</PresentationFormat>
  <Paragraphs>93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Minion Pro</vt:lpstr>
      <vt:lpstr>Office Theme</vt:lpstr>
      <vt:lpstr>Sustaining Hmong Identity Through Hip-hop</vt:lpstr>
    </vt:vector>
  </TitlesOfParts>
  <Company>UW-Eau Claire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Flottum, Sydney Noelle</dc:creator>
  <cp:lastModifiedBy>Roach, Laurie M.</cp:lastModifiedBy>
  <cp:revision>108</cp:revision>
  <dcterms:created xsi:type="dcterms:W3CDTF">2015-01-29T15:27:06Z</dcterms:created>
  <dcterms:modified xsi:type="dcterms:W3CDTF">2020-05-27T17:14:45Z</dcterms:modified>
</cp:coreProperties>
</file>