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4141" autoAdjust="0"/>
  </p:normalViewPr>
  <p:slideViewPr>
    <p:cSldViewPr snapToGrid="0">
      <p:cViewPr varScale="1">
        <p:scale>
          <a:sx n="13" d="100"/>
          <a:sy n="13" d="100"/>
        </p:scale>
        <p:origin x="2040" y="12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5/27/2020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5/27/2020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5/27/2020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5/27/2020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5/27/2020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5/27/2020</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20962292"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10987463" y="7615516"/>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450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000170"/>
            <a:ext cx="9396391" cy="28102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98220" y="36966042"/>
            <a:ext cx="13439496"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9" name="Rectangle 18"/>
          <p:cNvSpPr/>
          <p:nvPr userDrawn="1"/>
        </p:nvSpPr>
        <p:spPr>
          <a:xfrm>
            <a:off x="11319975" y="8000170"/>
            <a:ext cx="9396391" cy="28102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20" name="Rectangle 19"/>
          <p:cNvSpPr/>
          <p:nvPr userDrawn="1"/>
        </p:nvSpPr>
        <p:spPr>
          <a:xfrm>
            <a:off x="31216606" y="8000170"/>
            <a:ext cx="9396391" cy="28102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21" name="Rectangle 20"/>
          <p:cNvSpPr/>
          <p:nvPr userDrawn="1"/>
        </p:nvSpPr>
        <p:spPr>
          <a:xfrm>
            <a:off x="21273325" y="7986578"/>
            <a:ext cx="9396391" cy="28102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22" name="Straight Connector 21"/>
          <p:cNvCxnSpPr/>
          <p:nvPr userDrawn="1"/>
        </p:nvCxnSpPr>
        <p:spPr>
          <a:xfrm>
            <a:off x="30919908"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pic>
        <p:nvPicPr>
          <p:cNvPr id="24" name="Picture 2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lstStyle/>
          <a:p>
            <a:pPr algn="l"/>
            <a:r>
              <a:rPr lang="en-US" sz="12800" dirty="0">
                <a:latin typeface="Minion Pro" panose="02040503050306020203" pitchFamily="18" charset="0"/>
              </a:rPr>
              <a:t>Judicial Scrutiny and Disability</a:t>
            </a:r>
          </a:p>
        </p:txBody>
      </p:sp>
      <p:sp>
        <p:nvSpPr>
          <p:cNvPr id="6" name="Title 1"/>
          <p:cNvSpPr txBox="1">
            <a:spLocks/>
          </p:cNvSpPr>
          <p:nvPr/>
        </p:nvSpPr>
        <p:spPr>
          <a:xfrm>
            <a:off x="2382401" y="5842620"/>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Nathan Altmann, Mentored By Dr. Kasper   |   Political Science, University of Wisconsin </a:t>
            </a:r>
            <a:r>
              <a:rPr lang="mr-IN" sz="4000" dirty="0">
                <a:solidFill>
                  <a:schemeClr val="bg1">
                    <a:lumMod val="50000"/>
                  </a:schemeClr>
                </a:solidFill>
                <a:latin typeface="Minion Pro" panose="02040503050306020203" pitchFamily="18" charset="0"/>
              </a:rPr>
              <a:t>–</a:t>
            </a:r>
            <a:r>
              <a:rPr lang="en-US" sz="4000" dirty="0">
                <a:solidFill>
                  <a:schemeClr val="bg1">
                    <a:lumMod val="50000"/>
                  </a:schemeClr>
                </a:solidFill>
                <a:latin typeface="Minion Pro" panose="02040503050306020203" pitchFamily="18" charset="0"/>
              </a:rPr>
              <a:t> Eau Claire</a:t>
            </a:r>
          </a:p>
        </p:txBody>
      </p:sp>
      <p:sp>
        <p:nvSpPr>
          <p:cNvPr id="7" name="Title 1"/>
          <p:cNvSpPr txBox="1">
            <a:spLocks/>
          </p:cNvSpPr>
          <p:nvPr/>
        </p:nvSpPr>
        <p:spPr>
          <a:xfrm>
            <a:off x="2382401" y="4999910"/>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How The Supreme Court Applies The 14</a:t>
            </a:r>
            <a:r>
              <a:rPr lang="en-US" sz="6000" cap="small" baseline="30000" dirty="0">
                <a:solidFill>
                  <a:srgbClr val="DD9E11"/>
                </a:solidFill>
                <a:latin typeface="Minion Pro" panose="02040503050306020203" pitchFamily="18" charset="0"/>
              </a:rPr>
              <a:t>th</a:t>
            </a:r>
            <a:r>
              <a:rPr lang="en-US" sz="6000" cap="small" dirty="0">
                <a:solidFill>
                  <a:srgbClr val="DD9E11"/>
                </a:solidFill>
                <a:latin typeface="Minion Pro" panose="02040503050306020203" pitchFamily="18" charset="0"/>
              </a:rPr>
              <a:t> Amendment to Disability Cases</a:t>
            </a:r>
          </a:p>
        </p:txBody>
      </p:sp>
      <p:sp>
        <p:nvSpPr>
          <p:cNvPr id="8" name="Subtitle 2"/>
          <p:cNvSpPr txBox="1">
            <a:spLocks/>
          </p:cNvSpPr>
          <p:nvPr/>
        </p:nvSpPr>
        <p:spPr>
          <a:xfrm>
            <a:off x="1901652" y="9563732"/>
            <a:ext cx="8239875" cy="3014176"/>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600" dirty="0"/>
              <a:t>The 14</a:t>
            </a:r>
            <a:r>
              <a:rPr lang="en-US" sz="3600" baseline="30000" dirty="0"/>
              <a:t>th</a:t>
            </a:r>
            <a:r>
              <a:rPr lang="en-US" sz="3600" dirty="0"/>
              <a:t> Amendment’s Equal Protection Clause has been an invaluable tool for courts to strike down discriminatory laws effecting protected classes. However, constitutional protections for disability related discrimination remains the weakest of all protected classes determined by the court.</a:t>
            </a:r>
          </a:p>
        </p:txBody>
      </p:sp>
      <p:sp>
        <p:nvSpPr>
          <p:cNvPr id="3" name="TextBox 2"/>
          <p:cNvSpPr txBox="1"/>
          <p:nvPr/>
        </p:nvSpPr>
        <p:spPr>
          <a:xfrm>
            <a:off x="1901653" y="8239414"/>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18" name="TextBox 17"/>
          <p:cNvSpPr txBox="1"/>
          <p:nvPr/>
        </p:nvSpPr>
        <p:spPr>
          <a:xfrm>
            <a:off x="1901650" y="29810917"/>
            <a:ext cx="8239877" cy="4588949"/>
          </a:xfrm>
          <a:prstGeom prst="rect">
            <a:avLst/>
          </a:prstGeom>
          <a:noFill/>
        </p:spPr>
        <p:txBody>
          <a:bodyPr wrap="square" rtlCol="0">
            <a:spAutoFit/>
          </a:bodyPr>
          <a:lstStyle/>
          <a:p>
            <a:pPr defTabSz="3448422">
              <a:lnSpc>
                <a:spcPct val="90000"/>
              </a:lnSpc>
              <a:spcBef>
                <a:spcPts val="3771"/>
              </a:spcBef>
            </a:pPr>
            <a:r>
              <a:rPr lang="en-US" sz="3600" dirty="0"/>
              <a:t>To better understand the issue, this research dissected the Supreme Court’s reasoning in the most important precedent establishing the level of judicial scrutiny for disability related cases, </a:t>
            </a:r>
            <a:r>
              <a:rPr lang="en-US" sz="3600" i="1" dirty="0"/>
              <a:t>City of Cleburne v. Cleburne Living Center</a:t>
            </a:r>
            <a:r>
              <a:rPr lang="en-US" sz="3600" dirty="0"/>
              <a:t>. Next, this research analyzed the reasoning of the case predominantly cited as precedent in </a:t>
            </a:r>
            <a:r>
              <a:rPr lang="en-US" sz="3600" i="1" dirty="0"/>
              <a:t>Cleburne</a:t>
            </a:r>
            <a:r>
              <a:rPr lang="en-US" sz="3600" dirty="0"/>
              <a:t>, </a:t>
            </a:r>
            <a:r>
              <a:rPr lang="en-US" sz="3600" i="1" dirty="0"/>
              <a:t>Frontiero v. Richardson</a:t>
            </a:r>
            <a:r>
              <a:rPr lang="en-US" sz="3600" dirty="0"/>
              <a:t>. </a:t>
            </a:r>
          </a:p>
        </p:txBody>
      </p:sp>
      <p:sp>
        <p:nvSpPr>
          <p:cNvPr id="21" name="TextBox 20"/>
          <p:cNvSpPr txBox="1"/>
          <p:nvPr/>
        </p:nvSpPr>
        <p:spPr>
          <a:xfrm>
            <a:off x="1901652" y="28927153"/>
            <a:ext cx="6791499" cy="656590"/>
          </a:xfrm>
          <a:prstGeom prst="rect">
            <a:avLst/>
          </a:prstGeom>
          <a:noFill/>
        </p:spPr>
        <p:txBody>
          <a:bodyPr wrap="square" rtlCol="0">
            <a:spAutoFit/>
          </a:bodyPr>
          <a:lstStyle/>
          <a:p>
            <a:pPr defTabSz="3448422">
              <a:lnSpc>
                <a:spcPct val="90000"/>
              </a:lnSpc>
              <a:spcBef>
                <a:spcPts val="3771"/>
              </a:spcBef>
            </a:pPr>
            <a:r>
              <a:rPr lang="en-US" sz="4000" cap="small" dirty="0">
                <a:solidFill>
                  <a:schemeClr val="accent1">
                    <a:lumMod val="50000"/>
                  </a:schemeClr>
                </a:solidFill>
                <a:latin typeface="Minion Pro" panose="02040503050306020203" pitchFamily="18" charset="0"/>
              </a:rPr>
              <a:t>Research Methods</a:t>
            </a:r>
          </a:p>
        </p:txBody>
      </p:sp>
      <p:sp>
        <p:nvSpPr>
          <p:cNvPr id="30" name="TextBox 29"/>
          <p:cNvSpPr txBox="1"/>
          <p:nvPr/>
        </p:nvSpPr>
        <p:spPr>
          <a:xfrm>
            <a:off x="21353278" y="17821166"/>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The Cleburne Case</a:t>
            </a:r>
          </a:p>
        </p:txBody>
      </p:sp>
      <p:sp>
        <p:nvSpPr>
          <p:cNvPr id="9" name="TextBox 8"/>
          <p:cNvSpPr txBox="1"/>
          <p:nvPr/>
        </p:nvSpPr>
        <p:spPr>
          <a:xfrm>
            <a:off x="21173192" y="19358333"/>
            <a:ext cx="9487740" cy="16712265"/>
          </a:xfrm>
          <a:prstGeom prst="rect">
            <a:avLst/>
          </a:prstGeom>
          <a:noFill/>
        </p:spPr>
        <p:txBody>
          <a:bodyPr wrap="square" rtlCol="0">
            <a:spAutoFit/>
          </a:bodyPr>
          <a:lstStyle/>
          <a:p>
            <a:r>
              <a:rPr lang="en-US" sz="3600" dirty="0"/>
              <a:t>The </a:t>
            </a:r>
            <a:r>
              <a:rPr lang="en-US" sz="3600" i="1" dirty="0"/>
              <a:t>Cleburne </a:t>
            </a:r>
            <a:r>
              <a:rPr lang="en-US" sz="3600" dirty="0"/>
              <a:t>decision concerned a municipal statute that required a more rigorous process for obtaining zoning permits regarding homes for people with disabilities than those without disabilities.</a:t>
            </a:r>
          </a:p>
          <a:p>
            <a:endParaRPr lang="en-US" sz="3600" dirty="0"/>
          </a:p>
          <a:p>
            <a:r>
              <a:rPr lang="en-US" sz="3600" dirty="0"/>
              <a:t>The court did not find that the Frontiero standards were applicable to disability. </a:t>
            </a:r>
          </a:p>
          <a:p>
            <a:endParaRPr lang="en-US" sz="3600" dirty="0"/>
          </a:p>
          <a:p>
            <a:r>
              <a:rPr lang="en-US" sz="3600" dirty="0"/>
              <a:t>The court struck down the law in question, but not on the basis of strict scrutiny. Instead, it found that the challenged law was in violation of the rational basis test.</a:t>
            </a:r>
          </a:p>
          <a:p>
            <a:endParaRPr lang="en-US" sz="3600" dirty="0"/>
          </a:p>
          <a:p>
            <a:r>
              <a:rPr lang="en-US" sz="3600" dirty="0"/>
              <a:t>This application of the rational basis test in this way is much more intense than the rational basis test as regularly applied to test other, non-racial classifications. </a:t>
            </a:r>
          </a:p>
          <a:p>
            <a:endParaRPr lang="en-US" sz="3600" dirty="0"/>
          </a:p>
          <a:p>
            <a:r>
              <a:rPr lang="en-US" sz="3600" dirty="0"/>
              <a:t>It appears that the court is applying a more stringent standard, but refusing to clearly define it. The similarities between an “unusually rigorous rational basis test” concerning disability classifications and pre-heightened scrutiny cases concerning early race and gender classification cases is striking. </a:t>
            </a:r>
          </a:p>
          <a:p>
            <a:endParaRPr lang="en-US" sz="3600" dirty="0"/>
          </a:p>
          <a:p>
            <a:endParaRPr lang="en-US" sz="3600" dirty="0"/>
          </a:p>
          <a:p>
            <a:endParaRPr lang="en-US" sz="3600" dirty="0"/>
          </a:p>
          <a:p>
            <a:endParaRPr lang="en-US" sz="3600" dirty="0"/>
          </a:p>
        </p:txBody>
      </p:sp>
      <p:sp>
        <p:nvSpPr>
          <p:cNvPr id="37" name="TextBox 36"/>
          <p:cNvSpPr txBox="1"/>
          <p:nvPr/>
        </p:nvSpPr>
        <p:spPr>
          <a:xfrm>
            <a:off x="12060545" y="13825996"/>
            <a:ext cx="8522913" cy="1938992"/>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What is Judicial Scrutiny?</a:t>
            </a:r>
          </a:p>
        </p:txBody>
      </p:sp>
      <p:sp>
        <p:nvSpPr>
          <p:cNvPr id="13" name="TextBox 12"/>
          <p:cNvSpPr txBox="1"/>
          <p:nvPr/>
        </p:nvSpPr>
        <p:spPr>
          <a:xfrm>
            <a:off x="21852200" y="8382122"/>
            <a:ext cx="8239874" cy="646331"/>
          </a:xfrm>
          <a:prstGeom prst="rect">
            <a:avLst/>
          </a:prstGeom>
          <a:noFill/>
        </p:spPr>
        <p:txBody>
          <a:bodyPr wrap="square" rtlCol="0">
            <a:spAutoFit/>
          </a:bodyPr>
          <a:lstStyle/>
          <a:p>
            <a:endParaRPr lang="en-US" sz="3600" dirty="0"/>
          </a:p>
        </p:txBody>
      </p:sp>
      <p:sp>
        <p:nvSpPr>
          <p:cNvPr id="5" name="Rectangle 4"/>
          <p:cNvSpPr/>
          <p:nvPr/>
        </p:nvSpPr>
        <p:spPr>
          <a:xfrm>
            <a:off x="1889817" y="14714730"/>
            <a:ext cx="9206502" cy="600164"/>
          </a:xfrm>
          <a:prstGeom prst="rect">
            <a:avLst/>
          </a:prstGeom>
        </p:spPr>
        <p:txBody>
          <a:bodyPr wrap="square">
            <a:spAutoFit/>
          </a:bodyPr>
          <a:lstStyle/>
          <a:p>
            <a:pPr defTabSz="3448422">
              <a:lnSpc>
                <a:spcPct val="90000"/>
              </a:lnSpc>
              <a:spcBef>
                <a:spcPts val="3771"/>
              </a:spcBef>
            </a:pPr>
            <a:r>
              <a:rPr lang="en-US" sz="3600" cap="small" dirty="0">
                <a:solidFill>
                  <a:schemeClr val="accent1">
                    <a:lumMod val="50000"/>
                  </a:schemeClr>
                </a:solidFill>
                <a:latin typeface="Minion Pro" panose="02040503050306020203" pitchFamily="18" charset="0"/>
              </a:rPr>
              <a:t>Why This Matters</a:t>
            </a:r>
          </a:p>
        </p:txBody>
      </p:sp>
      <p:sp>
        <p:nvSpPr>
          <p:cNvPr id="38" name="TextBox 37"/>
          <p:cNvSpPr txBox="1"/>
          <p:nvPr/>
        </p:nvSpPr>
        <p:spPr>
          <a:xfrm>
            <a:off x="1893661" y="15284817"/>
            <a:ext cx="8583670" cy="4532523"/>
          </a:xfrm>
          <a:prstGeom prst="rect">
            <a:avLst/>
          </a:prstGeom>
          <a:noFill/>
        </p:spPr>
        <p:txBody>
          <a:bodyPr wrap="square" rtlCol="0">
            <a:spAutoFit/>
          </a:bodyPr>
          <a:lstStyle/>
          <a:p>
            <a:pPr defTabSz="3448422">
              <a:lnSpc>
                <a:spcPct val="90000"/>
              </a:lnSpc>
              <a:spcBef>
                <a:spcPts val="3771"/>
              </a:spcBef>
            </a:pPr>
            <a:r>
              <a:rPr lang="en-US" sz="3200" dirty="0"/>
              <a:t>Traditional legal options for pursuing disability discrimination cases have largely been limited to strategies that rely on legislation like the ADA, IDEA, The Fair Housing Act, ect. However, in accordance with those statutes, there remain many state laws that continue to facially discriminate against people with disabilities, limiting rights for voting, marriage, family relations, and other vital areas of personal autonomy. </a:t>
            </a:r>
          </a:p>
        </p:txBody>
      </p:sp>
      <p:pic>
        <p:nvPicPr>
          <p:cNvPr id="39" name="Picture 38" descr="law-degree_141773742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9004" y="21783790"/>
            <a:ext cx="8191500" cy="5435600"/>
          </a:xfrm>
          <a:prstGeom prst="rect">
            <a:avLst/>
          </a:prstGeom>
        </p:spPr>
      </p:pic>
      <p:pic>
        <p:nvPicPr>
          <p:cNvPr id="43" name="Picture 42" descr="Supreme-Court-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00707" y="8228679"/>
            <a:ext cx="8643343" cy="4861880"/>
          </a:xfrm>
          <a:prstGeom prst="rect">
            <a:avLst/>
          </a:prstGeom>
        </p:spPr>
      </p:pic>
      <p:sp>
        <p:nvSpPr>
          <p:cNvPr id="44" name="TextBox 43"/>
          <p:cNvSpPr txBox="1"/>
          <p:nvPr/>
        </p:nvSpPr>
        <p:spPr>
          <a:xfrm>
            <a:off x="12001165" y="16146571"/>
            <a:ext cx="8681357" cy="16342942"/>
          </a:xfrm>
          <a:prstGeom prst="rect">
            <a:avLst/>
          </a:prstGeom>
          <a:noFill/>
        </p:spPr>
        <p:txBody>
          <a:bodyPr wrap="square" rtlCol="0">
            <a:spAutoFit/>
          </a:bodyPr>
          <a:lstStyle/>
          <a:p>
            <a:r>
              <a:rPr lang="en-US" sz="3200" dirty="0"/>
              <a:t>Certain classifications are considered by the judiciary to be suspect, which triggers a set of more stringent guidelines the government must follow when creating a classification to be in accordance with constitutional law.</a:t>
            </a:r>
          </a:p>
          <a:p>
            <a:endParaRPr lang="en-US" sz="3200" dirty="0"/>
          </a:p>
          <a:p>
            <a:r>
              <a:rPr lang="en-US" sz="3200" dirty="0"/>
              <a:t>Courts adjudicate equal protection cases considering laws that discriminate against groups of people upon three levels of scrutiny: a rational basis review, intermediate scrutiny, or strict scrutiny.</a:t>
            </a:r>
          </a:p>
          <a:p>
            <a:endParaRPr lang="en-US" sz="3200" dirty="0"/>
          </a:p>
          <a:p>
            <a:r>
              <a:rPr lang="en-US" sz="3200" dirty="0"/>
              <a:t>Most laws are reviewed by a rational basis test, which provides considerable latitude for legislatures because the test only requires that the law in question serve a legitimate government interest. </a:t>
            </a:r>
          </a:p>
          <a:p>
            <a:endParaRPr lang="en-US" sz="3200" dirty="0"/>
          </a:p>
          <a:p>
            <a:r>
              <a:rPr lang="en-US" sz="3200" dirty="0"/>
              <a:t>The strict scrutiny test originated from </a:t>
            </a:r>
            <a:r>
              <a:rPr lang="en-US" sz="3200" i="1" dirty="0"/>
              <a:t>United States v. Carolene Products Co</a:t>
            </a:r>
            <a:r>
              <a:rPr lang="en-US" sz="3200" dirty="0"/>
              <a:t>, where the court ruled that prejudice against certain minority groups may prevent the minority group from seeking normal legislative redress, so stricter constitutional protections should be applied by the courts.  Strict scrutiny is typically applied to racial discrimination.</a:t>
            </a:r>
          </a:p>
          <a:p>
            <a:endParaRPr lang="en-US" sz="3200" dirty="0"/>
          </a:p>
          <a:p>
            <a:r>
              <a:rPr lang="en-US" sz="3200" dirty="0"/>
              <a:t>While the rational basis test only requires a legitimate government interest for a law in question, strict scrutiny requires that a law be narrowly tailored to serve a compelling (or critical) government interest.</a:t>
            </a:r>
          </a:p>
          <a:p>
            <a:endParaRPr lang="en-US" sz="3200" dirty="0"/>
          </a:p>
        </p:txBody>
      </p:sp>
      <p:sp>
        <p:nvSpPr>
          <p:cNvPr id="45" name="TextBox 44"/>
          <p:cNvSpPr txBox="1"/>
          <p:nvPr/>
        </p:nvSpPr>
        <p:spPr>
          <a:xfrm>
            <a:off x="21806889" y="7954172"/>
            <a:ext cx="8456373"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Suspect Classification</a:t>
            </a:r>
          </a:p>
        </p:txBody>
      </p:sp>
      <p:sp>
        <p:nvSpPr>
          <p:cNvPr id="15" name="TextBox 14"/>
          <p:cNvSpPr txBox="1"/>
          <p:nvPr/>
        </p:nvSpPr>
        <p:spPr>
          <a:xfrm>
            <a:off x="21725721" y="9297885"/>
            <a:ext cx="8663074" cy="8956300"/>
          </a:xfrm>
          <a:prstGeom prst="rect">
            <a:avLst/>
          </a:prstGeom>
          <a:noFill/>
        </p:spPr>
        <p:txBody>
          <a:bodyPr wrap="square" rtlCol="0">
            <a:spAutoFit/>
          </a:bodyPr>
          <a:lstStyle/>
          <a:p>
            <a:r>
              <a:rPr lang="en-US" sz="3600" dirty="0"/>
              <a:t>The court has defined suspect classifications in accordance with four criteria laid out in </a:t>
            </a:r>
            <a:r>
              <a:rPr lang="en-US" sz="3600" i="1" dirty="0"/>
              <a:t>Frontiero v. Richardson.</a:t>
            </a:r>
          </a:p>
          <a:p>
            <a:endParaRPr lang="en-US" sz="3600" i="1" dirty="0"/>
          </a:p>
          <a:p>
            <a:pPr marL="514350" indent="-514350">
              <a:buAutoNum type="arabicPeriod"/>
            </a:pPr>
            <a:r>
              <a:rPr lang="en-US" sz="3600" dirty="0"/>
              <a:t>The group must have been subjected to a history of intentional discrimination.</a:t>
            </a:r>
          </a:p>
          <a:p>
            <a:pPr marL="514350" indent="-514350">
              <a:buAutoNum type="arabicPeriod"/>
            </a:pPr>
            <a:r>
              <a:rPr lang="en-US" sz="3600" dirty="0"/>
              <a:t>The group must be “the object of such deep-seated prejudice” that produces demeaning stereotypes.</a:t>
            </a:r>
          </a:p>
          <a:p>
            <a:pPr marL="514350" indent="-514350">
              <a:buAutoNum type="arabicPeriod"/>
            </a:pPr>
            <a:r>
              <a:rPr lang="en-US" sz="3600" dirty="0"/>
              <a:t>The group must be a politically powerless minority</a:t>
            </a:r>
          </a:p>
          <a:p>
            <a:pPr marL="514350" indent="-514350">
              <a:buAutoNum type="arabicPeriod"/>
            </a:pPr>
            <a:r>
              <a:rPr lang="en-US" sz="3600" dirty="0"/>
              <a:t>The protected identity component must exist as an immutable trait that is “determined solely by accident of birth”</a:t>
            </a:r>
          </a:p>
          <a:p>
            <a:endParaRPr lang="en-US" sz="3600" dirty="0"/>
          </a:p>
          <a:p>
            <a:endParaRPr lang="en-US" sz="3600" dirty="0"/>
          </a:p>
        </p:txBody>
      </p:sp>
      <p:pic>
        <p:nvPicPr>
          <p:cNvPr id="46" name="Picture 45" descr="slide002_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50659" y="8287545"/>
            <a:ext cx="7934237" cy="3312544"/>
          </a:xfrm>
          <a:prstGeom prst="rect">
            <a:avLst/>
          </a:prstGeom>
        </p:spPr>
      </p:pic>
      <p:sp>
        <p:nvSpPr>
          <p:cNvPr id="16" name="Rectangle 15"/>
          <p:cNvSpPr/>
          <p:nvPr/>
        </p:nvSpPr>
        <p:spPr>
          <a:xfrm>
            <a:off x="31212452" y="12145550"/>
            <a:ext cx="9209873" cy="1323439"/>
          </a:xfrm>
          <a:prstGeom prst="rect">
            <a:avLst/>
          </a:prstGeom>
        </p:spPr>
        <p:txBody>
          <a:bodyPr wrap="none">
            <a:spAutoFit/>
          </a:bodyPr>
          <a:lstStyle/>
          <a:p>
            <a:r>
              <a:rPr lang="en-US" sz="8000" cap="small" dirty="0">
                <a:solidFill>
                  <a:srgbClr val="DD9E11"/>
                </a:solidFill>
                <a:latin typeface="Minion Pro" panose="02040503050306020203" pitchFamily="18" charset="0"/>
              </a:rPr>
              <a:t>Further Research </a:t>
            </a:r>
          </a:p>
        </p:txBody>
      </p:sp>
      <p:sp>
        <p:nvSpPr>
          <p:cNvPr id="48" name="Rectangle 47"/>
          <p:cNvSpPr/>
          <p:nvPr/>
        </p:nvSpPr>
        <p:spPr>
          <a:xfrm>
            <a:off x="31478124" y="13947201"/>
            <a:ext cx="8981865" cy="12895841"/>
          </a:xfrm>
          <a:prstGeom prst="rect">
            <a:avLst/>
          </a:prstGeom>
        </p:spPr>
        <p:txBody>
          <a:bodyPr wrap="square">
            <a:spAutoFit/>
          </a:bodyPr>
          <a:lstStyle/>
          <a:p>
            <a:r>
              <a:rPr lang="en-US" sz="3200" dirty="0"/>
              <a:t>There remains little literature regarding the comparison between the legal decisions concerning disability rights and those concerning race, gender, and sexual orientation. </a:t>
            </a:r>
          </a:p>
          <a:p>
            <a:endParaRPr lang="en-US" sz="3200" dirty="0"/>
          </a:p>
          <a:p>
            <a:r>
              <a:rPr lang="en-US" sz="3200" dirty="0"/>
              <a:t>There is even less research examining a historical comparison between the disability rights movement and other civil rights movements.</a:t>
            </a:r>
          </a:p>
          <a:p>
            <a:endParaRPr lang="en-US" sz="3200" dirty="0"/>
          </a:p>
          <a:p>
            <a:r>
              <a:rPr lang="en-US" sz="3200" dirty="0"/>
              <a:t>Therefore, further research will examine this comparison from both a historical and legal perspective to draw parallels between the timelines of legal decisions that reduced and enhanced the civil rights of people with disabilities, the prevalent social ideologies that informed those decisions, and the correlation between the disability rights movements and other relevant civil rights movements.</a:t>
            </a:r>
          </a:p>
          <a:p>
            <a:endParaRPr lang="en-US" sz="3200" dirty="0"/>
          </a:p>
          <a:p>
            <a:r>
              <a:rPr lang="en-US" sz="3200" dirty="0"/>
              <a:t> Further research will also create a rationale for an appropriate disability classification with corresponding judicial scrutiny based in the civil rights model to be determined via a purely constitutional claim, not a statutory one. Further research will also examine a due process claim regarding disability issues. </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4749</TotalTime>
  <Words>800</Words>
  <Application>Microsoft Office PowerPoint</Application>
  <PresentationFormat>Custom</PresentationFormat>
  <Paragraphs>46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Judicial Scrutiny and Disability</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Roach, Laurie M.</cp:lastModifiedBy>
  <cp:revision>72</cp:revision>
  <dcterms:created xsi:type="dcterms:W3CDTF">2015-01-29T15:27:06Z</dcterms:created>
  <dcterms:modified xsi:type="dcterms:W3CDTF">2020-05-27T17:25:22Z</dcterms:modified>
</cp:coreProperties>
</file>