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42062400" cy="38404800"/>
  <p:notesSz cx="7010400" cy="92964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Zebro, Dexter Lucas" initials="ZDL [6]" lastIdx="1" clrIdx="6">
    <p:extLst/>
  </p:cmAuthor>
  <p:cmAuthor id="1" name="audrey.boerner@co.eau-claire.wi.us" initials="au" lastIdx="9" clrIdx="0">
    <p:extLst/>
  </p:cmAuthor>
  <p:cmAuthor id="2" name="Zebro, Dexter Lucas" initials="ZDL" lastIdx="1" clrIdx="1">
    <p:extLst/>
  </p:cmAuthor>
  <p:cmAuthor id="3" name="Zebro, Dexter Lucas" initials="ZDL [2]" lastIdx="1" clrIdx="2">
    <p:extLst/>
  </p:cmAuthor>
  <p:cmAuthor id="4" name="Zebro, Dexter Lucas" initials="ZDL [3]" lastIdx="1" clrIdx="3">
    <p:extLst/>
  </p:cmAuthor>
  <p:cmAuthor id="5" name="Zebro, Dexter Lucas" initials="ZDL [4]" lastIdx="1" clrIdx="4">
    <p:extLst/>
  </p:cmAuthor>
  <p:cmAuthor id="6" name="Zebro, Dexter Lucas" initials="ZDL [5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9E11"/>
    <a:srgbClr val="F3C663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270"/>
    <p:restoredTop sz="94624"/>
  </p:normalViewPr>
  <p:slideViewPr>
    <p:cSldViewPr snapToGrid="0">
      <p:cViewPr>
        <p:scale>
          <a:sx n="56" d="100"/>
          <a:sy n="56" d="100"/>
        </p:scale>
        <p:origin x="-4384" y="-5704"/>
      </p:cViewPr>
      <p:guideLst>
        <p:guide orient="horz" pos="12096"/>
        <p:guide pos="13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ppes, Laura Michele" userId="S::suppeslm@uwec.edu::d8d961a1-19d5-4990-95e7-d3153a50a350" providerId="AD" clId="Web-{5B035704-802E-46E0-B75D-887EFF874212}"/>
    <pc:docChg chg="modSld">
      <pc:chgData name="Suppes, Laura Michele" userId="S::suppeslm@uwec.edu::d8d961a1-19d5-4990-95e7-d3153a50a350" providerId="AD" clId="Web-{5B035704-802E-46E0-B75D-887EFF874212}" dt="2018-04-26T15:37:03.987" v="27"/>
      <pc:docMkLst>
        <pc:docMk/>
      </pc:docMkLst>
      <pc:sldChg chg="modSp">
        <pc:chgData name="Suppes, Laura Michele" userId="S::suppeslm@uwec.edu::d8d961a1-19d5-4990-95e7-d3153a50a350" providerId="AD" clId="Web-{5B035704-802E-46E0-B75D-887EFF874212}" dt="2018-04-26T15:37:03.987" v="26"/>
        <pc:sldMkLst>
          <pc:docMk/>
          <pc:sldMk cId="3483387248" sldId="256"/>
        </pc:sldMkLst>
        <pc:spChg chg="mod">
          <ac:chgData name="Suppes, Laura Michele" userId="S::suppeslm@uwec.edu::d8d961a1-19d5-4990-95e7-d3153a50a350" providerId="AD" clId="Web-{5B035704-802E-46E0-B75D-887EFF874212}" dt="2018-04-26T15:37:03.987" v="26"/>
          <ac:spMkLst>
            <pc:docMk/>
            <pc:sldMk cId="3483387248" sldId="256"/>
            <ac:spMk id="5" creationId="{00000000-0000-0000-0000-000000000000}"/>
          </ac:spMkLst>
        </pc:spChg>
      </pc:sldChg>
    </pc:docChg>
  </pc:docChgLst>
  <pc:docChgLst>
    <pc:chgData name="audrey.boerner@co.eau-claire.wi.us" userId="S::audrey.boerner_co.eau-claire.wi.us#ext#@universityofwieauclaire.onmicrosoft.com::3b3ec47e-c28f-4f8c-b278-48c0d3e607e5" providerId="AD" clId="Web-{A30CB874-CB4A-4C8B-B844-02252F146834}"/>
    <pc:docChg chg="modSld">
      <pc:chgData name="audrey.boerner@co.eau-claire.wi.us" userId="S::audrey.boerner_co.eau-claire.wi.us#ext#@universityofwieauclaire.onmicrosoft.com::3b3ec47e-c28f-4f8c-b278-48c0d3e607e5" providerId="AD" clId="Web-{A30CB874-CB4A-4C8B-B844-02252F146834}" dt="2018-04-24T15:46:45.697" v="26"/>
      <pc:docMkLst>
        <pc:docMk/>
      </pc:docMkLst>
      <pc:sldChg chg="modSp addCm modCm">
        <pc:chgData name="audrey.boerner@co.eau-claire.wi.us" userId="S::audrey.boerner_co.eau-claire.wi.us#ext#@universityofwieauclaire.onmicrosoft.com::3b3ec47e-c28f-4f8c-b278-48c0d3e607e5" providerId="AD" clId="Web-{A30CB874-CB4A-4C8B-B844-02252F146834}" dt="2018-04-24T15:46:45.697" v="26"/>
        <pc:sldMkLst>
          <pc:docMk/>
          <pc:sldMk cId="3483387248" sldId="256"/>
        </pc:sldMkLst>
        <pc:spChg chg="mod">
          <ac:chgData name="audrey.boerner@co.eau-claire.wi.us" userId="S::audrey.boerner_co.eau-claire.wi.us#ext#@universityofwieauclaire.onmicrosoft.com::3b3ec47e-c28f-4f8c-b278-48c0d3e607e5" providerId="AD" clId="Web-{A30CB874-CB4A-4C8B-B844-02252F146834}" dt="2018-04-24T15:27:45.512" v="18"/>
          <ac:spMkLst>
            <pc:docMk/>
            <pc:sldMk cId="3483387248" sldId="256"/>
            <ac:spMk id="18" creationId="{00000000-0000-0000-0000-000000000000}"/>
          </ac:spMkLst>
        </pc:spChg>
        <pc:spChg chg="mod">
          <ac:chgData name="audrey.boerner@co.eau-claire.wi.us" userId="S::audrey.boerner_co.eau-claire.wi.us#ext#@universityofwieauclaire.onmicrosoft.com::3b3ec47e-c28f-4f8c-b278-48c0d3e607e5" providerId="AD" clId="Web-{A30CB874-CB4A-4C8B-B844-02252F146834}" dt="2018-04-24T15:40:13.922" v="23"/>
          <ac:spMkLst>
            <pc:docMk/>
            <pc:sldMk cId="3483387248" sldId="256"/>
            <ac:spMk id="61" creationId="{00000000-0000-0000-0000-000000000000}"/>
          </ac:spMkLst>
        </pc:spChg>
      </pc:sldChg>
    </pc:docChg>
  </pc:docChgLst>
  <pc:docChgLst>
    <pc:chgData name="audrey.boerner@co.eau-claire.wi.us" userId="S::audrey.boerner_co.eau-claire.wi.us#ext#@universityofwieauclaire.onmicrosoft.com::3b3ec47e-c28f-4f8c-b278-48c0d3e607e5" providerId="AD" clId="Web-{85E14874-4D64-4AAE-A7A9-BF538551121D}"/>
    <pc:docChg chg="modSld">
      <pc:chgData name="audrey.boerner@co.eau-claire.wi.us" userId="S::audrey.boerner_co.eau-claire.wi.us#ext#@universityofwieauclaire.onmicrosoft.com::3b3ec47e-c28f-4f8c-b278-48c0d3e607e5" providerId="AD" clId="Web-{85E14874-4D64-4AAE-A7A9-BF538551121D}" dt="2018-04-24T14:00:39.811" v="13"/>
      <pc:docMkLst>
        <pc:docMk/>
      </pc:docMkLst>
      <pc:sldChg chg="modSp addCm delCm modCm">
        <pc:chgData name="audrey.boerner@co.eau-claire.wi.us" userId="S::audrey.boerner_co.eau-claire.wi.us#ext#@universityofwieauclaire.onmicrosoft.com::3b3ec47e-c28f-4f8c-b278-48c0d3e607e5" providerId="AD" clId="Web-{85E14874-4D64-4AAE-A7A9-BF538551121D}" dt="2018-04-24T14:00:39.811" v="13"/>
        <pc:sldMkLst>
          <pc:docMk/>
          <pc:sldMk cId="3483387248" sldId="256"/>
        </pc:sldMkLst>
        <pc:spChg chg="mod">
          <ac:chgData name="audrey.boerner@co.eau-claire.wi.us" userId="S::audrey.boerner_co.eau-claire.wi.us#ext#@universityofwieauclaire.onmicrosoft.com::3b3ec47e-c28f-4f8c-b278-48c0d3e607e5" providerId="AD" clId="Web-{85E14874-4D64-4AAE-A7A9-BF538551121D}" dt="2018-04-24T13:49:43.716" v="11"/>
          <ac:spMkLst>
            <pc:docMk/>
            <pc:sldMk cId="3483387248" sldId="256"/>
            <ac:spMk id="5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Frequency of Indicator Chemicals Detected Above Limit of Detection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36620779048409"/>
          <c:y val="0.124789398135394"/>
          <c:w val="0.603015785170208"/>
          <c:h val="0.70387583552030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Agricultural Indicators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Acetochlor</c:v>
                </c:pt>
                <c:pt idx="1">
                  <c:v>Metolachlor</c:v>
                </c:pt>
                <c:pt idx="2">
                  <c:v>Cyanazine</c:v>
                </c:pt>
                <c:pt idx="3">
                  <c:v>Carisoprodol</c:v>
                </c:pt>
                <c:pt idx="4">
                  <c:v>Alachlor</c:v>
                </c:pt>
                <c:pt idx="5">
                  <c:v>Carbamazepine</c:v>
                </c:pt>
                <c:pt idx="6">
                  <c:v>Desisopropylatrazine</c:v>
                </c:pt>
                <c:pt idx="7">
                  <c:v>Caffeine</c:v>
                </c:pt>
                <c:pt idx="8">
                  <c:v>Atrazine</c:v>
                </c:pt>
                <c:pt idx="9">
                  <c:v>Desethylatrazine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4">
                  <c:v>1.030927835051546</c:v>
                </c:pt>
                <c:pt idx="6">
                  <c:v>3.092783505154639</c:v>
                </c:pt>
                <c:pt idx="8">
                  <c:v>12.37113402061856</c:v>
                </c:pt>
                <c:pt idx="9">
                  <c:v>14.43298969072165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E6-4599-9D42-4DA09E50D8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Human Wastewater Indicators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nb-NO" dirty="0"/>
                      <a:t>0.00</a:t>
                    </a:r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8E6-4599-9D42-4DA09E50D8B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hr-HR" dirty="0"/>
                      <a:t>2.06</a:t>
                    </a:r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8E6-4599-9D42-4DA09E50D8B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hr-HR" dirty="0"/>
                      <a:t>4.12</a:t>
                    </a:r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8E6-4599-9D42-4DA09E50D8B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Acetochlor</c:v>
                </c:pt>
                <c:pt idx="1">
                  <c:v>Metolachlor</c:v>
                </c:pt>
                <c:pt idx="2">
                  <c:v>Cyanazine</c:v>
                </c:pt>
                <c:pt idx="3">
                  <c:v>Carisoprodol</c:v>
                </c:pt>
                <c:pt idx="4">
                  <c:v>Alachlor</c:v>
                </c:pt>
                <c:pt idx="5">
                  <c:v>Carbamazepine</c:v>
                </c:pt>
                <c:pt idx="6">
                  <c:v>Desisopropylatrazine</c:v>
                </c:pt>
                <c:pt idx="7">
                  <c:v>Caffeine</c:v>
                </c:pt>
                <c:pt idx="8">
                  <c:v>Atrazine</c:v>
                </c:pt>
                <c:pt idx="9">
                  <c:v>Desethylatrazine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3" formatCode="0.00">
                  <c:v>0.0</c:v>
                </c:pt>
                <c:pt idx="5" formatCode="0.00">
                  <c:v>2.061855670103093</c:v>
                </c:pt>
                <c:pt idx="7" formatCode="0.00">
                  <c:v>4.123711340206183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8E6-4599-9D42-4DA09E50D8B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8"/>
        <c:overlap val="100"/>
        <c:axId val="1852650256"/>
        <c:axId val="1900779840"/>
      </c:barChart>
      <c:catAx>
        <c:axId val="18526502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 dirty="0"/>
                  <a:t>Indicator Chemical Name </a:t>
                </a:r>
              </a:p>
            </c:rich>
          </c:tx>
          <c:layout>
            <c:manualLayout>
              <c:xMode val="edge"/>
              <c:yMode val="edge"/>
              <c:x val="0.0159216245324936"/>
              <c:y val="0.132915935817646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900779840"/>
        <c:crosses val="autoZero"/>
        <c:auto val="1"/>
        <c:lblAlgn val="ctr"/>
        <c:lblOffset val="100"/>
        <c:noMultiLvlLbl val="0"/>
      </c:catAx>
      <c:valAx>
        <c:axId val="19007798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 dirty="0"/>
                  <a:t>% Positive Sites</a:t>
                </a:r>
              </a:p>
            </c:rich>
          </c:tx>
          <c:layout>
            <c:manualLayout>
              <c:xMode val="edge"/>
              <c:yMode val="edge"/>
              <c:x val="0.414368252246131"/>
              <c:y val="0.904096405631516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1852650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4326337252381"/>
          <c:y val="0.354898712119596"/>
          <c:w val="0.165673662747619"/>
          <c:h val="0.324325089301683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508302-586A-4D86-B269-5C8641FF42D0}" type="datetimeFigureOut">
              <a:rPr lang="en-US"/>
              <a:t>4/26/18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87525" y="1162050"/>
            <a:ext cx="34353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79508FE-6A2E-45A4-A573-BD6A93D761DD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508FE-6A2E-45A4-A573-BD6A93D761DD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12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3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8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9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  <a:t>4/26/18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/>
          <p:cNvSpPr/>
          <p:nvPr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/>
          <p:cNvSpPr/>
          <p:nvPr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/>
          <p:cNvSpPr/>
          <p:nvPr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/>
          <p:cNvSpPr/>
          <p:nvPr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/>
          <p:cNvSpPr/>
          <p:nvPr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430" y="3729895"/>
            <a:ext cx="10001180" cy="15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chart" Target="../charts/chart1.xml"/><Relationship Id="rId13" Type="http://schemas.openxmlformats.org/officeDocument/2006/relationships/image" Target="../media/image8.png"/><Relationship Id="rId14" Type="http://schemas.openxmlformats.org/officeDocument/2006/relationships/image" Target="../media/image9.tiff"/><Relationship Id="rId15" Type="http://schemas.openxmlformats.org/officeDocument/2006/relationships/image" Target="../media/image10.tiff"/><Relationship Id="rId16" Type="http://schemas.openxmlformats.org/officeDocument/2006/relationships/image" Target="../media/image11.png"/><Relationship Id="rId1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nr.wi.gov/files/PDF/pubs/DG/DG0001.pdf" TargetMode="External"/><Relationship Id="rId4" Type="http://schemas.openxmlformats.org/officeDocument/2006/relationships/hyperlink" Target="https://www.epa.gov/ground-water-and-drinking-water/national-primary-drinking-water-regulations" TargetMode="External"/><Relationship Id="rId5" Type="http://schemas.openxmlformats.org/officeDocument/2006/relationships/hyperlink" Target="https://www.epa.gov/nutrientpollution/effects-human-health" TargetMode="External"/><Relationship Id="rId6" Type="http://schemas.openxmlformats.org/officeDocument/2006/relationships/image" Target="../media/image2.jpeg"/><Relationship Id="rId7" Type="http://schemas.openxmlformats.org/officeDocument/2006/relationships/image" Target="../media/image3.png"/><Relationship Id="rId8" Type="http://schemas.openxmlformats.org/officeDocument/2006/relationships/image" Target="../media/image4.gif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01" y="3035891"/>
            <a:ext cx="26610015" cy="1692907"/>
          </a:xfrm>
        </p:spPr>
        <p:txBody>
          <a:bodyPr>
            <a:noAutofit/>
          </a:bodyPr>
          <a:lstStyle/>
          <a:p>
            <a:pPr algn="l"/>
            <a:r>
              <a:rPr lang="en-US" sz="9600" b="1" dirty="0">
                <a:latin typeface="Minion Pro" panose="02040503050306020203"/>
              </a:rPr>
              <a:t>Source Investigation of Nitrate Contamination in Private Wells in Eau Claire County, WI </a:t>
            </a:r>
            <a:endParaRPr lang="en-US" sz="9600" dirty="0">
              <a:latin typeface="Minion Pro" panose="02040503050306020203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09481" y="5247391"/>
            <a:ext cx="38443439" cy="1345440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latin typeface="Minion Pro" panose="02040503050306020203"/>
              </a:rPr>
              <a:t>Dexter Zebro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Megan Ballweg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Danielle Bredehoeft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Jake Kentnich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Tori Vouk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Laura Suppes</a:t>
            </a:r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, Ted Johnson</a:t>
            </a:r>
            <a:r>
              <a:rPr lang="en-US" sz="4000" baseline="30000" dirty="0">
                <a:latin typeface="Minion Pro" panose="02040503050306020203"/>
              </a:rPr>
              <a:t>2</a:t>
            </a:r>
            <a:r>
              <a:rPr lang="en-US" sz="4000" dirty="0">
                <a:latin typeface="Minion Pro" panose="02040503050306020203"/>
              </a:rPr>
              <a:t>, Shane Sanderson</a:t>
            </a:r>
            <a:r>
              <a:rPr lang="en-US" sz="4000" baseline="30000" dirty="0">
                <a:latin typeface="Minion Pro" panose="02040503050306020203"/>
              </a:rPr>
              <a:t>2</a:t>
            </a:r>
            <a:r>
              <a:rPr lang="en-US" sz="4000" dirty="0">
                <a:latin typeface="Minion Pro" panose="02040503050306020203"/>
              </a:rPr>
              <a:t>, Audrey </a:t>
            </a:r>
            <a:r>
              <a:rPr lang="en-US" sz="4000" dirty="0" smtClean="0">
                <a:latin typeface="Minion Pro" panose="02040503050306020203"/>
              </a:rPr>
              <a:t>Boerner</a:t>
            </a:r>
            <a:r>
              <a:rPr lang="en-US" sz="4000" baseline="30000" dirty="0" smtClean="0">
                <a:latin typeface="Minion Pro" panose="02040503050306020203"/>
              </a:rPr>
              <a:t>2</a:t>
            </a:r>
            <a:r>
              <a:rPr lang="en-US" sz="4000" dirty="0" smtClean="0">
                <a:latin typeface="Minion Pro" panose="02040503050306020203"/>
              </a:rPr>
              <a:t>, Sarah Vitale</a:t>
            </a:r>
            <a:r>
              <a:rPr lang="en-US" sz="4000" baseline="30000" dirty="0" smtClean="0">
                <a:latin typeface="Minion Pro" panose="02040503050306020203"/>
              </a:rPr>
              <a:t>3</a:t>
            </a:r>
            <a:endParaRPr lang="en-US" sz="4000" dirty="0">
              <a:latin typeface="Minion Pro" panose="02040503050306020203"/>
            </a:endParaRPr>
          </a:p>
          <a:p>
            <a:pPr algn="l"/>
            <a:r>
              <a:rPr lang="en-US" sz="4000" baseline="30000" dirty="0">
                <a:latin typeface="Minion Pro" panose="02040503050306020203"/>
              </a:rPr>
              <a:t>1</a:t>
            </a:r>
            <a:r>
              <a:rPr lang="en-US" sz="4000" dirty="0">
                <a:latin typeface="Minion Pro" panose="02040503050306020203"/>
              </a:rPr>
              <a:t>Watershed Institute for Collaborative Environmental Studies – Environmental Public Health, </a:t>
            </a:r>
            <a:r>
              <a:rPr lang="en-US" sz="4000" baseline="30000" dirty="0">
                <a:latin typeface="Minion Pro" panose="02040503050306020203"/>
              </a:rPr>
              <a:t>2</a:t>
            </a:r>
            <a:r>
              <a:rPr lang="en-US" sz="4000" dirty="0">
                <a:latin typeface="Minion Pro" panose="02040503050306020203"/>
              </a:rPr>
              <a:t>Eau Claire City-County Health </a:t>
            </a:r>
            <a:r>
              <a:rPr lang="en-US" sz="4000" dirty="0" smtClean="0">
                <a:latin typeface="Minion Pro" panose="02040503050306020203"/>
              </a:rPr>
              <a:t>Department, </a:t>
            </a:r>
            <a:r>
              <a:rPr lang="en-US" sz="4000" baseline="30000" dirty="0" smtClean="0">
                <a:latin typeface="Minion Pro" panose="02040503050306020203"/>
              </a:rPr>
              <a:t>3</a:t>
            </a:r>
            <a:r>
              <a:rPr lang="en-US" sz="4000" dirty="0" smtClean="0">
                <a:latin typeface="Minion Pro" panose="02040503050306020203"/>
              </a:rPr>
              <a:t>University of Wisconsin </a:t>
            </a:r>
            <a:r>
              <a:rPr lang="en-US" sz="4000" dirty="0">
                <a:latin typeface="Minion Pro" panose="02040503050306020203"/>
              </a:rPr>
              <a:t>Eau Claire </a:t>
            </a:r>
            <a:r>
              <a:rPr lang="en-US" sz="4000" dirty="0" smtClean="0">
                <a:latin typeface="Minion Pro" panose="02040503050306020203"/>
              </a:rPr>
              <a:t>– Geology</a:t>
            </a:r>
            <a:endParaRPr lang="en-US" sz="4000" dirty="0">
              <a:latin typeface="Minion Pro" panose="02040503050306020203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63032" y="28155899"/>
            <a:ext cx="565204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9246" y="7595913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Introduction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9246" y="17223118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375172" y="8588335"/>
            <a:ext cx="67914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Water Sampling Process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09246" y="18217780"/>
            <a:ext cx="13366885" cy="36994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defTabSz="402336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cs typeface="Times New Roman"/>
              </a:rPr>
              <a:t>Collect private well water samples that previously tested high for nitrate (5 mg/L or higher), focusing on indicator chemicals of agricultural and human wastewater (septic system) sources (Table 1)</a:t>
            </a:r>
          </a:p>
          <a:p>
            <a:pPr marL="457200" indent="-457200" defTabSz="402336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cs typeface="Times New Roman"/>
              </a:rPr>
              <a:t>Share with home owners on site the research being conducted and the purpose of the indicator chemicals</a:t>
            </a:r>
          </a:p>
          <a:p>
            <a:pPr marL="457200" indent="-457200" defTabSz="402336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cs typeface="Times New Roman"/>
              </a:rPr>
              <a:t>Gather and analyze data to determine trends of potential contamination sources in Eau Claire County</a:t>
            </a:r>
          </a:p>
          <a:p>
            <a:pPr marL="457200" indent="-457200" defTabSz="402336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cs typeface="Times New Roman"/>
              </a:rPr>
              <a:t>Evaluate the practicality of using nitrate source investigation as a tool for preventing contamination and sharing information with the public</a:t>
            </a:r>
          </a:p>
          <a:p>
            <a:pPr marL="457200" indent="-457200" defTabSz="402336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cs typeface="Times New Roman"/>
              </a:rPr>
              <a:t>Create necessary materials and methods to make this study reproducible by other health departments to continue research on high nitrate in private wells and possible future policy implementation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238687" y="27813399"/>
            <a:ext cx="438056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Figure 6: Nitrate testing at ECCCHD via ion selective electrode (ISE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4375172" y="9305878"/>
            <a:ext cx="8293660" cy="3793340"/>
          </a:xfrm>
          <a:prstGeom prst="rect">
            <a:avLst/>
          </a:prstGeom>
        </p:spPr>
        <p:txBody>
          <a:bodyPr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/>
              </a:rPr>
              <a:t>Share research and indicator chemical purpose with home owners by issuing IRB approved consent form</a:t>
            </a:r>
          </a:p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Samples collected in 1 L amber bottles from sample site before water treatment systems – typically outside or pressure tank taps </a:t>
            </a:r>
          </a:p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Let water run for 2 minutes to flush pipes of potential debris and standing water  </a:t>
            </a:r>
          </a:p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Collect water sample   </a:t>
            </a:r>
          </a:p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Return samples to ECCCHD in cooler with cold packs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1009246" y="22129738"/>
            <a:ext cx="10793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indicator chemicals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375172" y="7595913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Methods Cont.</a:t>
            </a:r>
          </a:p>
        </p:txBody>
      </p:sp>
      <p:sp>
        <p:nvSpPr>
          <p:cNvPr id="46" name="Subtitle 2"/>
          <p:cNvSpPr txBox="1">
            <a:spLocks/>
          </p:cNvSpPr>
          <p:nvPr/>
        </p:nvSpPr>
        <p:spPr>
          <a:xfrm>
            <a:off x="18801381" y="14325066"/>
            <a:ext cx="8700537" cy="3314125"/>
          </a:xfrm>
          <a:prstGeom prst="rect">
            <a:avLst/>
          </a:prstGeom>
        </p:spPr>
        <p:txBody>
          <a:bodyPr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Administered at home sample visits (Fig. 5)</a:t>
            </a:r>
          </a:p>
          <a:p>
            <a:pPr marL="342900" indent="-342900" algn="l">
              <a:lnSpc>
                <a:spcPct val="10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Used to gather information on well makeup, septic system, fertilizer usage, soil type, surface water sources, landfills, crops – proximity, application of fertilizers / pesticides, crop type and</a:t>
            </a:r>
            <a:r>
              <a:rPr lang="en-US" sz="2400" dirty="0"/>
              <a:t> to map well proximity to other geographical features and potential source(s) of contamination (Fig. 4)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671805" y="7595913"/>
            <a:ext cx="97179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Preliminary Results Cont.</a:t>
            </a:r>
          </a:p>
        </p:txBody>
      </p:sp>
      <p:sp>
        <p:nvSpPr>
          <p:cNvPr id="61" name="Subtitle 2"/>
          <p:cNvSpPr txBox="1">
            <a:spLocks/>
          </p:cNvSpPr>
          <p:nvPr/>
        </p:nvSpPr>
        <p:spPr>
          <a:xfrm>
            <a:off x="27671805" y="8692111"/>
            <a:ext cx="12936672" cy="3452429"/>
          </a:xfrm>
          <a:prstGeom prst="rect">
            <a:avLst/>
          </a:prstGeom>
        </p:spPr>
        <p:txBody>
          <a:bodyPr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/>
              </a:rPr>
              <a:t>108 sites sampled and 97 samples analyzed as of April 20, 2018 (Table 2)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/>
              </a:rPr>
              <a:t>All sites have an on-site septic system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/>
              </a:rPr>
              <a:t>24% (23/97) of samples nitrate level results were above the EPA’s MCL of 10.0 </a:t>
            </a:r>
            <a:r>
              <a:rPr lang="en-US" sz="2400" dirty="0" smtClean="0">
                <a:solidFill>
                  <a:srgbClr val="000000"/>
                </a:solidFill>
                <a:cs typeface="Arial"/>
              </a:rPr>
              <a:t>mg/L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cs typeface="Arial"/>
              </a:rPr>
              <a:t>93% (90/97) are above the DNR’s preventive action limit </a:t>
            </a:r>
            <a:r>
              <a:rPr lang="en-US" sz="2400" dirty="0">
                <a:solidFill>
                  <a:srgbClr val="000000"/>
                </a:solidFill>
                <a:cs typeface="Arial"/>
              </a:rPr>
              <a:t>(PAL</a:t>
            </a:r>
            <a:r>
              <a:rPr lang="en-US" sz="2400" dirty="0" smtClean="0">
                <a:solidFill>
                  <a:srgbClr val="000000"/>
                </a:solidFill>
                <a:cs typeface="Arial"/>
              </a:rPr>
              <a:t>) of 2.0 mg/L</a:t>
            </a:r>
            <a:endParaRPr lang="en-US" sz="2400" dirty="0">
              <a:solidFill>
                <a:srgbClr val="000000"/>
              </a:solidFill>
              <a:cs typeface="Arial"/>
            </a:endParaRP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18</a:t>
            </a:r>
            <a:r>
              <a:rPr lang="en-US" sz="2400" dirty="0"/>
              <a:t>% (17/97) of samples indicate &lt; 1 </a:t>
            </a:r>
            <a:r>
              <a:rPr lang="mr-IN" sz="2400" dirty="0" smtClean="0"/>
              <a:t>μg/L</a:t>
            </a:r>
            <a:r>
              <a:rPr lang="en-US" sz="2400" dirty="0" smtClean="0"/>
              <a:t> </a:t>
            </a:r>
            <a:r>
              <a:rPr lang="en-US" sz="2400" dirty="0"/>
              <a:t>of agricultural contaminants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/>
              </a:rPr>
              <a:t>6% (6/97) of samples indicate &lt; </a:t>
            </a:r>
            <a:r>
              <a:rPr lang="en-US" sz="2400" dirty="0" smtClean="0">
                <a:solidFill>
                  <a:srgbClr val="000000"/>
                </a:solidFill>
                <a:cs typeface="Arial"/>
              </a:rPr>
              <a:t>1 </a:t>
            </a:r>
            <a:r>
              <a:rPr lang="mr-IN" sz="2400" dirty="0" smtClean="0"/>
              <a:t>μg/L</a:t>
            </a:r>
            <a:r>
              <a:rPr lang="en-US" sz="2400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Arial"/>
              </a:rPr>
              <a:t>of human waste water indicators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/>
              </a:rPr>
              <a:t>3% (3/97) of samples contain indicators of both agricultural and waste water contamination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Most common indicators found: (Fig. 7)</a:t>
            </a:r>
            <a:endParaRPr lang="en-US" sz="2400" dirty="0">
              <a:solidFill>
                <a:srgbClr val="000000"/>
              </a:solidFill>
              <a:cs typeface="Calibri"/>
            </a:endParaRPr>
          </a:p>
          <a:p>
            <a:pPr marL="2354580" lvl="1" indent="-342900" algn="l">
              <a:spcBef>
                <a:spcPts val="1200"/>
              </a:spcBef>
              <a:buFont typeface="Courier New" charset="0"/>
              <a:buChar char="o"/>
            </a:pPr>
            <a:r>
              <a:rPr lang="en-US" sz="2400" dirty="0">
                <a:solidFill>
                  <a:srgbClr val="000000"/>
                </a:solidFill>
              </a:rPr>
              <a:t>Desethyl Atrazine: (14/97) </a:t>
            </a:r>
          </a:p>
          <a:p>
            <a:pPr marL="2354580" lvl="1" indent="-342900" algn="l">
              <a:spcBef>
                <a:spcPts val="1200"/>
              </a:spcBef>
              <a:buFont typeface="Courier New" charset="0"/>
              <a:buChar char="o"/>
            </a:pPr>
            <a:r>
              <a:rPr lang="en-US" sz="2400" dirty="0">
                <a:solidFill>
                  <a:srgbClr val="000000"/>
                </a:solidFill>
              </a:rPr>
              <a:t>Atrazine: (12/97)</a:t>
            </a:r>
          </a:p>
          <a:p>
            <a:pPr marL="2354580" lvl="1" indent="-342900" algn="l">
              <a:spcBef>
                <a:spcPts val="1200"/>
              </a:spcBef>
              <a:buFont typeface="Courier New" charset="0"/>
              <a:buChar char="o"/>
            </a:pPr>
            <a:r>
              <a:rPr lang="en-US" sz="2400" dirty="0">
                <a:solidFill>
                  <a:srgbClr val="000000"/>
                </a:solidFill>
              </a:rPr>
              <a:t>Caffeine: (4/97)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71805" y="19475854"/>
            <a:ext cx="12758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Results/Next Steps</a:t>
            </a:r>
          </a:p>
        </p:txBody>
      </p:sp>
      <p:sp>
        <p:nvSpPr>
          <p:cNvPr id="63" name="Subtitle 2"/>
          <p:cNvSpPr txBox="1">
            <a:spLocks/>
          </p:cNvSpPr>
          <p:nvPr/>
        </p:nvSpPr>
        <p:spPr>
          <a:xfrm>
            <a:off x="27671805" y="20533630"/>
            <a:ext cx="13438372" cy="3990261"/>
          </a:xfrm>
          <a:prstGeom prst="rect">
            <a:avLst/>
          </a:prstGeom>
        </p:spPr>
        <p:txBody>
          <a:bodyPr rIns="91440"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sz="2400" b="1" dirty="0">
                <a:sym typeface="Symbol"/>
              </a:rPr>
              <a:t>Results:</a:t>
            </a: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ym typeface="Symbol"/>
              </a:rPr>
              <a:t>There is a moderate correlation between static water level and nitrate concentration </a:t>
            </a:r>
            <a:r>
              <a:rPr lang="en-US" sz="2400" dirty="0" smtClean="0">
                <a:sym typeface="Symbol"/>
              </a:rPr>
              <a:t>(R=0.33, P-value=0.04)</a:t>
            </a:r>
            <a:endParaRPr lang="en-US" sz="2400" b="1" dirty="0">
              <a:sym typeface="Symbol"/>
            </a:endParaRP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ym typeface="Symbol"/>
              </a:rPr>
              <a:t>Agriculture is a source of nitrate contamination in private wells in Eau Claire County (P-value=0.0025)</a:t>
            </a:r>
          </a:p>
          <a:p>
            <a:pPr marL="2354580" lvl="1" indent="-342900" algn="l">
              <a:lnSpc>
                <a:spcPct val="10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US" sz="2400" dirty="0"/>
              <a:t>Average nitrate concentration in wells with agricultural indicators present is 10.7 mg/L</a:t>
            </a: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r>
              <a:rPr lang="en-US" sz="2400" dirty="0"/>
              <a:t>Average nitrate concentration in wells without agricultural indicators present is 6.7 mg/L</a:t>
            </a: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r>
              <a:rPr lang="en-US" sz="2400" dirty="0"/>
              <a:t>There is no correlation between:</a:t>
            </a: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r>
              <a:rPr lang="en-US" sz="2400" dirty="0"/>
              <a:t>Distance from well to septic system and nitrate concentration (P-value=0.12)</a:t>
            </a: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r>
              <a:rPr lang="en-US" sz="2400" dirty="0"/>
              <a:t>Well depth and nitrate concentration (P-value=0.11)</a:t>
            </a: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lvl="1" algn="l">
              <a:spcBef>
                <a:spcPts val="600"/>
              </a:spcBef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charset="0"/>
              <a:buChar char="o"/>
            </a:pPr>
            <a:endParaRPr lang="en-US" sz="2400" dirty="0">
              <a:sym typeface="Symbol"/>
            </a:endParaRPr>
          </a:p>
          <a:p>
            <a:pPr lvl="1" algn="l">
              <a:spcBef>
                <a:spcPts val="600"/>
              </a:spcBef>
            </a:pPr>
            <a:endParaRPr lang="en-US" sz="2400" dirty="0">
              <a:sym typeface="Symbol"/>
            </a:endParaRPr>
          </a:p>
          <a:p>
            <a:pPr algn="l">
              <a:spcBef>
                <a:spcPts val="600"/>
              </a:spcBef>
            </a:pPr>
            <a:endParaRPr lang="en-US" sz="2400" b="1" dirty="0">
              <a:sym typeface="Symbol"/>
            </a:endParaRPr>
          </a:p>
          <a:p>
            <a:pPr algn="l">
              <a:spcBef>
                <a:spcPts val="600"/>
              </a:spcBef>
            </a:pPr>
            <a:endParaRPr lang="en-US" sz="2400" b="1" dirty="0">
              <a:sym typeface="Symbol"/>
            </a:endParaRPr>
          </a:p>
          <a:p>
            <a:pPr algn="l">
              <a:spcBef>
                <a:spcPts val="600"/>
              </a:spcBef>
            </a:pPr>
            <a:r>
              <a:rPr lang="en-US" sz="2400" b="1" dirty="0" smtClean="0">
                <a:sym typeface="Symbol"/>
              </a:rPr>
              <a:t>Next </a:t>
            </a:r>
            <a:r>
              <a:rPr lang="en-US" sz="2400" b="1" dirty="0">
                <a:sym typeface="Symbol"/>
              </a:rPr>
              <a:t>steps:</a:t>
            </a:r>
            <a:endParaRPr lang="en-US" sz="2400" dirty="0">
              <a:cs typeface="Times New Roman"/>
            </a:endParaRP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cs typeface="Times New Roman"/>
              </a:rPr>
              <a:t>Evaluate practicality of using nitrate source investigation as a tool for preventing contamination and sharing information with the public</a:t>
            </a: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cs typeface="Times New Roman"/>
              </a:rPr>
              <a:t>Create materials and methods to make this study reproducible by other health departments to continue research on high nitrate in private wells</a:t>
            </a:r>
          </a:p>
          <a:p>
            <a:pPr marL="342900" indent="-342900" algn="l">
              <a:spcBef>
                <a:spcPts val="600"/>
              </a:spcBef>
              <a:buFont typeface="Arial" charset="0"/>
              <a:buChar char="•"/>
            </a:pPr>
            <a:endParaRPr lang="en-US" sz="2400" dirty="0">
              <a:cs typeface="Times New Roman"/>
            </a:endParaRPr>
          </a:p>
          <a:p>
            <a:pPr marL="2354580" lvl="1" indent="-34290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2400" dirty="0">
              <a:sym typeface="Symbol"/>
            </a:endParaRPr>
          </a:p>
          <a:p>
            <a:pPr marL="2354580" lvl="1" indent="-342900" algn="l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2400" dirty="0">
              <a:latin typeface="Calibri"/>
              <a:sym typeface="Symbol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Calibri"/>
            </a:endParaRPr>
          </a:p>
          <a:p>
            <a:pPr algn="l"/>
            <a:endParaRPr lang="en-US" sz="32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671805" y="32154477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References</a:t>
            </a:r>
          </a:p>
        </p:txBody>
      </p:sp>
      <p:sp>
        <p:nvSpPr>
          <p:cNvPr id="65" name="Subtitle 2"/>
          <p:cNvSpPr txBox="1">
            <a:spLocks/>
          </p:cNvSpPr>
          <p:nvPr/>
        </p:nvSpPr>
        <p:spPr>
          <a:xfrm>
            <a:off x="27671805" y="33181944"/>
            <a:ext cx="12888017" cy="1888088"/>
          </a:xfrm>
          <a:prstGeom prst="rect">
            <a:avLst/>
          </a:prstGeom>
        </p:spPr>
        <p:txBody>
          <a:bodyPr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600"/>
              </a:spcBef>
              <a:buAutoNum type="arabicParenR"/>
            </a:pPr>
            <a:r>
              <a:rPr lang="en-US" sz="1600" dirty="0">
                <a:cs typeface="Arial"/>
              </a:rPr>
              <a:t>Wisconsin Department of Natural Resources Bureau of Drinking Water and Ground Water. Nitrate and Drinking Water. Retrieved April 24, 2017 from </a:t>
            </a:r>
            <a:r>
              <a:rPr lang="en-US" sz="1600" dirty="0">
                <a:cs typeface="Arial"/>
                <a:hlinkClick r:id="rId3"/>
              </a:rPr>
              <a:t>http://dnr.wi.gov/files/PDF/pubs/DG/DG0001.pdf</a:t>
            </a:r>
            <a:endParaRPr lang="en-US" sz="1600" dirty="0">
              <a:cs typeface="Arial"/>
            </a:endParaRPr>
          </a:p>
          <a:p>
            <a:pPr marL="342900" indent="-342900" algn="l">
              <a:lnSpc>
                <a:spcPct val="100000"/>
              </a:lnSpc>
              <a:spcBef>
                <a:spcPts val="600"/>
              </a:spcBef>
              <a:buAutoNum type="arabicParenR"/>
            </a:pPr>
            <a:r>
              <a:rPr lang="en-US" sz="1600" dirty="0">
                <a:cs typeface="Arial"/>
              </a:rPr>
              <a:t>United States Environmental Protection Agency (2017). National Primary Drinking Water Regulations. Retrieved from </a:t>
            </a:r>
            <a:r>
              <a:rPr lang="en-US" sz="1600" dirty="0">
                <a:cs typeface="Arial"/>
                <a:hlinkClick r:id="rId4"/>
              </a:rPr>
              <a:t>https://www.epa.gov/ground-water-and-drinking-water/national-primary-drinking-water-regulations</a:t>
            </a:r>
            <a:endParaRPr lang="en-US" sz="1600" dirty="0">
              <a:cs typeface="Arial"/>
            </a:endParaRPr>
          </a:p>
          <a:p>
            <a:pPr marL="342900" indent="-342900" algn="l">
              <a:lnSpc>
                <a:spcPct val="100000"/>
              </a:lnSpc>
              <a:spcBef>
                <a:spcPts val="600"/>
              </a:spcBef>
              <a:buAutoNum type="arabicParenR"/>
            </a:pPr>
            <a:r>
              <a:rPr lang="en-US" sz="1600" dirty="0">
                <a:cs typeface="Arial"/>
              </a:rPr>
              <a:t>United States Environmental Health Protection Agency. (2017, March 10). The Effects: Human Health. Retrieved April 22, 2017, from </a:t>
            </a:r>
            <a:r>
              <a:rPr lang="en-US" sz="1600" dirty="0">
                <a:solidFill>
                  <a:srgbClr val="333333"/>
                </a:solidFill>
                <a:cs typeface="Arial"/>
                <a:hlinkClick r:id="rId5"/>
              </a:rPr>
              <a:t>https://www.epa.gov/nutrientpollution/effects-human-health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800" b="1" dirty="0">
              <a:solidFill>
                <a:srgbClr val="333333"/>
              </a:solidFill>
              <a:latin typeface="Calibri"/>
            </a:endParaRPr>
          </a:p>
          <a:p>
            <a:pPr algn="l"/>
            <a:endParaRPr lang="en-US" sz="3200" b="1" dirty="0">
              <a:solidFill>
                <a:srgbClr val="333333"/>
              </a:solidFill>
              <a:latin typeface="Calibri"/>
            </a:endParaRPr>
          </a:p>
          <a:p>
            <a:pPr algn="l"/>
            <a:endParaRPr lang="en-US" sz="3200" b="1" dirty="0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7671805" y="34716173"/>
            <a:ext cx="8156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Acknowledgements</a:t>
            </a:r>
          </a:p>
        </p:txBody>
      </p:sp>
      <p:sp>
        <p:nvSpPr>
          <p:cNvPr id="67" name="Subtitle 2"/>
          <p:cNvSpPr txBox="1">
            <a:spLocks/>
          </p:cNvSpPr>
          <p:nvPr/>
        </p:nvSpPr>
        <p:spPr>
          <a:xfrm>
            <a:off x="27671805" y="35729194"/>
            <a:ext cx="13438373" cy="1289685"/>
          </a:xfrm>
          <a:prstGeom prst="rect">
            <a:avLst/>
          </a:prstGeom>
        </p:spPr>
        <p:txBody>
          <a:bodyPr anchor="t"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800"/>
              </a:spcBef>
            </a:pPr>
            <a:r>
              <a:rPr lang="en-US" sz="2200" dirty="0"/>
              <a:t>This research was funded by the Wisconsin Department of Natural Resources</a:t>
            </a:r>
            <a:endParaRPr lang="en-US" sz="2200" dirty="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</a:pPr>
            <a:r>
              <a:rPr lang="en-US" sz="2200" dirty="0"/>
              <a:t>A special thank you to all past UWEC Research Assistants and our study participants in Eau Claire County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374807" y="18564548"/>
            <a:ext cx="6456093" cy="7080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Sample Analysis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374807" y="19336543"/>
            <a:ext cx="9012854" cy="9110186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indent="-274320">
              <a:spcBef>
                <a:spcPts val="1200"/>
              </a:spcBef>
            </a:pPr>
            <a:r>
              <a:rPr lang="en-US" sz="2400" dirty="0">
                <a:solidFill>
                  <a:srgbClr val="000000"/>
                </a:solidFill>
              </a:rPr>
              <a:t>Samples analyzed at ECCCHD Public Health Lab</a:t>
            </a:r>
          </a:p>
          <a:p>
            <a:pPr indent="-274320">
              <a:spcBef>
                <a:spcPts val="1200"/>
              </a:spcBef>
            </a:pPr>
            <a:r>
              <a:rPr lang="en-US" sz="2400" b="1" dirty="0">
                <a:solidFill>
                  <a:srgbClr val="000000"/>
                </a:solidFill>
              </a:rPr>
              <a:t>Nitrate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Samples treated with interference suppressor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Calibrate Ion Selective Electrode (ISE) with three known standards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Concentration vs response plotted for calibration curve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Sample response inserted into calibration curve gives sample concentration</a:t>
            </a:r>
            <a:endParaRPr lang="en-US" sz="2400" b="1" dirty="0"/>
          </a:p>
          <a:p>
            <a:pPr indent="-274320">
              <a:spcBef>
                <a:spcPts val="1200"/>
              </a:spcBef>
            </a:pPr>
            <a:r>
              <a:rPr lang="en-US" sz="2400" b="1" dirty="0"/>
              <a:t>Herbicides, Caffeine &amp; Pharmaceutical Products</a:t>
            </a:r>
            <a:endParaRPr lang="en-US" sz="2400" b="1" dirty="0">
              <a:cs typeface="Calibri"/>
            </a:endParaRP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Analytes extracted from samples, blanks and control spikes with two solid phase extraction disks (SPE's)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1L sample drawn through </a:t>
            </a:r>
            <a:r>
              <a:rPr lang="en-US" sz="2400" dirty="0" smtClean="0"/>
              <a:t>SPE's</a:t>
            </a:r>
            <a:r>
              <a:rPr lang="en-US" sz="2400" dirty="0"/>
              <a:t>, removed from disks with 4 mL ethyl acetate then 8 mL methylene chloride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Extract concentrated to 5 mL final volume on hot plate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Gas chromatograph with nitrogen-phosphorous detector calibrated with 3 known samples containing analytes of interest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Concentration versus area counts are plotted to create calibration curve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Blanks, samples and control spikes are injected</a:t>
            </a:r>
          </a:p>
          <a:p>
            <a:pPr marL="34290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Concentration obtained by inserting samples into calibration curve</a:t>
            </a:r>
          </a:p>
        </p:txBody>
      </p:sp>
      <p:pic>
        <p:nvPicPr>
          <p:cNvPr id="4" name="Picture 3" descr="Nitrate Sampl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06400" y="23174511"/>
            <a:ext cx="3645143" cy="4467725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894285"/>
              </p:ext>
            </p:extLst>
          </p:nvPr>
        </p:nvGraphicFramePr>
        <p:xfrm>
          <a:off x="1009246" y="23647272"/>
          <a:ext cx="13138865" cy="47548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46633">
                  <a:extLst>
                    <a:ext uri="{9D8B030D-6E8A-4147-A177-3AD203B41FA5}">
                      <a16:colId xmlns="" xmlns:a16="http://schemas.microsoft.com/office/drawing/2014/main" val="213232739"/>
                    </a:ext>
                  </a:extLst>
                </a:gridCol>
                <a:gridCol w="4417377">
                  <a:extLst>
                    <a:ext uri="{9D8B030D-6E8A-4147-A177-3AD203B41FA5}">
                      <a16:colId xmlns="" xmlns:a16="http://schemas.microsoft.com/office/drawing/2014/main" val="571901306"/>
                    </a:ext>
                  </a:extLst>
                </a:gridCol>
                <a:gridCol w="3674855">
                  <a:extLst>
                    <a:ext uri="{9D8B030D-6E8A-4147-A177-3AD203B41FA5}">
                      <a16:colId xmlns="" xmlns:a16="http://schemas.microsoft.com/office/drawing/2014/main" val="3151295479"/>
                    </a:ext>
                  </a:extLst>
                </a:gridCol>
              </a:tblGrid>
              <a:tr h="301871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Agricultural Indicators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5691970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Chemical Name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Chemical Purpose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Limit Of Detection (µg/L)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4745108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Atrazine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Herbicide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283480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Desethylatrazine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Metabolite of Atrazine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08881142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Desisopropylatrazine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Metabolite of Atrazine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11492217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Alachlor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Herbicide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83496214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Metolachlor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Herbicide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35325680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Cyanazine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Pesticide (Restricted Use)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60976933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Acetochlor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Herbicide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81982496"/>
                  </a:ext>
                </a:extLst>
              </a:tr>
              <a:tr h="301871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Septic System Indicators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16710700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Carbamazepine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Anti-convulsant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97518436"/>
                  </a:ext>
                </a:extLst>
              </a:tr>
              <a:tr h="3018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Caffeine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Stimulant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84510809"/>
                  </a:ext>
                </a:extLst>
              </a:tr>
              <a:tr h="3127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Carisoprodol</a:t>
                      </a:r>
                      <a:endParaRPr lang="en-US" sz="24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Muscle relaxant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8734906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9246" y="8588335"/>
            <a:ext cx="6879090" cy="8556188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Nitrate is a naturally occurring compound found in groundwater, but also has anthropogenic sources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Nitrogen-containing fertilizers, manure and septic tank effluent are potential sources of nitrate in private groundwater wells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Private wells are not regulated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WI bedrock aquifers are a mix of sand and gravel, allowing surficial contaminants (nitrate) to move through subsurface</a:t>
            </a:r>
            <a:r>
              <a:rPr lang="en-US" sz="2400" baseline="30000" dirty="0">
                <a:cs typeface="Arial"/>
              </a:rPr>
              <a:t>(1)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Nitrate levels in drinking water are hazardous when exceeding 10 mg/L </a:t>
            </a:r>
            <a:r>
              <a:rPr lang="en-US" sz="2400" baseline="30000" dirty="0">
                <a:cs typeface="Arial"/>
              </a:rPr>
              <a:t>(2)</a:t>
            </a:r>
            <a:endParaRPr lang="en-US" sz="2400" dirty="0">
              <a:cs typeface="Arial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Infants and pregnant women are most at risk as high nitrate causes Blue Baby Syndrome and shortness of breath </a:t>
            </a:r>
            <a:r>
              <a:rPr lang="en-US" sz="2400" baseline="30000" dirty="0">
                <a:cs typeface="Arial"/>
              </a:rPr>
              <a:t>(3)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This research focuses on patterns in data to determine sources of high nitrate in private wells in Eau Claire County, WI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Indicator chemicals associated with agriculture and septic systems utilized to determine the potential source associated with high nitrate</a:t>
            </a:r>
            <a:endParaRPr lang="en-US" sz="2400" dirty="0"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14421" y="12447824"/>
            <a:ext cx="4229100" cy="101566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Figure 3: Inspecting a homeowner's well for potential disrepair that could lead to water contamination. 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52428" y="9529323"/>
            <a:ext cx="6152853" cy="6674213"/>
            <a:chOff x="8052428" y="9389190"/>
            <a:chExt cx="6152853" cy="6674213"/>
          </a:xfrm>
        </p:grpSpPr>
        <p:sp>
          <p:nvSpPr>
            <p:cNvPr id="49" name="TextBox 48"/>
            <p:cNvSpPr txBox="1"/>
            <p:nvPr/>
          </p:nvSpPr>
          <p:spPr>
            <a:xfrm>
              <a:off x="8302826" y="15047740"/>
              <a:ext cx="56520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ea typeface="Al Bayan Plain" charset="-78"/>
                  <a:cs typeface="Al Bayan Plain" charset="-78"/>
                </a:rPr>
                <a:t>Figure 1: Map of nitrate in drinking water in WI from Private Drinking Water Quality in Rural Wisconsin, Journal of Health, 2013.</a:t>
              </a:r>
            </a:p>
          </p:txBody>
        </p:sp>
        <p:pic>
          <p:nvPicPr>
            <p:cNvPr id="24" name="Picture 23" descr="Screen Shot 2017-04-22 at 3.36.53 PM.png"/>
            <p:cNvPicPr>
              <a:picLocks noChangeAspect="1"/>
            </p:cNvPicPr>
            <p:nvPr/>
          </p:nvPicPr>
          <p:blipFill rotWithShape="1">
            <a:blip r:embed="rId7"/>
            <a:srcRect l="4741" t="-429" r="5676" b="9257"/>
            <a:stretch/>
          </p:blipFill>
          <p:spPr>
            <a:xfrm>
              <a:off x="8052428" y="9389190"/>
              <a:ext cx="6152853" cy="5657019"/>
            </a:xfrm>
            <a:prstGeom prst="rect">
              <a:avLst/>
            </a:prstGeom>
          </p:spPr>
        </p:pic>
      </p:grp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253221"/>
              </p:ext>
            </p:extLst>
          </p:nvPr>
        </p:nvGraphicFramePr>
        <p:xfrm>
          <a:off x="14503340" y="33267966"/>
          <a:ext cx="12946722" cy="3219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6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24463">
                  <a:extLst>
                    <a:ext uri="{9D8B030D-6E8A-4147-A177-3AD203B41FA5}">
                      <a16:colId xmlns="" xmlns:a16="http://schemas.microsoft.com/office/drawing/2014/main" val="381804866"/>
                    </a:ext>
                  </a:extLst>
                </a:gridCol>
                <a:gridCol w="31532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1470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Township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Response Rate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206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Township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Response Rate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Bridge Creek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Otter Creek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2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Brunswick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Pleasant Valley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5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Clear Creek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Seymour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30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Drammen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38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 Creek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Washington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Lincoln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s-IS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mr-IN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Ludington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endParaRPr lang="mr-IN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is-IS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  <a:endParaRPr lang="mr-IN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7671805" y="19154715"/>
            <a:ext cx="9541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Figure 7: Frequency of indicator chemicals at sample sites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378875" y="32816806"/>
            <a:ext cx="7166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Table 2: Participant response rates of townships sampled to date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8802045" y="13493168"/>
            <a:ext cx="12558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Questionnaire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3037" y="3811777"/>
            <a:ext cx="6066527" cy="134811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9255" y="1941790"/>
            <a:ext cx="6889962" cy="1148327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009246" y="23150964"/>
            <a:ext cx="12768018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/>
              <a:t>Table 1: Indicator chemicals, chemical purpose and limit of detection in this research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4436661" y="13557413"/>
            <a:ext cx="4864546" cy="4846762"/>
            <a:chOff x="14152332" y="13589734"/>
            <a:chExt cx="4864546" cy="4846762"/>
          </a:xfrm>
        </p:grpSpPr>
        <p:sp>
          <p:nvSpPr>
            <p:cNvPr id="38" name="TextBox 37"/>
            <p:cNvSpPr txBox="1"/>
            <p:nvPr/>
          </p:nvSpPr>
          <p:spPr>
            <a:xfrm>
              <a:off x="14152332" y="17420833"/>
              <a:ext cx="4864546" cy="10156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>
                  <a:solidFill>
                    <a:srgbClr val="0C0C0C"/>
                  </a:solidFill>
                </a:rPr>
                <a:t>Figure 4: Map on questionnaire used to determine possible sources of contamination with source codes and distances </a:t>
              </a:r>
              <a:endParaRPr lang="en-US" sz="2400" dirty="0">
                <a:solidFill>
                  <a:srgbClr val="0C0C0C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0"/>
            <a:srcRect l="17622" t="22535" r="18480" b="5382"/>
            <a:stretch/>
          </p:blipFill>
          <p:spPr>
            <a:xfrm>
              <a:off x="14825703" y="13589734"/>
              <a:ext cx="3517805" cy="2138158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1"/>
            <a:srcRect l="17622" t="22871" r="20634" b="8868"/>
            <a:stretch/>
          </p:blipFill>
          <p:spPr>
            <a:xfrm>
              <a:off x="14825703" y="15253587"/>
              <a:ext cx="3399225" cy="2024850"/>
            </a:xfrm>
            <a:prstGeom prst="rect">
              <a:avLst/>
            </a:prstGeom>
          </p:spPr>
        </p:pic>
      </p:grpSp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1473446917"/>
              </p:ext>
            </p:extLst>
          </p:nvPr>
        </p:nvGraphicFramePr>
        <p:xfrm>
          <a:off x="27626497" y="13837250"/>
          <a:ext cx="13139928" cy="551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1009245" y="28733154"/>
            <a:ext cx="9732835" cy="7962194"/>
            <a:chOff x="1009245" y="28733154"/>
            <a:chExt cx="9732835" cy="7962194"/>
          </a:xfrm>
        </p:grpSpPr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1009245" y="30456703"/>
              <a:ext cx="7085624" cy="6238645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4023360" rtl="0" eaLnBrk="1" latinLnBrk="0" hangingPunct="1">
                <a:lnSpc>
                  <a:spcPct val="90000"/>
                </a:lnSpc>
                <a:spcBef>
                  <a:spcPts val="4400"/>
                </a:spcBef>
                <a:buFont typeface="Arial" panose="020B0604020202020204" pitchFamily="34" charset="0"/>
                <a:buNone/>
                <a:defRPr sz="105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1168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8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02336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92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03504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4672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05840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07008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08176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09344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7472" indent="-347472" algn="l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2400" dirty="0">
                  <a:cs typeface="Times"/>
                </a:rPr>
                <a:t>Collaborative research between UW – Eau Claire and Eau Claire City-County Health Department (ECCCHD)</a:t>
              </a:r>
            </a:p>
            <a:p>
              <a:pPr marL="347472" indent="-347472" algn="l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2400" dirty="0">
                  <a:cs typeface="Times"/>
                </a:rPr>
                <a:t>Institutional Review Board (IRB) approval sought and attained August, 2016 </a:t>
              </a:r>
            </a:p>
            <a:p>
              <a:pPr marL="347472" indent="-347472" algn="l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2400" dirty="0">
                  <a:cs typeface="Times"/>
                </a:rPr>
                <a:t>Homes in Eau Claire County selected by previous nitrate tests over 5 mg/L (approximately 1,140 total sites) – Environmental Protection Agency drinking water standard is 10 mg/L</a:t>
              </a:r>
            </a:p>
            <a:p>
              <a:pPr marL="347472" indent="-347472" algn="l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2400" dirty="0">
                  <a:cs typeface="Times"/>
                </a:rPr>
                <a:t>Sites with nitrate over 5 mg/L divided by township and recruited via preliminary phone call and letter sent to well owner (Fig. 2)</a:t>
              </a:r>
            </a:p>
            <a:p>
              <a:pPr marL="347472" indent="-347472" algn="l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2400" dirty="0">
                  <a:cs typeface="Times"/>
                </a:rPr>
                <a:t>Interested homeowners contacted ECCCHD to schedule samples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09245" y="29748817"/>
              <a:ext cx="97328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cap="small" dirty="0">
                  <a:solidFill>
                    <a:schemeClr val="accent1">
                      <a:lumMod val="50000"/>
                    </a:schemeClr>
                  </a:solidFill>
                  <a:latin typeface="Minion Pro" panose="02040503050306020203" pitchFamily="18" charset="0"/>
                </a:rPr>
                <a:t>Site selection and recruitment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09245" y="28733154"/>
              <a:ext cx="6791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cap="small" dirty="0">
                  <a:solidFill>
                    <a:srgbClr val="DD9E11"/>
                  </a:solidFill>
                  <a:latin typeface="Minion Pro" panose="02040503050306020203" pitchFamily="18" charset="0"/>
                </a:rPr>
                <a:t>Methods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4378875" y="31792636"/>
            <a:ext cx="97179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Preliminary Results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" t="27355" r="1408" b="1"/>
          <a:stretch/>
        </p:blipFill>
        <p:spPr bwMode="auto">
          <a:xfrm>
            <a:off x="27776736" y="24195619"/>
            <a:ext cx="10201310" cy="5881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37958290" y="24840342"/>
            <a:ext cx="3225287" cy="3986148"/>
            <a:chOff x="37615066" y="21230821"/>
            <a:chExt cx="3422723" cy="3877585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71" t="13606" r="30434" b="73074"/>
            <a:stretch/>
          </p:blipFill>
          <p:spPr bwMode="auto">
            <a:xfrm>
              <a:off x="37615066" y="23990874"/>
              <a:ext cx="3422723" cy="1117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624" t="-1471" r="3055" b="73074"/>
            <a:stretch/>
          </p:blipFill>
          <p:spPr bwMode="auto">
            <a:xfrm>
              <a:off x="37615067" y="21230821"/>
              <a:ext cx="3179858" cy="2551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604438" y="7880482"/>
            <a:ext cx="3649066" cy="445480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606400" y="16888707"/>
            <a:ext cx="3645143" cy="444252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23314421" y="21430255"/>
            <a:ext cx="4229100" cy="101566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/>
              </a:rPr>
              <a:t>Figure 5: Filling out a questionnaire with a homeowner during a sampling visit. 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7776736" y="29795742"/>
            <a:ext cx="1055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Figure 8: Map of herbicide, pharmaceutical and nitrate detects in Eau Claire County, WI watersheds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8570785" y="29207002"/>
            <a:ext cx="5722983" cy="6724888"/>
            <a:chOff x="8619321" y="28733154"/>
            <a:chExt cx="5722983" cy="6724888"/>
          </a:xfrm>
        </p:grpSpPr>
        <p:sp>
          <p:nvSpPr>
            <p:cNvPr id="15" name="TextBox 14"/>
            <p:cNvSpPr txBox="1"/>
            <p:nvPr/>
          </p:nvSpPr>
          <p:spPr>
            <a:xfrm>
              <a:off x="8665517" y="34750156"/>
              <a:ext cx="5676787" cy="707886"/>
            </a:xfrm>
            <a:prstGeom prst="rect">
              <a:avLst/>
            </a:prstGeom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dirty="0">
                  <a:latin typeface="Calibri"/>
                  <a:cs typeface="Times New Roman"/>
                </a:rPr>
                <a:t>Figure 2: Eau Claire County, WI and selected sampling townships</a:t>
              </a:r>
              <a:endParaRPr lang="en-US" sz="200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pic>
          <p:nvPicPr>
            <p:cNvPr id="16" name="Picture 15" descr="Screen Shot 2017-04-19 at 9.43.35 PM.png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660719" y="28733154"/>
              <a:ext cx="3435923" cy="4094931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9321" y="31447355"/>
              <a:ext cx="5699309" cy="3302801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10826839" y="29668631"/>
            <a:ext cx="45719" cy="141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4372730" y="28580831"/>
            <a:ext cx="13460110" cy="3346342"/>
            <a:chOff x="14545646" y="28580831"/>
            <a:chExt cx="13460110" cy="3346342"/>
          </a:xfrm>
        </p:grpSpPr>
        <p:sp>
          <p:nvSpPr>
            <p:cNvPr id="70" name="TextBox 69"/>
            <p:cNvSpPr txBox="1"/>
            <p:nvPr/>
          </p:nvSpPr>
          <p:spPr>
            <a:xfrm>
              <a:off x="14547723" y="28580831"/>
              <a:ext cx="6456093" cy="7080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4000" cap="small" dirty="0" smtClean="0">
                  <a:solidFill>
                    <a:schemeClr val="accent1">
                      <a:lumMod val="50000"/>
                    </a:schemeClr>
                  </a:solidFill>
                  <a:latin typeface="Minion Pro" panose="02040503050306020203" pitchFamily="18" charset="0"/>
                </a:rPr>
                <a:t>Statistical Analysis</a:t>
              </a:r>
              <a:endPara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endParaRPr>
            </a:p>
          </p:txBody>
        </p:sp>
        <p:sp>
          <p:nvSpPr>
            <p:cNvPr id="71" name="Subtitle 2"/>
            <p:cNvSpPr txBox="1">
              <a:spLocks/>
            </p:cNvSpPr>
            <p:nvPr/>
          </p:nvSpPr>
          <p:spPr>
            <a:xfrm>
              <a:off x="14545646" y="29450629"/>
              <a:ext cx="7004017" cy="2476544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4023360" rtl="0" eaLnBrk="1" latinLnBrk="0" hangingPunct="1">
                <a:lnSpc>
                  <a:spcPct val="90000"/>
                </a:lnSpc>
                <a:spcBef>
                  <a:spcPts val="4400"/>
                </a:spcBef>
                <a:buFont typeface="Arial" panose="020B0604020202020204" pitchFamily="34" charset="0"/>
                <a:buNone/>
                <a:defRPr sz="105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1168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8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02336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92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03504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4672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05840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07008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08176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093440" indent="0" algn="ctr" defTabSz="4023360" rtl="0" eaLnBrk="1" latinLnBrk="0" hangingPunct="1">
                <a:lnSpc>
                  <a:spcPct val="90000"/>
                </a:lnSpc>
                <a:spcBef>
                  <a:spcPts val="2200"/>
                </a:spcBef>
                <a:buFont typeface="Arial" panose="020B0604020202020204" pitchFamily="34" charset="0"/>
                <a:buNone/>
                <a:defRPr sz="70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1200"/>
                </a:spcBef>
              </a:pPr>
              <a:r>
                <a:rPr lang="en-US" sz="2400" dirty="0" smtClean="0">
                  <a:solidFill>
                    <a:srgbClr val="000000"/>
                  </a:solidFill>
                </a:rPr>
                <a:t>STATA software used for statistical testing</a:t>
              </a:r>
            </a:p>
            <a:p>
              <a:pPr algn="l">
                <a:spcBef>
                  <a:spcPts val="1200"/>
                </a:spcBef>
              </a:pPr>
              <a:r>
                <a:rPr lang="en-US" sz="2400" b="1" dirty="0" smtClean="0">
                  <a:solidFill>
                    <a:srgbClr val="000000"/>
                  </a:solidFill>
                </a:rPr>
                <a:t>Pearson’s correlation coefficient</a:t>
              </a:r>
            </a:p>
            <a:p>
              <a:pPr marL="342900" indent="-342900" algn="l">
                <a:spcBef>
                  <a:spcPts val="1200"/>
                </a:spcBef>
                <a:buFont typeface="Arial" charset="0"/>
                <a:buChar char="•"/>
              </a:pPr>
              <a:r>
                <a:rPr lang="en-US" sz="2400" dirty="0" smtClean="0">
                  <a:solidFill>
                    <a:srgbClr val="000000"/>
                  </a:solidFill>
                </a:rPr>
                <a:t>0.1&lt;R&lt;0.3 = small correlation </a:t>
              </a:r>
            </a:p>
            <a:p>
              <a:pPr marL="342900" indent="-342900" algn="l">
                <a:spcBef>
                  <a:spcPts val="1200"/>
                </a:spcBef>
                <a:buFont typeface="Arial" charset="0"/>
                <a:buChar char="•"/>
              </a:pPr>
              <a:r>
                <a:rPr lang="en-US" sz="2400" dirty="0" smtClean="0">
                  <a:solidFill>
                    <a:srgbClr val="000000"/>
                  </a:solidFill>
                </a:rPr>
                <a:t>0.3&lt;R&lt;0.5 = moderate correlation</a:t>
              </a:r>
            </a:p>
            <a:p>
              <a:pPr marL="342900" indent="-342900" algn="l">
                <a:spcBef>
                  <a:spcPts val="1200"/>
                </a:spcBef>
                <a:buFont typeface="Arial" charset="0"/>
                <a:buChar char="•"/>
              </a:pPr>
              <a:r>
                <a:rPr lang="en-US" sz="2400" dirty="0">
                  <a:solidFill>
                    <a:srgbClr val="000000"/>
                  </a:solidFill>
                </a:rPr>
                <a:t>R</a:t>
              </a:r>
              <a:r>
                <a:rPr lang="en-US" sz="2400" dirty="0" smtClean="0">
                  <a:solidFill>
                    <a:srgbClr val="000000"/>
                  </a:solidFill>
                </a:rPr>
                <a:t>&gt;0.5 = strong correlation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001739" y="29867580"/>
              <a:ext cx="7004017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dirty="0" smtClean="0">
                  <a:solidFill>
                    <a:srgbClr val="000000"/>
                  </a:solidFill>
                </a:rPr>
                <a:t>T-Test</a:t>
              </a:r>
              <a:endParaRPr lang="en-US" sz="2400" b="1" dirty="0">
                <a:solidFill>
                  <a:srgbClr val="000000"/>
                </a:solidFill>
              </a:endParaRPr>
            </a:p>
            <a:p>
              <a:pPr marL="423367" indent="-342900">
                <a:spcBef>
                  <a:spcPts val="1200"/>
                </a:spcBef>
                <a:buFont typeface="Arial" charset="0"/>
                <a:buChar char="•"/>
              </a:pPr>
              <a:r>
                <a:rPr lang="en-US" sz="2400" dirty="0">
                  <a:solidFill>
                    <a:srgbClr val="000000"/>
                  </a:solidFill>
                </a:rPr>
                <a:t>P-value ≤0.05 = statistically </a:t>
              </a:r>
              <a:r>
                <a:rPr lang="en-US" sz="2400" dirty="0" smtClean="0">
                  <a:solidFill>
                    <a:srgbClr val="000000"/>
                  </a:solidFill>
                </a:rPr>
                <a:t>significant</a:t>
              </a:r>
            </a:p>
            <a:p>
              <a:pPr marL="423367" indent="-342900">
                <a:spcBef>
                  <a:spcPts val="1200"/>
                </a:spcBef>
                <a:buFont typeface="Arial" charset="0"/>
                <a:buChar char="•"/>
              </a:pPr>
              <a:r>
                <a:rPr lang="en-US" sz="2400" dirty="0" smtClean="0">
                  <a:solidFill>
                    <a:srgbClr val="000000"/>
                  </a:solidFill>
                </a:rPr>
                <a:t>95% confidence interval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933</Words>
  <Application>Microsoft Macintosh PowerPoint</Application>
  <PresentationFormat>Custom</PresentationFormat>
  <Paragraphs>195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Al Bayan Plain</vt:lpstr>
      <vt:lpstr>Calibri</vt:lpstr>
      <vt:lpstr>Calibri Light</vt:lpstr>
      <vt:lpstr>Courier New</vt:lpstr>
      <vt:lpstr>Mangal</vt:lpstr>
      <vt:lpstr>Minion Pro</vt:lpstr>
      <vt:lpstr>Symbol</vt:lpstr>
      <vt:lpstr>Times</vt:lpstr>
      <vt:lpstr>Times New Roman</vt:lpstr>
      <vt:lpstr>Arial</vt:lpstr>
      <vt:lpstr>Office Theme</vt:lpstr>
      <vt:lpstr>Source Investigation of Nitrate Contamination in Private Wells in Eau Claire County, WI 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Investigation of Nitrate Contamination in Private Wells in Eau Claire County, WI </dc:title>
  <cp:lastModifiedBy>Zebro, Dexter Lucas</cp:lastModifiedBy>
  <cp:revision>12</cp:revision>
  <dcterms:modified xsi:type="dcterms:W3CDTF">2018-04-27T05:10:05Z</dcterms:modified>
</cp:coreProperties>
</file>