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649" autoAdjust="0"/>
    <p:restoredTop sz="96405" autoAdjust="0"/>
  </p:normalViewPr>
  <p:slideViewPr>
    <p:cSldViewPr snapToGrid="0">
      <p:cViewPr>
        <p:scale>
          <a:sx n="20" d="100"/>
          <a:sy n="20" d="100"/>
        </p:scale>
        <p:origin x="822" y="-312"/>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68BA51-6BDF-4560-9691-C89F1083C3A6}" type="datetimeFigureOut">
              <a:rPr lang="en-US" smtClean="0"/>
              <a:t>4/25/2018</a:t>
            </a:fld>
            <a:endParaRPr lang="en-US" dirty="0"/>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8D7F59-9B56-4768-B6CA-0EEA705381C0}" type="slidenum">
              <a:rPr lang="en-US" smtClean="0"/>
              <a:t>‹#›</a:t>
            </a:fld>
            <a:endParaRPr lang="en-US" dirty="0"/>
          </a:p>
        </p:txBody>
      </p:sp>
    </p:spTree>
    <p:extLst>
      <p:ext uri="{BB962C8B-B14F-4D97-AF65-F5344CB8AC3E}">
        <p14:creationId xmlns:p14="http://schemas.microsoft.com/office/powerpoint/2010/main" val="1064473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8D7F59-9B56-4768-B6CA-0EEA705381C0}" type="slidenum">
              <a:rPr lang="en-US" smtClean="0"/>
              <a:t>1</a:t>
            </a:fld>
            <a:endParaRPr lang="en-US" dirty="0"/>
          </a:p>
        </p:txBody>
      </p:sp>
    </p:spTree>
    <p:extLst>
      <p:ext uri="{BB962C8B-B14F-4D97-AF65-F5344CB8AC3E}">
        <p14:creationId xmlns:p14="http://schemas.microsoft.com/office/powerpoint/2010/main" val="1085844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4/25/2018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26484341" cy="1926476"/>
          </a:xfrm>
        </p:spPr>
        <p:txBody>
          <a:bodyPr>
            <a:normAutofit/>
          </a:bodyPr>
          <a:lstStyle/>
          <a:p>
            <a:pPr algn="l"/>
            <a:r>
              <a:rPr lang="en-US" sz="12800" dirty="0">
                <a:solidFill>
                  <a:srgbClr val="002060"/>
                </a:solidFill>
                <a:latin typeface="Minion Pro" panose="02040503050306020203"/>
                <a:cs typeface="Times Roman"/>
              </a:rPr>
              <a:t>BEAs with Early Math Skills</a:t>
            </a:r>
          </a:p>
        </p:txBody>
      </p:sp>
      <p:sp>
        <p:nvSpPr>
          <p:cNvPr id="6" name="Title 1"/>
          <p:cNvSpPr txBox="1">
            <a:spLocks/>
          </p:cNvSpPr>
          <p:nvPr/>
        </p:nvSpPr>
        <p:spPr>
          <a:xfrm>
            <a:off x="2382401" y="627892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Josephine Fudally, Zoe Gaspar, Addie Taylor, and Rachel Galloway    |   Psychology Department            </a:t>
            </a:r>
          </a:p>
          <a:p>
            <a:pPr algn="l"/>
            <a:r>
              <a:rPr lang="en-US" sz="4000" dirty="0">
                <a:solidFill>
                  <a:schemeClr val="bg1">
                    <a:lumMod val="50000"/>
                  </a:schemeClr>
                </a:solidFill>
                <a:latin typeface="Minion Pro" panose="02040503050306020203" pitchFamily="18" charset="0"/>
              </a:rPr>
              <a:t>Mary Beth Tusing, Faculty Mentor</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Individualizing addition fact fluency interventions</a:t>
            </a:r>
          </a:p>
        </p:txBody>
      </p:sp>
      <p:sp>
        <p:nvSpPr>
          <p:cNvPr id="14" name="TextBox 13"/>
          <p:cNvSpPr txBox="1"/>
          <p:nvPr/>
        </p:nvSpPr>
        <p:spPr>
          <a:xfrm>
            <a:off x="1665885" y="7790887"/>
            <a:ext cx="6791499" cy="923330"/>
          </a:xfrm>
          <a:prstGeom prst="rect">
            <a:avLst/>
          </a:prstGeom>
          <a:noFill/>
        </p:spPr>
        <p:txBody>
          <a:bodyPr wrap="square" rtlCol="0">
            <a:spAutoFit/>
          </a:bodyPr>
          <a:lstStyle/>
          <a:p>
            <a:pPr defTabSz="4023360">
              <a:lnSpc>
                <a:spcPct val="90000"/>
              </a:lnSpc>
              <a:spcBef>
                <a:spcPts val="4400"/>
              </a:spcBef>
            </a:pPr>
            <a:r>
              <a:rPr lang="en-US" sz="6000" cap="small" dirty="0">
                <a:solidFill>
                  <a:srgbClr val="DD9E11"/>
                </a:solidFill>
                <a:latin typeface="Minion Pro" panose="02040503050306020203" pitchFamily="18" charset="0"/>
              </a:rPr>
              <a:t>Introduction</a:t>
            </a:r>
          </a:p>
        </p:txBody>
      </p:sp>
      <p:sp>
        <p:nvSpPr>
          <p:cNvPr id="18" name="TextBox 17"/>
          <p:cNvSpPr txBox="1"/>
          <p:nvPr/>
        </p:nvSpPr>
        <p:spPr>
          <a:xfrm>
            <a:off x="1665885" y="29104203"/>
            <a:ext cx="12772739" cy="6934206"/>
          </a:xfrm>
          <a:prstGeom prst="rect">
            <a:avLst/>
          </a:prstGeom>
          <a:noFill/>
        </p:spPr>
        <p:txBody>
          <a:bodyPr wrap="square" rtlCol="0">
            <a:spAutoFit/>
          </a:bodyPr>
          <a:lstStyle/>
          <a:p>
            <a:pPr defTabSz="4023360">
              <a:lnSpc>
                <a:spcPct val="90000"/>
              </a:lnSpc>
            </a:pPr>
            <a:r>
              <a:rPr lang="en-US" sz="4000" b="1" dirty="0"/>
              <a:t>Brief Experimental Analysis:</a:t>
            </a:r>
            <a:r>
              <a:rPr lang="en-US" sz="4000" dirty="0"/>
              <a:t>  A single-case, multi-element design examined changes in DCPM from pre- to post-intervention</a:t>
            </a:r>
          </a:p>
          <a:p>
            <a:pPr marL="571500" indent="-571500" defTabSz="4023360">
              <a:lnSpc>
                <a:spcPct val="90000"/>
              </a:lnSpc>
              <a:buFont typeface="Arial" panose="020B0604020202020204" pitchFamily="34" charset="0"/>
              <a:buChar char="•"/>
            </a:pPr>
            <a:r>
              <a:rPr lang="en-US" sz="4000" dirty="0"/>
              <a:t>Three interventions were tested:</a:t>
            </a:r>
          </a:p>
          <a:p>
            <a:pPr defTabSz="4023360">
              <a:lnSpc>
                <a:spcPct val="90000"/>
              </a:lnSpc>
            </a:pPr>
            <a:r>
              <a:rPr lang="en-US" sz="4000" dirty="0"/>
              <a:t>      </a:t>
            </a:r>
            <a:r>
              <a:rPr lang="en-US" sz="4000" i="1" dirty="0"/>
              <a:t>Math Racetrack:  </a:t>
            </a:r>
            <a:r>
              <a:rPr lang="en-US" sz="4000" dirty="0"/>
              <a:t>targeted fact fluency and accuracy</a:t>
            </a:r>
            <a:endParaRPr lang="en-US" sz="4000" i="1" dirty="0"/>
          </a:p>
          <a:p>
            <a:pPr defTabSz="4023360">
              <a:lnSpc>
                <a:spcPct val="90000"/>
              </a:lnSpc>
            </a:pPr>
            <a:r>
              <a:rPr lang="en-US" sz="4000" i="1" dirty="0"/>
              <a:t>      Cover Copy Compare:  </a:t>
            </a:r>
            <a:r>
              <a:rPr lang="en-US" sz="4000" dirty="0"/>
              <a:t>models and targets fact accuracy</a:t>
            </a:r>
            <a:endParaRPr lang="en-US" sz="4000" i="1" dirty="0"/>
          </a:p>
          <a:p>
            <a:pPr defTabSz="4023360">
              <a:lnSpc>
                <a:spcPct val="90000"/>
              </a:lnSpc>
            </a:pPr>
            <a:r>
              <a:rPr lang="en-US" sz="4000" i="1" dirty="0"/>
              <a:t>      Flashcards:  </a:t>
            </a:r>
            <a:r>
              <a:rPr lang="en-US" sz="4000" dirty="0"/>
              <a:t>targeted fact fluency and accuracy</a:t>
            </a:r>
          </a:p>
          <a:p>
            <a:pPr marL="571500" indent="-571500" defTabSz="4023360">
              <a:lnSpc>
                <a:spcPct val="90000"/>
              </a:lnSpc>
              <a:buFont typeface="Arial" panose="020B0604020202020204" pitchFamily="34" charset="0"/>
              <a:buChar char="•"/>
            </a:pPr>
            <a:r>
              <a:rPr lang="en-US" sz="4000" dirty="0"/>
              <a:t>Each intervention was completed twice over two days</a:t>
            </a:r>
          </a:p>
          <a:p>
            <a:pPr marL="571500" indent="-571500" defTabSz="4023360">
              <a:lnSpc>
                <a:spcPct val="90000"/>
              </a:lnSpc>
              <a:buFont typeface="Arial" panose="020B0604020202020204" pitchFamily="34" charset="0"/>
              <a:buChar char="•"/>
            </a:pPr>
            <a:endParaRPr lang="en-US" sz="1400" dirty="0"/>
          </a:p>
          <a:p>
            <a:pPr defTabSz="4023360">
              <a:lnSpc>
                <a:spcPct val="90000"/>
              </a:lnSpc>
            </a:pPr>
            <a:r>
              <a:rPr lang="en-US" sz="4000" b="1" dirty="0"/>
              <a:t>Extended Analysis:  </a:t>
            </a:r>
            <a:r>
              <a:rPr lang="en-US" sz="4000" dirty="0"/>
              <a:t>A single-case, repeated acquisition design evaluated time to mastery (mastery = 25 DCPM)</a:t>
            </a:r>
          </a:p>
          <a:p>
            <a:pPr marL="571500" indent="-571500" defTabSz="4023360">
              <a:lnSpc>
                <a:spcPct val="90000"/>
              </a:lnSpc>
              <a:buFont typeface="Arial" panose="020B0604020202020204" pitchFamily="34" charset="0"/>
              <a:buChar char="•"/>
            </a:pPr>
            <a:r>
              <a:rPr lang="en-US" sz="4000" dirty="0"/>
              <a:t>The BEA-determined most and least effective interventions were evaluated during an extended analysis </a:t>
            </a:r>
          </a:p>
        </p:txBody>
      </p:sp>
      <p:sp>
        <p:nvSpPr>
          <p:cNvPr id="37" name="TextBox 36"/>
          <p:cNvSpPr txBox="1"/>
          <p:nvPr/>
        </p:nvSpPr>
        <p:spPr>
          <a:xfrm>
            <a:off x="1665885" y="18027433"/>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Participants &amp; Setting</a:t>
            </a:r>
          </a:p>
        </p:txBody>
      </p:sp>
      <p:sp>
        <p:nvSpPr>
          <p:cNvPr id="41" name="TextBox 40"/>
          <p:cNvSpPr txBox="1"/>
          <p:nvPr/>
        </p:nvSpPr>
        <p:spPr>
          <a:xfrm>
            <a:off x="28165917" y="8692045"/>
            <a:ext cx="12899007" cy="6740307"/>
          </a:xfrm>
          <a:prstGeom prst="rect">
            <a:avLst/>
          </a:prstGeom>
          <a:noFill/>
        </p:spPr>
        <p:txBody>
          <a:bodyPr wrap="square" rtlCol="0">
            <a:spAutoFit/>
          </a:bodyPr>
          <a:lstStyle/>
          <a:p>
            <a:pPr>
              <a:lnSpc>
                <a:spcPct val="90000"/>
              </a:lnSpc>
            </a:pPr>
            <a:r>
              <a:rPr lang="en-US" sz="4000" dirty="0"/>
              <a:t>Our study extends the BEA literature to examine the effectiveness of BEA procedures in individualizing single digit math fact fluency interventions for first grade students.  </a:t>
            </a:r>
          </a:p>
          <a:p>
            <a:pPr>
              <a:lnSpc>
                <a:spcPct val="90000"/>
              </a:lnSpc>
            </a:pPr>
            <a:endParaRPr lang="en-US" sz="4000" dirty="0"/>
          </a:p>
          <a:p>
            <a:pPr>
              <a:lnSpc>
                <a:spcPct val="90000"/>
              </a:lnSpc>
            </a:pPr>
            <a:r>
              <a:rPr lang="en-US" sz="4000" dirty="0"/>
              <a:t>It is unclear whether BEA can effectively determine math fact fluency interventions for first grade students. </a:t>
            </a:r>
          </a:p>
          <a:p>
            <a:pPr marL="457200" indent="-457200">
              <a:lnSpc>
                <a:spcPct val="90000"/>
              </a:lnSpc>
              <a:buFont typeface="Arial" panose="020B0604020202020204" pitchFamily="34" charset="0"/>
              <a:buChar char="•"/>
            </a:pPr>
            <a:r>
              <a:rPr lang="en-US" sz="4000" dirty="0"/>
              <a:t>After a single trial BEA, the most effective intervention was not clearly identified for each participant</a:t>
            </a:r>
          </a:p>
          <a:p>
            <a:pPr marL="457200" indent="-457200">
              <a:lnSpc>
                <a:spcPct val="90000"/>
              </a:lnSpc>
              <a:buFont typeface="Arial" panose="020B0604020202020204" pitchFamily="34" charset="0"/>
              <a:buChar char="•"/>
            </a:pPr>
            <a:r>
              <a:rPr lang="en-US" sz="4000" dirty="0"/>
              <a:t>A second BEA trial was completed to verify the results.  </a:t>
            </a:r>
          </a:p>
          <a:p>
            <a:pPr marL="457200" indent="-457200">
              <a:lnSpc>
                <a:spcPct val="90000"/>
              </a:lnSpc>
              <a:buFont typeface="Arial" panose="020B0604020202020204" pitchFamily="34" charset="0"/>
              <a:buChar char="•"/>
            </a:pPr>
            <a:r>
              <a:rPr lang="en-US" sz="4000" dirty="0"/>
              <a:t>Researchers imparted judgment when determining the most effective intervention for each participant</a:t>
            </a:r>
          </a:p>
          <a:p>
            <a:pPr marL="457200" indent="-457200">
              <a:lnSpc>
                <a:spcPct val="90000"/>
              </a:lnSpc>
              <a:buFont typeface="Arial" panose="020B0604020202020204" pitchFamily="34" charset="0"/>
              <a:buChar char="•"/>
            </a:pPr>
            <a:r>
              <a:rPr lang="en-US" sz="4000" dirty="0"/>
              <a:t>Data is still being collected for the extended analysis</a:t>
            </a:r>
          </a:p>
        </p:txBody>
      </p:sp>
      <p:sp>
        <p:nvSpPr>
          <p:cNvPr id="4" name="TextBox 3"/>
          <p:cNvSpPr txBox="1"/>
          <p:nvPr/>
        </p:nvSpPr>
        <p:spPr>
          <a:xfrm>
            <a:off x="1675500" y="18913531"/>
            <a:ext cx="12543349" cy="3970318"/>
          </a:xfrm>
          <a:prstGeom prst="rect">
            <a:avLst/>
          </a:prstGeom>
          <a:noFill/>
        </p:spPr>
        <p:txBody>
          <a:bodyPr wrap="square" rtlCol="0">
            <a:spAutoFit/>
          </a:bodyPr>
          <a:lstStyle/>
          <a:p>
            <a:pPr marL="457200" lvl="0" indent="-457200">
              <a:lnSpc>
                <a:spcPct val="90000"/>
              </a:lnSpc>
              <a:buClr>
                <a:schemeClr val="tx2">
                  <a:lumMod val="75000"/>
                </a:schemeClr>
              </a:buClr>
              <a:buFont typeface="Arial" panose="020B0604020202020204" pitchFamily="34" charset="0"/>
              <a:buChar char="•"/>
            </a:pPr>
            <a:r>
              <a:rPr lang="en-US" sz="4000" dirty="0"/>
              <a:t>3 first-grade students from a local elementary school</a:t>
            </a:r>
          </a:p>
          <a:p>
            <a:pPr marL="457200" lvl="0" indent="-457200">
              <a:lnSpc>
                <a:spcPct val="90000"/>
              </a:lnSpc>
              <a:buClr>
                <a:schemeClr val="tx2">
                  <a:lumMod val="75000"/>
                </a:schemeClr>
              </a:buClr>
              <a:buFont typeface="Arial" panose="020B0604020202020204" pitchFamily="34" charset="0"/>
              <a:buChar char="•"/>
            </a:pPr>
            <a:r>
              <a:rPr lang="en-US" sz="4000" dirty="0"/>
              <a:t>1 female, 2 males</a:t>
            </a:r>
          </a:p>
          <a:p>
            <a:pPr marL="457200" lvl="0" indent="-457200">
              <a:lnSpc>
                <a:spcPct val="90000"/>
              </a:lnSpc>
              <a:buClr>
                <a:schemeClr val="tx2">
                  <a:lumMod val="75000"/>
                </a:schemeClr>
              </a:buClr>
              <a:buFont typeface="Arial" panose="020B0604020202020204" pitchFamily="34" charset="0"/>
              <a:buChar char="•"/>
            </a:pPr>
            <a:r>
              <a:rPr lang="en-US" sz="4000" dirty="0"/>
              <a:t>Participants were selected by school staff after demonstrating low performance on math assessments</a:t>
            </a:r>
          </a:p>
          <a:p>
            <a:pPr marL="457200" indent="-457200">
              <a:lnSpc>
                <a:spcPct val="90000"/>
              </a:lnSpc>
              <a:buClr>
                <a:schemeClr val="tx2">
                  <a:lumMod val="75000"/>
                </a:schemeClr>
              </a:buClr>
              <a:buFont typeface="Arial" panose="020B0604020202020204" pitchFamily="34" charset="0"/>
              <a:buChar char="•"/>
            </a:pPr>
            <a:r>
              <a:rPr lang="en-US" sz="4000" dirty="0"/>
              <a:t>Participants also participated in early numeracy tutoring</a:t>
            </a:r>
          </a:p>
          <a:p>
            <a:pPr marL="457200" indent="-457200">
              <a:lnSpc>
                <a:spcPct val="90000"/>
              </a:lnSpc>
              <a:buClr>
                <a:schemeClr val="tx2">
                  <a:lumMod val="75000"/>
                </a:schemeClr>
              </a:buClr>
              <a:buFont typeface="Arial" panose="020B0604020202020204" pitchFamily="34" charset="0"/>
              <a:buChar char="•"/>
            </a:pPr>
            <a:r>
              <a:rPr lang="en-US" sz="4000" dirty="0"/>
              <a:t>Interventions were completed in the school cafeteria</a:t>
            </a:r>
          </a:p>
          <a:p>
            <a:pPr marL="457200" lvl="0" indent="-457200">
              <a:lnSpc>
                <a:spcPct val="90000"/>
              </a:lnSpc>
              <a:buClr>
                <a:schemeClr val="tx2">
                  <a:lumMod val="75000"/>
                </a:schemeClr>
              </a:buClr>
              <a:buFont typeface="Arial" panose="020B0604020202020204" pitchFamily="34" charset="0"/>
              <a:buChar char="•"/>
            </a:pPr>
            <a:endParaRPr lang="en-US" sz="4000" dirty="0"/>
          </a:p>
        </p:txBody>
      </p:sp>
      <p:sp>
        <p:nvSpPr>
          <p:cNvPr id="42" name="TextBox 41">
            <a:extLst>
              <a:ext uri="{FF2B5EF4-FFF2-40B4-BE49-F238E27FC236}">
                <a16:creationId xmlns:a16="http://schemas.microsoft.com/office/drawing/2014/main" id="{391B8737-806C-4EF9-82DA-344EED6940AD}"/>
              </a:ext>
            </a:extLst>
          </p:cNvPr>
          <p:cNvSpPr txBox="1"/>
          <p:nvPr/>
        </p:nvSpPr>
        <p:spPr>
          <a:xfrm>
            <a:off x="28085707" y="7676382"/>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 / Discussion</a:t>
            </a:r>
          </a:p>
        </p:txBody>
      </p:sp>
      <p:sp>
        <p:nvSpPr>
          <p:cNvPr id="44" name="TextBox 43">
            <a:extLst>
              <a:ext uri="{FF2B5EF4-FFF2-40B4-BE49-F238E27FC236}">
                <a16:creationId xmlns:a16="http://schemas.microsoft.com/office/drawing/2014/main" id="{6ED15982-646F-4E5D-8C8B-0E7E5C3DF544}"/>
              </a:ext>
            </a:extLst>
          </p:cNvPr>
          <p:cNvSpPr txBox="1"/>
          <p:nvPr/>
        </p:nvSpPr>
        <p:spPr>
          <a:xfrm>
            <a:off x="28301878" y="16400778"/>
            <a:ext cx="12420819" cy="5632311"/>
          </a:xfrm>
          <a:prstGeom prst="rect">
            <a:avLst/>
          </a:prstGeom>
          <a:noFill/>
        </p:spPr>
        <p:txBody>
          <a:bodyPr wrap="square" rtlCol="0">
            <a:spAutoFit/>
          </a:bodyPr>
          <a:lstStyle/>
          <a:p>
            <a:pPr>
              <a:lnSpc>
                <a:spcPct val="90000"/>
              </a:lnSpc>
            </a:pPr>
            <a:r>
              <a:rPr lang="en-US" sz="4000" dirty="0"/>
              <a:t>BEA holds promise for individualizing math fact fluency interventions; however, more research is needed.</a:t>
            </a:r>
          </a:p>
          <a:p>
            <a:pPr marL="457200" indent="-457200">
              <a:lnSpc>
                <a:spcPct val="90000"/>
              </a:lnSpc>
              <a:buFont typeface="Arial" panose="020B0604020202020204" pitchFamily="34" charset="0"/>
              <a:buChar char="•"/>
            </a:pPr>
            <a:r>
              <a:rPr lang="en-US" sz="4000" dirty="0"/>
              <a:t>Multiple BEA trials may be needed to isolate effective interventions</a:t>
            </a:r>
          </a:p>
          <a:p>
            <a:pPr marL="457200" indent="-457200">
              <a:lnSpc>
                <a:spcPct val="90000"/>
              </a:lnSpc>
              <a:buFont typeface="Arial" panose="020B0604020202020204" pitchFamily="34" charset="0"/>
              <a:buChar char="•"/>
            </a:pPr>
            <a:r>
              <a:rPr lang="en-US" sz="4000" dirty="0"/>
              <a:t>Longer extended analysis periods may be needed to verify BEA results</a:t>
            </a:r>
          </a:p>
          <a:p>
            <a:pPr marL="457200" indent="-457200">
              <a:lnSpc>
                <a:spcPct val="90000"/>
              </a:lnSpc>
              <a:buFont typeface="Arial" panose="020B0604020202020204" pitchFamily="34" charset="0"/>
              <a:buChar char="•"/>
            </a:pPr>
            <a:r>
              <a:rPr lang="en-US" sz="4000" dirty="0"/>
              <a:t>Further exploration on how to establish effective dependent measures for BEA analysis</a:t>
            </a:r>
          </a:p>
          <a:p>
            <a:pPr marL="457200" indent="-457200">
              <a:lnSpc>
                <a:spcPct val="90000"/>
              </a:lnSpc>
              <a:buFont typeface="Arial" panose="020B0604020202020204" pitchFamily="34" charset="0"/>
              <a:buChar char="•"/>
            </a:pPr>
            <a:r>
              <a:rPr lang="en-US" sz="4000" dirty="0"/>
              <a:t>Decision rules for selecting effective interventions through BEA need further exploration</a:t>
            </a:r>
          </a:p>
        </p:txBody>
      </p:sp>
      <p:sp>
        <p:nvSpPr>
          <p:cNvPr id="47" name="TextBox 46">
            <a:extLst>
              <a:ext uri="{FF2B5EF4-FFF2-40B4-BE49-F238E27FC236}">
                <a16:creationId xmlns:a16="http://schemas.microsoft.com/office/drawing/2014/main" id="{6FBB5616-7E27-47FD-8D2F-C62E654109F7}"/>
              </a:ext>
            </a:extLst>
          </p:cNvPr>
          <p:cNvSpPr txBox="1"/>
          <p:nvPr/>
        </p:nvSpPr>
        <p:spPr>
          <a:xfrm>
            <a:off x="28301878" y="23557280"/>
            <a:ext cx="12612205" cy="5632311"/>
          </a:xfrm>
          <a:prstGeom prst="rect">
            <a:avLst/>
          </a:prstGeom>
          <a:noFill/>
        </p:spPr>
        <p:txBody>
          <a:bodyPr wrap="square" rtlCol="0">
            <a:spAutoFit/>
          </a:bodyPr>
          <a:lstStyle/>
          <a:p>
            <a:pPr marL="457200" indent="-457200">
              <a:lnSpc>
                <a:spcPct val="90000"/>
              </a:lnSpc>
              <a:buFont typeface="Arial" panose="020B0604020202020204" pitchFamily="34" charset="0"/>
              <a:buChar char="•"/>
            </a:pPr>
            <a:r>
              <a:rPr lang="en-US" sz="4000" dirty="0"/>
              <a:t>Findings on the effectiveness of BEAs for math fact fluency may not generalize to students who are at a different state of learning basic addition facts</a:t>
            </a:r>
          </a:p>
          <a:p>
            <a:pPr marL="457200" indent="-457200">
              <a:lnSpc>
                <a:spcPct val="90000"/>
              </a:lnSpc>
              <a:buFont typeface="Arial" panose="020B0604020202020204" pitchFamily="34" charset="0"/>
              <a:buChar char="•"/>
            </a:pPr>
            <a:r>
              <a:rPr lang="en-US" sz="4000" dirty="0"/>
              <a:t>Participant stamina and motivation may have confounded BEA results; future research may explore different experimental designs for the extended analysis</a:t>
            </a:r>
          </a:p>
          <a:p>
            <a:pPr marL="457200" indent="-457200">
              <a:lnSpc>
                <a:spcPct val="90000"/>
              </a:lnSpc>
              <a:buFont typeface="Arial" panose="020B0604020202020204" pitchFamily="34" charset="0"/>
              <a:buChar char="•"/>
            </a:pPr>
            <a:r>
              <a:rPr lang="en-US" sz="4000" dirty="0"/>
              <a:t>Baseline performance suggests that the dependent measures may not have been equal in difficulty, which may impact interpretations of the extended analysis results</a:t>
            </a:r>
          </a:p>
        </p:txBody>
      </p:sp>
      <p:sp>
        <p:nvSpPr>
          <p:cNvPr id="29" name="TextBox 28">
            <a:extLst>
              <a:ext uri="{FF2B5EF4-FFF2-40B4-BE49-F238E27FC236}">
                <a16:creationId xmlns:a16="http://schemas.microsoft.com/office/drawing/2014/main" id="{9E621DF9-D3F0-4807-81AF-11CEF3B1B94F}"/>
              </a:ext>
            </a:extLst>
          </p:cNvPr>
          <p:cNvSpPr txBox="1"/>
          <p:nvPr/>
        </p:nvSpPr>
        <p:spPr>
          <a:xfrm>
            <a:off x="1675500" y="22505581"/>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Materials </a:t>
            </a:r>
          </a:p>
        </p:txBody>
      </p:sp>
      <p:sp>
        <p:nvSpPr>
          <p:cNvPr id="31" name="TextBox 30">
            <a:extLst>
              <a:ext uri="{FF2B5EF4-FFF2-40B4-BE49-F238E27FC236}">
                <a16:creationId xmlns:a16="http://schemas.microsoft.com/office/drawing/2014/main" id="{97C5D32E-AF5A-4328-9357-D54F9ABB172D}"/>
              </a:ext>
            </a:extLst>
          </p:cNvPr>
          <p:cNvSpPr txBox="1"/>
          <p:nvPr/>
        </p:nvSpPr>
        <p:spPr>
          <a:xfrm>
            <a:off x="1665885" y="23457327"/>
            <a:ext cx="12552964" cy="4524315"/>
          </a:xfrm>
          <a:prstGeom prst="rect">
            <a:avLst/>
          </a:prstGeom>
          <a:noFill/>
        </p:spPr>
        <p:txBody>
          <a:bodyPr wrap="square" rtlCol="0">
            <a:spAutoFit/>
          </a:bodyPr>
          <a:lstStyle/>
          <a:p>
            <a:pPr marL="457200" lvl="0" indent="-457200">
              <a:lnSpc>
                <a:spcPct val="90000"/>
              </a:lnSpc>
              <a:buClr>
                <a:schemeClr val="tx2">
                  <a:lumMod val="75000"/>
                </a:schemeClr>
              </a:buClr>
              <a:buFont typeface="Arial" panose="020B0604020202020204" pitchFamily="34" charset="0"/>
              <a:buChar char="•"/>
            </a:pPr>
            <a:r>
              <a:rPr lang="en-US" sz="4000" dirty="0"/>
              <a:t>Addition fact flashcards for 3’s to 9’s were completed to determine known, unknown and fluent facts</a:t>
            </a:r>
          </a:p>
          <a:p>
            <a:pPr marL="457200" lvl="0" indent="-457200">
              <a:lnSpc>
                <a:spcPct val="90000"/>
              </a:lnSpc>
              <a:buClr>
                <a:schemeClr val="tx2">
                  <a:lumMod val="75000"/>
                </a:schemeClr>
              </a:buClr>
              <a:buFont typeface="Arial" panose="020B0604020202020204" pitchFamily="34" charset="0"/>
              <a:buChar char="•"/>
            </a:pPr>
            <a:r>
              <a:rPr lang="en-US" sz="4000" dirty="0"/>
              <a:t>Individualized math worksheets were created for each participant for use during BEA and Extended Analyses</a:t>
            </a:r>
          </a:p>
          <a:p>
            <a:pPr marL="457200" lvl="0" indent="-457200">
              <a:lnSpc>
                <a:spcPct val="90000"/>
              </a:lnSpc>
              <a:buClr>
                <a:schemeClr val="tx2">
                  <a:lumMod val="75000"/>
                </a:schemeClr>
              </a:buClr>
              <a:buFont typeface="Arial" panose="020B0604020202020204" pitchFamily="34" charset="0"/>
              <a:buChar char="•"/>
            </a:pPr>
            <a:r>
              <a:rPr lang="en-US" sz="4000" dirty="0"/>
              <a:t>Worksheets had 6 rows of 4 randomly ordered facts (known, unknown)</a:t>
            </a:r>
          </a:p>
          <a:p>
            <a:pPr marL="457200" lvl="0" indent="-457200">
              <a:lnSpc>
                <a:spcPct val="90000"/>
              </a:lnSpc>
              <a:buClr>
                <a:schemeClr val="tx2">
                  <a:lumMod val="75000"/>
                </a:schemeClr>
              </a:buClr>
              <a:buFont typeface="Arial" panose="020B0604020202020204" pitchFamily="34" charset="0"/>
              <a:buChar char="•"/>
            </a:pPr>
            <a:r>
              <a:rPr lang="en-US" sz="4000" dirty="0"/>
              <a:t>Students had one minute to answer as many problems as possible; scores were digits correct per minute (DCPM)</a:t>
            </a:r>
          </a:p>
        </p:txBody>
      </p:sp>
      <p:sp>
        <p:nvSpPr>
          <p:cNvPr id="33" name="TextBox 32">
            <a:extLst>
              <a:ext uri="{FF2B5EF4-FFF2-40B4-BE49-F238E27FC236}">
                <a16:creationId xmlns:a16="http://schemas.microsoft.com/office/drawing/2014/main" id="{B2FC372F-2A86-433C-93BB-C35950890DE7}"/>
              </a:ext>
            </a:extLst>
          </p:cNvPr>
          <p:cNvSpPr txBox="1"/>
          <p:nvPr/>
        </p:nvSpPr>
        <p:spPr>
          <a:xfrm>
            <a:off x="1665885" y="28088540"/>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Procedures </a:t>
            </a:r>
          </a:p>
        </p:txBody>
      </p:sp>
      <p:sp>
        <p:nvSpPr>
          <p:cNvPr id="34" name="TextBox 33"/>
          <p:cNvSpPr txBox="1"/>
          <p:nvPr/>
        </p:nvSpPr>
        <p:spPr>
          <a:xfrm>
            <a:off x="27824885" y="29966359"/>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Selected References</a:t>
            </a:r>
          </a:p>
        </p:txBody>
      </p:sp>
      <p:sp>
        <p:nvSpPr>
          <p:cNvPr id="3" name="TextBox 2"/>
          <p:cNvSpPr txBox="1"/>
          <p:nvPr/>
        </p:nvSpPr>
        <p:spPr>
          <a:xfrm>
            <a:off x="1675501" y="8565624"/>
            <a:ext cx="12543349" cy="9325630"/>
          </a:xfrm>
          <a:prstGeom prst="rect">
            <a:avLst/>
          </a:prstGeom>
          <a:noFill/>
        </p:spPr>
        <p:txBody>
          <a:bodyPr wrap="square" rtlCol="0">
            <a:spAutoFit/>
          </a:bodyPr>
          <a:lstStyle/>
          <a:p>
            <a:r>
              <a:rPr lang="en-US" sz="4000" dirty="0"/>
              <a:t>Brief experimental analysis (BEA) is a method of assessment that allows for an individualization of intervention components to best fit the needs of specific learners. In BEA, a student’s response to different interventions is briefly tested to identify an intervention that shows evidence of having the greatest likelihood of success (</a:t>
            </a:r>
            <a:r>
              <a:rPr lang="en-US" sz="4000" dirty="0" err="1"/>
              <a:t>Reisener</a:t>
            </a:r>
            <a:r>
              <a:rPr lang="en-US" sz="4000" dirty="0"/>
              <a:t>, </a:t>
            </a:r>
            <a:r>
              <a:rPr lang="en-US" sz="4000" dirty="0" err="1"/>
              <a:t>Dufrene</a:t>
            </a:r>
            <a:r>
              <a:rPr lang="en-US" sz="4000" dirty="0"/>
              <a:t>, Clark, </a:t>
            </a:r>
            <a:r>
              <a:rPr lang="en-US" sz="4000" dirty="0" err="1"/>
              <a:t>Olmi</a:t>
            </a:r>
            <a:r>
              <a:rPr lang="en-US" sz="4000" dirty="0"/>
              <a:t> &amp; </a:t>
            </a:r>
            <a:r>
              <a:rPr lang="en-US" sz="4000" dirty="0" err="1"/>
              <a:t>Tingstrom</a:t>
            </a:r>
            <a:r>
              <a:rPr lang="en-US" sz="4000" dirty="0"/>
              <a:t>, 2016). BEAs have been successful in quickly identifying effective interventions for increasing fluency in oral reading (Daly, Martens, </a:t>
            </a:r>
            <a:r>
              <a:rPr lang="en-US" sz="4000" dirty="0" err="1"/>
              <a:t>Dool</a:t>
            </a:r>
            <a:r>
              <a:rPr lang="en-US" sz="4000" dirty="0"/>
              <a:t>, &amp; </a:t>
            </a:r>
            <a:r>
              <a:rPr lang="en-US" sz="4000" dirty="0" err="1"/>
              <a:t>Hintze</a:t>
            </a:r>
            <a:r>
              <a:rPr lang="en-US" sz="4000" dirty="0"/>
              <a:t>, 1998; </a:t>
            </a:r>
            <a:r>
              <a:rPr lang="en-US" sz="4000" dirty="0" err="1"/>
              <a:t>Dufrene</a:t>
            </a:r>
            <a:r>
              <a:rPr lang="en-US" sz="4000" dirty="0"/>
              <a:t> &amp; </a:t>
            </a:r>
            <a:r>
              <a:rPr lang="en-US" sz="4000" dirty="0" err="1"/>
              <a:t>Warzak</a:t>
            </a:r>
            <a:r>
              <a:rPr lang="en-US" sz="4000" dirty="0"/>
              <a:t>, 2007; Jones &amp; </a:t>
            </a:r>
            <a:r>
              <a:rPr lang="en-US" sz="4000" dirty="0" err="1"/>
              <a:t>Wickstrom</a:t>
            </a:r>
            <a:r>
              <a:rPr lang="en-US" sz="4000" dirty="0"/>
              <a:t>, 2002). Less research on the use of BEAs in math exists, however. This project extends research on the use of BEAs of math fact fluency interventions to select effective, individualized interventions for individual students. </a:t>
            </a:r>
          </a:p>
        </p:txBody>
      </p:sp>
      <p:sp>
        <p:nvSpPr>
          <p:cNvPr id="8" name="TextBox 7"/>
          <p:cNvSpPr txBox="1"/>
          <p:nvPr/>
        </p:nvSpPr>
        <p:spPr>
          <a:xfrm>
            <a:off x="27949249" y="30852892"/>
            <a:ext cx="12263033" cy="5693866"/>
          </a:xfrm>
          <a:prstGeom prst="rect">
            <a:avLst/>
          </a:prstGeom>
          <a:noFill/>
        </p:spPr>
        <p:txBody>
          <a:bodyPr wrap="square" rtlCol="0">
            <a:spAutoFit/>
          </a:bodyPr>
          <a:lstStyle/>
          <a:p>
            <a:pPr marL="457200" indent="-457200">
              <a:buFont typeface="Arial"/>
              <a:buChar char="•"/>
            </a:pPr>
            <a:r>
              <a:rPr lang="en-US" sz="2800" dirty="0"/>
              <a:t>Daly, E. J., </a:t>
            </a:r>
            <a:r>
              <a:rPr lang="en-US" sz="2800" dirty="0" err="1"/>
              <a:t>Bonfiglio</a:t>
            </a:r>
            <a:r>
              <a:rPr lang="en-US" sz="2800" dirty="0"/>
              <a:t>, C. M., Mattson, T., </a:t>
            </a:r>
            <a:r>
              <a:rPr lang="en-US" sz="2800" dirty="0" err="1"/>
              <a:t>Persampieri</a:t>
            </a:r>
            <a:r>
              <a:rPr lang="en-US" sz="2800" dirty="0"/>
              <a:t>, M., &amp; Foreman-</a:t>
            </a:r>
            <a:r>
              <a:rPr lang="en-US" sz="2800" dirty="0" err="1"/>
              <a:t>Ya</a:t>
            </a:r>
            <a:r>
              <a:rPr lang="en-US" sz="2800" dirty="0"/>
              <a:t>, K.  (2006).  Refining the experimental analysis of academic skills deficits:  Part II. Use of brief experimental analysis to evaluate reading fluency treatments.  </a:t>
            </a:r>
            <a:r>
              <a:rPr lang="en-US" sz="2800" i="1" dirty="0"/>
              <a:t>Journal of Applied Behavior Analysis, 39</a:t>
            </a:r>
            <a:r>
              <a:rPr lang="en-US" sz="2800" dirty="0"/>
              <a:t>, 323-331.</a:t>
            </a:r>
          </a:p>
          <a:p>
            <a:pPr marL="457200" indent="-457200">
              <a:buFont typeface="Arial"/>
              <a:buChar char="•"/>
            </a:pPr>
            <a:r>
              <a:rPr lang="en-US" sz="2800" dirty="0" err="1"/>
              <a:t>Dufrene</a:t>
            </a:r>
            <a:r>
              <a:rPr lang="en-US" sz="2800" dirty="0"/>
              <a:t>, B. A., &amp; </a:t>
            </a:r>
            <a:r>
              <a:rPr lang="en-US" sz="2800" dirty="0" err="1"/>
              <a:t>Warzak</a:t>
            </a:r>
            <a:r>
              <a:rPr lang="en-US" sz="2800" dirty="0"/>
              <a:t>, W. J.  (2007).  Brief experimental analysis of Spanish reading fluency:  An exploratory evaluation. </a:t>
            </a:r>
            <a:r>
              <a:rPr lang="en-US" sz="2800" i="1" dirty="0"/>
              <a:t> Journal of Behavior Education, 8</a:t>
            </a:r>
            <a:r>
              <a:rPr lang="en-US" sz="2800" dirty="0"/>
              <a:t>, 203-218.</a:t>
            </a:r>
          </a:p>
          <a:p>
            <a:pPr marL="457200" indent="-457200">
              <a:buFont typeface="Arial"/>
              <a:buChar char="•"/>
            </a:pPr>
            <a:r>
              <a:rPr lang="en-US" sz="2800" dirty="0"/>
              <a:t>Jones, K. M., &amp; </a:t>
            </a:r>
            <a:r>
              <a:rPr lang="en-US" sz="2800" dirty="0" err="1"/>
              <a:t>Wickstrom</a:t>
            </a:r>
            <a:r>
              <a:rPr lang="en-US" sz="2800" dirty="0"/>
              <a:t>, K. F.  (2002).  Done in sixty seconds:  Further analysis of the brief assessment model for academic problems. </a:t>
            </a:r>
            <a:r>
              <a:rPr lang="en-US" sz="2800" i="1" dirty="0"/>
              <a:t> School Psychology Review, 31</a:t>
            </a:r>
            <a:r>
              <a:rPr lang="en-US" sz="2800" dirty="0"/>
              <a:t>, 554-568.</a:t>
            </a:r>
          </a:p>
          <a:p>
            <a:pPr marL="457200" indent="-457200">
              <a:buFont typeface="Arial"/>
              <a:buChar char="•"/>
            </a:pPr>
            <a:r>
              <a:rPr lang="en-US" sz="2800" dirty="0" err="1"/>
              <a:t>Reisener</a:t>
            </a:r>
            <a:r>
              <a:rPr lang="en-US" sz="2800" dirty="0"/>
              <a:t>, C. D., </a:t>
            </a:r>
            <a:r>
              <a:rPr lang="en-US" sz="2800" dirty="0" err="1"/>
              <a:t>Dufrene</a:t>
            </a:r>
            <a:r>
              <a:rPr lang="en-US" sz="2800" dirty="0"/>
              <a:t>, B. A., Clark, C. R., </a:t>
            </a:r>
            <a:r>
              <a:rPr lang="en-US" sz="2800" dirty="0" err="1"/>
              <a:t>Olmi</a:t>
            </a:r>
            <a:r>
              <a:rPr lang="en-US" sz="2800" dirty="0"/>
              <a:t>, D. J., &amp; </a:t>
            </a:r>
            <a:r>
              <a:rPr lang="en-US" sz="2800" dirty="0" err="1"/>
              <a:t>Tingstrom</a:t>
            </a:r>
            <a:r>
              <a:rPr lang="en-US" sz="2800" dirty="0"/>
              <a:t>, D. H.  (2016).  Selecting effective interventions to increase math computation fluency via brief experimental analyses.  </a:t>
            </a:r>
            <a:r>
              <a:rPr lang="en-US" sz="2800" i="1" dirty="0"/>
              <a:t>Psychology in the Schools, 53</a:t>
            </a:r>
            <a:r>
              <a:rPr lang="en-US" sz="2800" dirty="0"/>
              <a:t>(1), 39-57.</a:t>
            </a:r>
          </a:p>
        </p:txBody>
      </p:sp>
      <p:pic>
        <p:nvPicPr>
          <p:cNvPr id="9" name="Picture 8"/>
          <p:cNvPicPr>
            <a:picLocks noChangeAspect="1"/>
          </p:cNvPicPr>
          <p:nvPr/>
        </p:nvPicPr>
        <p:blipFill rotWithShape="1">
          <a:blip r:embed="rId3"/>
          <a:srcRect l="20424" t="23177" r="40630" b="20573"/>
          <a:stretch/>
        </p:blipFill>
        <p:spPr>
          <a:xfrm>
            <a:off x="15463019" y="8714217"/>
            <a:ext cx="11301354" cy="9177037"/>
          </a:xfrm>
          <a:prstGeom prst="rect">
            <a:avLst/>
          </a:prstGeom>
        </p:spPr>
      </p:pic>
      <p:pic>
        <p:nvPicPr>
          <p:cNvPr id="12" name="Picture 11"/>
          <p:cNvPicPr>
            <a:picLocks noChangeAspect="1"/>
          </p:cNvPicPr>
          <p:nvPr/>
        </p:nvPicPr>
        <p:blipFill rotWithShape="1">
          <a:blip r:embed="rId4"/>
          <a:srcRect l="20409" t="28290" r="40630" b="16209"/>
          <a:stretch/>
        </p:blipFill>
        <p:spPr>
          <a:xfrm>
            <a:off x="15463019" y="17653543"/>
            <a:ext cx="11337992" cy="9080789"/>
          </a:xfrm>
          <a:prstGeom prst="rect">
            <a:avLst/>
          </a:prstGeom>
        </p:spPr>
      </p:pic>
      <p:pic>
        <p:nvPicPr>
          <p:cNvPr id="13" name="Picture 12"/>
          <p:cNvPicPr>
            <a:picLocks noChangeAspect="1"/>
          </p:cNvPicPr>
          <p:nvPr/>
        </p:nvPicPr>
        <p:blipFill rotWithShape="1">
          <a:blip r:embed="rId5"/>
          <a:srcRect l="20594" t="28947" r="40938" b="15460"/>
          <a:stretch/>
        </p:blipFill>
        <p:spPr>
          <a:xfrm>
            <a:off x="15529329" y="26891673"/>
            <a:ext cx="11039383" cy="8969497"/>
          </a:xfrm>
          <a:prstGeom prst="rect">
            <a:avLst/>
          </a:prstGeom>
        </p:spPr>
      </p:pic>
      <p:sp>
        <p:nvSpPr>
          <p:cNvPr id="25" name="TextBox 24">
            <a:extLst>
              <a:ext uri="{FF2B5EF4-FFF2-40B4-BE49-F238E27FC236}">
                <a16:creationId xmlns:a16="http://schemas.microsoft.com/office/drawing/2014/main" id="{391B8737-806C-4EF9-82DA-344EED6940AD}"/>
              </a:ext>
            </a:extLst>
          </p:cNvPr>
          <p:cNvSpPr txBox="1"/>
          <p:nvPr/>
        </p:nvSpPr>
        <p:spPr>
          <a:xfrm>
            <a:off x="28243976" y="22447023"/>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Limitations</a:t>
            </a:r>
          </a:p>
        </p:txBody>
      </p:sp>
      <p:sp>
        <p:nvSpPr>
          <p:cNvPr id="26" name="TextBox 25">
            <a:extLst>
              <a:ext uri="{FF2B5EF4-FFF2-40B4-BE49-F238E27FC236}">
                <a16:creationId xmlns:a16="http://schemas.microsoft.com/office/drawing/2014/main" id="{391B8737-806C-4EF9-82DA-344EED6940AD}"/>
              </a:ext>
            </a:extLst>
          </p:cNvPr>
          <p:cNvSpPr txBox="1"/>
          <p:nvPr/>
        </p:nvSpPr>
        <p:spPr>
          <a:xfrm>
            <a:off x="28243976" y="15467863"/>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Implications</a:t>
            </a:r>
          </a:p>
        </p:txBody>
      </p:sp>
      <p:sp>
        <p:nvSpPr>
          <p:cNvPr id="15" name="Rectangle 14">
            <a:extLst>
              <a:ext uri="{FF2B5EF4-FFF2-40B4-BE49-F238E27FC236}">
                <a16:creationId xmlns:a16="http://schemas.microsoft.com/office/drawing/2014/main" id="{2FB02B48-3564-4A46-A70A-81F5682BE2BC}"/>
              </a:ext>
            </a:extLst>
          </p:cNvPr>
          <p:cNvSpPr/>
          <p:nvPr/>
        </p:nvSpPr>
        <p:spPr>
          <a:xfrm>
            <a:off x="1844842" y="31346272"/>
            <a:ext cx="232759" cy="24063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A679D216-46AC-44B3-955F-793A5C82B47F}"/>
              </a:ext>
            </a:extLst>
          </p:cNvPr>
          <p:cNvSpPr/>
          <p:nvPr/>
        </p:nvSpPr>
        <p:spPr>
          <a:xfrm>
            <a:off x="1844842" y="31979936"/>
            <a:ext cx="232759" cy="2727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F98C1C1F-5E73-4C35-BF19-EDEA089126E5}"/>
              </a:ext>
            </a:extLst>
          </p:cNvPr>
          <p:cNvSpPr/>
          <p:nvPr/>
        </p:nvSpPr>
        <p:spPr>
          <a:xfrm>
            <a:off x="1844842" y="32549431"/>
            <a:ext cx="232759" cy="288758"/>
          </a:xfrm>
          <a:prstGeom prst="triangl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Process 18">
            <a:extLst>
              <a:ext uri="{FF2B5EF4-FFF2-40B4-BE49-F238E27FC236}">
                <a16:creationId xmlns:a16="http://schemas.microsoft.com/office/drawing/2014/main" id="{3C1F18F5-516A-4234-9936-2EDF8F971E57}"/>
              </a:ext>
            </a:extLst>
          </p:cNvPr>
          <p:cNvSpPr/>
          <p:nvPr/>
        </p:nvSpPr>
        <p:spPr>
          <a:xfrm>
            <a:off x="14678526" y="7908758"/>
            <a:ext cx="288758" cy="275455"/>
          </a:xfrm>
          <a:prstGeom prst="flowChartProces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3FDDAE2-1909-4944-9772-86CB6507DD10}"/>
              </a:ext>
            </a:extLst>
          </p:cNvPr>
          <p:cNvSpPr txBox="1"/>
          <p:nvPr/>
        </p:nvSpPr>
        <p:spPr>
          <a:xfrm>
            <a:off x="15143308" y="7758803"/>
            <a:ext cx="2278418" cy="584775"/>
          </a:xfrm>
          <a:prstGeom prst="rect">
            <a:avLst/>
          </a:prstGeom>
          <a:noFill/>
        </p:spPr>
        <p:txBody>
          <a:bodyPr wrap="square" rtlCol="0">
            <a:spAutoFit/>
          </a:bodyPr>
          <a:lstStyle/>
          <a:p>
            <a:r>
              <a:rPr lang="en-US" sz="3200" b="1" dirty="0"/>
              <a:t>= BASELINE</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804</Words>
  <Application>Microsoft Office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Roman</vt:lpstr>
      <vt:lpstr>Office Theme</vt:lpstr>
      <vt:lpstr>BEAs with Early Math Skills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2018-04-25T22:46:07Z</dcterms:modified>
</cp:coreProperties>
</file>