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547DC8"/>
    <a:srgbClr val="203864"/>
    <a:srgbClr val="2E508E"/>
    <a:srgbClr val="F7D791"/>
    <a:srgbClr val="F1BC45"/>
    <a:srgbClr val="91BCA8"/>
    <a:srgbClr val="E40002"/>
    <a:srgbClr val="F50002"/>
    <a:srgbClr val="9401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46"/>
  </p:normalViewPr>
  <p:slideViewPr>
    <p:cSldViewPr snapToGrid="0">
      <p:cViewPr>
        <p:scale>
          <a:sx n="52" d="100"/>
          <a:sy n="52" d="100"/>
        </p:scale>
        <p:origin x="144" y="144"/>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9"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Big Picture</c:v>
                </c:pt>
              </c:strCache>
            </c:strRef>
          </c:tx>
          <c:dPt>
            <c:idx val="0"/>
            <c:bubble3D val="0"/>
            <c:spPr>
              <a:solidFill>
                <a:srgbClr val="00B05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1-25C6-4428-A4B3-3A2119BF5A9B}"/>
              </c:ext>
            </c:extLst>
          </c:dPt>
          <c:dPt>
            <c:idx val="1"/>
            <c:bubble3D val="0"/>
            <c:spPr>
              <a:solidFill>
                <a:srgbClr val="FF00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25C6-4428-A4B3-3A2119BF5A9B}"/>
              </c:ext>
            </c:extLst>
          </c:dPt>
          <c:dPt>
            <c:idx val="2"/>
            <c:bubble3D val="0"/>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5-25C6-4428-A4B3-3A2119BF5A9B}"/>
              </c:ext>
            </c:extLst>
          </c:dPt>
          <c:cat>
            <c:strRef>
              <c:f>Sheet1!$A$2:$A$4</c:f>
              <c:strCache>
                <c:ptCount val="3"/>
                <c:pt idx="0">
                  <c:v>Benefit</c:v>
                </c:pt>
                <c:pt idx="1">
                  <c:v>Disadvantage</c:v>
                </c:pt>
                <c:pt idx="2">
                  <c:v>Neutral</c:v>
                </c:pt>
              </c:strCache>
            </c:strRef>
          </c:cat>
          <c:val>
            <c:numRef>
              <c:f>Sheet1!$B$2:$B$4</c:f>
              <c:numCache>
                <c:formatCode>General</c:formatCode>
                <c:ptCount val="3"/>
                <c:pt idx="0">
                  <c:v>184.0</c:v>
                </c:pt>
                <c:pt idx="1">
                  <c:v>37.0</c:v>
                </c:pt>
                <c:pt idx="2">
                  <c:v>28.0</c:v>
                </c:pt>
              </c:numCache>
            </c:numRef>
          </c:val>
          <c:extLst xmlns:c16r2="http://schemas.microsoft.com/office/drawing/2015/06/chart">
            <c:ext xmlns:c16="http://schemas.microsoft.com/office/drawing/2014/chart" uri="{C3380CC4-5D6E-409C-BE32-E72D297353CC}">
              <c16:uniqueId val="{00000006-25C6-4428-A4B3-3A2119BF5A9B}"/>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943903-A79D-4864-8A72-A0363392B772}" type="doc">
      <dgm:prSet loTypeId="urn:microsoft.com/office/officeart/2005/8/layout/pyramid1" loCatId="pyramid" qsTypeId="urn:microsoft.com/office/officeart/2005/8/quickstyle/simple1" qsCatId="simple" csTypeId="urn:microsoft.com/office/officeart/2005/8/colors/accent1_2" csCatId="accent1" phldr="1"/>
      <dgm:spPr/>
    </dgm:pt>
    <dgm:pt modelId="{0BDA8D76-949D-4825-9817-8C9CE588D8A5}">
      <dgm:prSet phldrT="[Text]" custT="1"/>
      <dgm:spPr>
        <a:solidFill>
          <a:srgbClr val="2E508E"/>
        </a:solidFill>
      </dgm:spPr>
      <dgm:t>
        <a:bodyPr/>
        <a:lstStyle/>
        <a:p>
          <a:r>
            <a:rPr lang="en-US" sz="2400" dirty="0">
              <a:solidFill>
                <a:schemeClr val="bg1"/>
              </a:solidFill>
            </a:rPr>
            <a:t>Instructor</a:t>
          </a:r>
        </a:p>
        <a:p>
          <a:r>
            <a:rPr lang="en-US" sz="2400" dirty="0">
              <a:solidFill>
                <a:schemeClr val="bg1"/>
              </a:solidFill>
            </a:rPr>
            <a:t>Student </a:t>
          </a:r>
          <a:endParaRPr lang="en-US" sz="2400" baseline="0" dirty="0">
            <a:solidFill>
              <a:schemeClr val="bg1"/>
            </a:solidFill>
          </a:endParaRPr>
        </a:p>
        <a:p>
          <a:r>
            <a:rPr lang="en-US" sz="2400" baseline="0" dirty="0">
              <a:solidFill>
                <a:schemeClr val="bg1"/>
              </a:solidFill>
            </a:rPr>
            <a:t>Instructional Intern</a:t>
          </a:r>
          <a:endParaRPr lang="en-US" sz="2400" dirty="0">
            <a:solidFill>
              <a:schemeClr val="bg1"/>
            </a:solidFill>
          </a:endParaRPr>
        </a:p>
      </dgm:t>
    </dgm:pt>
    <dgm:pt modelId="{F27143FF-23BF-493B-A590-55791CE9D87E}" type="parTrans" cxnId="{2EA02A12-96D5-4566-8E41-0BC51A798704}">
      <dgm:prSet/>
      <dgm:spPr/>
      <dgm:t>
        <a:bodyPr/>
        <a:lstStyle/>
        <a:p>
          <a:endParaRPr lang="en-US"/>
        </a:p>
      </dgm:t>
    </dgm:pt>
    <dgm:pt modelId="{BDB8BC72-084A-4354-BFAF-1C00355CD83C}" type="sibTrans" cxnId="{2EA02A12-96D5-4566-8E41-0BC51A798704}">
      <dgm:prSet/>
      <dgm:spPr/>
      <dgm:t>
        <a:bodyPr/>
        <a:lstStyle/>
        <a:p>
          <a:endParaRPr lang="en-US"/>
        </a:p>
      </dgm:t>
    </dgm:pt>
    <dgm:pt modelId="{DEFCC189-3ED6-45CE-9A46-5A76C55E091A}">
      <dgm:prSet custT="1"/>
      <dgm:spPr>
        <a:solidFill>
          <a:srgbClr val="547DC8"/>
        </a:solidFill>
      </dgm:spPr>
      <dgm:t>
        <a:bodyPr/>
        <a:lstStyle/>
        <a:p>
          <a:endParaRPr lang="en-US" sz="2400" dirty="0">
            <a:solidFill>
              <a:schemeClr val="bg1"/>
            </a:solidFill>
            <a:cs typeface="Calibri Light"/>
          </a:endParaRPr>
        </a:p>
        <a:p>
          <a:endParaRPr lang="en-US" sz="2400" dirty="0">
            <a:solidFill>
              <a:schemeClr val="bg1"/>
            </a:solidFill>
            <a:cs typeface="Calibri Light"/>
          </a:endParaRPr>
        </a:p>
        <a:p>
          <a:r>
            <a:rPr lang="en-US" sz="2400" dirty="0">
              <a:solidFill>
                <a:schemeClr val="bg1"/>
              </a:solidFill>
              <a:cs typeface="Calibri Light"/>
            </a:rPr>
            <a:t>Descriptive</a:t>
          </a:r>
        </a:p>
        <a:p>
          <a:r>
            <a:rPr lang="en-US" sz="2400" dirty="0">
              <a:solidFill>
                <a:schemeClr val="bg1"/>
              </a:solidFill>
              <a:cs typeface="Calibri Light"/>
            </a:rPr>
            <a:t>Codes</a:t>
          </a:r>
          <a:endParaRPr lang="en-US" sz="2400" dirty="0">
            <a:solidFill>
              <a:schemeClr val="bg1"/>
            </a:solidFill>
          </a:endParaRPr>
        </a:p>
      </dgm:t>
    </dgm:pt>
    <dgm:pt modelId="{216B2AA8-6621-4601-9810-E33AB03B3D22}" type="parTrans" cxnId="{27E1E859-E390-4220-A418-FF4F9ACF3E94}">
      <dgm:prSet/>
      <dgm:spPr/>
      <dgm:t>
        <a:bodyPr/>
        <a:lstStyle/>
        <a:p>
          <a:endParaRPr lang="en-US"/>
        </a:p>
      </dgm:t>
    </dgm:pt>
    <dgm:pt modelId="{7A189F70-FE24-41F3-894E-BF46246CB84E}" type="sibTrans" cxnId="{27E1E859-E390-4220-A418-FF4F9ACF3E94}">
      <dgm:prSet/>
      <dgm:spPr/>
      <dgm:t>
        <a:bodyPr/>
        <a:lstStyle/>
        <a:p>
          <a:endParaRPr lang="en-US"/>
        </a:p>
      </dgm:t>
    </dgm:pt>
    <dgm:pt modelId="{E86628C2-233D-4D35-A009-F466395DC310}">
      <dgm:prSet phldrT="[Text]" custT="1"/>
      <dgm:spPr>
        <a:solidFill>
          <a:srgbClr val="203864"/>
        </a:solidFill>
      </dgm:spPr>
      <dgm:t>
        <a:bodyPr/>
        <a:lstStyle/>
        <a:p>
          <a:r>
            <a:rPr lang="en-US" sz="2400" dirty="0">
              <a:solidFill>
                <a:schemeClr val="bg1"/>
              </a:solidFill>
              <a:cs typeface="Calibri Light"/>
            </a:rPr>
            <a:t>Benefit vs. Disadvantage</a:t>
          </a:r>
        </a:p>
      </dgm:t>
    </dgm:pt>
    <dgm:pt modelId="{FD9AF756-D405-4941-9006-72D116EC425A}" type="parTrans" cxnId="{DBA8C53A-0F5E-4512-A785-983740EF29D2}">
      <dgm:prSet/>
      <dgm:spPr/>
      <dgm:t>
        <a:bodyPr/>
        <a:lstStyle/>
        <a:p>
          <a:endParaRPr lang="en-US"/>
        </a:p>
      </dgm:t>
    </dgm:pt>
    <dgm:pt modelId="{06235F81-A838-483E-8C7E-85EE50736706}" type="sibTrans" cxnId="{DBA8C53A-0F5E-4512-A785-983740EF29D2}">
      <dgm:prSet/>
      <dgm:spPr/>
      <dgm:t>
        <a:bodyPr/>
        <a:lstStyle/>
        <a:p>
          <a:endParaRPr lang="en-US"/>
        </a:p>
      </dgm:t>
    </dgm:pt>
    <dgm:pt modelId="{7998E103-392F-48E6-8A8D-73734B303CAD}" type="pres">
      <dgm:prSet presAssocID="{10943903-A79D-4864-8A72-A0363392B772}" presName="Name0" presStyleCnt="0">
        <dgm:presLayoutVars>
          <dgm:dir/>
          <dgm:animLvl val="lvl"/>
          <dgm:resizeHandles val="exact"/>
        </dgm:presLayoutVars>
      </dgm:prSet>
      <dgm:spPr/>
    </dgm:pt>
    <dgm:pt modelId="{473D8A72-F58F-40F2-88AD-073C9579C06A}" type="pres">
      <dgm:prSet presAssocID="{DEFCC189-3ED6-45CE-9A46-5A76C55E091A}" presName="Name8" presStyleCnt="0"/>
      <dgm:spPr/>
    </dgm:pt>
    <dgm:pt modelId="{31796263-FDCC-4C28-B715-4D02647C417B}" type="pres">
      <dgm:prSet presAssocID="{DEFCC189-3ED6-45CE-9A46-5A76C55E091A}" presName="level" presStyleLbl="node1" presStyleIdx="0" presStyleCnt="3">
        <dgm:presLayoutVars>
          <dgm:chMax val="1"/>
          <dgm:bulletEnabled val="1"/>
        </dgm:presLayoutVars>
      </dgm:prSet>
      <dgm:spPr/>
      <dgm:t>
        <a:bodyPr/>
        <a:lstStyle/>
        <a:p>
          <a:endParaRPr lang="en-US"/>
        </a:p>
      </dgm:t>
    </dgm:pt>
    <dgm:pt modelId="{F69F7DF7-5E29-488E-AEE7-F3DF40ACB120}" type="pres">
      <dgm:prSet presAssocID="{DEFCC189-3ED6-45CE-9A46-5A76C55E091A}" presName="levelTx" presStyleLbl="revTx" presStyleIdx="0" presStyleCnt="0">
        <dgm:presLayoutVars>
          <dgm:chMax val="1"/>
          <dgm:bulletEnabled val="1"/>
        </dgm:presLayoutVars>
      </dgm:prSet>
      <dgm:spPr/>
      <dgm:t>
        <a:bodyPr/>
        <a:lstStyle/>
        <a:p>
          <a:endParaRPr lang="en-US"/>
        </a:p>
      </dgm:t>
    </dgm:pt>
    <dgm:pt modelId="{BA7A8535-622E-4BB6-92A9-7840ED6213E4}" type="pres">
      <dgm:prSet presAssocID="{0BDA8D76-949D-4825-9817-8C9CE588D8A5}" presName="Name8" presStyleCnt="0"/>
      <dgm:spPr/>
    </dgm:pt>
    <dgm:pt modelId="{4D090E90-6F4F-426A-BB16-F58224B9D44D}" type="pres">
      <dgm:prSet presAssocID="{0BDA8D76-949D-4825-9817-8C9CE588D8A5}" presName="level" presStyleLbl="node1" presStyleIdx="1" presStyleCnt="3">
        <dgm:presLayoutVars>
          <dgm:chMax val="1"/>
          <dgm:bulletEnabled val="1"/>
        </dgm:presLayoutVars>
      </dgm:prSet>
      <dgm:spPr/>
      <dgm:t>
        <a:bodyPr/>
        <a:lstStyle/>
        <a:p>
          <a:endParaRPr lang="en-US"/>
        </a:p>
      </dgm:t>
    </dgm:pt>
    <dgm:pt modelId="{E6647456-6CCE-4BD7-8189-B826FA719315}" type="pres">
      <dgm:prSet presAssocID="{0BDA8D76-949D-4825-9817-8C9CE588D8A5}" presName="levelTx" presStyleLbl="revTx" presStyleIdx="0" presStyleCnt="0">
        <dgm:presLayoutVars>
          <dgm:chMax val="1"/>
          <dgm:bulletEnabled val="1"/>
        </dgm:presLayoutVars>
      </dgm:prSet>
      <dgm:spPr/>
      <dgm:t>
        <a:bodyPr/>
        <a:lstStyle/>
        <a:p>
          <a:endParaRPr lang="en-US"/>
        </a:p>
      </dgm:t>
    </dgm:pt>
    <dgm:pt modelId="{40C02675-612A-41DC-A75D-3510F58B4FB2}" type="pres">
      <dgm:prSet presAssocID="{E86628C2-233D-4D35-A009-F466395DC310}" presName="Name8" presStyleCnt="0"/>
      <dgm:spPr/>
    </dgm:pt>
    <dgm:pt modelId="{6D545666-7675-4D5F-8DF6-9515E6DAC442}" type="pres">
      <dgm:prSet presAssocID="{E86628C2-233D-4D35-A009-F466395DC310}" presName="level" presStyleLbl="node1" presStyleIdx="2" presStyleCnt="3">
        <dgm:presLayoutVars>
          <dgm:chMax val="1"/>
          <dgm:bulletEnabled val="1"/>
        </dgm:presLayoutVars>
      </dgm:prSet>
      <dgm:spPr/>
      <dgm:t>
        <a:bodyPr/>
        <a:lstStyle/>
        <a:p>
          <a:endParaRPr lang="en-US"/>
        </a:p>
      </dgm:t>
    </dgm:pt>
    <dgm:pt modelId="{9A302392-ABF9-4366-881E-0D3D3110AD8E}" type="pres">
      <dgm:prSet presAssocID="{E86628C2-233D-4D35-A009-F466395DC310}" presName="levelTx" presStyleLbl="revTx" presStyleIdx="0" presStyleCnt="0">
        <dgm:presLayoutVars>
          <dgm:chMax val="1"/>
          <dgm:bulletEnabled val="1"/>
        </dgm:presLayoutVars>
      </dgm:prSet>
      <dgm:spPr/>
      <dgm:t>
        <a:bodyPr/>
        <a:lstStyle/>
        <a:p>
          <a:endParaRPr lang="en-US"/>
        </a:p>
      </dgm:t>
    </dgm:pt>
  </dgm:ptLst>
  <dgm:cxnLst>
    <dgm:cxn modelId="{19A08454-E261-4E7F-A1F3-8416EA1C7635}" type="presOf" srcId="{E86628C2-233D-4D35-A009-F466395DC310}" destId="{6D545666-7675-4D5F-8DF6-9515E6DAC442}" srcOrd="0" destOrd="0" presId="urn:microsoft.com/office/officeart/2005/8/layout/pyramid1"/>
    <dgm:cxn modelId="{C80B9053-C896-FF45-AFD3-B46CC079157F}" type="presOf" srcId="{DEFCC189-3ED6-45CE-9A46-5A76C55E091A}" destId="{F69F7DF7-5E29-488E-AEE7-F3DF40ACB120}" srcOrd="1" destOrd="0" presId="urn:microsoft.com/office/officeart/2005/8/layout/pyramid1"/>
    <dgm:cxn modelId="{DBA8C53A-0F5E-4512-A785-983740EF29D2}" srcId="{10943903-A79D-4864-8A72-A0363392B772}" destId="{E86628C2-233D-4D35-A009-F466395DC310}" srcOrd="2" destOrd="0" parTransId="{FD9AF756-D405-4941-9006-72D116EC425A}" sibTransId="{06235F81-A838-483E-8C7E-85EE50736706}"/>
    <dgm:cxn modelId="{BA6C0C0F-DD6A-104F-B3EB-0F893AD79315}" type="presOf" srcId="{DEFCC189-3ED6-45CE-9A46-5A76C55E091A}" destId="{31796263-FDCC-4C28-B715-4D02647C417B}" srcOrd="0" destOrd="0" presId="urn:microsoft.com/office/officeart/2005/8/layout/pyramid1"/>
    <dgm:cxn modelId="{0444FC67-E5D1-8F48-92C5-C38B0324276E}" type="presOf" srcId="{10943903-A79D-4864-8A72-A0363392B772}" destId="{7998E103-392F-48E6-8A8D-73734B303CAD}" srcOrd="0" destOrd="0" presId="urn:microsoft.com/office/officeart/2005/8/layout/pyramid1"/>
    <dgm:cxn modelId="{A92B4DE6-2627-47F2-A0D0-2585564BC0CF}" type="presOf" srcId="{E86628C2-233D-4D35-A009-F466395DC310}" destId="{9A302392-ABF9-4366-881E-0D3D3110AD8E}" srcOrd="1" destOrd="0" presId="urn:microsoft.com/office/officeart/2005/8/layout/pyramid1"/>
    <dgm:cxn modelId="{AEB0C117-EBA8-F34C-81CC-F5DD0B3BDE50}" type="presOf" srcId="{0BDA8D76-949D-4825-9817-8C9CE588D8A5}" destId="{4D090E90-6F4F-426A-BB16-F58224B9D44D}" srcOrd="0" destOrd="0" presId="urn:microsoft.com/office/officeart/2005/8/layout/pyramid1"/>
    <dgm:cxn modelId="{2EA02A12-96D5-4566-8E41-0BC51A798704}" srcId="{10943903-A79D-4864-8A72-A0363392B772}" destId="{0BDA8D76-949D-4825-9817-8C9CE588D8A5}" srcOrd="1" destOrd="0" parTransId="{F27143FF-23BF-493B-A590-55791CE9D87E}" sibTransId="{BDB8BC72-084A-4354-BFAF-1C00355CD83C}"/>
    <dgm:cxn modelId="{27E1E859-E390-4220-A418-FF4F9ACF3E94}" srcId="{10943903-A79D-4864-8A72-A0363392B772}" destId="{DEFCC189-3ED6-45CE-9A46-5A76C55E091A}" srcOrd="0" destOrd="0" parTransId="{216B2AA8-6621-4601-9810-E33AB03B3D22}" sibTransId="{7A189F70-FE24-41F3-894E-BF46246CB84E}"/>
    <dgm:cxn modelId="{A15ECDCB-4920-184F-A8BC-CCE9B5D18CB6}" type="presOf" srcId="{0BDA8D76-949D-4825-9817-8C9CE588D8A5}" destId="{E6647456-6CCE-4BD7-8189-B826FA719315}" srcOrd="1" destOrd="0" presId="urn:microsoft.com/office/officeart/2005/8/layout/pyramid1"/>
    <dgm:cxn modelId="{422FBDD9-636B-3A44-A46C-B2E0C36DA8D7}" type="presParOf" srcId="{7998E103-392F-48E6-8A8D-73734B303CAD}" destId="{473D8A72-F58F-40F2-88AD-073C9579C06A}" srcOrd="0" destOrd="0" presId="urn:microsoft.com/office/officeart/2005/8/layout/pyramid1"/>
    <dgm:cxn modelId="{B15DC160-99A3-BA43-B41A-CE1139F5266C}" type="presParOf" srcId="{473D8A72-F58F-40F2-88AD-073C9579C06A}" destId="{31796263-FDCC-4C28-B715-4D02647C417B}" srcOrd="0" destOrd="0" presId="urn:microsoft.com/office/officeart/2005/8/layout/pyramid1"/>
    <dgm:cxn modelId="{6EF6154E-C257-ED4A-8D17-E2521138F539}" type="presParOf" srcId="{473D8A72-F58F-40F2-88AD-073C9579C06A}" destId="{F69F7DF7-5E29-488E-AEE7-F3DF40ACB120}" srcOrd="1" destOrd="0" presId="urn:microsoft.com/office/officeart/2005/8/layout/pyramid1"/>
    <dgm:cxn modelId="{F99E473A-1C10-0348-B597-114709AC6847}" type="presParOf" srcId="{7998E103-392F-48E6-8A8D-73734B303CAD}" destId="{BA7A8535-622E-4BB6-92A9-7840ED6213E4}" srcOrd="1" destOrd="0" presId="urn:microsoft.com/office/officeart/2005/8/layout/pyramid1"/>
    <dgm:cxn modelId="{36987003-CA5E-784B-A8B6-D46E25E22976}" type="presParOf" srcId="{BA7A8535-622E-4BB6-92A9-7840ED6213E4}" destId="{4D090E90-6F4F-426A-BB16-F58224B9D44D}" srcOrd="0" destOrd="0" presId="urn:microsoft.com/office/officeart/2005/8/layout/pyramid1"/>
    <dgm:cxn modelId="{A0FE7963-E9F2-CF40-B206-6BD754904148}" type="presParOf" srcId="{BA7A8535-622E-4BB6-92A9-7840ED6213E4}" destId="{E6647456-6CCE-4BD7-8189-B826FA719315}" srcOrd="1" destOrd="0" presId="urn:microsoft.com/office/officeart/2005/8/layout/pyramid1"/>
    <dgm:cxn modelId="{10AB30F1-E07C-4C7C-AD45-50A042F9DE38}" type="presParOf" srcId="{7998E103-392F-48E6-8A8D-73734B303CAD}" destId="{40C02675-612A-41DC-A75D-3510F58B4FB2}" srcOrd="2" destOrd="0" presId="urn:microsoft.com/office/officeart/2005/8/layout/pyramid1"/>
    <dgm:cxn modelId="{C6F5C964-BF3D-477C-ABAD-035E9CD22E08}" type="presParOf" srcId="{40C02675-612A-41DC-A75D-3510F58B4FB2}" destId="{6D545666-7675-4D5F-8DF6-9515E6DAC442}" srcOrd="0" destOrd="0" presId="urn:microsoft.com/office/officeart/2005/8/layout/pyramid1"/>
    <dgm:cxn modelId="{48B3F802-ABEE-46EE-B9DA-ACE6C7A8C63F}" type="presParOf" srcId="{40C02675-612A-41DC-A75D-3510F58B4FB2}" destId="{9A302392-ABF9-4366-881E-0D3D3110AD8E}" srcOrd="1" destOrd="0" presId="urn:microsoft.com/office/officeart/2005/8/layout/pyramid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796263-FDCC-4C28-B715-4D02647C417B}">
      <dsp:nvSpPr>
        <dsp:cNvPr id="0" name=""/>
        <dsp:cNvSpPr/>
      </dsp:nvSpPr>
      <dsp:spPr>
        <a:xfrm>
          <a:off x="2438399" y="0"/>
          <a:ext cx="2438400" cy="1676399"/>
        </a:xfrm>
        <a:prstGeom prst="trapezoid">
          <a:avLst>
            <a:gd name="adj" fmla="val 72727"/>
          </a:avLst>
        </a:prstGeom>
        <a:solidFill>
          <a:srgbClr val="547DC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dirty="0">
            <a:solidFill>
              <a:schemeClr val="bg1"/>
            </a:solidFill>
            <a:cs typeface="Calibri Light"/>
          </a:endParaRPr>
        </a:p>
        <a:p>
          <a:pPr lvl="0" algn="ctr" defTabSz="1066800">
            <a:lnSpc>
              <a:spcPct val="90000"/>
            </a:lnSpc>
            <a:spcBef>
              <a:spcPct val="0"/>
            </a:spcBef>
            <a:spcAft>
              <a:spcPct val="35000"/>
            </a:spcAft>
          </a:pPr>
          <a:endParaRPr lang="en-US" sz="2400" kern="1200" dirty="0">
            <a:solidFill>
              <a:schemeClr val="bg1"/>
            </a:solidFill>
            <a:cs typeface="Calibri Light"/>
          </a:endParaRPr>
        </a:p>
        <a:p>
          <a:pPr lvl="0" algn="ctr" defTabSz="1066800">
            <a:lnSpc>
              <a:spcPct val="90000"/>
            </a:lnSpc>
            <a:spcBef>
              <a:spcPct val="0"/>
            </a:spcBef>
            <a:spcAft>
              <a:spcPct val="35000"/>
            </a:spcAft>
          </a:pPr>
          <a:r>
            <a:rPr lang="en-US" sz="2400" kern="1200" dirty="0">
              <a:solidFill>
                <a:schemeClr val="bg1"/>
              </a:solidFill>
              <a:cs typeface="Calibri Light"/>
            </a:rPr>
            <a:t>Descriptive</a:t>
          </a:r>
        </a:p>
        <a:p>
          <a:pPr lvl="0" algn="ctr" defTabSz="1066800">
            <a:lnSpc>
              <a:spcPct val="90000"/>
            </a:lnSpc>
            <a:spcBef>
              <a:spcPct val="0"/>
            </a:spcBef>
            <a:spcAft>
              <a:spcPct val="35000"/>
            </a:spcAft>
          </a:pPr>
          <a:r>
            <a:rPr lang="en-US" sz="2400" kern="1200" dirty="0">
              <a:solidFill>
                <a:schemeClr val="bg1"/>
              </a:solidFill>
              <a:cs typeface="Calibri Light"/>
            </a:rPr>
            <a:t>Codes</a:t>
          </a:r>
          <a:endParaRPr lang="en-US" sz="2400" kern="1200" dirty="0">
            <a:solidFill>
              <a:schemeClr val="bg1"/>
            </a:solidFill>
          </a:endParaRPr>
        </a:p>
      </dsp:txBody>
      <dsp:txXfrm>
        <a:off x="2438399" y="0"/>
        <a:ext cx="2438400" cy="1676399"/>
      </dsp:txXfrm>
    </dsp:sp>
    <dsp:sp modelId="{4D090E90-6F4F-426A-BB16-F58224B9D44D}">
      <dsp:nvSpPr>
        <dsp:cNvPr id="0" name=""/>
        <dsp:cNvSpPr/>
      </dsp:nvSpPr>
      <dsp:spPr>
        <a:xfrm>
          <a:off x="1219199" y="1676399"/>
          <a:ext cx="4876800" cy="1676399"/>
        </a:xfrm>
        <a:prstGeom prst="trapezoid">
          <a:avLst>
            <a:gd name="adj" fmla="val 72727"/>
          </a:avLst>
        </a:prstGeom>
        <a:solidFill>
          <a:srgbClr val="2E508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solidFill>
                <a:schemeClr val="bg1"/>
              </a:solidFill>
            </a:rPr>
            <a:t>Instructor</a:t>
          </a:r>
        </a:p>
        <a:p>
          <a:pPr lvl="0" algn="ctr" defTabSz="1066800">
            <a:lnSpc>
              <a:spcPct val="90000"/>
            </a:lnSpc>
            <a:spcBef>
              <a:spcPct val="0"/>
            </a:spcBef>
            <a:spcAft>
              <a:spcPct val="35000"/>
            </a:spcAft>
          </a:pPr>
          <a:r>
            <a:rPr lang="en-US" sz="2400" kern="1200" dirty="0">
              <a:solidFill>
                <a:schemeClr val="bg1"/>
              </a:solidFill>
            </a:rPr>
            <a:t>Student </a:t>
          </a:r>
          <a:endParaRPr lang="en-US" sz="2400" kern="1200" baseline="0" dirty="0">
            <a:solidFill>
              <a:schemeClr val="bg1"/>
            </a:solidFill>
          </a:endParaRPr>
        </a:p>
        <a:p>
          <a:pPr lvl="0" algn="ctr" defTabSz="1066800">
            <a:lnSpc>
              <a:spcPct val="90000"/>
            </a:lnSpc>
            <a:spcBef>
              <a:spcPct val="0"/>
            </a:spcBef>
            <a:spcAft>
              <a:spcPct val="35000"/>
            </a:spcAft>
          </a:pPr>
          <a:r>
            <a:rPr lang="en-US" sz="2400" kern="1200" baseline="0" dirty="0">
              <a:solidFill>
                <a:schemeClr val="bg1"/>
              </a:solidFill>
            </a:rPr>
            <a:t>Instructional Intern</a:t>
          </a:r>
          <a:endParaRPr lang="en-US" sz="2400" kern="1200" dirty="0">
            <a:solidFill>
              <a:schemeClr val="bg1"/>
            </a:solidFill>
          </a:endParaRPr>
        </a:p>
      </dsp:txBody>
      <dsp:txXfrm>
        <a:off x="2072639" y="1676399"/>
        <a:ext cx="3169920" cy="1676399"/>
      </dsp:txXfrm>
    </dsp:sp>
    <dsp:sp modelId="{6D545666-7675-4D5F-8DF6-9515E6DAC442}">
      <dsp:nvSpPr>
        <dsp:cNvPr id="0" name=""/>
        <dsp:cNvSpPr/>
      </dsp:nvSpPr>
      <dsp:spPr>
        <a:xfrm>
          <a:off x="0" y="3352799"/>
          <a:ext cx="7315200" cy="1676399"/>
        </a:xfrm>
        <a:prstGeom prst="trapezoid">
          <a:avLst>
            <a:gd name="adj" fmla="val 72727"/>
          </a:avLst>
        </a:prstGeom>
        <a:solidFill>
          <a:srgbClr val="20386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solidFill>
                <a:schemeClr val="bg1"/>
              </a:solidFill>
              <a:cs typeface="Calibri Light"/>
            </a:rPr>
            <a:t>Benefit vs. Disadvantage</a:t>
          </a:r>
        </a:p>
      </dsp:txBody>
      <dsp:txXfrm>
        <a:off x="1280159" y="3352799"/>
        <a:ext cx="4754880" cy="1676399"/>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2DC35C-FCFC-4275-AEE6-AA018FE190CB}" type="datetimeFigureOut">
              <a:rPr lang="en-US" smtClean="0"/>
              <a:t>4/24/18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EBFDB6-B7EB-452F-BEB7-0963895E97A6}" type="slidenum">
              <a:rPr lang="en-US" smtClean="0"/>
              <a:t>‹#›</a:t>
            </a:fld>
            <a:endParaRPr lang="en-US"/>
          </a:p>
        </p:txBody>
      </p:sp>
    </p:spTree>
    <p:extLst>
      <p:ext uri="{BB962C8B-B14F-4D97-AF65-F5344CB8AC3E}">
        <p14:creationId xmlns:p14="http://schemas.microsoft.com/office/powerpoint/2010/main" val="318925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EBFDB6-B7EB-452F-BEB7-0963895E97A6}" type="slidenum">
              <a:rPr lang="en-US" smtClean="0"/>
              <a:t>1</a:t>
            </a:fld>
            <a:endParaRPr lang="en-US"/>
          </a:p>
        </p:txBody>
      </p:sp>
    </p:spTree>
    <p:extLst>
      <p:ext uri="{BB962C8B-B14F-4D97-AF65-F5344CB8AC3E}">
        <p14:creationId xmlns:p14="http://schemas.microsoft.com/office/powerpoint/2010/main" val="116310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4/24/18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4/24/18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Drag picture to placeholder or click icon to add</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4/24/18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a:p>
        </p:txBody>
      </p:sp>
      <p:sp>
        <p:nvSpPr>
          <p:cNvPr id="8" name="Rectangle 7"/>
          <p:cNvSpPr/>
          <p:nvPr userDrawn="1"/>
        </p:nvSpPr>
        <p:spPr>
          <a:xfrm>
            <a:off x="498765"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a:p>
        </p:txBody>
      </p:sp>
      <p:cxnSp>
        <p:nvCxnSpPr>
          <p:cNvPr id="11" name="Straight Connector 10"/>
          <p:cNvCxnSpPr/>
          <p:nvPr userDrawn="1"/>
        </p:nvCxnSpPr>
        <p:spPr>
          <a:xfrm>
            <a:off x="15191667" y="7645153"/>
            <a:ext cx="0" cy="28986480"/>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729225" y="7629108"/>
            <a:ext cx="40507920" cy="0"/>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6"/>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a:p>
        </p:txBody>
      </p:sp>
      <p:sp>
        <p:nvSpPr>
          <p:cNvPr id="15" name="Rectangle 14"/>
          <p:cNvSpPr/>
          <p:nvPr userDrawn="1"/>
        </p:nvSpPr>
        <p:spPr>
          <a:xfrm>
            <a:off x="1332584" y="8232084"/>
            <a:ext cx="8456238"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a:p>
        </p:txBody>
      </p:sp>
      <p:sp>
        <p:nvSpPr>
          <p:cNvPr id="16" name="Rectangle 15"/>
          <p:cNvSpPr/>
          <p:nvPr userDrawn="1"/>
        </p:nvSpPr>
        <p:spPr>
          <a:xfrm>
            <a:off x="28488617" y="36966042"/>
            <a:ext cx="13772005" cy="348878"/>
          </a:xfrm>
          <a:prstGeom prst="rect">
            <a:avLst/>
          </a:prstGeom>
        </p:spPr>
        <p:txBody>
          <a:bodyPr wrap="square">
            <a:spAutoFit/>
          </a:bodyPr>
          <a:lstStyle/>
          <a:p>
            <a:r>
              <a:rPr lang="en-US" sz="1597" i="1">
                <a:solidFill>
                  <a:schemeClr val="bg1"/>
                </a:solidFill>
              </a:rPr>
              <a:t>We thank the Office of Research and Sponsored Programs for supporting this research, and Learning &amp; Technology Services for printing this poster.</a:t>
            </a:r>
            <a:r>
              <a:rPr lang="en-US" sz="1597">
                <a:solidFill>
                  <a:schemeClr val="bg1"/>
                </a:solidFill>
              </a:rPr>
              <a:t> </a:t>
            </a:r>
          </a:p>
        </p:txBody>
      </p:sp>
      <p:pic>
        <p:nvPicPr>
          <p:cNvPr id="18" name="Picture 1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4080349" y="3396072"/>
            <a:ext cx="4282916" cy="2226004"/>
          </a:xfrm>
          <a:prstGeom prst="rect">
            <a:avLst/>
          </a:prstGeom>
        </p:spPr>
      </p:pic>
      <p:cxnSp>
        <p:nvCxnSpPr>
          <p:cNvPr id="19" name="Straight Connector 18"/>
          <p:cNvCxnSpPr/>
          <p:nvPr userDrawn="1"/>
        </p:nvCxnSpPr>
        <p:spPr>
          <a:xfrm>
            <a:off x="15185886" y="25929771"/>
            <a:ext cx="26060400" cy="0"/>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34099367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5.png"/><Relationship Id="rId12" Type="http://schemas.openxmlformats.org/officeDocument/2006/relationships/image" Target="../media/image6.jpg"/><Relationship Id="rId13" Type="http://schemas.openxmlformats.org/officeDocument/2006/relationships/chart" Target="../charts/chart1.xml"/><Relationship Id="rId1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2.PNG"/><Relationship Id="rId9" Type="http://schemas.openxmlformats.org/officeDocument/2006/relationships/image" Target="../media/image3.PNG"/><Relationship Id="rId10"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3089" y="2887248"/>
            <a:ext cx="32947864" cy="1846206"/>
          </a:xfrm>
        </p:spPr>
        <p:txBody>
          <a:bodyPr>
            <a:noAutofit/>
          </a:bodyPr>
          <a:lstStyle/>
          <a:p>
            <a:pPr algn="l"/>
            <a:r>
              <a:rPr lang="en-US" sz="10500" dirty="0">
                <a:latin typeface="Cambria" charset="0"/>
                <a:ea typeface="Cambria" charset="0"/>
                <a:cs typeface="Cambria" charset="0"/>
              </a:rPr>
              <a:t>The Impact of Instructional Interns from a </a:t>
            </a:r>
            <a:br>
              <a:rPr lang="en-US" sz="10500" dirty="0">
                <a:latin typeface="Cambria" charset="0"/>
                <a:ea typeface="Cambria" charset="0"/>
                <a:cs typeface="Cambria" charset="0"/>
              </a:rPr>
            </a:br>
            <a:r>
              <a:rPr lang="en-US" sz="10500" dirty="0">
                <a:latin typeface="Cambria" charset="0"/>
                <a:ea typeface="Cambria" charset="0"/>
                <a:cs typeface="Cambria" charset="0"/>
              </a:rPr>
              <a:t>	Faculty Perspective: A Qualitative Study</a:t>
            </a:r>
          </a:p>
        </p:txBody>
      </p:sp>
      <p:sp>
        <p:nvSpPr>
          <p:cNvPr id="44" name="TextBox 43"/>
          <p:cNvSpPr txBox="1"/>
          <p:nvPr/>
        </p:nvSpPr>
        <p:spPr>
          <a:xfrm>
            <a:off x="1047348" y="7710583"/>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46" name="TextBox 45"/>
          <p:cNvSpPr txBox="1"/>
          <p:nvPr/>
        </p:nvSpPr>
        <p:spPr>
          <a:xfrm>
            <a:off x="1051957" y="8644772"/>
            <a:ext cx="679149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Purpose</a:t>
            </a:r>
          </a:p>
        </p:txBody>
      </p:sp>
      <p:sp>
        <p:nvSpPr>
          <p:cNvPr id="53" name="Subtitle 2"/>
          <p:cNvSpPr txBox="1">
            <a:spLocks/>
          </p:cNvSpPr>
          <p:nvPr/>
        </p:nvSpPr>
        <p:spPr>
          <a:xfrm>
            <a:off x="353672" y="9317978"/>
            <a:ext cx="14347847" cy="220085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698500" lvl="1" algn="l">
              <a:lnSpc>
                <a:spcPct val="100000"/>
              </a:lnSpc>
              <a:spcBef>
                <a:spcPts val="600"/>
              </a:spcBef>
            </a:pPr>
            <a:r>
              <a:rPr lang="en-US" sz="3200" dirty="0">
                <a:latin typeface="Cambria" charset="0"/>
                <a:ea typeface="Cambria" charset="0"/>
                <a:cs typeface="Cambria" charset="0"/>
              </a:rPr>
              <a:t>To discover the impact of teaching assistants on faculty, specifically within the discipline of Communication Sciences and Disorders at UW-Eau Claire.</a:t>
            </a:r>
            <a:endParaRPr lang="en-US" sz="3200" baseline="30000" dirty="0">
              <a:latin typeface="Cambria" charset="0"/>
              <a:ea typeface="Cambria" charset="0"/>
              <a:cs typeface="Cambria" charset="0"/>
            </a:endParaRPr>
          </a:p>
        </p:txBody>
      </p:sp>
      <p:sp>
        <p:nvSpPr>
          <p:cNvPr id="54" name="TextBox 53"/>
          <p:cNvSpPr txBox="1"/>
          <p:nvPr/>
        </p:nvSpPr>
        <p:spPr>
          <a:xfrm>
            <a:off x="1047347" y="10411824"/>
            <a:ext cx="679149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Background</a:t>
            </a:r>
          </a:p>
        </p:txBody>
      </p:sp>
      <p:sp>
        <p:nvSpPr>
          <p:cNvPr id="55" name="Subtitle 2"/>
          <p:cNvSpPr txBox="1">
            <a:spLocks/>
          </p:cNvSpPr>
          <p:nvPr/>
        </p:nvSpPr>
        <p:spPr>
          <a:xfrm>
            <a:off x="996957" y="12819016"/>
            <a:ext cx="9313323" cy="645747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lnSpc>
                <a:spcPct val="100000"/>
              </a:lnSpc>
              <a:spcBef>
                <a:spcPts val="600"/>
              </a:spcBef>
              <a:buFont typeface="Arial" panose="020B0604020202020204" pitchFamily="34" charset="0"/>
              <a:buChar char="•"/>
            </a:pPr>
            <a:endParaRPr lang="en-US" sz="3200" baseline="30000"/>
          </a:p>
        </p:txBody>
      </p:sp>
      <p:sp>
        <p:nvSpPr>
          <p:cNvPr id="56" name="TextBox 55"/>
          <p:cNvSpPr txBox="1"/>
          <p:nvPr/>
        </p:nvSpPr>
        <p:spPr>
          <a:xfrm>
            <a:off x="1047346" y="13100373"/>
            <a:ext cx="679149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Research Questions</a:t>
            </a:r>
          </a:p>
        </p:txBody>
      </p:sp>
      <p:sp>
        <p:nvSpPr>
          <p:cNvPr id="57" name="Subtitle 2"/>
          <p:cNvSpPr txBox="1">
            <a:spLocks/>
          </p:cNvSpPr>
          <p:nvPr/>
        </p:nvSpPr>
        <p:spPr>
          <a:xfrm>
            <a:off x="1109464" y="13830613"/>
            <a:ext cx="14073298" cy="209632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514350" indent="-514350" algn="l">
              <a:lnSpc>
                <a:spcPct val="100000"/>
              </a:lnSpc>
              <a:spcBef>
                <a:spcPts val="600"/>
              </a:spcBef>
              <a:buFont typeface="+mj-lt"/>
              <a:buAutoNum type="arabicPeriod"/>
            </a:pPr>
            <a:r>
              <a:rPr lang="en-US" sz="3200" dirty="0">
                <a:latin typeface="Cambria" charset="0"/>
                <a:ea typeface="Cambria" charset="0"/>
                <a:cs typeface="Cambria" charset="0"/>
              </a:rPr>
              <a:t>How do instructional interns impact faculty teaching undergraduate courses?</a:t>
            </a:r>
          </a:p>
          <a:p>
            <a:pPr marL="514350" indent="-514350" algn="l">
              <a:lnSpc>
                <a:spcPct val="100000"/>
              </a:lnSpc>
              <a:spcBef>
                <a:spcPts val="600"/>
              </a:spcBef>
              <a:buFont typeface="+mj-lt"/>
              <a:buAutoNum type="arabicPeriod"/>
            </a:pPr>
            <a:r>
              <a:rPr lang="en-US" sz="3200" dirty="0">
                <a:latin typeface="Cambria" charset="0"/>
                <a:ea typeface="Cambria" charset="0"/>
                <a:cs typeface="Cambria" charset="0"/>
              </a:rPr>
              <a:t>How do instructional interns impact faculty perceptions of student performance and in undergraduate courses?</a:t>
            </a:r>
          </a:p>
        </p:txBody>
      </p:sp>
      <p:sp>
        <p:nvSpPr>
          <p:cNvPr id="58" name="TextBox 57"/>
          <p:cNvSpPr txBox="1"/>
          <p:nvPr/>
        </p:nvSpPr>
        <p:spPr>
          <a:xfrm>
            <a:off x="1043895" y="15643469"/>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a:t>
            </a:r>
          </a:p>
        </p:txBody>
      </p:sp>
      <p:sp>
        <p:nvSpPr>
          <p:cNvPr id="59" name="TextBox 58"/>
          <p:cNvSpPr txBox="1"/>
          <p:nvPr/>
        </p:nvSpPr>
        <p:spPr>
          <a:xfrm>
            <a:off x="1043895" y="16595908"/>
            <a:ext cx="7882391"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Qualitative focus group</a:t>
            </a:r>
          </a:p>
        </p:txBody>
      </p:sp>
      <p:sp>
        <p:nvSpPr>
          <p:cNvPr id="60" name="TextBox 59"/>
          <p:cNvSpPr txBox="1"/>
          <p:nvPr/>
        </p:nvSpPr>
        <p:spPr>
          <a:xfrm>
            <a:off x="1139576" y="17353481"/>
            <a:ext cx="14607095" cy="1569660"/>
          </a:xfrm>
          <a:prstGeom prst="rect">
            <a:avLst/>
          </a:prstGeom>
          <a:noFill/>
        </p:spPr>
        <p:txBody>
          <a:bodyPr wrap="square" rtlCol="0">
            <a:spAutoFit/>
          </a:bodyPr>
          <a:lstStyle/>
          <a:p>
            <a:r>
              <a:rPr lang="en-US" sz="3200" dirty="0">
                <a:latin typeface="Cambria" charset="0"/>
                <a:ea typeface="Cambria" charset="0"/>
                <a:cs typeface="Cambria" charset="0"/>
              </a:rPr>
              <a:t>Faculty focus group (n=5)</a:t>
            </a:r>
          </a:p>
          <a:p>
            <a:pPr marL="690563" lvl="1" indent="-354013">
              <a:buFont typeface="Arial" panose="020B0604020202020204" pitchFamily="34" charset="0"/>
              <a:buChar char="•"/>
            </a:pPr>
            <a:r>
              <a:rPr lang="en-US" sz="3200" dirty="0">
                <a:latin typeface="Cambria" charset="0"/>
                <a:ea typeface="Cambria" charset="0"/>
                <a:cs typeface="Cambria" charset="0"/>
              </a:rPr>
              <a:t>Facilitated by student researchers &amp; campus teaching &amp; learning coordinator</a:t>
            </a:r>
          </a:p>
          <a:p>
            <a:pPr marL="690563" lvl="1" indent="-354013">
              <a:buFont typeface="Arial" panose="020B0604020202020204" pitchFamily="34" charset="0"/>
              <a:buChar char="•"/>
            </a:pPr>
            <a:r>
              <a:rPr lang="en-US" sz="3200" dirty="0">
                <a:latin typeface="Cambria" charset="0"/>
                <a:ea typeface="Cambria" charset="0"/>
                <a:cs typeface="Cambria" charset="0"/>
              </a:rPr>
              <a:t>Semi-structured interview based on findings from survey</a:t>
            </a:r>
          </a:p>
        </p:txBody>
      </p:sp>
      <p:sp>
        <p:nvSpPr>
          <p:cNvPr id="61" name="TextBox 60"/>
          <p:cNvSpPr txBox="1"/>
          <p:nvPr/>
        </p:nvSpPr>
        <p:spPr>
          <a:xfrm>
            <a:off x="1043895" y="19057294"/>
            <a:ext cx="7837116"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Qualitative Data Analysis</a:t>
            </a:r>
          </a:p>
        </p:txBody>
      </p:sp>
      <p:sp>
        <p:nvSpPr>
          <p:cNvPr id="62" name="TextBox 61"/>
          <p:cNvSpPr txBox="1"/>
          <p:nvPr/>
        </p:nvSpPr>
        <p:spPr>
          <a:xfrm>
            <a:off x="1172488" y="19927815"/>
            <a:ext cx="13574305" cy="2062103"/>
          </a:xfrm>
          <a:prstGeom prst="rect">
            <a:avLst/>
          </a:prstGeom>
          <a:noFill/>
        </p:spPr>
        <p:txBody>
          <a:bodyPr wrap="square" rtlCol="0">
            <a:spAutoFit/>
          </a:bodyPr>
          <a:lstStyle/>
          <a:p>
            <a:r>
              <a:rPr lang="en-US" sz="3200" dirty="0">
                <a:latin typeface="Cambria" charset="0"/>
                <a:ea typeface="Cambria" charset="0"/>
                <a:cs typeface="Cambria" charset="0"/>
              </a:rPr>
              <a:t>Transcription of faculty focus group</a:t>
            </a:r>
          </a:p>
          <a:p>
            <a:pPr marL="690563" lvl="1" indent="-354013">
              <a:buFont typeface="Arial" panose="020B0604020202020204" pitchFamily="34" charset="0"/>
              <a:buChar char="•"/>
            </a:pPr>
            <a:r>
              <a:rPr lang="en-US" sz="3200" dirty="0">
                <a:latin typeface="Cambria" charset="0"/>
                <a:ea typeface="Cambria" charset="0"/>
                <a:cs typeface="Cambria" charset="0"/>
              </a:rPr>
              <a:t>Identification of codeable units</a:t>
            </a:r>
          </a:p>
          <a:p>
            <a:pPr marL="690563" lvl="1" indent="-354013">
              <a:buFont typeface="Arial" panose="020B0604020202020204" pitchFamily="34" charset="0"/>
              <a:buChar char="•"/>
            </a:pPr>
            <a:r>
              <a:rPr lang="en-US" sz="3200" dirty="0">
                <a:latin typeface="Cambria" charset="0"/>
                <a:ea typeface="Cambria" charset="0"/>
                <a:cs typeface="Cambria" charset="0"/>
              </a:rPr>
              <a:t>Assignment of descriptive codes</a:t>
            </a:r>
          </a:p>
          <a:p>
            <a:pPr marL="690563" lvl="1" indent="-354013">
              <a:buFont typeface="Arial" panose="020B0604020202020204" pitchFamily="34" charset="0"/>
              <a:buChar char="•"/>
            </a:pPr>
            <a:r>
              <a:rPr lang="en-US" sz="3200" dirty="0">
                <a:latin typeface="Cambria" charset="0"/>
                <a:ea typeface="Cambria" charset="0"/>
                <a:cs typeface="Cambria" charset="0"/>
              </a:rPr>
              <a:t>Thematic analysis</a:t>
            </a:r>
          </a:p>
        </p:txBody>
      </p:sp>
      <p:graphicFrame>
        <p:nvGraphicFramePr>
          <p:cNvPr id="63" name="Diagram 62"/>
          <p:cNvGraphicFramePr/>
          <p:nvPr>
            <p:extLst>
              <p:ext uri="{D42A27DB-BD31-4B8C-83A1-F6EECF244321}">
                <p14:modId xmlns:p14="http://schemas.microsoft.com/office/powerpoint/2010/main" val="424311734"/>
              </p:ext>
            </p:extLst>
          </p:nvPr>
        </p:nvGraphicFramePr>
        <p:xfrm>
          <a:off x="7328206" y="18831070"/>
          <a:ext cx="73152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4" name="TextBox 63"/>
          <p:cNvSpPr txBox="1"/>
          <p:nvPr/>
        </p:nvSpPr>
        <p:spPr>
          <a:xfrm>
            <a:off x="15604050" y="7763005"/>
            <a:ext cx="1082776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Faculty Results</a:t>
            </a:r>
          </a:p>
        </p:txBody>
      </p:sp>
      <p:sp>
        <p:nvSpPr>
          <p:cNvPr id="65" name="TextBox 64"/>
          <p:cNvSpPr txBox="1"/>
          <p:nvPr/>
        </p:nvSpPr>
        <p:spPr>
          <a:xfrm>
            <a:off x="1110491" y="21937163"/>
            <a:ext cx="9337496" cy="1938992"/>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Conclusions/</a:t>
            </a:r>
          </a:p>
          <a:p>
            <a:r>
              <a:rPr lang="en-US" sz="6000" cap="small" dirty="0">
                <a:solidFill>
                  <a:srgbClr val="DD9E11"/>
                </a:solidFill>
                <a:latin typeface="Minion Pro" panose="02040503050306020203" pitchFamily="18" charset="0"/>
              </a:rPr>
              <a:t>Implications</a:t>
            </a:r>
          </a:p>
        </p:txBody>
      </p:sp>
      <p:sp>
        <p:nvSpPr>
          <p:cNvPr id="66" name="TextBox 65"/>
          <p:cNvSpPr txBox="1"/>
          <p:nvPr/>
        </p:nvSpPr>
        <p:spPr>
          <a:xfrm>
            <a:off x="923992" y="23778010"/>
            <a:ext cx="13822801" cy="5509200"/>
          </a:xfrm>
          <a:prstGeom prst="rect">
            <a:avLst/>
          </a:prstGeom>
          <a:noFill/>
        </p:spPr>
        <p:txBody>
          <a:bodyPr wrap="square" rtlCol="0">
            <a:spAutoFit/>
          </a:bodyPr>
          <a:lstStyle/>
          <a:p>
            <a:pPr marL="457200" indent="-233363">
              <a:buFont typeface="Arial"/>
              <a:buChar char="•"/>
            </a:pPr>
            <a:r>
              <a:rPr lang="en-US" sz="3200" dirty="0">
                <a:latin typeface="Cambria" charset="0"/>
                <a:ea typeface="Cambria" charset="0"/>
                <a:cs typeface="Cambria" charset="0"/>
              </a:rPr>
              <a:t>Instructional Internships positively impact students enrolled in courses where they serve</a:t>
            </a:r>
          </a:p>
          <a:p>
            <a:pPr marL="979488" lvl="1" indent="-354013">
              <a:buFont typeface="Arial"/>
              <a:buChar char="•"/>
            </a:pPr>
            <a:r>
              <a:rPr lang="en-US" sz="3200" dirty="0">
                <a:latin typeface="Cambria" charset="0"/>
                <a:ea typeface="Cambria" charset="0"/>
                <a:cs typeface="Cambria" charset="0"/>
              </a:rPr>
              <a:t>Faculty perceive the largest impact of IIs in gaining insight of student needs and a decreased workload due to assistance from the II</a:t>
            </a:r>
            <a:endParaRPr lang="en-US" sz="3200" baseline="30000" dirty="0">
              <a:latin typeface="Cambria" charset="0"/>
              <a:ea typeface="Cambria" charset="0"/>
              <a:cs typeface="Cambria" charset="0"/>
            </a:endParaRPr>
          </a:p>
          <a:p>
            <a:pPr marL="457200" indent="-344488">
              <a:buFont typeface="Arial"/>
              <a:buChar char="•"/>
            </a:pPr>
            <a:r>
              <a:rPr lang="en-US" sz="3200" dirty="0">
                <a:latin typeface="Cambria" charset="0"/>
                <a:ea typeface="Cambria" charset="0"/>
                <a:cs typeface="Cambria" charset="0"/>
              </a:rPr>
              <a:t>Instructional interns gain crucial skills in pedagogy that they may disseminate into a clinical or teaching setting</a:t>
            </a:r>
          </a:p>
          <a:p>
            <a:pPr marL="457200" indent="-344488">
              <a:buFont typeface="Arial"/>
              <a:buChar char="•"/>
            </a:pPr>
            <a:r>
              <a:rPr lang="en-US" sz="3200" dirty="0">
                <a:latin typeface="Cambria" charset="0"/>
                <a:ea typeface="Cambria" charset="0"/>
                <a:cs typeface="Cambria" charset="0"/>
              </a:rPr>
              <a:t>Instructional interns bridge the gap between students in the course and faculty teaching the course</a:t>
            </a:r>
          </a:p>
          <a:p>
            <a:pPr marL="457200" indent="-344488">
              <a:buFont typeface="Arial"/>
              <a:buChar char="•"/>
            </a:pPr>
            <a:r>
              <a:rPr lang="en-US" sz="3200" dirty="0">
                <a:latin typeface="Cambria" charset="0"/>
                <a:ea typeface="Cambria" charset="0"/>
                <a:cs typeface="Cambria" charset="0"/>
              </a:rPr>
              <a:t>Implementation of  Instructional Intern programs within other departments and universities  may improve student learning and support, as well as benefitting faculty</a:t>
            </a:r>
          </a:p>
        </p:txBody>
      </p:sp>
      <p:sp>
        <p:nvSpPr>
          <p:cNvPr id="67" name="TextBox 66"/>
          <p:cNvSpPr txBox="1"/>
          <p:nvPr/>
        </p:nvSpPr>
        <p:spPr>
          <a:xfrm>
            <a:off x="1082287" y="29108796"/>
            <a:ext cx="13574305"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Limitations/ Future directions</a:t>
            </a:r>
          </a:p>
        </p:txBody>
      </p:sp>
      <p:sp>
        <p:nvSpPr>
          <p:cNvPr id="68" name="TextBox 67"/>
          <p:cNvSpPr txBox="1"/>
          <p:nvPr/>
        </p:nvSpPr>
        <p:spPr>
          <a:xfrm>
            <a:off x="996957" y="30080257"/>
            <a:ext cx="13574305" cy="2554545"/>
          </a:xfrm>
          <a:prstGeom prst="rect">
            <a:avLst/>
          </a:prstGeom>
          <a:noFill/>
        </p:spPr>
        <p:txBody>
          <a:bodyPr wrap="square" rtlCol="0">
            <a:spAutoFit/>
          </a:bodyPr>
          <a:lstStyle/>
          <a:p>
            <a:pPr marL="457200" indent="-344488">
              <a:buFont typeface="Arial"/>
              <a:buChar char="•"/>
            </a:pPr>
            <a:r>
              <a:rPr lang="en-US" sz="3200" dirty="0">
                <a:latin typeface="Cambria"/>
                <a:cs typeface="Cambria"/>
              </a:rPr>
              <a:t>Results reflect views of current faculty</a:t>
            </a:r>
          </a:p>
          <a:p>
            <a:pPr marL="1027113" lvl="1" indent="-401638">
              <a:buFont typeface="Arial"/>
              <a:buChar char="•"/>
            </a:pPr>
            <a:r>
              <a:rPr lang="en-US" sz="3200" dirty="0">
                <a:latin typeface="Cambria"/>
                <a:cs typeface="Cambria"/>
              </a:rPr>
              <a:t>Testing generalization to other departments/programs is needed</a:t>
            </a:r>
          </a:p>
          <a:p>
            <a:pPr marL="457200" indent="-344488">
              <a:buFont typeface="Arial"/>
              <a:buChar char="•"/>
            </a:pPr>
            <a:r>
              <a:rPr lang="en-US" sz="3200" dirty="0">
                <a:latin typeface="Cambria"/>
                <a:cs typeface="Cambria"/>
              </a:rPr>
              <a:t>Future studies should evaluate long-term outcomes of instructional internship program related to clinical and student interest in pursuing doctoral degrees </a:t>
            </a:r>
          </a:p>
        </p:txBody>
      </p:sp>
      <p:sp>
        <p:nvSpPr>
          <p:cNvPr id="69" name="TextBox 68"/>
          <p:cNvSpPr txBox="1"/>
          <p:nvPr/>
        </p:nvSpPr>
        <p:spPr>
          <a:xfrm>
            <a:off x="1081863" y="32376136"/>
            <a:ext cx="11407450"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References</a:t>
            </a:r>
          </a:p>
        </p:txBody>
      </p:sp>
      <p:sp>
        <p:nvSpPr>
          <p:cNvPr id="70" name="TextBox 69"/>
          <p:cNvSpPr txBox="1"/>
          <p:nvPr/>
        </p:nvSpPr>
        <p:spPr>
          <a:xfrm>
            <a:off x="1105320" y="33260518"/>
            <a:ext cx="14020956" cy="2839239"/>
          </a:xfrm>
          <a:prstGeom prst="rect">
            <a:avLst/>
          </a:prstGeom>
          <a:noFill/>
        </p:spPr>
        <p:txBody>
          <a:bodyPr wrap="square" rtlCol="0">
            <a:spAutoFit/>
          </a:bodyPr>
          <a:lstStyle/>
          <a:p>
            <a:r>
              <a:rPr lang="en-US" sz="1050" dirty="0">
                <a:latin typeface="Cambria" panose="02040503050406030204" pitchFamily="18" charset="0"/>
                <a:cs typeface="Cambria"/>
              </a:rPr>
              <a:t>1 </a:t>
            </a:r>
            <a:r>
              <a:rPr lang="en-US" sz="1050" dirty="0">
                <a:latin typeface="Cambria" panose="02040503050406030204" pitchFamily="18" charset="0"/>
              </a:rPr>
              <a:t>ASHA. (2002). Crisis in the discipline: a plan for reshaping our future. A</a:t>
            </a:r>
            <a:r>
              <a:rPr lang="en-US" sz="1050" i="1" dirty="0">
                <a:latin typeface="Cambria" panose="02040503050406030204" pitchFamily="18" charset="0"/>
              </a:rPr>
              <a:t>merican Speech-Language-Hearing Association and Council of Academic Programs in Communication Sciences and Disorders: Report of the joint ad hoc committee on the shortage of PhD students and faculty in communication sciences and disorders.</a:t>
            </a:r>
            <a:r>
              <a:rPr lang="en-US" sz="1050" dirty="0">
                <a:latin typeface="Cambria" panose="02040503050406030204" pitchFamily="18" charset="0"/>
              </a:rPr>
              <a:t> </a:t>
            </a:r>
          </a:p>
          <a:p>
            <a:r>
              <a:rPr lang="en-US" sz="1050" dirty="0">
                <a:latin typeface="Cambria" panose="02040503050406030204" pitchFamily="18" charset="0"/>
                <a:cs typeface="Cambria"/>
              </a:rPr>
              <a:t>2 </a:t>
            </a:r>
            <a:r>
              <a:rPr lang="en-US" sz="1050" dirty="0">
                <a:latin typeface="Cambria" panose="02040503050406030204" pitchFamily="18" charset="0"/>
              </a:rPr>
              <a:t>Green, J.L. (2010). Teaching highs and lows: Exploring university teaching assistants’ experiences. </a:t>
            </a:r>
            <a:r>
              <a:rPr lang="en-US" sz="1050" i="1" dirty="0">
                <a:latin typeface="Cambria" panose="02040503050406030204" pitchFamily="18" charset="0"/>
              </a:rPr>
              <a:t>Statistics Education Research Journal, 9 </a:t>
            </a:r>
            <a:r>
              <a:rPr lang="en-US" sz="1050" dirty="0">
                <a:latin typeface="Cambria" panose="02040503050406030204" pitchFamily="18" charset="0"/>
              </a:rPr>
              <a:t>(2),</a:t>
            </a:r>
            <a:r>
              <a:rPr lang="en-US" sz="1050" i="1" dirty="0">
                <a:latin typeface="Cambria" panose="02040503050406030204" pitchFamily="18" charset="0"/>
              </a:rPr>
              <a:t> </a:t>
            </a:r>
            <a:r>
              <a:rPr lang="en-US" sz="1050" dirty="0">
                <a:latin typeface="Cambria" panose="02040503050406030204" pitchFamily="18" charset="0"/>
              </a:rPr>
              <a:t>108-122. </a:t>
            </a:r>
            <a:r>
              <a:rPr lang="en-US" sz="1050" dirty="0">
                <a:latin typeface="Cambria" panose="02040503050406030204" pitchFamily="18" charset="0"/>
                <a:cs typeface="Cambria"/>
              </a:rPr>
              <a:t> </a:t>
            </a:r>
          </a:p>
          <a:p>
            <a:r>
              <a:rPr lang="en-US" sz="1050" dirty="0">
                <a:latin typeface="Cambria" panose="02040503050406030204" pitchFamily="18" charset="0"/>
                <a:cs typeface="Cambria"/>
              </a:rPr>
              <a:t>3 </a:t>
            </a:r>
            <a:r>
              <a:rPr lang="en-US" sz="1050" dirty="0">
                <a:latin typeface="Cambria" panose="02040503050406030204" pitchFamily="18" charset="0"/>
              </a:rPr>
              <a:t>Harland, T. (2001). Pre-service teacher education for university lectures: the academic apprentice. </a:t>
            </a:r>
            <a:r>
              <a:rPr lang="en-US" sz="1050" i="1" dirty="0">
                <a:latin typeface="Cambria" panose="02040503050406030204" pitchFamily="18" charset="0"/>
              </a:rPr>
              <a:t>Journal of Education for Teaching</a:t>
            </a:r>
            <a:r>
              <a:rPr lang="en-US" sz="1050" dirty="0">
                <a:latin typeface="Cambria" panose="02040503050406030204" pitchFamily="18" charset="0"/>
              </a:rPr>
              <a:t>, 27 (3), 269-276. doi:10.1080/02607470120091597</a:t>
            </a:r>
            <a:endParaRPr lang="en-US" sz="1050" dirty="0">
              <a:latin typeface="Cambria" panose="02040503050406030204" pitchFamily="18" charset="0"/>
              <a:cs typeface="Cambria"/>
            </a:endParaRPr>
          </a:p>
          <a:p>
            <a:r>
              <a:rPr lang="en-US" sz="1050" dirty="0">
                <a:latin typeface="Cambria" panose="02040503050406030204" pitchFamily="18" charset="0"/>
                <a:cs typeface="Cambria"/>
              </a:rPr>
              <a:t>4 </a:t>
            </a:r>
            <a:r>
              <a:rPr lang="en-US" sz="1050" dirty="0" err="1">
                <a:latin typeface="Cambria" panose="02040503050406030204" pitchFamily="18" charset="0"/>
                <a:cs typeface="Cambria"/>
              </a:rPr>
              <a:t>Hemerich</a:t>
            </a:r>
            <a:r>
              <a:rPr lang="en-US" sz="1050" dirty="0">
                <a:latin typeface="Cambria" panose="02040503050406030204" pitchFamily="18" charset="0"/>
                <a:cs typeface="Cambria"/>
              </a:rPr>
              <a:t>, A.L., </a:t>
            </a:r>
            <a:r>
              <a:rPr lang="en-US" sz="1050" dirty="0" err="1">
                <a:latin typeface="Cambria" panose="02040503050406030204" pitchFamily="18" charset="0"/>
                <a:cs typeface="Cambria"/>
              </a:rPr>
              <a:t>Hoepner</a:t>
            </a:r>
            <a:r>
              <a:rPr lang="en-US" sz="1050" dirty="0">
                <a:latin typeface="Cambria" panose="02040503050406030204" pitchFamily="18" charset="0"/>
                <a:cs typeface="Cambria"/>
              </a:rPr>
              <a:t>, J.K., &amp; </a:t>
            </a:r>
            <a:r>
              <a:rPr lang="en-US" sz="1050" dirty="0" err="1">
                <a:latin typeface="Cambria" panose="02040503050406030204" pitchFamily="18" charset="0"/>
                <a:cs typeface="Cambria"/>
              </a:rPr>
              <a:t>Samelson</a:t>
            </a:r>
            <a:r>
              <a:rPr lang="en-US" sz="1050" dirty="0">
                <a:latin typeface="Cambria" panose="02040503050406030204" pitchFamily="18" charset="0"/>
                <a:cs typeface="Cambria"/>
              </a:rPr>
              <a:t>, V.M. (2015). Instructional Internships: Improving the teaching and learning experience for students, interns, and faculty. </a:t>
            </a:r>
            <a:r>
              <a:rPr lang="en-US" sz="1050" i="1" dirty="0">
                <a:latin typeface="Cambria" panose="02040503050406030204" pitchFamily="18" charset="0"/>
                <a:cs typeface="Cambria"/>
              </a:rPr>
              <a:t>Journal of the Scholarship of Teaching and Learning, 15</a:t>
            </a:r>
            <a:r>
              <a:rPr lang="en-US" sz="1050" dirty="0">
                <a:latin typeface="Cambria" panose="02040503050406030204" pitchFamily="18" charset="0"/>
                <a:cs typeface="Cambria"/>
              </a:rPr>
              <a:t>(3): 104-132. </a:t>
            </a:r>
            <a:r>
              <a:rPr lang="en-US" sz="1050" dirty="0" err="1">
                <a:latin typeface="Cambria" panose="02040503050406030204" pitchFamily="18" charset="0"/>
                <a:cs typeface="Cambria"/>
              </a:rPr>
              <a:t>doi</a:t>
            </a:r>
            <a:r>
              <a:rPr lang="en-US" sz="1050" dirty="0">
                <a:latin typeface="Cambria" panose="02040503050406030204" pitchFamily="18" charset="0"/>
                <a:cs typeface="Cambria"/>
              </a:rPr>
              <a:t>: 10.14434/josotl.v15i3.13090</a:t>
            </a:r>
          </a:p>
          <a:p>
            <a:r>
              <a:rPr lang="en-US" sz="1050" dirty="0">
                <a:latin typeface="Cambria" panose="02040503050406030204" pitchFamily="18" charset="0"/>
                <a:cs typeface="Cambria"/>
              </a:rPr>
              <a:t>5 Adler, P.A. (1993). Personalizing mass education: The assistant teaching assistant (ATA) program. </a:t>
            </a:r>
            <a:r>
              <a:rPr lang="en-US" sz="1050" i="1" dirty="0">
                <a:latin typeface="Cambria" panose="02040503050406030204" pitchFamily="18" charset="0"/>
                <a:cs typeface="Cambria"/>
              </a:rPr>
              <a:t>Teaching Sociology 21, </a:t>
            </a:r>
            <a:r>
              <a:rPr lang="en-US" sz="1050" dirty="0">
                <a:latin typeface="Cambria" panose="02040503050406030204" pitchFamily="18" charset="0"/>
                <a:cs typeface="Cambria"/>
              </a:rPr>
              <a:t>172-176. doi:10.2307/1318639</a:t>
            </a:r>
          </a:p>
          <a:p>
            <a:r>
              <a:rPr lang="en-US" sz="1050" dirty="0">
                <a:latin typeface="Cambria" panose="02040503050406030204" pitchFamily="18" charset="0"/>
                <a:cs typeface="Cambria"/>
              </a:rPr>
              <a:t>6 </a:t>
            </a:r>
            <a:r>
              <a:rPr lang="en-US" sz="1050" dirty="0">
                <a:latin typeface="Cambria" panose="02040503050406030204" pitchFamily="18" charset="0"/>
              </a:rPr>
              <a:t>Anderson-Darling, C. &amp; Earhart, E.M. (1990). A model for preparing graduate students as educators. </a:t>
            </a:r>
            <a:r>
              <a:rPr lang="en-US" sz="1050" i="1" dirty="0">
                <a:latin typeface="Cambria" panose="02040503050406030204" pitchFamily="18" charset="0"/>
              </a:rPr>
              <a:t>Family Relations, 39,</a:t>
            </a:r>
            <a:r>
              <a:rPr lang="en-US" sz="1050" dirty="0">
                <a:latin typeface="Cambria" panose="02040503050406030204" pitchFamily="18" charset="0"/>
              </a:rPr>
              <a:t> 341-348. doi:10.2307/584882</a:t>
            </a:r>
            <a:endParaRPr lang="en-US" sz="1050" dirty="0">
              <a:latin typeface="Cambria" panose="02040503050406030204" pitchFamily="18" charset="0"/>
              <a:cs typeface="Cambria"/>
            </a:endParaRPr>
          </a:p>
          <a:p>
            <a:r>
              <a:rPr lang="en-US" sz="1050" dirty="0">
                <a:latin typeface="Cambria" panose="02040503050406030204" pitchFamily="18" charset="0"/>
                <a:cs typeface="Cambria"/>
              </a:rPr>
              <a:t>7 </a:t>
            </a:r>
            <a:r>
              <a:rPr lang="en-US" sz="1050" dirty="0" err="1">
                <a:latin typeface="Cambria" panose="02040503050406030204" pitchFamily="18" charset="0"/>
              </a:rPr>
              <a:t>Fingerson</a:t>
            </a:r>
            <a:r>
              <a:rPr lang="en-US" sz="1050" dirty="0">
                <a:latin typeface="Cambria" panose="02040503050406030204" pitchFamily="18" charset="0"/>
              </a:rPr>
              <a:t>, L., &amp; </a:t>
            </a:r>
            <a:r>
              <a:rPr lang="en-US" sz="1050" dirty="0" err="1">
                <a:latin typeface="Cambria" panose="02040503050406030204" pitchFamily="18" charset="0"/>
              </a:rPr>
              <a:t>Culley</a:t>
            </a:r>
            <a:r>
              <a:rPr lang="en-US" sz="1050" dirty="0">
                <a:latin typeface="Cambria" panose="02040503050406030204" pitchFamily="18" charset="0"/>
              </a:rPr>
              <a:t>, A.B. (2001). Collaborators in teaching and learning: Undergraduate teaching assistants in the classroom. </a:t>
            </a:r>
            <a:r>
              <a:rPr lang="en-US" sz="1050" i="1" dirty="0">
                <a:latin typeface="Cambria" panose="02040503050406030204" pitchFamily="18" charset="0"/>
              </a:rPr>
              <a:t>Teaching Sociology 29,</a:t>
            </a:r>
            <a:r>
              <a:rPr lang="en-US" sz="1050" dirty="0">
                <a:latin typeface="Cambria" panose="02040503050406030204" pitchFamily="18" charset="0"/>
              </a:rPr>
              <a:t> 299-315. doi:10.2307/1319189</a:t>
            </a:r>
            <a:endParaRPr lang="en-US" sz="1050" dirty="0">
              <a:latin typeface="Cambria" panose="02040503050406030204" pitchFamily="18" charset="0"/>
              <a:cs typeface="Cambria"/>
            </a:endParaRPr>
          </a:p>
          <a:p>
            <a:r>
              <a:rPr lang="en-US" sz="1050" dirty="0">
                <a:latin typeface="Cambria" panose="02040503050406030204" pitchFamily="18" charset="0"/>
                <a:cs typeface="Cambria"/>
              </a:rPr>
              <a:t>8 </a:t>
            </a:r>
            <a:r>
              <a:rPr lang="en-US" sz="1050" dirty="0" err="1">
                <a:latin typeface="Cambria" panose="02040503050406030204" pitchFamily="18" charset="0"/>
              </a:rPr>
              <a:t>Froelich</a:t>
            </a:r>
            <a:r>
              <a:rPr lang="en-US" sz="1050" dirty="0">
                <a:latin typeface="Cambria" panose="02040503050406030204" pitchFamily="18" charset="0"/>
              </a:rPr>
              <a:t>, A.G., Duckworth, W.M., &amp; Stephenson, W.R. (2005). Training statistics teachers at Iowa State University. </a:t>
            </a:r>
            <a:r>
              <a:rPr lang="en-US" sz="1050" i="1" dirty="0">
                <a:latin typeface="Cambria" panose="02040503050406030204" pitchFamily="18" charset="0"/>
              </a:rPr>
              <a:t>The American Statistician, 59</a:t>
            </a:r>
            <a:r>
              <a:rPr lang="en-US" sz="1050" dirty="0">
                <a:latin typeface="Cambria" panose="02040503050406030204" pitchFamily="18" charset="0"/>
              </a:rPr>
              <a:t> (1), 8-10. doi:10.1198/000313005X24138</a:t>
            </a:r>
            <a:endParaRPr lang="en-US" sz="1050" dirty="0">
              <a:latin typeface="Cambria" panose="02040503050406030204" pitchFamily="18" charset="0"/>
              <a:cs typeface="Cambria"/>
            </a:endParaRPr>
          </a:p>
          <a:p>
            <a:r>
              <a:rPr lang="en-US" sz="1050" dirty="0">
                <a:latin typeface="Cambria" panose="02040503050406030204" pitchFamily="18" charset="0"/>
                <a:cs typeface="Cambria"/>
              </a:rPr>
              <a:t>9 </a:t>
            </a:r>
            <a:r>
              <a:rPr lang="en-US" sz="1050" dirty="0">
                <a:latin typeface="Cambria" panose="02040503050406030204" pitchFamily="18" charset="0"/>
              </a:rPr>
              <a:t>Gaia, C.A., </a:t>
            </a:r>
            <a:r>
              <a:rPr lang="en-US" sz="1050" dirty="0" err="1">
                <a:latin typeface="Cambria" panose="02040503050406030204" pitchFamily="18" charset="0"/>
              </a:rPr>
              <a:t>Corts</a:t>
            </a:r>
            <a:r>
              <a:rPr lang="en-US" sz="1050" dirty="0">
                <a:latin typeface="Cambria" panose="02040503050406030204" pitchFamily="18" charset="0"/>
              </a:rPr>
              <a:t>, D.P., Tatum, H.E., &amp; Allen, J. (2003). The GTA Mentoring Program: An interdisciplinary approach to developing future faculty as teacher-scholars. </a:t>
            </a:r>
            <a:r>
              <a:rPr lang="en-US" sz="1050" i="1" dirty="0">
                <a:latin typeface="Cambria" panose="02040503050406030204" pitchFamily="18" charset="0"/>
              </a:rPr>
              <a:t>College Teaching</a:t>
            </a:r>
            <a:r>
              <a:rPr lang="en-US" sz="1050" dirty="0">
                <a:latin typeface="Cambria" panose="02040503050406030204" pitchFamily="18" charset="0"/>
              </a:rPr>
              <a:t>, 51(2), 61-65. doi:10.1080/87567550309596413</a:t>
            </a:r>
          </a:p>
          <a:p>
            <a:r>
              <a:rPr lang="en-US" sz="1050" dirty="0">
                <a:latin typeface="Cambria" panose="02040503050406030204" pitchFamily="18" charset="0"/>
                <a:cs typeface="Cambria"/>
              </a:rPr>
              <a:t>10 </a:t>
            </a:r>
            <a:r>
              <a:rPr lang="en-US" sz="1050" dirty="0" err="1">
                <a:latin typeface="Cambria" panose="02040503050406030204" pitchFamily="18" charset="0"/>
              </a:rPr>
              <a:t>Socha</a:t>
            </a:r>
            <a:r>
              <a:rPr lang="en-US" sz="1050" dirty="0">
                <a:latin typeface="Cambria" panose="02040503050406030204" pitchFamily="18" charset="0"/>
              </a:rPr>
              <a:t>, T.J. (1998). Developing an undergraduate teaching assistant program in communication: Values, curriculum, and preliminary assessment. </a:t>
            </a:r>
            <a:r>
              <a:rPr lang="en-US" sz="1050" i="1" dirty="0">
                <a:latin typeface="Cambria" panose="02040503050406030204" pitchFamily="18" charset="0"/>
              </a:rPr>
              <a:t>Journal of the Association for Communication Administration, 27,</a:t>
            </a:r>
            <a:r>
              <a:rPr lang="en-US" sz="1050" dirty="0">
                <a:latin typeface="Cambria" panose="02040503050406030204" pitchFamily="18" charset="0"/>
              </a:rPr>
              <a:t> 77-83.</a:t>
            </a:r>
            <a:endParaRPr lang="en-US" sz="1050" dirty="0">
              <a:latin typeface="Cambria" panose="02040503050406030204" pitchFamily="18" charset="0"/>
              <a:cs typeface="Cambria"/>
            </a:endParaRPr>
          </a:p>
          <a:p>
            <a:r>
              <a:rPr lang="en-US" sz="1050" dirty="0">
                <a:latin typeface="Cambria" panose="02040503050406030204" pitchFamily="18" charset="0"/>
                <a:cs typeface="Cambria"/>
              </a:rPr>
              <a:t>11 Chapin, H.C., Wiggins, B.L., &amp; Martin-Morris, L.E. (2014). Undergraduate science learners show comparable outcomes whether taught by undergraduate or graduate teaching assistants. </a:t>
            </a:r>
            <a:r>
              <a:rPr lang="en-US" sz="1050" i="1" dirty="0">
                <a:latin typeface="Cambria" panose="02040503050406030204" pitchFamily="18" charset="0"/>
                <a:cs typeface="Cambria"/>
              </a:rPr>
              <a:t>Journal of College Science Teaching, 44</a:t>
            </a:r>
            <a:r>
              <a:rPr lang="en-US" sz="1050" dirty="0">
                <a:latin typeface="Cambria" panose="02040503050406030204" pitchFamily="18" charset="0"/>
                <a:cs typeface="Cambria"/>
              </a:rPr>
              <a:t>(2): 90-99.</a:t>
            </a:r>
          </a:p>
          <a:p>
            <a:r>
              <a:rPr lang="en-US" sz="1050" dirty="0">
                <a:latin typeface="Cambria" panose="02040503050406030204" pitchFamily="18" charset="0"/>
                <a:cs typeface="Cambria"/>
              </a:rPr>
              <a:t>12 </a:t>
            </a:r>
            <a:r>
              <a:rPr lang="en-US" sz="1050" dirty="0" err="1">
                <a:latin typeface="Cambria" panose="02040503050406030204" pitchFamily="18" charset="0"/>
                <a:cs typeface="Cambria"/>
              </a:rPr>
              <a:t>Kassab</a:t>
            </a:r>
            <a:r>
              <a:rPr lang="en-US" sz="1050" dirty="0">
                <a:latin typeface="Cambria" panose="02040503050406030204" pitchFamily="18" charset="0"/>
                <a:cs typeface="Cambria"/>
              </a:rPr>
              <a:t>, S., Abu-</a:t>
            </a:r>
            <a:r>
              <a:rPr lang="en-US" sz="1050" dirty="0" err="1">
                <a:latin typeface="Cambria" panose="02040503050406030204" pitchFamily="18" charset="0"/>
                <a:cs typeface="Cambria"/>
              </a:rPr>
              <a:t>Hijleh</a:t>
            </a:r>
            <a:r>
              <a:rPr lang="en-US" sz="1050" dirty="0">
                <a:latin typeface="Cambria" panose="02040503050406030204" pitchFamily="18" charset="0"/>
                <a:cs typeface="Cambria"/>
              </a:rPr>
              <a:t>, M.F., Al-</a:t>
            </a:r>
            <a:r>
              <a:rPr lang="en-US" sz="1050" dirty="0" err="1">
                <a:latin typeface="Cambria" panose="02040503050406030204" pitchFamily="18" charset="0"/>
                <a:cs typeface="Cambria"/>
              </a:rPr>
              <a:t>Shboul</a:t>
            </a:r>
            <a:r>
              <a:rPr lang="en-US" sz="1050" dirty="0">
                <a:latin typeface="Cambria" panose="02040503050406030204" pitchFamily="18" charset="0"/>
                <a:cs typeface="Cambria"/>
              </a:rPr>
              <a:t>, Q., &amp; </a:t>
            </a:r>
            <a:r>
              <a:rPr lang="en-US" sz="1050" dirty="0" err="1">
                <a:latin typeface="Cambria" panose="02040503050406030204" pitchFamily="18" charset="0"/>
                <a:cs typeface="Cambria"/>
              </a:rPr>
              <a:t>Hamdy</a:t>
            </a:r>
            <a:r>
              <a:rPr lang="en-US" sz="1050" dirty="0">
                <a:latin typeface="Cambria" panose="02040503050406030204" pitchFamily="18" charset="0"/>
                <a:cs typeface="Cambria"/>
              </a:rPr>
              <a:t>, H. (2005). Student-led tutorials in problem-based learning: educational outcomes and students’ perceptions. </a:t>
            </a:r>
            <a:r>
              <a:rPr lang="en-US" sz="1050" i="1" dirty="0">
                <a:latin typeface="Cambria" panose="02040503050406030204" pitchFamily="18" charset="0"/>
                <a:cs typeface="Cambria"/>
              </a:rPr>
              <a:t>Medical Teacher, 27</a:t>
            </a:r>
            <a:r>
              <a:rPr lang="en-US" sz="1050" dirty="0">
                <a:latin typeface="Cambria" panose="02040503050406030204" pitchFamily="18" charset="0"/>
                <a:cs typeface="Cambria"/>
              </a:rPr>
              <a:t>(6): 521-526. DOI: 10.1080/01421590500156186</a:t>
            </a:r>
          </a:p>
          <a:p>
            <a:r>
              <a:rPr lang="en-US" sz="1050" dirty="0">
                <a:latin typeface="Cambria" panose="02040503050406030204" pitchFamily="18" charset="0"/>
                <a:cs typeface="Cambria"/>
              </a:rPr>
              <a:t>13 Glynn, L.G., MacFarlane, A., Kelly, M., </a:t>
            </a:r>
            <a:r>
              <a:rPr lang="en-US" sz="1050" dirty="0" err="1">
                <a:latin typeface="Cambria" panose="02040503050406030204" pitchFamily="18" charset="0"/>
                <a:cs typeface="Cambria"/>
              </a:rPr>
              <a:t>Cantillon</a:t>
            </a:r>
            <a:r>
              <a:rPr lang="en-US" sz="1050" dirty="0">
                <a:latin typeface="Cambria" panose="02040503050406030204" pitchFamily="18" charset="0"/>
                <a:cs typeface="Cambria"/>
              </a:rPr>
              <a:t>, P., &amp; Murphy, A.W. (2006). Helping each other to learn – a process evaluation of peer-assisted learning. </a:t>
            </a:r>
            <a:r>
              <a:rPr lang="en-US" sz="1050" i="1" dirty="0">
                <a:latin typeface="Cambria" panose="02040503050406030204" pitchFamily="18" charset="0"/>
                <a:cs typeface="Cambria"/>
              </a:rPr>
              <a:t>BMC Medical Education, 6</a:t>
            </a:r>
            <a:r>
              <a:rPr lang="en-US" sz="1050" dirty="0">
                <a:latin typeface="Cambria" panose="02040503050406030204" pitchFamily="18" charset="0"/>
                <a:cs typeface="Cambria"/>
              </a:rPr>
              <a:t>(18). doi:10.1186/1472-6920-6-18</a:t>
            </a:r>
          </a:p>
          <a:p>
            <a:r>
              <a:rPr lang="en-US" sz="1050" dirty="0">
                <a:latin typeface="Cambria" panose="02040503050406030204" pitchFamily="18" charset="0"/>
                <a:cs typeface="Cambria"/>
              </a:rPr>
              <a:t>14 </a:t>
            </a:r>
            <a:r>
              <a:rPr lang="en-US" sz="1050" dirty="0" err="1">
                <a:latin typeface="Cambria" panose="02040503050406030204" pitchFamily="18" charset="0"/>
                <a:cs typeface="Cambria"/>
              </a:rPr>
              <a:t>Lockspeiser</a:t>
            </a:r>
            <a:r>
              <a:rPr lang="en-US" sz="1050" dirty="0">
                <a:latin typeface="Cambria" panose="02040503050406030204" pitchFamily="18" charset="0"/>
                <a:cs typeface="Cambria"/>
              </a:rPr>
              <a:t>, T.M., O’Sullivan, P., </a:t>
            </a:r>
            <a:r>
              <a:rPr lang="en-US" sz="1050" dirty="0" err="1">
                <a:latin typeface="Cambria" panose="02040503050406030204" pitchFamily="18" charset="0"/>
                <a:cs typeface="Cambria"/>
              </a:rPr>
              <a:t>Teherani</a:t>
            </a:r>
            <a:r>
              <a:rPr lang="en-US" sz="1050" dirty="0">
                <a:latin typeface="Cambria" panose="02040503050406030204" pitchFamily="18" charset="0"/>
                <a:cs typeface="Cambria"/>
              </a:rPr>
              <a:t>, A., &amp; Muller, J. (2008). Understanding the experience of being taught by peers: the value of social and cognitive congruence. </a:t>
            </a:r>
            <a:r>
              <a:rPr lang="en-US" sz="1050" i="1" dirty="0">
                <a:latin typeface="Cambria" panose="02040503050406030204" pitchFamily="18" charset="0"/>
                <a:cs typeface="Cambria"/>
              </a:rPr>
              <a:t>Advances in Health Science Education, 13</a:t>
            </a:r>
            <a:r>
              <a:rPr lang="en-US" sz="1050" dirty="0">
                <a:latin typeface="Cambria" panose="02040503050406030204" pitchFamily="18" charset="0"/>
                <a:cs typeface="Cambria"/>
              </a:rPr>
              <a:t>: 361-372. DOI 10.1007/s10459-006-9049-8</a:t>
            </a:r>
          </a:p>
        </p:txBody>
      </p:sp>
      <p:pic>
        <p:nvPicPr>
          <p:cNvPr id="71" name="Picture 7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47883" y="3809585"/>
            <a:ext cx="3986783" cy="3474720"/>
          </a:xfrm>
          <a:prstGeom prst="rect">
            <a:avLst/>
          </a:prstGeom>
        </p:spPr>
      </p:pic>
      <p:pic>
        <p:nvPicPr>
          <p:cNvPr id="72" name="Picture 7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550149" y="1443954"/>
            <a:ext cx="5991147" cy="3200400"/>
          </a:xfrm>
          <a:prstGeom prst="rect">
            <a:avLst/>
          </a:prstGeom>
        </p:spPr>
      </p:pic>
      <p:pic>
        <p:nvPicPr>
          <p:cNvPr id="73" name="Picture 7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417478" y="1425533"/>
            <a:ext cx="3538006" cy="3566160"/>
          </a:xfrm>
          <a:prstGeom prst="rect">
            <a:avLst/>
          </a:prstGeom>
        </p:spPr>
      </p:pic>
      <p:pic>
        <p:nvPicPr>
          <p:cNvPr id="5" name="Picture 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340191" y="5147994"/>
            <a:ext cx="12700001" cy="2286000"/>
          </a:xfrm>
          <a:prstGeom prst="rect">
            <a:avLst/>
          </a:prstGeom>
        </p:spPr>
      </p:pic>
      <p:sp>
        <p:nvSpPr>
          <p:cNvPr id="74" name="Title 1"/>
          <p:cNvSpPr txBox="1">
            <a:spLocks/>
          </p:cNvSpPr>
          <p:nvPr/>
        </p:nvSpPr>
        <p:spPr>
          <a:xfrm>
            <a:off x="5738892" y="5282325"/>
            <a:ext cx="25770102" cy="1522823"/>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400" dirty="0">
                <a:solidFill>
                  <a:schemeClr val="bg1">
                    <a:lumMod val="50000"/>
                  </a:schemeClr>
                </a:solidFill>
                <a:latin typeface="Minion Pro" panose="02040503050306020203" pitchFamily="18" charset="0"/>
              </a:rPr>
              <a:t>Sophie Grelson, Erin Zigler, &amp; Natalie Taufen </a:t>
            </a:r>
          </a:p>
          <a:p>
            <a:pPr algn="l"/>
            <a:r>
              <a:rPr lang="en-US" sz="4400" dirty="0">
                <a:solidFill>
                  <a:schemeClr val="bg1">
                    <a:lumMod val="50000"/>
                  </a:schemeClr>
                </a:solidFill>
                <a:latin typeface="Minion Pro" panose="02040503050306020203" pitchFamily="18" charset="0"/>
              </a:rPr>
              <a:t>Faculty Mentors: Abby Hemmerich, Ph.D., CCC-SLP, &amp; Jerry Hoepner, Ph.D., CCC-SLP </a:t>
            </a:r>
          </a:p>
          <a:p>
            <a:pPr algn="l"/>
            <a:r>
              <a:rPr lang="en-US" sz="4400" dirty="0">
                <a:solidFill>
                  <a:schemeClr val="bg1">
                    <a:lumMod val="50000"/>
                  </a:schemeClr>
                </a:solidFill>
                <a:latin typeface="Minion Pro" panose="02040503050306020203" pitchFamily="18" charset="0"/>
              </a:rPr>
              <a:t>University of Wisconsin-Eau Claire  |  Communication Sciences and Disorders</a:t>
            </a:r>
          </a:p>
        </p:txBody>
      </p:sp>
      <p:sp>
        <p:nvSpPr>
          <p:cNvPr id="6" name="TextBox 5"/>
          <p:cNvSpPr txBox="1"/>
          <p:nvPr/>
        </p:nvSpPr>
        <p:spPr>
          <a:xfrm>
            <a:off x="959742" y="11086200"/>
            <a:ext cx="14447199" cy="2062103"/>
          </a:xfrm>
          <a:prstGeom prst="rect">
            <a:avLst/>
          </a:prstGeom>
          <a:noFill/>
        </p:spPr>
        <p:txBody>
          <a:bodyPr wrap="square" rtlCol="0" anchor="t">
            <a:spAutoFit/>
          </a:bodyPr>
          <a:lstStyle/>
          <a:p>
            <a:pPr marL="457200" indent="-344488">
              <a:buFont typeface="Arial"/>
              <a:buChar char="•"/>
            </a:pPr>
            <a:r>
              <a:rPr lang="en-US" sz="3200" dirty="0">
                <a:latin typeface="Cambria" charset="0"/>
                <a:ea typeface="Cambria" charset="0"/>
                <a:cs typeface="Cambria" charset="0"/>
              </a:rPr>
              <a:t>Faculty in various disciplines commonly employ teaching assistants to assist in course delivery</a:t>
            </a:r>
          </a:p>
          <a:p>
            <a:pPr marL="457200" indent="-344488">
              <a:buFont typeface="Arial"/>
              <a:buChar char="•"/>
            </a:pPr>
            <a:r>
              <a:rPr lang="en-US" sz="3200" dirty="0">
                <a:latin typeface="Cambria" charset="0"/>
                <a:ea typeface="Cambria" charset="0"/>
                <a:cs typeface="Cambria" charset="0"/>
              </a:rPr>
              <a:t>The impact of those teaching assistants on faculty has not been studied often and has never been examined in Communication Sciences and Disorders (CSD).</a:t>
            </a:r>
          </a:p>
        </p:txBody>
      </p:sp>
      <p:sp>
        <p:nvSpPr>
          <p:cNvPr id="35" name="TextBox 34"/>
          <p:cNvSpPr txBox="1"/>
          <p:nvPr/>
        </p:nvSpPr>
        <p:spPr>
          <a:xfrm>
            <a:off x="15460762" y="14277216"/>
            <a:ext cx="679149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Unique To Faculty Benefits</a:t>
            </a:r>
          </a:p>
        </p:txBody>
      </p:sp>
      <p:sp>
        <p:nvSpPr>
          <p:cNvPr id="12" name="Rectangle 11"/>
          <p:cNvSpPr/>
          <p:nvPr/>
        </p:nvSpPr>
        <p:spPr>
          <a:xfrm>
            <a:off x="16402050" y="10026738"/>
            <a:ext cx="2597749" cy="1753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725857">
            <a:off x="17114537" y="11424576"/>
            <a:ext cx="1363349" cy="7733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0547362" y="10264258"/>
            <a:ext cx="1502689" cy="14903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1941575" y="9966401"/>
            <a:ext cx="6383025" cy="14903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20039703">
            <a:off x="23383611" y="10999098"/>
            <a:ext cx="1585108" cy="8702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6204779" y="11290299"/>
            <a:ext cx="2119821" cy="5209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xmlns="" id="{464ECE43-0056-4B38-A616-1604C9EFD062}"/>
              </a:ext>
            </a:extLst>
          </p:cNvPr>
          <p:cNvGrpSpPr/>
          <p:nvPr/>
        </p:nvGrpSpPr>
        <p:grpSpPr>
          <a:xfrm>
            <a:off x="15302577" y="14988663"/>
            <a:ext cx="13665200" cy="7487105"/>
            <a:chOff x="15501073" y="9197117"/>
            <a:chExt cx="13665200" cy="7487105"/>
          </a:xfrm>
        </p:grpSpPr>
        <p:pic>
          <p:nvPicPr>
            <p:cNvPr id="10" name="Picture 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501073" y="9403232"/>
              <a:ext cx="13665200" cy="7280990"/>
            </a:xfrm>
            <a:prstGeom prst="rect">
              <a:avLst/>
            </a:prstGeom>
          </p:spPr>
        </p:pic>
        <p:sp>
          <p:nvSpPr>
            <p:cNvPr id="11" name="Rounded Rectangular Callout 10"/>
            <p:cNvSpPr/>
            <p:nvPr/>
          </p:nvSpPr>
          <p:spPr>
            <a:xfrm>
              <a:off x="18200694" y="9474702"/>
              <a:ext cx="2291917" cy="1787926"/>
            </a:xfrm>
            <a:prstGeom prst="wedgeRoundRectCallout">
              <a:avLst>
                <a:gd name="adj1" fmla="val 15281"/>
                <a:gd name="adj2" fmla="val 91246"/>
                <a:gd name="adj3" fmla="val 16667"/>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26011447" y="9496046"/>
              <a:ext cx="2162337" cy="2093386"/>
            </a:xfrm>
            <a:prstGeom prst="wedgeRoundRectCallout">
              <a:avLst>
                <a:gd name="adj1" fmla="val 21899"/>
                <a:gd name="adj2" fmla="val 67621"/>
                <a:gd name="adj3" fmla="val 1666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Callout 18"/>
            <p:cNvSpPr/>
            <p:nvPr/>
          </p:nvSpPr>
          <p:spPr>
            <a:xfrm>
              <a:off x="15654399" y="9474703"/>
              <a:ext cx="2392969" cy="2305472"/>
            </a:xfrm>
            <a:prstGeom prst="wedgeEllipseCallout">
              <a:avLst>
                <a:gd name="adj1" fmla="val 27410"/>
                <a:gd name="adj2" fmla="val 69416"/>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Callout 19"/>
            <p:cNvSpPr/>
            <p:nvPr/>
          </p:nvSpPr>
          <p:spPr>
            <a:xfrm>
              <a:off x="20134457" y="9281984"/>
              <a:ext cx="2235817" cy="2268793"/>
            </a:xfrm>
            <a:prstGeom prst="wedgeEllipseCallout">
              <a:avLst>
                <a:gd name="adj1" fmla="val 42666"/>
                <a:gd name="adj2" fmla="val 66602"/>
              </a:avLst>
            </a:prstGeom>
            <a:solidFill>
              <a:srgbClr val="963ED9"/>
            </a:solidFill>
            <a:ln>
              <a:solidFill>
                <a:srgbClr val="963E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Callout 21"/>
            <p:cNvSpPr/>
            <p:nvPr/>
          </p:nvSpPr>
          <p:spPr>
            <a:xfrm>
              <a:off x="22523600" y="9197117"/>
              <a:ext cx="2242273" cy="1999145"/>
            </a:xfrm>
            <a:prstGeom prst="wedgeEllipseCallout">
              <a:avLst>
                <a:gd name="adj1" fmla="val 23167"/>
                <a:gd name="adj2" fmla="val 87777"/>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ular Callout 20"/>
            <p:cNvSpPr/>
            <p:nvPr/>
          </p:nvSpPr>
          <p:spPr>
            <a:xfrm>
              <a:off x="24303737" y="9291154"/>
              <a:ext cx="1973178" cy="1905109"/>
            </a:xfrm>
            <a:prstGeom prst="wedgeRoundRectCallout">
              <a:avLst>
                <a:gd name="adj1" fmla="val 24289"/>
                <a:gd name="adj2" fmla="val 94797"/>
                <a:gd name="adj3" fmla="val 16667"/>
              </a:avLst>
            </a:prstGeom>
            <a:solidFill>
              <a:srgbClr val="F50002"/>
            </a:solidFill>
            <a:ln>
              <a:solidFill>
                <a:srgbClr val="F500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8215686" y="10102624"/>
              <a:ext cx="1949252" cy="1107996"/>
            </a:xfrm>
            <a:prstGeom prst="rect">
              <a:avLst/>
            </a:prstGeom>
            <a:noFill/>
          </p:spPr>
          <p:txBody>
            <a:bodyPr wrap="square" rtlCol="0">
              <a:spAutoFit/>
            </a:bodyPr>
            <a:lstStyle/>
            <a:p>
              <a:r>
                <a:rPr lang="en-US" sz="2200" dirty="0">
                  <a:latin typeface="Cambria" charset="0"/>
                  <a:ea typeface="Cambria" charset="0"/>
                  <a:cs typeface="Cambria" charset="0"/>
                </a:rPr>
                <a:t>Accountability</a:t>
              </a:r>
            </a:p>
            <a:p>
              <a:endParaRPr lang="en-US" sz="2200" dirty="0">
                <a:latin typeface="Cambria" charset="0"/>
                <a:ea typeface="Cambria" charset="0"/>
                <a:cs typeface="Cambria" charset="0"/>
              </a:endParaRPr>
            </a:p>
            <a:p>
              <a:r>
                <a:rPr lang="en-US" sz="2200" dirty="0">
                  <a:latin typeface="Cambria" charset="0"/>
                  <a:ea typeface="Cambria" charset="0"/>
                  <a:cs typeface="Cambria" charset="0"/>
                </a:rPr>
                <a:t>(5)</a:t>
              </a:r>
            </a:p>
          </p:txBody>
        </p:sp>
        <p:sp>
          <p:nvSpPr>
            <p:cNvPr id="24" name="TextBox 23"/>
            <p:cNvSpPr txBox="1"/>
            <p:nvPr/>
          </p:nvSpPr>
          <p:spPr>
            <a:xfrm>
              <a:off x="16098493" y="9901425"/>
              <a:ext cx="2279911" cy="1785104"/>
            </a:xfrm>
            <a:prstGeom prst="rect">
              <a:avLst/>
            </a:prstGeom>
            <a:noFill/>
          </p:spPr>
          <p:txBody>
            <a:bodyPr wrap="square" rtlCol="0">
              <a:spAutoFit/>
            </a:bodyPr>
            <a:lstStyle/>
            <a:p>
              <a:r>
                <a:rPr lang="en-US" sz="2200" dirty="0">
                  <a:latin typeface="Cambria" charset="0"/>
                  <a:ea typeface="Cambria" charset="0"/>
                  <a:cs typeface="Cambria" charset="0"/>
                </a:rPr>
                <a:t>Assistance/ Decreased Workload</a:t>
              </a:r>
            </a:p>
            <a:p>
              <a:endParaRPr lang="en-US" sz="2200" dirty="0">
                <a:latin typeface="Cambria" charset="0"/>
                <a:ea typeface="Cambria" charset="0"/>
                <a:cs typeface="Cambria" charset="0"/>
              </a:endParaRPr>
            </a:p>
            <a:p>
              <a:r>
                <a:rPr lang="en-US" sz="2200" dirty="0">
                  <a:latin typeface="Cambria" charset="0"/>
                  <a:ea typeface="Cambria" charset="0"/>
                  <a:cs typeface="Cambria" charset="0"/>
                </a:rPr>
                <a:t>(16)</a:t>
              </a:r>
            </a:p>
          </p:txBody>
        </p:sp>
        <p:sp>
          <p:nvSpPr>
            <p:cNvPr id="25" name="TextBox 24"/>
            <p:cNvSpPr txBox="1"/>
            <p:nvPr/>
          </p:nvSpPr>
          <p:spPr>
            <a:xfrm>
              <a:off x="20698060" y="9607304"/>
              <a:ext cx="1394213" cy="1785104"/>
            </a:xfrm>
            <a:prstGeom prst="rect">
              <a:avLst/>
            </a:prstGeom>
            <a:noFill/>
          </p:spPr>
          <p:txBody>
            <a:bodyPr wrap="square" rtlCol="0">
              <a:spAutoFit/>
            </a:bodyPr>
            <a:lstStyle/>
            <a:p>
              <a:endParaRPr lang="en-US" sz="2200" dirty="0">
                <a:latin typeface="Cambria" charset="0"/>
                <a:ea typeface="Cambria" charset="0"/>
                <a:cs typeface="Cambria" charset="0"/>
              </a:endParaRPr>
            </a:p>
            <a:p>
              <a:r>
                <a:rPr lang="en-US" sz="2200" dirty="0">
                  <a:latin typeface="Cambria" charset="0"/>
                  <a:ea typeface="Cambria" charset="0"/>
                  <a:cs typeface="Cambria" charset="0"/>
                </a:rPr>
                <a:t>Student Insight</a:t>
              </a:r>
            </a:p>
            <a:p>
              <a:endParaRPr lang="en-US" sz="2200" dirty="0">
                <a:latin typeface="Cambria" charset="0"/>
                <a:ea typeface="Cambria" charset="0"/>
                <a:cs typeface="Cambria" charset="0"/>
              </a:endParaRPr>
            </a:p>
            <a:p>
              <a:r>
                <a:rPr lang="en-US" sz="2200" dirty="0">
                  <a:latin typeface="Cambria" charset="0"/>
                  <a:ea typeface="Cambria" charset="0"/>
                  <a:cs typeface="Cambria" charset="0"/>
                </a:rPr>
                <a:t>(20)</a:t>
              </a:r>
            </a:p>
          </p:txBody>
        </p:sp>
        <p:sp>
          <p:nvSpPr>
            <p:cNvPr id="26" name="TextBox 25"/>
            <p:cNvSpPr txBox="1"/>
            <p:nvPr/>
          </p:nvSpPr>
          <p:spPr>
            <a:xfrm>
              <a:off x="22974898" y="9639650"/>
              <a:ext cx="1609000" cy="1446550"/>
            </a:xfrm>
            <a:prstGeom prst="rect">
              <a:avLst/>
            </a:prstGeom>
            <a:noFill/>
          </p:spPr>
          <p:txBody>
            <a:bodyPr wrap="square" rtlCol="0">
              <a:spAutoFit/>
            </a:bodyPr>
            <a:lstStyle/>
            <a:p>
              <a:r>
                <a:rPr lang="en-US" sz="2200" dirty="0">
                  <a:latin typeface="Cambria" charset="0"/>
                  <a:ea typeface="Cambria" charset="0"/>
                  <a:cs typeface="Cambria" charset="0"/>
                </a:rPr>
                <a:t>Teaching Strategy</a:t>
              </a:r>
            </a:p>
            <a:p>
              <a:endParaRPr lang="en-US" sz="2200" dirty="0">
                <a:latin typeface="Cambria" charset="0"/>
                <a:ea typeface="Cambria" charset="0"/>
                <a:cs typeface="Cambria" charset="0"/>
              </a:endParaRPr>
            </a:p>
            <a:p>
              <a:r>
                <a:rPr lang="en-US" sz="2200" dirty="0">
                  <a:latin typeface="Cambria" charset="0"/>
                  <a:ea typeface="Cambria" charset="0"/>
                  <a:cs typeface="Cambria" charset="0"/>
                </a:rPr>
                <a:t>(17)</a:t>
              </a:r>
            </a:p>
          </p:txBody>
        </p:sp>
        <p:sp>
          <p:nvSpPr>
            <p:cNvPr id="27" name="TextBox 26"/>
            <p:cNvSpPr txBox="1"/>
            <p:nvPr/>
          </p:nvSpPr>
          <p:spPr>
            <a:xfrm>
              <a:off x="24568976" y="9864405"/>
              <a:ext cx="1525736" cy="1107996"/>
            </a:xfrm>
            <a:prstGeom prst="rect">
              <a:avLst/>
            </a:prstGeom>
            <a:noFill/>
          </p:spPr>
          <p:txBody>
            <a:bodyPr wrap="square" rtlCol="0">
              <a:spAutoFit/>
            </a:bodyPr>
            <a:lstStyle/>
            <a:p>
              <a:r>
                <a:rPr lang="en-US" sz="2200" dirty="0">
                  <a:latin typeface="Cambria" charset="0"/>
                  <a:ea typeface="Cambria" charset="0"/>
                  <a:cs typeface="Cambria" charset="0"/>
                </a:rPr>
                <a:t>Mentoring</a:t>
              </a:r>
            </a:p>
            <a:p>
              <a:endParaRPr lang="en-US" sz="2200" dirty="0">
                <a:latin typeface="Cambria" charset="0"/>
                <a:ea typeface="Cambria" charset="0"/>
                <a:cs typeface="Cambria" charset="0"/>
              </a:endParaRPr>
            </a:p>
            <a:p>
              <a:r>
                <a:rPr lang="en-US" sz="2200" dirty="0">
                  <a:latin typeface="Cambria" charset="0"/>
                  <a:ea typeface="Cambria" charset="0"/>
                  <a:cs typeface="Cambria" charset="0"/>
                </a:rPr>
                <a:t>(15)</a:t>
              </a:r>
            </a:p>
          </p:txBody>
        </p:sp>
        <p:sp>
          <p:nvSpPr>
            <p:cNvPr id="28" name="TextBox 27"/>
            <p:cNvSpPr txBox="1"/>
            <p:nvPr/>
          </p:nvSpPr>
          <p:spPr>
            <a:xfrm>
              <a:off x="26284192" y="10087549"/>
              <a:ext cx="1772860" cy="1446550"/>
            </a:xfrm>
            <a:prstGeom prst="rect">
              <a:avLst/>
            </a:prstGeom>
            <a:noFill/>
          </p:spPr>
          <p:txBody>
            <a:bodyPr wrap="square" rtlCol="0">
              <a:spAutoFit/>
            </a:bodyPr>
            <a:lstStyle/>
            <a:p>
              <a:r>
                <a:rPr lang="en-US" sz="2200" dirty="0">
                  <a:latin typeface="Cambria" charset="0"/>
                  <a:ea typeface="Cambria" charset="0"/>
                  <a:cs typeface="Cambria" charset="0"/>
                </a:rPr>
                <a:t>Disposition</a:t>
              </a:r>
            </a:p>
            <a:p>
              <a:endParaRPr lang="en-US" sz="2200" dirty="0">
                <a:latin typeface="Cambria" charset="0"/>
                <a:ea typeface="Cambria" charset="0"/>
                <a:cs typeface="Cambria" charset="0"/>
              </a:endParaRPr>
            </a:p>
            <a:p>
              <a:endParaRPr lang="en-US" sz="2200" dirty="0">
                <a:latin typeface="Cambria" charset="0"/>
                <a:ea typeface="Cambria" charset="0"/>
                <a:cs typeface="Cambria" charset="0"/>
              </a:endParaRPr>
            </a:p>
            <a:p>
              <a:r>
                <a:rPr lang="en-US" sz="2200" dirty="0">
                  <a:latin typeface="Cambria" charset="0"/>
                  <a:ea typeface="Cambria" charset="0"/>
                  <a:cs typeface="Cambria" charset="0"/>
                </a:rPr>
                <a:t>(9)</a:t>
              </a:r>
            </a:p>
          </p:txBody>
        </p:sp>
      </p:grpSp>
      <p:grpSp>
        <p:nvGrpSpPr>
          <p:cNvPr id="3" name="Group 2">
            <a:extLst>
              <a:ext uri="{FF2B5EF4-FFF2-40B4-BE49-F238E27FC236}">
                <a16:creationId xmlns:a16="http://schemas.microsoft.com/office/drawing/2014/main" xmlns="" id="{F2456296-4D27-4398-81A9-E62F9FD81A80}"/>
              </a:ext>
            </a:extLst>
          </p:cNvPr>
          <p:cNvGrpSpPr/>
          <p:nvPr/>
        </p:nvGrpSpPr>
        <p:grpSpPr>
          <a:xfrm>
            <a:off x="16368766" y="9070474"/>
            <a:ext cx="11933402" cy="5657415"/>
            <a:chOff x="15700675" y="17202584"/>
            <a:chExt cx="11933402" cy="5657415"/>
          </a:xfrm>
        </p:grpSpPr>
        <p:graphicFrame>
          <p:nvGraphicFramePr>
            <p:cNvPr id="29" name="Chart 28"/>
            <p:cNvGraphicFramePr/>
            <p:nvPr>
              <p:extLst>
                <p:ext uri="{D42A27DB-BD31-4B8C-83A1-F6EECF244321}">
                  <p14:modId xmlns:p14="http://schemas.microsoft.com/office/powerpoint/2010/main" val="2685300735"/>
                </p:ext>
              </p:extLst>
            </p:nvPr>
          </p:nvGraphicFramePr>
          <p:xfrm>
            <a:off x="15700675" y="17202584"/>
            <a:ext cx="11933402" cy="5657415"/>
          </p:xfrm>
          <a:graphic>
            <a:graphicData uri="http://schemas.openxmlformats.org/drawingml/2006/chart">
              <c:chart xmlns:c="http://schemas.openxmlformats.org/drawingml/2006/chart" xmlns:r="http://schemas.openxmlformats.org/officeDocument/2006/relationships" r:id="rId13"/>
            </a:graphicData>
          </a:graphic>
        </p:graphicFrame>
        <p:sp>
          <p:nvSpPr>
            <p:cNvPr id="30" name="TextBox 29"/>
            <p:cNvSpPr txBox="1"/>
            <p:nvPr/>
          </p:nvSpPr>
          <p:spPr>
            <a:xfrm>
              <a:off x="21536002" y="19714860"/>
              <a:ext cx="4217467" cy="523220"/>
            </a:xfrm>
            <a:prstGeom prst="rect">
              <a:avLst/>
            </a:prstGeom>
            <a:noFill/>
          </p:spPr>
          <p:txBody>
            <a:bodyPr wrap="square" rtlCol="0">
              <a:spAutoFit/>
            </a:bodyPr>
            <a:lstStyle/>
            <a:p>
              <a:r>
                <a:rPr lang="en-US" sz="2800" dirty="0">
                  <a:latin typeface="Cambria" charset="0"/>
                  <a:ea typeface="Cambria" charset="0"/>
                  <a:cs typeface="Cambria" charset="0"/>
                </a:rPr>
                <a:t>Benefits- 74%</a:t>
              </a:r>
            </a:p>
          </p:txBody>
        </p:sp>
        <p:sp>
          <p:nvSpPr>
            <p:cNvPr id="31" name="TextBox 30"/>
            <p:cNvSpPr txBox="1"/>
            <p:nvPr/>
          </p:nvSpPr>
          <p:spPr>
            <a:xfrm>
              <a:off x="18124030" y="18276300"/>
              <a:ext cx="2445243" cy="830997"/>
            </a:xfrm>
            <a:prstGeom prst="rect">
              <a:avLst/>
            </a:prstGeom>
            <a:noFill/>
          </p:spPr>
          <p:txBody>
            <a:bodyPr wrap="square" rtlCol="0">
              <a:spAutoFit/>
            </a:bodyPr>
            <a:lstStyle/>
            <a:p>
              <a:r>
                <a:rPr lang="en-US" sz="2400">
                  <a:latin typeface="Cambria" charset="0"/>
                  <a:ea typeface="Cambria" charset="0"/>
                  <a:cs typeface="Cambria" charset="0"/>
                </a:rPr>
                <a:t>Disadvantages- 15%</a:t>
              </a:r>
            </a:p>
          </p:txBody>
        </p:sp>
        <p:sp>
          <p:nvSpPr>
            <p:cNvPr id="32" name="TextBox 31"/>
            <p:cNvSpPr txBox="1"/>
            <p:nvPr/>
          </p:nvSpPr>
          <p:spPr>
            <a:xfrm>
              <a:off x="19753301" y="17622969"/>
              <a:ext cx="2482287" cy="461665"/>
            </a:xfrm>
            <a:prstGeom prst="rect">
              <a:avLst/>
            </a:prstGeom>
            <a:noFill/>
          </p:spPr>
          <p:txBody>
            <a:bodyPr wrap="square" rtlCol="0">
              <a:spAutoFit/>
            </a:bodyPr>
            <a:lstStyle/>
            <a:p>
              <a:r>
                <a:rPr lang="en-US" sz="2400" dirty="0">
                  <a:latin typeface="Cambria" charset="0"/>
                  <a:ea typeface="Cambria" charset="0"/>
                  <a:cs typeface="Cambria" charset="0"/>
                </a:rPr>
                <a:t>Neutral- 11%</a:t>
              </a:r>
            </a:p>
          </p:txBody>
        </p:sp>
      </p:grpSp>
      <p:cxnSp>
        <p:nvCxnSpPr>
          <p:cNvPr id="75" name="Straight Connector 74"/>
          <p:cNvCxnSpPr/>
          <p:nvPr/>
        </p:nvCxnSpPr>
        <p:spPr>
          <a:xfrm>
            <a:off x="1210485" y="7629108"/>
            <a:ext cx="39521130" cy="0"/>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77" name="TextBox 76"/>
          <p:cNvSpPr txBox="1"/>
          <p:nvPr/>
        </p:nvSpPr>
        <p:spPr>
          <a:xfrm>
            <a:off x="15683238" y="8646093"/>
            <a:ext cx="679149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The Big Picture</a:t>
            </a:r>
          </a:p>
        </p:txBody>
      </p:sp>
      <p:sp>
        <p:nvSpPr>
          <p:cNvPr id="41" name="TextBox 40"/>
          <p:cNvSpPr txBox="1"/>
          <p:nvPr/>
        </p:nvSpPr>
        <p:spPr>
          <a:xfrm>
            <a:off x="15320394" y="22813679"/>
            <a:ext cx="12842861" cy="3046988"/>
          </a:xfrm>
          <a:prstGeom prst="rect">
            <a:avLst/>
          </a:prstGeom>
          <a:noFill/>
        </p:spPr>
        <p:txBody>
          <a:bodyPr wrap="square" rtlCol="0">
            <a:spAutoFit/>
          </a:bodyPr>
          <a:lstStyle/>
          <a:p>
            <a:r>
              <a:rPr lang="en-US" sz="3200" dirty="0">
                <a:solidFill>
                  <a:srgbClr val="000000"/>
                </a:solidFill>
                <a:latin typeface="Times New Roman" charset="0"/>
              </a:rPr>
              <a:t>“In our field we teach students how to implement techniques for therapy, we talk about disorders, we talk about how we assess, but we don’t spend a lot of time on how we </a:t>
            </a:r>
            <a:r>
              <a:rPr lang="en-US" sz="3200" b="1" dirty="0">
                <a:solidFill>
                  <a:srgbClr val="000000"/>
                </a:solidFill>
                <a:latin typeface="Times New Roman" charset="0"/>
              </a:rPr>
              <a:t>actually teach </a:t>
            </a:r>
            <a:r>
              <a:rPr lang="en-US" sz="3200" dirty="0">
                <a:solidFill>
                  <a:srgbClr val="000000"/>
                </a:solidFill>
                <a:latin typeface="Times New Roman" charset="0"/>
              </a:rPr>
              <a:t>the skills to support learning.”</a:t>
            </a:r>
          </a:p>
          <a:p>
            <a:endParaRPr lang="en-US" sz="3200" dirty="0">
              <a:solidFill>
                <a:srgbClr val="000000"/>
              </a:solidFill>
              <a:latin typeface="Times New Roman" charset="0"/>
            </a:endParaRPr>
          </a:p>
          <a:p>
            <a:pPr fontAlgn="t"/>
            <a:r>
              <a:rPr lang="en-US" sz="3200" dirty="0">
                <a:latin typeface="Cambria" charset="0"/>
                <a:ea typeface="Cambria" charset="0"/>
                <a:cs typeface="Cambria" charset="0"/>
              </a:rPr>
              <a:t>‘They help me think about the </a:t>
            </a:r>
            <a:r>
              <a:rPr lang="en-US" sz="3200" b="1" dirty="0">
                <a:latin typeface="Cambria" charset="0"/>
                <a:ea typeface="Cambria" charset="0"/>
                <a:cs typeface="Cambria" charset="0"/>
              </a:rPr>
              <a:t>student perspective </a:t>
            </a:r>
            <a:r>
              <a:rPr lang="en-US" sz="3200" dirty="0">
                <a:latin typeface="Cambria" charset="0"/>
                <a:ea typeface="Cambria" charset="0"/>
                <a:cs typeface="Cambria" charset="0"/>
              </a:rPr>
              <a:t>as I will often change my activities based on feedback they give me.”</a:t>
            </a:r>
          </a:p>
        </p:txBody>
      </p:sp>
      <p:sp>
        <p:nvSpPr>
          <p:cNvPr id="52" name="Oval 51"/>
          <p:cNvSpPr/>
          <p:nvPr/>
        </p:nvSpPr>
        <p:spPr>
          <a:xfrm>
            <a:off x="28418732" y="8339372"/>
            <a:ext cx="3267724" cy="3272474"/>
          </a:xfrm>
          <a:prstGeom prst="ellipse">
            <a:avLst/>
          </a:prstGeom>
          <a:solidFill>
            <a:schemeClr val="bg1"/>
          </a:solidFill>
          <a:ln>
            <a:solidFill>
              <a:srgbClr val="2E5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9019705" y="9323276"/>
            <a:ext cx="6791499" cy="1323439"/>
          </a:xfrm>
          <a:prstGeom prst="rect">
            <a:avLst/>
          </a:prstGeom>
          <a:noFill/>
        </p:spPr>
        <p:txBody>
          <a:bodyPr wrap="square" rtlCol="0">
            <a:spAutoFit/>
          </a:bodyPr>
          <a:lstStyle/>
          <a:p>
            <a:r>
              <a:rPr lang="en-US" sz="4000" cap="small" dirty="0">
                <a:solidFill>
                  <a:srgbClr val="2E508E"/>
                </a:solidFill>
                <a:latin typeface="Minion Pro" panose="02040503050306020203" pitchFamily="18" charset="0"/>
              </a:rPr>
              <a:t>Student </a:t>
            </a:r>
          </a:p>
          <a:p>
            <a:r>
              <a:rPr lang="en-US" sz="4000" cap="small" dirty="0">
                <a:solidFill>
                  <a:srgbClr val="2E508E"/>
                </a:solidFill>
                <a:latin typeface="Minion Pro" panose="02040503050306020203" pitchFamily="18" charset="0"/>
              </a:rPr>
              <a:t>Benefits</a:t>
            </a:r>
          </a:p>
        </p:txBody>
      </p:sp>
      <p:sp>
        <p:nvSpPr>
          <p:cNvPr id="78" name="Oval 77"/>
          <p:cNvSpPr/>
          <p:nvPr/>
        </p:nvSpPr>
        <p:spPr>
          <a:xfrm>
            <a:off x="33069339" y="9248103"/>
            <a:ext cx="2575454" cy="2336553"/>
          </a:xfrm>
          <a:prstGeom prst="ellipse">
            <a:avLst/>
          </a:prstGeom>
          <a:solidFill>
            <a:srgbClr val="2E508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79" name="Oval 78"/>
          <p:cNvSpPr/>
          <p:nvPr/>
        </p:nvSpPr>
        <p:spPr>
          <a:xfrm>
            <a:off x="36202241" y="14440124"/>
            <a:ext cx="2575454" cy="2336553"/>
          </a:xfrm>
          <a:prstGeom prst="ellipse">
            <a:avLst/>
          </a:prstGeom>
          <a:solidFill>
            <a:srgbClr val="DD9E11"/>
          </a:solidFill>
          <a:ln>
            <a:solidFill>
              <a:srgbClr val="EDAC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37987642" y="11550777"/>
            <a:ext cx="2367181" cy="2212970"/>
          </a:xfrm>
          <a:prstGeom prst="ellipse">
            <a:avLst/>
          </a:prstGeom>
          <a:solidFill>
            <a:srgbClr val="DD9E11"/>
          </a:solidFill>
          <a:ln>
            <a:solidFill>
              <a:srgbClr val="EDAC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37779369" y="8439027"/>
            <a:ext cx="2575454" cy="2336553"/>
          </a:xfrm>
          <a:prstGeom prst="ellipse">
            <a:avLst/>
          </a:prstGeom>
          <a:solidFill>
            <a:srgbClr val="DD9E11"/>
          </a:solidFill>
          <a:ln>
            <a:solidFill>
              <a:srgbClr val="DD9E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32046243" y="13398661"/>
            <a:ext cx="2575454" cy="2336553"/>
          </a:xfrm>
          <a:prstGeom prst="ellipse">
            <a:avLst/>
          </a:prstGeom>
          <a:solidFill>
            <a:srgbClr val="DD9E11"/>
          </a:solidFill>
          <a:ln>
            <a:solidFill>
              <a:srgbClr val="EDAC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6" name="Straight Connector 85"/>
          <p:cNvCxnSpPr/>
          <p:nvPr/>
        </p:nvCxnSpPr>
        <p:spPr>
          <a:xfrm>
            <a:off x="31665163" y="9963160"/>
            <a:ext cx="1503566" cy="320304"/>
          </a:xfrm>
          <a:prstGeom prst="line">
            <a:avLst/>
          </a:prstGeom>
          <a:ln>
            <a:solidFill>
              <a:srgbClr val="2E508E"/>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31450763" y="8684807"/>
            <a:ext cx="6778374" cy="486071"/>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509122" y="10738740"/>
            <a:ext cx="6679138" cy="2541602"/>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1067059" y="11262628"/>
            <a:ext cx="1640806" cy="2329712"/>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29707483" y="11556132"/>
            <a:ext cx="11330" cy="2536445"/>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endCxn id="79" idx="1"/>
          </p:cNvCxnSpPr>
          <p:nvPr/>
        </p:nvCxnSpPr>
        <p:spPr>
          <a:xfrm>
            <a:off x="31278859" y="11009421"/>
            <a:ext cx="5300549" cy="3772883"/>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sp>
        <p:nvSpPr>
          <p:cNvPr id="102" name="Oval 101"/>
          <p:cNvSpPr/>
          <p:nvPr/>
        </p:nvSpPr>
        <p:spPr>
          <a:xfrm>
            <a:off x="28324600" y="22150091"/>
            <a:ext cx="3267724" cy="3272474"/>
          </a:xfrm>
          <a:prstGeom prst="ellipse">
            <a:avLst/>
          </a:prstGeom>
          <a:solidFill>
            <a:schemeClr val="bg1"/>
          </a:solidFill>
          <a:ln>
            <a:solidFill>
              <a:srgbClr val="2E5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8636041" y="23101639"/>
            <a:ext cx="2531238" cy="1323439"/>
          </a:xfrm>
          <a:prstGeom prst="rect">
            <a:avLst/>
          </a:prstGeom>
          <a:noFill/>
        </p:spPr>
        <p:txBody>
          <a:bodyPr wrap="square" rtlCol="0">
            <a:spAutoFit/>
          </a:bodyPr>
          <a:lstStyle/>
          <a:p>
            <a:pPr algn="ctr"/>
            <a:r>
              <a:rPr lang="en-US" sz="4000" cap="small" dirty="0">
                <a:solidFill>
                  <a:srgbClr val="2E508E"/>
                </a:solidFill>
                <a:latin typeface="Minion Pro" panose="02040503050306020203" pitchFamily="18" charset="0"/>
              </a:rPr>
              <a:t>II</a:t>
            </a:r>
          </a:p>
          <a:p>
            <a:pPr algn="ctr"/>
            <a:r>
              <a:rPr lang="en-US" sz="4000" cap="small" dirty="0">
                <a:solidFill>
                  <a:srgbClr val="2E508E"/>
                </a:solidFill>
                <a:latin typeface="Minion Pro" panose="02040503050306020203" pitchFamily="18" charset="0"/>
              </a:rPr>
              <a:t>Benefits</a:t>
            </a:r>
          </a:p>
        </p:txBody>
      </p:sp>
      <p:sp>
        <p:nvSpPr>
          <p:cNvPr id="103" name="Oval 102"/>
          <p:cNvSpPr/>
          <p:nvPr/>
        </p:nvSpPr>
        <p:spPr>
          <a:xfrm>
            <a:off x="34554935" y="20238788"/>
            <a:ext cx="2575454" cy="2336553"/>
          </a:xfrm>
          <a:prstGeom prst="ellipse">
            <a:avLst/>
          </a:prstGeom>
          <a:solidFill>
            <a:srgbClr val="2E508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28373469" y="17964060"/>
            <a:ext cx="2575454" cy="2336553"/>
          </a:xfrm>
          <a:prstGeom prst="ellipse">
            <a:avLst/>
          </a:prstGeom>
          <a:solidFill>
            <a:srgbClr val="2E508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37974928" y="20554111"/>
            <a:ext cx="2575454" cy="2336553"/>
          </a:xfrm>
          <a:prstGeom prst="ellipse">
            <a:avLst/>
          </a:prstGeom>
          <a:solidFill>
            <a:srgbClr val="DD9E11"/>
          </a:solidFill>
          <a:ln>
            <a:solidFill>
              <a:srgbClr val="EDAC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37442310" y="23134775"/>
            <a:ext cx="2575454" cy="2336553"/>
          </a:xfrm>
          <a:prstGeom prst="ellipse">
            <a:avLst/>
          </a:prstGeom>
          <a:solidFill>
            <a:srgbClr val="DD9E11"/>
          </a:solidFill>
          <a:ln>
            <a:solidFill>
              <a:srgbClr val="EDAC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35570934" y="17780179"/>
            <a:ext cx="2575454" cy="2336553"/>
          </a:xfrm>
          <a:prstGeom prst="ellipse">
            <a:avLst/>
          </a:prstGeom>
          <a:solidFill>
            <a:srgbClr val="DD9E11"/>
          </a:solidFill>
          <a:ln>
            <a:solidFill>
              <a:srgbClr val="EDAC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31894599" y="17071771"/>
            <a:ext cx="2575454" cy="2336553"/>
          </a:xfrm>
          <a:prstGeom prst="ellipse">
            <a:avLst/>
          </a:prstGeom>
          <a:solidFill>
            <a:srgbClr val="2E508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p:nvPr/>
        </p:nvCxnSpPr>
        <p:spPr>
          <a:xfrm flipH="1">
            <a:off x="29612327" y="20238080"/>
            <a:ext cx="14747" cy="1963679"/>
          </a:xfrm>
          <a:prstGeom prst="line">
            <a:avLst/>
          </a:prstGeom>
          <a:ln>
            <a:solidFill>
              <a:srgbClr val="2E508E"/>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a:off x="30900054" y="18691798"/>
            <a:ext cx="1999273" cy="3766600"/>
          </a:xfrm>
          <a:prstGeom prst="line">
            <a:avLst/>
          </a:prstGeom>
          <a:ln>
            <a:solidFill>
              <a:srgbClr val="2E508E"/>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31287432" y="19695219"/>
            <a:ext cx="4515921" cy="3199117"/>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31600059" y="22357451"/>
            <a:ext cx="6588201" cy="1592590"/>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V="1">
            <a:off x="31552696" y="21838093"/>
            <a:ext cx="3406927" cy="1704315"/>
          </a:xfrm>
          <a:prstGeom prst="line">
            <a:avLst/>
          </a:prstGeom>
          <a:ln>
            <a:solidFill>
              <a:srgbClr val="2E508E"/>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V="1">
            <a:off x="31245961" y="24724793"/>
            <a:ext cx="6261025" cy="13012"/>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38307634" y="9148513"/>
            <a:ext cx="1823376" cy="1077218"/>
          </a:xfrm>
          <a:prstGeom prst="rect">
            <a:avLst/>
          </a:prstGeom>
          <a:noFill/>
        </p:spPr>
        <p:txBody>
          <a:bodyPr wrap="square" rtlCol="0">
            <a:spAutoFit/>
          </a:bodyPr>
          <a:lstStyle/>
          <a:p>
            <a:r>
              <a:rPr lang="en-US" sz="3200" dirty="0">
                <a:latin typeface="Cambria" charset="0"/>
                <a:ea typeface="Cambria" charset="0"/>
                <a:cs typeface="Cambria" charset="0"/>
              </a:rPr>
              <a:t>Bridging Gap (14)</a:t>
            </a:r>
          </a:p>
        </p:txBody>
      </p:sp>
      <p:sp>
        <p:nvSpPr>
          <p:cNvPr id="126" name="TextBox 125"/>
          <p:cNvSpPr txBox="1"/>
          <p:nvPr/>
        </p:nvSpPr>
        <p:spPr>
          <a:xfrm>
            <a:off x="38549734" y="11879467"/>
            <a:ext cx="1823376" cy="1569660"/>
          </a:xfrm>
          <a:prstGeom prst="rect">
            <a:avLst/>
          </a:prstGeom>
          <a:noFill/>
        </p:spPr>
        <p:txBody>
          <a:bodyPr wrap="square" rtlCol="0">
            <a:spAutoFit/>
          </a:bodyPr>
          <a:lstStyle/>
          <a:p>
            <a:r>
              <a:rPr lang="en-US" sz="3200" dirty="0">
                <a:latin typeface="Cambria" charset="0"/>
                <a:ea typeface="Cambria" charset="0"/>
                <a:cs typeface="Cambria" charset="0"/>
              </a:rPr>
              <a:t>Long </a:t>
            </a:r>
            <a:r>
              <a:rPr lang="en-US" sz="3200">
                <a:latin typeface="Cambria" charset="0"/>
                <a:ea typeface="Cambria" charset="0"/>
                <a:cs typeface="Cambria" charset="0"/>
              </a:rPr>
              <a:t>Term Goal (9)</a:t>
            </a:r>
            <a:endParaRPr lang="en-US" sz="3200" dirty="0">
              <a:latin typeface="Cambria" charset="0"/>
              <a:ea typeface="Cambria" charset="0"/>
              <a:cs typeface="Cambria" charset="0"/>
            </a:endParaRPr>
          </a:p>
        </p:txBody>
      </p:sp>
      <p:sp>
        <p:nvSpPr>
          <p:cNvPr id="127" name="TextBox 126"/>
          <p:cNvSpPr txBox="1"/>
          <p:nvPr/>
        </p:nvSpPr>
        <p:spPr>
          <a:xfrm>
            <a:off x="36202241" y="14901502"/>
            <a:ext cx="2609491" cy="1477328"/>
          </a:xfrm>
          <a:prstGeom prst="rect">
            <a:avLst/>
          </a:prstGeom>
          <a:noFill/>
        </p:spPr>
        <p:txBody>
          <a:bodyPr wrap="square" rtlCol="0">
            <a:spAutoFit/>
          </a:bodyPr>
          <a:lstStyle/>
          <a:p>
            <a:pPr algn="ctr"/>
            <a:r>
              <a:rPr lang="en-US" sz="3000" dirty="0">
                <a:latin typeface="Cambria" charset="0"/>
                <a:ea typeface="Cambria" charset="0"/>
                <a:cs typeface="Cambria" charset="0"/>
              </a:rPr>
              <a:t>Presentation of Information</a:t>
            </a:r>
          </a:p>
          <a:p>
            <a:pPr algn="ctr"/>
            <a:r>
              <a:rPr lang="en-US" sz="3000" dirty="0">
                <a:latin typeface="Cambria" charset="0"/>
                <a:ea typeface="Cambria" charset="0"/>
                <a:cs typeface="Cambria" charset="0"/>
              </a:rPr>
              <a:t>(8)</a:t>
            </a:r>
          </a:p>
        </p:txBody>
      </p:sp>
      <p:sp>
        <p:nvSpPr>
          <p:cNvPr id="128" name="TextBox 127"/>
          <p:cNvSpPr txBox="1"/>
          <p:nvPr/>
        </p:nvSpPr>
        <p:spPr>
          <a:xfrm>
            <a:off x="33479929" y="9797615"/>
            <a:ext cx="1823376" cy="1569660"/>
          </a:xfrm>
          <a:prstGeom prst="rect">
            <a:avLst/>
          </a:prstGeom>
          <a:noFill/>
        </p:spPr>
        <p:txBody>
          <a:bodyPr wrap="square" rtlCol="0">
            <a:spAutoFit/>
          </a:bodyPr>
          <a:lstStyle/>
          <a:p>
            <a:pPr algn="ctr"/>
            <a:r>
              <a:rPr lang="en-US" sz="3200" dirty="0">
                <a:solidFill>
                  <a:schemeClr val="bg1"/>
                </a:solidFill>
                <a:latin typeface="Cambria" charset="0"/>
                <a:ea typeface="Cambria" charset="0"/>
                <a:cs typeface="Cambria" charset="0"/>
              </a:rPr>
              <a:t>Periodic Feedback</a:t>
            </a:r>
          </a:p>
          <a:p>
            <a:pPr algn="ctr"/>
            <a:r>
              <a:rPr lang="en-US" sz="3200" dirty="0">
                <a:solidFill>
                  <a:schemeClr val="bg1"/>
                </a:solidFill>
                <a:latin typeface="Cambria" charset="0"/>
                <a:ea typeface="Cambria" charset="0"/>
                <a:cs typeface="Cambria" charset="0"/>
              </a:rPr>
              <a:t>(3)</a:t>
            </a:r>
          </a:p>
        </p:txBody>
      </p:sp>
      <p:sp>
        <p:nvSpPr>
          <p:cNvPr id="129" name="TextBox 128"/>
          <p:cNvSpPr txBox="1"/>
          <p:nvPr/>
        </p:nvSpPr>
        <p:spPr>
          <a:xfrm>
            <a:off x="32114292" y="13912434"/>
            <a:ext cx="2439356" cy="1477328"/>
          </a:xfrm>
          <a:prstGeom prst="rect">
            <a:avLst/>
          </a:prstGeom>
          <a:noFill/>
        </p:spPr>
        <p:txBody>
          <a:bodyPr wrap="square" rtlCol="0">
            <a:spAutoFit/>
          </a:bodyPr>
          <a:lstStyle/>
          <a:p>
            <a:pPr algn="ctr"/>
            <a:r>
              <a:rPr lang="en-US" sz="3000" dirty="0">
                <a:latin typeface="Cambria" charset="0"/>
                <a:ea typeface="Cambria" charset="0"/>
                <a:cs typeface="Cambria" charset="0"/>
              </a:rPr>
              <a:t>Additional Resources</a:t>
            </a:r>
          </a:p>
          <a:p>
            <a:pPr algn="ctr"/>
            <a:r>
              <a:rPr lang="en-US" sz="3000" dirty="0">
                <a:latin typeface="Cambria" charset="0"/>
                <a:ea typeface="Cambria" charset="0"/>
                <a:cs typeface="Cambria" charset="0"/>
              </a:rPr>
              <a:t> (7)</a:t>
            </a:r>
          </a:p>
        </p:txBody>
      </p:sp>
      <p:sp>
        <p:nvSpPr>
          <p:cNvPr id="131" name="TextBox 130"/>
          <p:cNvSpPr txBox="1"/>
          <p:nvPr/>
        </p:nvSpPr>
        <p:spPr>
          <a:xfrm>
            <a:off x="28429593" y="18337032"/>
            <a:ext cx="2271382" cy="1569660"/>
          </a:xfrm>
          <a:prstGeom prst="rect">
            <a:avLst/>
          </a:prstGeom>
          <a:noFill/>
        </p:spPr>
        <p:txBody>
          <a:bodyPr wrap="square" rtlCol="0">
            <a:spAutoFit/>
          </a:bodyPr>
          <a:lstStyle/>
          <a:p>
            <a:pPr algn="ctr"/>
            <a:r>
              <a:rPr lang="en-US" sz="3200" dirty="0">
                <a:solidFill>
                  <a:schemeClr val="bg1"/>
                </a:solidFill>
                <a:latin typeface="Cambria" charset="0"/>
                <a:ea typeface="Cambria" charset="0"/>
                <a:cs typeface="Cambria" charset="0"/>
              </a:rPr>
              <a:t>Topic </a:t>
            </a:r>
          </a:p>
          <a:p>
            <a:pPr algn="ctr"/>
            <a:r>
              <a:rPr lang="en-US" sz="3200" dirty="0">
                <a:solidFill>
                  <a:schemeClr val="bg1"/>
                </a:solidFill>
                <a:latin typeface="Cambria" charset="0"/>
                <a:ea typeface="Cambria" charset="0"/>
                <a:cs typeface="Cambria" charset="0"/>
              </a:rPr>
              <a:t>Knowledge</a:t>
            </a:r>
          </a:p>
          <a:p>
            <a:pPr algn="ctr"/>
            <a:r>
              <a:rPr lang="en-US" sz="3200" dirty="0">
                <a:solidFill>
                  <a:schemeClr val="bg1"/>
                </a:solidFill>
                <a:latin typeface="Cambria" charset="0"/>
                <a:ea typeface="Cambria" charset="0"/>
                <a:cs typeface="Cambria" charset="0"/>
              </a:rPr>
              <a:t>(7)</a:t>
            </a:r>
          </a:p>
        </p:txBody>
      </p:sp>
      <p:sp>
        <p:nvSpPr>
          <p:cNvPr id="132" name="TextBox 131"/>
          <p:cNvSpPr txBox="1"/>
          <p:nvPr/>
        </p:nvSpPr>
        <p:spPr>
          <a:xfrm>
            <a:off x="31783114" y="17759433"/>
            <a:ext cx="2767035" cy="1477328"/>
          </a:xfrm>
          <a:prstGeom prst="rect">
            <a:avLst/>
          </a:prstGeom>
          <a:noFill/>
        </p:spPr>
        <p:txBody>
          <a:bodyPr wrap="square" rtlCol="0">
            <a:spAutoFit/>
          </a:bodyPr>
          <a:lstStyle/>
          <a:p>
            <a:pPr algn="ctr"/>
            <a:r>
              <a:rPr lang="en-US" sz="3000" dirty="0">
                <a:solidFill>
                  <a:schemeClr val="bg1"/>
                </a:solidFill>
                <a:latin typeface="Cambria" charset="0"/>
                <a:ea typeface="Cambria" charset="0"/>
                <a:cs typeface="Cambria" charset="0"/>
              </a:rPr>
              <a:t>Dissemination of Skills</a:t>
            </a:r>
          </a:p>
          <a:p>
            <a:pPr algn="ctr"/>
            <a:r>
              <a:rPr lang="en-US" sz="3000" dirty="0">
                <a:solidFill>
                  <a:schemeClr val="bg1"/>
                </a:solidFill>
                <a:latin typeface="Cambria" charset="0"/>
                <a:ea typeface="Cambria" charset="0"/>
                <a:cs typeface="Cambria" charset="0"/>
              </a:rPr>
              <a:t>(11)</a:t>
            </a:r>
          </a:p>
        </p:txBody>
      </p:sp>
      <p:sp>
        <p:nvSpPr>
          <p:cNvPr id="133" name="TextBox 132"/>
          <p:cNvSpPr txBox="1"/>
          <p:nvPr/>
        </p:nvSpPr>
        <p:spPr>
          <a:xfrm>
            <a:off x="35813289" y="18473216"/>
            <a:ext cx="1935009" cy="1077218"/>
          </a:xfrm>
          <a:prstGeom prst="rect">
            <a:avLst/>
          </a:prstGeom>
          <a:noFill/>
        </p:spPr>
        <p:txBody>
          <a:bodyPr wrap="square" rtlCol="0">
            <a:spAutoFit/>
          </a:bodyPr>
          <a:lstStyle/>
          <a:p>
            <a:pPr algn="ctr"/>
            <a:r>
              <a:rPr lang="en-US" sz="3200" dirty="0">
                <a:latin typeface="Cambria" charset="0"/>
                <a:ea typeface="Cambria" charset="0"/>
                <a:cs typeface="Cambria" charset="0"/>
              </a:rPr>
              <a:t>Pedagogy</a:t>
            </a:r>
          </a:p>
          <a:p>
            <a:pPr algn="ctr"/>
            <a:r>
              <a:rPr lang="en-US" sz="3200" dirty="0">
                <a:latin typeface="Cambria" charset="0"/>
                <a:ea typeface="Cambria" charset="0"/>
                <a:cs typeface="Cambria" charset="0"/>
              </a:rPr>
              <a:t>(27)</a:t>
            </a:r>
          </a:p>
        </p:txBody>
      </p:sp>
      <p:sp>
        <p:nvSpPr>
          <p:cNvPr id="134" name="TextBox 133"/>
          <p:cNvSpPr txBox="1"/>
          <p:nvPr/>
        </p:nvSpPr>
        <p:spPr>
          <a:xfrm>
            <a:off x="38097996" y="21243122"/>
            <a:ext cx="2500147" cy="1569660"/>
          </a:xfrm>
          <a:prstGeom prst="rect">
            <a:avLst/>
          </a:prstGeom>
          <a:noFill/>
        </p:spPr>
        <p:txBody>
          <a:bodyPr wrap="square" rtlCol="0">
            <a:spAutoFit/>
          </a:bodyPr>
          <a:lstStyle/>
          <a:p>
            <a:pPr algn="ctr"/>
            <a:r>
              <a:rPr lang="en-US" sz="3200" dirty="0">
                <a:latin typeface="Cambria" charset="0"/>
                <a:ea typeface="Cambria" charset="0"/>
                <a:cs typeface="Cambria" charset="0"/>
              </a:rPr>
              <a:t>Strengthens Resume</a:t>
            </a:r>
          </a:p>
          <a:p>
            <a:pPr algn="ctr"/>
            <a:r>
              <a:rPr lang="en-US" sz="3200" dirty="0">
                <a:latin typeface="Cambria" charset="0"/>
                <a:ea typeface="Cambria" charset="0"/>
                <a:cs typeface="Cambria" charset="0"/>
              </a:rPr>
              <a:t>(4)</a:t>
            </a:r>
          </a:p>
        </p:txBody>
      </p:sp>
      <p:sp>
        <p:nvSpPr>
          <p:cNvPr id="135" name="TextBox 134"/>
          <p:cNvSpPr txBox="1"/>
          <p:nvPr/>
        </p:nvSpPr>
        <p:spPr>
          <a:xfrm>
            <a:off x="34621697" y="20812796"/>
            <a:ext cx="2508692" cy="1569660"/>
          </a:xfrm>
          <a:prstGeom prst="rect">
            <a:avLst/>
          </a:prstGeom>
          <a:noFill/>
        </p:spPr>
        <p:txBody>
          <a:bodyPr wrap="square" rtlCol="0">
            <a:spAutoFit/>
          </a:bodyPr>
          <a:lstStyle/>
          <a:p>
            <a:pPr algn="ctr"/>
            <a:r>
              <a:rPr lang="en-US" sz="3200" dirty="0">
                <a:solidFill>
                  <a:schemeClr val="bg1"/>
                </a:solidFill>
                <a:latin typeface="Cambria" charset="0"/>
                <a:ea typeface="Cambria" charset="0"/>
                <a:cs typeface="Cambria" charset="0"/>
              </a:rPr>
              <a:t>Strengthens II </a:t>
            </a:r>
          </a:p>
          <a:p>
            <a:pPr algn="ctr"/>
            <a:r>
              <a:rPr lang="en-US" sz="3200" dirty="0">
                <a:solidFill>
                  <a:schemeClr val="bg1"/>
                </a:solidFill>
                <a:latin typeface="Cambria" charset="0"/>
                <a:ea typeface="Cambria" charset="0"/>
                <a:cs typeface="Cambria" charset="0"/>
              </a:rPr>
              <a:t>(5)</a:t>
            </a:r>
          </a:p>
        </p:txBody>
      </p:sp>
      <p:sp>
        <p:nvSpPr>
          <p:cNvPr id="136" name="TextBox 135"/>
          <p:cNvSpPr txBox="1"/>
          <p:nvPr/>
        </p:nvSpPr>
        <p:spPr>
          <a:xfrm>
            <a:off x="37280028" y="23658874"/>
            <a:ext cx="2995333" cy="1815882"/>
          </a:xfrm>
          <a:prstGeom prst="rect">
            <a:avLst/>
          </a:prstGeom>
          <a:noFill/>
        </p:spPr>
        <p:txBody>
          <a:bodyPr wrap="square" rtlCol="0">
            <a:spAutoFit/>
          </a:bodyPr>
          <a:lstStyle/>
          <a:p>
            <a:pPr algn="ctr"/>
            <a:r>
              <a:rPr lang="en-US" sz="2800" dirty="0">
                <a:latin typeface="Cambria" charset="0"/>
                <a:ea typeface="Cambria" charset="0"/>
                <a:cs typeface="Cambria" charset="0"/>
              </a:rPr>
              <a:t>Understanding Complexity of Grading</a:t>
            </a:r>
          </a:p>
          <a:p>
            <a:pPr algn="ctr"/>
            <a:r>
              <a:rPr lang="en-US" sz="2800" dirty="0">
                <a:latin typeface="Cambria" charset="0"/>
                <a:ea typeface="Cambria" charset="0"/>
                <a:cs typeface="Cambria" charset="0"/>
              </a:rPr>
              <a:t>(4)</a:t>
            </a:r>
          </a:p>
        </p:txBody>
      </p:sp>
      <p:sp>
        <p:nvSpPr>
          <p:cNvPr id="84" name="Oval 83"/>
          <p:cNvSpPr/>
          <p:nvPr/>
        </p:nvSpPr>
        <p:spPr>
          <a:xfrm>
            <a:off x="28339347" y="13819372"/>
            <a:ext cx="2575454" cy="2336553"/>
          </a:xfrm>
          <a:prstGeom prst="ellipse">
            <a:avLst/>
          </a:prstGeom>
          <a:solidFill>
            <a:srgbClr val="DD9E11"/>
          </a:solidFill>
          <a:ln>
            <a:solidFill>
              <a:srgbClr val="EDAC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p:cNvSpPr txBox="1"/>
          <p:nvPr/>
        </p:nvSpPr>
        <p:spPr>
          <a:xfrm>
            <a:off x="28700639" y="14524246"/>
            <a:ext cx="1823376" cy="1077218"/>
          </a:xfrm>
          <a:prstGeom prst="rect">
            <a:avLst/>
          </a:prstGeom>
          <a:noFill/>
        </p:spPr>
        <p:txBody>
          <a:bodyPr wrap="square" rtlCol="0">
            <a:spAutoFit/>
          </a:bodyPr>
          <a:lstStyle/>
          <a:p>
            <a:pPr algn="ctr"/>
            <a:r>
              <a:rPr lang="en-US" sz="3200" dirty="0">
                <a:latin typeface="Cambria" charset="0"/>
                <a:ea typeface="Cambria" charset="0"/>
                <a:cs typeface="Cambria" charset="0"/>
              </a:rPr>
              <a:t>Grading</a:t>
            </a:r>
          </a:p>
          <a:p>
            <a:pPr algn="ctr"/>
            <a:r>
              <a:rPr lang="en-US" sz="3200" dirty="0">
                <a:latin typeface="Cambria" charset="0"/>
                <a:ea typeface="Cambria" charset="0"/>
                <a:cs typeface="Cambria" charset="0"/>
              </a:rPr>
              <a:t>(3)</a:t>
            </a:r>
          </a:p>
        </p:txBody>
      </p:sp>
      <p:sp>
        <p:nvSpPr>
          <p:cNvPr id="142" name="Oval 141"/>
          <p:cNvSpPr/>
          <p:nvPr/>
        </p:nvSpPr>
        <p:spPr>
          <a:xfrm>
            <a:off x="28466518" y="30053615"/>
            <a:ext cx="3267724" cy="3272474"/>
          </a:xfrm>
          <a:prstGeom prst="ellipse">
            <a:avLst/>
          </a:prstGeom>
          <a:solidFill>
            <a:schemeClr val="bg1"/>
          </a:solidFill>
          <a:ln>
            <a:solidFill>
              <a:srgbClr val="2E5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142"/>
          <p:cNvSpPr/>
          <p:nvPr/>
        </p:nvSpPr>
        <p:spPr>
          <a:xfrm>
            <a:off x="31641871" y="32548626"/>
            <a:ext cx="3267724" cy="3272474"/>
          </a:xfrm>
          <a:prstGeom prst="ellipse">
            <a:avLst/>
          </a:prstGeom>
          <a:solidFill>
            <a:schemeClr val="bg1"/>
          </a:solidFill>
          <a:ln>
            <a:solidFill>
              <a:srgbClr val="2E5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26688072" y="31046076"/>
            <a:ext cx="6791499" cy="1200329"/>
          </a:xfrm>
          <a:prstGeom prst="rect">
            <a:avLst/>
          </a:prstGeom>
          <a:noFill/>
        </p:spPr>
        <p:txBody>
          <a:bodyPr wrap="square" rtlCol="0">
            <a:spAutoFit/>
          </a:bodyPr>
          <a:lstStyle/>
          <a:p>
            <a:pPr algn="ctr"/>
            <a:r>
              <a:rPr lang="en-US" sz="3600" cap="small" dirty="0">
                <a:solidFill>
                  <a:srgbClr val="2E508E"/>
                </a:solidFill>
                <a:latin typeface="Minion Pro" panose="02040503050306020203" pitchFamily="18" charset="0"/>
              </a:rPr>
              <a:t>Student </a:t>
            </a:r>
          </a:p>
          <a:p>
            <a:pPr algn="ctr"/>
            <a:r>
              <a:rPr lang="en-US" sz="3600" cap="small" dirty="0">
                <a:solidFill>
                  <a:srgbClr val="2E508E"/>
                </a:solidFill>
                <a:latin typeface="Minion Pro" panose="02040503050306020203" pitchFamily="18" charset="0"/>
              </a:rPr>
              <a:t>Disadvantages</a:t>
            </a:r>
          </a:p>
        </p:txBody>
      </p:sp>
      <p:sp>
        <p:nvSpPr>
          <p:cNvPr id="39" name="TextBox 38"/>
          <p:cNvSpPr txBox="1"/>
          <p:nvPr/>
        </p:nvSpPr>
        <p:spPr>
          <a:xfrm>
            <a:off x="29901660" y="33400143"/>
            <a:ext cx="6791499" cy="1200329"/>
          </a:xfrm>
          <a:prstGeom prst="rect">
            <a:avLst/>
          </a:prstGeom>
          <a:noFill/>
        </p:spPr>
        <p:txBody>
          <a:bodyPr wrap="square" rtlCol="0">
            <a:spAutoFit/>
          </a:bodyPr>
          <a:lstStyle/>
          <a:p>
            <a:pPr algn="ctr"/>
            <a:r>
              <a:rPr lang="en-US" sz="3600" cap="small" dirty="0">
                <a:solidFill>
                  <a:srgbClr val="2E508E"/>
                </a:solidFill>
                <a:latin typeface="Minion Pro" panose="02040503050306020203" pitchFamily="18" charset="0"/>
              </a:rPr>
              <a:t>II</a:t>
            </a:r>
          </a:p>
          <a:p>
            <a:pPr algn="ctr"/>
            <a:r>
              <a:rPr lang="en-US" sz="3600" cap="small" dirty="0">
                <a:solidFill>
                  <a:srgbClr val="2E508E"/>
                </a:solidFill>
                <a:latin typeface="Minion Pro" panose="02040503050306020203" pitchFamily="18" charset="0"/>
              </a:rPr>
              <a:t>Disadvantages</a:t>
            </a:r>
          </a:p>
        </p:txBody>
      </p:sp>
      <p:sp>
        <p:nvSpPr>
          <p:cNvPr id="144" name="Oval 143"/>
          <p:cNvSpPr/>
          <p:nvPr/>
        </p:nvSpPr>
        <p:spPr>
          <a:xfrm>
            <a:off x="35522926" y="29170950"/>
            <a:ext cx="2575454" cy="2336553"/>
          </a:xfrm>
          <a:prstGeom prst="ellipse">
            <a:avLst/>
          </a:prstGeom>
          <a:solidFill>
            <a:srgbClr val="DD9E11"/>
          </a:solidFill>
          <a:ln>
            <a:solidFill>
              <a:srgbClr val="EDAC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Oval 148"/>
          <p:cNvSpPr/>
          <p:nvPr/>
        </p:nvSpPr>
        <p:spPr>
          <a:xfrm>
            <a:off x="38224914" y="33832279"/>
            <a:ext cx="2575454" cy="2336553"/>
          </a:xfrm>
          <a:prstGeom prst="ellipse">
            <a:avLst/>
          </a:prstGeom>
          <a:solidFill>
            <a:srgbClr val="2E508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TextBox 152"/>
          <p:cNvSpPr txBox="1"/>
          <p:nvPr/>
        </p:nvSpPr>
        <p:spPr>
          <a:xfrm>
            <a:off x="35604315" y="29835561"/>
            <a:ext cx="2508692" cy="1077218"/>
          </a:xfrm>
          <a:prstGeom prst="rect">
            <a:avLst/>
          </a:prstGeom>
          <a:noFill/>
        </p:spPr>
        <p:txBody>
          <a:bodyPr wrap="square" rtlCol="0">
            <a:spAutoFit/>
          </a:bodyPr>
          <a:lstStyle/>
          <a:p>
            <a:pPr algn="ctr"/>
            <a:r>
              <a:rPr lang="en-US" sz="3200" dirty="0">
                <a:latin typeface="Cambria" charset="0"/>
                <a:ea typeface="Cambria" charset="0"/>
                <a:cs typeface="Cambria" charset="0"/>
              </a:rPr>
              <a:t>Grading</a:t>
            </a:r>
          </a:p>
          <a:p>
            <a:pPr algn="ctr"/>
            <a:r>
              <a:rPr lang="en-US" sz="3200" dirty="0">
                <a:latin typeface="Cambria" charset="0"/>
                <a:ea typeface="Cambria" charset="0"/>
                <a:cs typeface="Cambria" charset="0"/>
              </a:rPr>
              <a:t>(2)</a:t>
            </a:r>
          </a:p>
        </p:txBody>
      </p:sp>
      <p:sp>
        <p:nvSpPr>
          <p:cNvPr id="154" name="Oval 153"/>
          <p:cNvSpPr/>
          <p:nvPr/>
        </p:nvSpPr>
        <p:spPr>
          <a:xfrm>
            <a:off x="38341155" y="31170305"/>
            <a:ext cx="2575454" cy="2336553"/>
          </a:xfrm>
          <a:prstGeom prst="ellipse">
            <a:avLst/>
          </a:prstGeom>
          <a:solidFill>
            <a:srgbClr val="DD9E11"/>
          </a:solidFill>
          <a:ln>
            <a:solidFill>
              <a:srgbClr val="EDAC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2" name="Straight Connector 161"/>
          <p:cNvCxnSpPr>
            <a:endCxn id="144" idx="2"/>
          </p:cNvCxnSpPr>
          <p:nvPr/>
        </p:nvCxnSpPr>
        <p:spPr>
          <a:xfrm flipV="1">
            <a:off x="31776003" y="30339227"/>
            <a:ext cx="3746923" cy="1422210"/>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34839950" y="32906169"/>
            <a:ext cx="3644851" cy="672176"/>
          </a:xfrm>
          <a:prstGeom prst="line">
            <a:avLst/>
          </a:prstGeom>
          <a:ln>
            <a:solidFill>
              <a:srgbClr val="DD9E1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34831550" y="34756071"/>
            <a:ext cx="3530037" cy="970102"/>
          </a:xfrm>
          <a:prstGeom prst="line">
            <a:avLst/>
          </a:prstGeom>
          <a:ln>
            <a:solidFill>
              <a:srgbClr val="2E508E"/>
            </a:solidFill>
          </a:ln>
        </p:spPr>
        <p:style>
          <a:lnRef idx="1">
            <a:schemeClr val="accent1"/>
          </a:lnRef>
          <a:fillRef idx="0">
            <a:schemeClr val="accent1"/>
          </a:fillRef>
          <a:effectRef idx="0">
            <a:schemeClr val="accent1"/>
          </a:effectRef>
          <a:fontRef idx="minor">
            <a:schemeClr val="tx1"/>
          </a:fontRef>
        </p:style>
      </p:cxnSp>
      <p:sp>
        <p:nvSpPr>
          <p:cNvPr id="182" name="TextBox 181"/>
          <p:cNvSpPr txBox="1"/>
          <p:nvPr/>
        </p:nvSpPr>
        <p:spPr>
          <a:xfrm>
            <a:off x="38375323" y="32002513"/>
            <a:ext cx="2508692" cy="1077218"/>
          </a:xfrm>
          <a:prstGeom prst="rect">
            <a:avLst/>
          </a:prstGeom>
          <a:noFill/>
        </p:spPr>
        <p:txBody>
          <a:bodyPr wrap="square" rtlCol="0">
            <a:spAutoFit/>
          </a:bodyPr>
          <a:lstStyle/>
          <a:p>
            <a:pPr algn="ctr"/>
            <a:r>
              <a:rPr lang="en-US" sz="3200" dirty="0">
                <a:latin typeface="Cambria" charset="0"/>
                <a:ea typeface="Cambria" charset="0"/>
                <a:cs typeface="Cambria" charset="0"/>
              </a:rPr>
              <a:t>Stability of II</a:t>
            </a:r>
          </a:p>
          <a:p>
            <a:pPr algn="ctr"/>
            <a:r>
              <a:rPr lang="en-US" sz="3200" dirty="0">
                <a:latin typeface="Cambria" charset="0"/>
                <a:ea typeface="Cambria" charset="0"/>
                <a:cs typeface="Cambria" charset="0"/>
              </a:rPr>
              <a:t> (4)</a:t>
            </a:r>
          </a:p>
        </p:txBody>
      </p:sp>
      <p:sp>
        <p:nvSpPr>
          <p:cNvPr id="184" name="TextBox 183"/>
          <p:cNvSpPr txBox="1"/>
          <p:nvPr/>
        </p:nvSpPr>
        <p:spPr>
          <a:xfrm>
            <a:off x="38222923" y="34278664"/>
            <a:ext cx="2508692" cy="1569660"/>
          </a:xfrm>
          <a:prstGeom prst="rect">
            <a:avLst/>
          </a:prstGeom>
          <a:noFill/>
        </p:spPr>
        <p:txBody>
          <a:bodyPr wrap="square" rtlCol="0">
            <a:spAutoFit/>
          </a:bodyPr>
          <a:lstStyle/>
          <a:p>
            <a:pPr algn="ctr"/>
            <a:r>
              <a:rPr lang="en-US" sz="3200" dirty="0">
                <a:solidFill>
                  <a:schemeClr val="bg1"/>
                </a:solidFill>
                <a:latin typeface="Cambria" charset="0"/>
                <a:ea typeface="Cambria" charset="0"/>
                <a:cs typeface="Cambria" charset="0"/>
              </a:rPr>
              <a:t>Online Disconnect</a:t>
            </a:r>
          </a:p>
          <a:p>
            <a:pPr algn="ctr"/>
            <a:r>
              <a:rPr lang="en-US" sz="3200" dirty="0">
                <a:solidFill>
                  <a:schemeClr val="bg1"/>
                </a:solidFill>
                <a:latin typeface="Cambria" charset="0"/>
                <a:ea typeface="Cambria" charset="0"/>
                <a:cs typeface="Cambria" charset="0"/>
              </a:rPr>
              <a:t>(4)</a:t>
            </a:r>
          </a:p>
        </p:txBody>
      </p:sp>
      <p:sp>
        <p:nvSpPr>
          <p:cNvPr id="36" name="TextBox 35"/>
          <p:cNvSpPr txBox="1"/>
          <p:nvPr/>
        </p:nvSpPr>
        <p:spPr>
          <a:xfrm>
            <a:off x="20547362" y="27566955"/>
            <a:ext cx="4901901" cy="2308324"/>
          </a:xfrm>
          <a:prstGeom prst="rect">
            <a:avLst/>
          </a:prstGeom>
          <a:noFill/>
        </p:spPr>
        <p:txBody>
          <a:bodyPr wrap="square" rtlCol="0">
            <a:spAutoFit/>
          </a:bodyPr>
          <a:lstStyle/>
          <a:p>
            <a:pPr algn="ctr"/>
            <a:r>
              <a:rPr lang="en-US" sz="4800" cap="small" dirty="0">
                <a:solidFill>
                  <a:schemeClr val="accent1">
                    <a:lumMod val="50000"/>
                  </a:schemeClr>
                </a:solidFill>
                <a:latin typeface="Minion Pro" panose="02040503050306020203" pitchFamily="18" charset="0"/>
              </a:rPr>
              <a:t>Unique To Faculty Disadvantages</a:t>
            </a:r>
          </a:p>
        </p:txBody>
      </p:sp>
      <p:pic>
        <p:nvPicPr>
          <p:cNvPr id="215" name="Picture 2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8524099" y="30144986"/>
            <a:ext cx="8096954" cy="6569709"/>
          </a:xfrm>
          <a:prstGeom prst="rect">
            <a:avLst/>
          </a:prstGeom>
        </p:spPr>
      </p:pic>
      <p:sp>
        <p:nvSpPr>
          <p:cNvPr id="33" name="Up Arrow Callout 32"/>
          <p:cNvSpPr/>
          <p:nvPr/>
        </p:nvSpPr>
        <p:spPr>
          <a:xfrm rot="20037500">
            <a:off x="26335417" y="33182688"/>
            <a:ext cx="2158241" cy="2801387"/>
          </a:xfrm>
          <a:prstGeom prst="upArrowCallou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7" name="Up Arrow Callout 136"/>
          <p:cNvSpPr/>
          <p:nvPr/>
        </p:nvSpPr>
        <p:spPr>
          <a:xfrm rot="20037500">
            <a:off x="24750914" y="30274754"/>
            <a:ext cx="2158241" cy="2801387"/>
          </a:xfrm>
          <a:prstGeom prst="upArrowCallou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Up Arrow Callout 137"/>
          <p:cNvSpPr/>
          <p:nvPr/>
        </p:nvSpPr>
        <p:spPr>
          <a:xfrm rot="2112938">
            <a:off x="17393137" y="32907058"/>
            <a:ext cx="2158241" cy="2801387"/>
          </a:xfrm>
          <a:prstGeom prst="upArrowCallou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Up Arrow Callout 138"/>
          <p:cNvSpPr/>
          <p:nvPr/>
        </p:nvSpPr>
        <p:spPr>
          <a:xfrm rot="1676478">
            <a:off x="19172057" y="30301421"/>
            <a:ext cx="2158241" cy="2801387"/>
          </a:xfrm>
          <a:prstGeom prst="upArrowCallou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TextBox 201"/>
          <p:cNvSpPr txBox="1"/>
          <p:nvPr/>
        </p:nvSpPr>
        <p:spPr>
          <a:xfrm rot="1743690">
            <a:off x="18804437" y="31375352"/>
            <a:ext cx="2508692" cy="1569660"/>
          </a:xfrm>
          <a:prstGeom prst="rect">
            <a:avLst/>
          </a:prstGeom>
          <a:noFill/>
        </p:spPr>
        <p:txBody>
          <a:bodyPr wrap="square" rtlCol="0">
            <a:spAutoFit/>
          </a:bodyPr>
          <a:lstStyle/>
          <a:p>
            <a:pPr algn="ctr"/>
            <a:r>
              <a:rPr lang="en-US" sz="3200" dirty="0">
                <a:solidFill>
                  <a:schemeClr val="bg1"/>
                </a:solidFill>
                <a:latin typeface="Cambria" charset="0"/>
                <a:ea typeface="Cambria" charset="0"/>
                <a:cs typeface="Cambria" charset="0"/>
              </a:rPr>
              <a:t>Increased </a:t>
            </a:r>
          </a:p>
          <a:p>
            <a:pPr algn="ctr"/>
            <a:r>
              <a:rPr lang="en-US" sz="3200" dirty="0">
                <a:solidFill>
                  <a:schemeClr val="bg1"/>
                </a:solidFill>
                <a:latin typeface="Cambria" charset="0"/>
                <a:ea typeface="Cambria" charset="0"/>
                <a:cs typeface="Cambria" charset="0"/>
              </a:rPr>
              <a:t>Workload</a:t>
            </a:r>
          </a:p>
          <a:p>
            <a:pPr algn="ctr"/>
            <a:r>
              <a:rPr lang="en-US" sz="3200" dirty="0">
                <a:solidFill>
                  <a:schemeClr val="bg1"/>
                </a:solidFill>
                <a:latin typeface="Cambria" charset="0"/>
                <a:ea typeface="Cambria" charset="0"/>
                <a:cs typeface="Cambria" charset="0"/>
              </a:rPr>
              <a:t>(16)</a:t>
            </a:r>
          </a:p>
        </p:txBody>
      </p:sp>
      <p:sp>
        <p:nvSpPr>
          <p:cNvPr id="200" name="TextBox 199"/>
          <p:cNvSpPr txBox="1"/>
          <p:nvPr/>
        </p:nvSpPr>
        <p:spPr>
          <a:xfrm rot="20023669" flipH="1">
            <a:off x="24871022" y="31621573"/>
            <a:ext cx="2429349" cy="1077218"/>
          </a:xfrm>
          <a:prstGeom prst="rect">
            <a:avLst/>
          </a:prstGeom>
          <a:noFill/>
        </p:spPr>
        <p:txBody>
          <a:bodyPr wrap="square" rtlCol="0">
            <a:spAutoFit/>
          </a:bodyPr>
          <a:lstStyle/>
          <a:p>
            <a:pPr algn="ctr"/>
            <a:r>
              <a:rPr lang="en-US" sz="3200" dirty="0">
                <a:solidFill>
                  <a:schemeClr val="bg1"/>
                </a:solidFill>
                <a:latin typeface="Cambria" charset="0"/>
                <a:ea typeface="Cambria" charset="0"/>
                <a:cs typeface="Cambria" charset="0"/>
              </a:rPr>
              <a:t>Mentorship</a:t>
            </a:r>
          </a:p>
          <a:p>
            <a:pPr algn="ctr"/>
            <a:r>
              <a:rPr lang="en-US" sz="3200" dirty="0">
                <a:solidFill>
                  <a:schemeClr val="bg1"/>
                </a:solidFill>
                <a:latin typeface="Cambria" charset="0"/>
                <a:ea typeface="Cambria" charset="0"/>
                <a:cs typeface="Cambria" charset="0"/>
              </a:rPr>
              <a:t>(8)</a:t>
            </a:r>
          </a:p>
        </p:txBody>
      </p:sp>
      <p:sp>
        <p:nvSpPr>
          <p:cNvPr id="199" name="TextBox 198"/>
          <p:cNvSpPr txBox="1"/>
          <p:nvPr/>
        </p:nvSpPr>
        <p:spPr>
          <a:xfrm rot="2241904">
            <a:off x="16929675" y="33904529"/>
            <a:ext cx="2508692" cy="1569660"/>
          </a:xfrm>
          <a:prstGeom prst="rect">
            <a:avLst/>
          </a:prstGeom>
          <a:noFill/>
        </p:spPr>
        <p:txBody>
          <a:bodyPr wrap="square" rtlCol="0">
            <a:spAutoFit/>
          </a:bodyPr>
          <a:lstStyle/>
          <a:p>
            <a:pPr algn="ctr"/>
            <a:r>
              <a:rPr lang="en-US" sz="3200" dirty="0">
                <a:solidFill>
                  <a:schemeClr val="bg1"/>
                </a:solidFill>
                <a:latin typeface="Cambria" charset="0"/>
                <a:ea typeface="Cambria" charset="0"/>
                <a:cs typeface="Cambria" charset="0"/>
              </a:rPr>
              <a:t>IIs Not</a:t>
            </a:r>
          </a:p>
          <a:p>
            <a:pPr algn="ctr"/>
            <a:r>
              <a:rPr lang="en-US" sz="3200" dirty="0">
                <a:solidFill>
                  <a:schemeClr val="bg1"/>
                </a:solidFill>
                <a:latin typeface="Cambria" charset="0"/>
                <a:ea typeface="Cambria" charset="0"/>
                <a:cs typeface="Cambria" charset="0"/>
              </a:rPr>
              <a:t>Used Well</a:t>
            </a:r>
          </a:p>
          <a:p>
            <a:pPr algn="ctr"/>
            <a:r>
              <a:rPr lang="en-US" sz="3200" dirty="0">
                <a:solidFill>
                  <a:schemeClr val="bg1"/>
                </a:solidFill>
                <a:latin typeface="Cambria" charset="0"/>
                <a:ea typeface="Cambria" charset="0"/>
                <a:cs typeface="Cambria" charset="0"/>
              </a:rPr>
              <a:t>(4)</a:t>
            </a:r>
          </a:p>
        </p:txBody>
      </p:sp>
      <p:sp>
        <p:nvSpPr>
          <p:cNvPr id="219" name="TextBox 218"/>
          <p:cNvSpPr txBox="1"/>
          <p:nvPr/>
        </p:nvSpPr>
        <p:spPr>
          <a:xfrm rot="19922543">
            <a:off x="26379731" y="34215725"/>
            <a:ext cx="2508692" cy="1569660"/>
          </a:xfrm>
          <a:prstGeom prst="rect">
            <a:avLst/>
          </a:prstGeom>
          <a:noFill/>
        </p:spPr>
        <p:txBody>
          <a:bodyPr wrap="square" rtlCol="0">
            <a:spAutoFit/>
          </a:bodyPr>
          <a:lstStyle/>
          <a:p>
            <a:pPr algn="ctr"/>
            <a:r>
              <a:rPr lang="en-US" sz="3200" dirty="0">
                <a:solidFill>
                  <a:schemeClr val="bg1"/>
                </a:solidFill>
                <a:latin typeface="Cambria" charset="0"/>
                <a:ea typeface="Cambria" charset="0"/>
                <a:cs typeface="Cambria" charset="0"/>
              </a:rPr>
              <a:t>Training </a:t>
            </a:r>
          </a:p>
          <a:p>
            <a:pPr algn="ctr"/>
            <a:r>
              <a:rPr lang="en-US" sz="3200" dirty="0">
                <a:solidFill>
                  <a:schemeClr val="bg1"/>
                </a:solidFill>
                <a:latin typeface="Cambria" charset="0"/>
                <a:ea typeface="Cambria" charset="0"/>
                <a:cs typeface="Cambria" charset="0"/>
              </a:rPr>
              <a:t>Time</a:t>
            </a:r>
          </a:p>
          <a:p>
            <a:pPr algn="ctr"/>
            <a:r>
              <a:rPr lang="en-US" sz="3200" dirty="0">
                <a:solidFill>
                  <a:schemeClr val="bg1"/>
                </a:solidFill>
                <a:latin typeface="Cambria" charset="0"/>
                <a:ea typeface="Cambria" charset="0"/>
                <a:cs typeface="Cambria" charset="0"/>
              </a:rPr>
              <a:t>(5)</a:t>
            </a:r>
          </a:p>
        </p:txBody>
      </p:sp>
      <p:sp>
        <p:nvSpPr>
          <p:cNvPr id="140" name="TextBox 139"/>
          <p:cNvSpPr txBox="1"/>
          <p:nvPr/>
        </p:nvSpPr>
        <p:spPr>
          <a:xfrm>
            <a:off x="27245008" y="26863930"/>
            <a:ext cx="13434866" cy="2062103"/>
          </a:xfrm>
          <a:prstGeom prst="rect">
            <a:avLst/>
          </a:prstGeom>
          <a:noFill/>
        </p:spPr>
        <p:txBody>
          <a:bodyPr wrap="square" rtlCol="0">
            <a:spAutoFit/>
          </a:bodyPr>
          <a:lstStyle/>
          <a:p>
            <a:r>
              <a:rPr lang="en-US" sz="3200" dirty="0">
                <a:latin typeface="Cambria" charset="0"/>
                <a:ea typeface="Cambria" charset="0"/>
                <a:cs typeface="Cambria" charset="0"/>
              </a:rPr>
              <a:t>“Another cost is the upfront cost, so we have a</a:t>
            </a:r>
            <a:r>
              <a:rPr lang="en-US" sz="3200" b="1" dirty="0">
                <a:latin typeface="Cambria" charset="0"/>
                <a:ea typeface="Cambria" charset="0"/>
                <a:cs typeface="Cambria" charset="0"/>
              </a:rPr>
              <a:t> training </a:t>
            </a:r>
            <a:r>
              <a:rPr lang="en-US" sz="3200" dirty="0">
                <a:latin typeface="Cambria" charset="0"/>
                <a:ea typeface="Cambria" charset="0"/>
                <a:cs typeface="Cambria" charset="0"/>
              </a:rPr>
              <a:t>session at the beginning of every semester an we usually run it twice and at least two of us are there for at least an hour training the instructional interns on what to do.”</a:t>
            </a:r>
          </a:p>
        </p:txBody>
      </p:sp>
      <p:sp>
        <p:nvSpPr>
          <p:cNvPr id="34" name="TextBox 33"/>
          <p:cNvSpPr txBox="1"/>
          <p:nvPr/>
        </p:nvSpPr>
        <p:spPr>
          <a:xfrm>
            <a:off x="15363793" y="26238104"/>
            <a:ext cx="11933402" cy="1569660"/>
          </a:xfrm>
          <a:prstGeom prst="rect">
            <a:avLst/>
          </a:prstGeom>
          <a:noFill/>
        </p:spPr>
        <p:txBody>
          <a:bodyPr wrap="square" rtlCol="0">
            <a:spAutoFit/>
          </a:bodyPr>
          <a:lstStyle/>
          <a:p>
            <a:r>
              <a:rPr lang="en-US" sz="3200" dirty="0">
                <a:latin typeface="Cambria" charset="0"/>
                <a:ea typeface="Cambria" charset="0"/>
                <a:cs typeface="Cambria" charset="0"/>
              </a:rPr>
              <a:t>“In terms of</a:t>
            </a:r>
            <a:r>
              <a:rPr lang="en-US" sz="3200" b="1" dirty="0">
                <a:latin typeface="Cambria" charset="0"/>
                <a:ea typeface="Cambria" charset="0"/>
                <a:cs typeface="Cambria" charset="0"/>
              </a:rPr>
              <a:t> workload </a:t>
            </a:r>
            <a:r>
              <a:rPr lang="en-US" sz="3200" dirty="0">
                <a:latin typeface="Cambria" charset="0"/>
                <a:ea typeface="Cambria" charset="0"/>
                <a:cs typeface="Cambria" charset="0"/>
              </a:rPr>
              <a:t>though, sometimes that is a little bit extra </a:t>
            </a:r>
            <a:r>
              <a:rPr lang="en-US" sz="3200" dirty="0">
                <a:solidFill>
                  <a:srgbClr val="000000"/>
                </a:solidFill>
                <a:latin typeface="Times New Roman" charset="0"/>
              </a:rPr>
              <a:t>because then you have to read not only the assignment, but what the instructional intern graded.</a:t>
            </a:r>
            <a:r>
              <a:rPr lang="en-US" sz="3200" dirty="0">
                <a:latin typeface="Cambria" charset="0"/>
                <a:ea typeface="Cambria" charset="0"/>
                <a:cs typeface="Cambria" charset="0"/>
              </a:rPr>
              <a:t>.”</a:t>
            </a:r>
          </a:p>
        </p:txBody>
      </p:sp>
      <p:sp>
        <p:nvSpPr>
          <p:cNvPr id="42" name="TextBox 41"/>
          <p:cNvSpPr txBox="1"/>
          <p:nvPr/>
        </p:nvSpPr>
        <p:spPr>
          <a:xfrm>
            <a:off x="15606372" y="28241013"/>
            <a:ext cx="2925776" cy="4524315"/>
          </a:xfrm>
          <a:prstGeom prst="rect">
            <a:avLst/>
          </a:prstGeom>
          <a:noFill/>
        </p:spPr>
        <p:txBody>
          <a:bodyPr wrap="square" rtlCol="0">
            <a:spAutoFit/>
          </a:bodyPr>
          <a:lstStyle/>
          <a:p>
            <a:r>
              <a:rPr lang="en-US" sz="3200" dirty="0">
                <a:solidFill>
                  <a:srgbClr val="000000"/>
                </a:solidFill>
                <a:latin typeface="Times New Roman" charset="0"/>
              </a:rPr>
              <a:t>“So there’s a learning curve for us and how to best </a:t>
            </a:r>
            <a:r>
              <a:rPr lang="en-US" sz="3200" b="1" dirty="0">
                <a:solidFill>
                  <a:srgbClr val="000000"/>
                </a:solidFill>
                <a:latin typeface="Times New Roman" charset="0"/>
              </a:rPr>
              <a:t>mentor </a:t>
            </a:r>
            <a:r>
              <a:rPr lang="en-US" sz="3200" dirty="0">
                <a:solidFill>
                  <a:srgbClr val="000000"/>
                </a:solidFill>
                <a:latin typeface="Times New Roman" charset="0"/>
              </a:rPr>
              <a:t>instructional interns because I do think we get more efficient at it eventually.”</a:t>
            </a:r>
            <a:endParaRPr lang="en-US" sz="3200" dirty="0">
              <a:latin typeface="Cambria" charset="0"/>
              <a:ea typeface="Cambria" charset="0"/>
              <a:cs typeface="Cambria" charset="0"/>
            </a:endParaRP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466</TotalTime>
  <Words>1207</Words>
  <Application>Microsoft Macintosh PowerPoint</Application>
  <PresentationFormat>Custom</PresentationFormat>
  <Paragraphs>139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Calibri</vt:lpstr>
      <vt:lpstr>Calibri Light</vt:lpstr>
      <vt:lpstr>Cambria</vt:lpstr>
      <vt:lpstr>Minion Pro</vt:lpstr>
      <vt:lpstr>Times New Roman</vt:lpstr>
      <vt:lpstr>Arial</vt:lpstr>
      <vt:lpstr>Office Theme</vt:lpstr>
      <vt:lpstr>The Impact of Instructional Interns from a   Faculty Perspective: A Qualitative Study</vt:lpstr>
    </vt:vector>
  </TitlesOfParts>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Your Research Project</dc:title>
  <cp:lastModifiedBy>Zigler, Erin Dorothy</cp:lastModifiedBy>
  <cp:revision>43</cp:revision>
  <dcterms:modified xsi:type="dcterms:W3CDTF">2018-04-24T20:27:57Z</dcterms:modified>
</cp:coreProperties>
</file>