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2" r:id="rId1"/>
  </p:sldMasterIdLst>
  <p:sldIdLst>
    <p:sldId id="256" r:id="rId2"/>
  </p:sldIdLst>
  <p:sldSz cx="42062400" cy="38404800"/>
  <p:notesSz cx="6858000" cy="9144000"/>
  <p:defaultTextStyle>
    <a:defPPr>
      <a:defRPr lang="en-US"/>
    </a:defPPr>
    <a:lvl1pPr marL="0" algn="l" defTabSz="3862426" rtl="0" eaLnBrk="1" latinLnBrk="0" hangingPunct="1">
      <a:defRPr sz="7603" kern="1200">
        <a:solidFill>
          <a:schemeClr val="tx1"/>
        </a:solidFill>
        <a:latin typeface="+mn-lt"/>
        <a:ea typeface="+mn-ea"/>
        <a:cs typeface="+mn-cs"/>
      </a:defRPr>
    </a:lvl1pPr>
    <a:lvl2pPr marL="1931213" algn="l" defTabSz="3862426" rtl="0" eaLnBrk="1" latinLnBrk="0" hangingPunct="1">
      <a:defRPr sz="7603" kern="1200">
        <a:solidFill>
          <a:schemeClr val="tx1"/>
        </a:solidFill>
        <a:latin typeface="+mn-lt"/>
        <a:ea typeface="+mn-ea"/>
        <a:cs typeface="+mn-cs"/>
      </a:defRPr>
    </a:lvl2pPr>
    <a:lvl3pPr marL="3862426" algn="l" defTabSz="3862426" rtl="0" eaLnBrk="1" latinLnBrk="0" hangingPunct="1">
      <a:defRPr sz="7603" kern="1200">
        <a:solidFill>
          <a:schemeClr val="tx1"/>
        </a:solidFill>
        <a:latin typeface="+mn-lt"/>
        <a:ea typeface="+mn-ea"/>
        <a:cs typeface="+mn-cs"/>
      </a:defRPr>
    </a:lvl3pPr>
    <a:lvl4pPr marL="5793638" algn="l" defTabSz="3862426" rtl="0" eaLnBrk="1" latinLnBrk="0" hangingPunct="1">
      <a:defRPr sz="7603" kern="1200">
        <a:solidFill>
          <a:schemeClr val="tx1"/>
        </a:solidFill>
        <a:latin typeface="+mn-lt"/>
        <a:ea typeface="+mn-ea"/>
        <a:cs typeface="+mn-cs"/>
      </a:defRPr>
    </a:lvl4pPr>
    <a:lvl5pPr marL="7724851" algn="l" defTabSz="3862426" rtl="0" eaLnBrk="1" latinLnBrk="0" hangingPunct="1">
      <a:defRPr sz="7603" kern="1200">
        <a:solidFill>
          <a:schemeClr val="tx1"/>
        </a:solidFill>
        <a:latin typeface="+mn-lt"/>
        <a:ea typeface="+mn-ea"/>
        <a:cs typeface="+mn-cs"/>
      </a:defRPr>
    </a:lvl5pPr>
    <a:lvl6pPr marL="9656064" algn="l" defTabSz="3862426" rtl="0" eaLnBrk="1" latinLnBrk="0" hangingPunct="1">
      <a:defRPr sz="7603" kern="1200">
        <a:solidFill>
          <a:schemeClr val="tx1"/>
        </a:solidFill>
        <a:latin typeface="+mn-lt"/>
        <a:ea typeface="+mn-ea"/>
        <a:cs typeface="+mn-cs"/>
      </a:defRPr>
    </a:lvl6pPr>
    <a:lvl7pPr marL="11587277" algn="l" defTabSz="3862426" rtl="0" eaLnBrk="1" latinLnBrk="0" hangingPunct="1">
      <a:defRPr sz="7603" kern="1200">
        <a:solidFill>
          <a:schemeClr val="tx1"/>
        </a:solidFill>
        <a:latin typeface="+mn-lt"/>
        <a:ea typeface="+mn-ea"/>
        <a:cs typeface="+mn-cs"/>
      </a:defRPr>
    </a:lvl7pPr>
    <a:lvl8pPr marL="13518490" algn="l" defTabSz="3862426" rtl="0" eaLnBrk="1" latinLnBrk="0" hangingPunct="1">
      <a:defRPr sz="7603" kern="1200">
        <a:solidFill>
          <a:schemeClr val="tx1"/>
        </a:solidFill>
        <a:latin typeface="+mn-lt"/>
        <a:ea typeface="+mn-ea"/>
        <a:cs typeface="+mn-cs"/>
      </a:defRPr>
    </a:lvl8pPr>
    <a:lvl9pPr marL="15449702" algn="l" defTabSz="3862426" rtl="0" eaLnBrk="1" latinLnBrk="0" hangingPunct="1">
      <a:defRPr sz="7603"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D2463"/>
    <a:srgbClr val="DD9E11"/>
    <a:srgbClr val="F3C663"/>
    <a:srgbClr val="EDAC1A"/>
    <a:srgbClr val="C7B393"/>
    <a:srgbClr val="AE9162"/>
    <a:srgbClr val="5C5240"/>
    <a:srgbClr val="6E62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696" autoAdjust="0"/>
    <p:restoredTop sz="95274" autoAdjust="0"/>
  </p:normalViewPr>
  <p:slideViewPr>
    <p:cSldViewPr snapToGrid="0">
      <p:cViewPr varScale="1">
        <p:scale>
          <a:sx n="15" d="100"/>
          <a:sy n="15" d="100"/>
        </p:scale>
        <p:origin x="2160" y="115"/>
      </p:cViewPr>
      <p:guideLst/>
    </p:cSldViewPr>
  </p:slideViewPr>
  <p:notesTextViewPr>
    <p:cViewPr>
      <p:scale>
        <a:sx n="3" d="2"/>
        <a:sy n="3" d="2"/>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commentAuthors" Target="commentAuthors.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a:t>Click to edit Master title style</a:t>
            </a:r>
            <a:endParaRPr lang="en-US" dirty="0"/>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4/30/2018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7036949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4/30/2018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5886348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4/30/2018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212213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4/30/2018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2719050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a:t>Click to edit Master title style</a:t>
            </a:r>
            <a:endParaRPr lang="en-US" dirty="0"/>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F20B532-B5DD-45C5-B78C-DF3FDEAD0301}" type="datetimeFigureOut">
              <a:rPr lang="en-US" smtClean="0"/>
              <a:t>4/30/2018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29680140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8917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12940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F20B532-B5DD-45C5-B78C-DF3FDEAD0301}" type="datetimeFigureOut">
              <a:rPr lang="en-US" smtClean="0"/>
              <a:t>4/30/2018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3768864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F20B532-B5DD-45C5-B78C-DF3FDEAD0301}" type="datetimeFigureOut">
              <a:rPr lang="en-US" smtClean="0"/>
              <a:t>4/30/2018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534970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F20B532-B5DD-45C5-B78C-DF3FDEAD0301}" type="datetimeFigureOut">
              <a:rPr lang="en-US" smtClean="0"/>
              <a:t>4/30/2018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8352077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20B532-B5DD-45C5-B78C-DF3FDEAD0301}" type="datetimeFigureOut">
              <a:rPr lang="en-US" smtClean="0"/>
              <a:t>4/30/2018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1289079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4/30/2018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6868203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a:t>Click icon to add picture</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4/30/2018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1025654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34000"/>
            <a:lum/>
          </a:blip>
          <a:srcRect/>
          <a:stretch>
            <a:fillRect l="-19000" r="-19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C764DE79-268F-4C1A-8933-263129D2AF90}" type="datetimeFigureOut">
              <a:rPr lang="en-US" dirty="0"/>
              <a:t>4/30/2018</a:t>
            </a:fld>
            <a:endParaRPr lang="en-US" dirty="0"/>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48F63A3B-78C7-47BE-AE5E-E10140E04643}" type="slidenum">
              <a:rPr lang="en-US" dirty="0"/>
              <a:t>‹#›</a:t>
            </a:fld>
            <a:endParaRPr lang="en-US" dirty="0"/>
          </a:p>
        </p:txBody>
      </p:sp>
      <p:sp>
        <p:nvSpPr>
          <p:cNvPr id="7" name="Rectangle 6"/>
          <p:cNvSpPr/>
          <p:nvPr userDrawn="1"/>
        </p:nvSpPr>
        <p:spPr>
          <a:xfrm>
            <a:off x="0" y="0"/>
            <a:ext cx="42062400" cy="38404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8" name="Rectangle 7"/>
          <p:cNvSpPr/>
          <p:nvPr userDrawn="1"/>
        </p:nvSpPr>
        <p:spPr>
          <a:xfrm>
            <a:off x="498764" y="602975"/>
            <a:ext cx="41023309" cy="3707191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9" name="Rectangle 8"/>
          <p:cNvSpPr/>
          <p:nvPr userDrawn="1"/>
        </p:nvSpPr>
        <p:spPr>
          <a:xfrm>
            <a:off x="789710" y="974035"/>
            <a:ext cx="40399854" cy="357045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cxnSp>
        <p:nvCxnSpPr>
          <p:cNvPr id="10" name="Straight Connector 9"/>
          <p:cNvCxnSpPr/>
          <p:nvPr userDrawn="1"/>
        </p:nvCxnSpPr>
        <p:spPr>
          <a:xfrm>
            <a:off x="14360707"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1" name="Straight Connector 10"/>
          <p:cNvCxnSpPr/>
          <p:nvPr userDrawn="1"/>
        </p:nvCxnSpPr>
        <p:spPr>
          <a:xfrm>
            <a:off x="27710236"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2" name="Straight Connector 11"/>
          <p:cNvCxnSpPr/>
          <p:nvPr userDrawn="1"/>
        </p:nvCxnSpPr>
        <p:spPr>
          <a:xfrm>
            <a:off x="1662545" y="7629108"/>
            <a:ext cx="38639630" cy="0"/>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
        <p:nvSpPr>
          <p:cNvPr id="13" name="Rectangle 12"/>
          <p:cNvSpPr/>
          <p:nvPr userDrawn="1"/>
        </p:nvSpPr>
        <p:spPr>
          <a:xfrm>
            <a:off x="1332584" y="1852864"/>
            <a:ext cx="39421656" cy="53124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4" name="Rectangle 13"/>
          <p:cNvSpPr/>
          <p:nvPr userDrawn="1"/>
        </p:nvSpPr>
        <p:spPr>
          <a:xfrm>
            <a:off x="14681903"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5" name="Rectangle 14"/>
          <p:cNvSpPr/>
          <p:nvPr userDrawn="1"/>
        </p:nvSpPr>
        <p:spPr>
          <a:xfrm>
            <a:off x="1332584"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6" name="Rectangle 15"/>
          <p:cNvSpPr/>
          <p:nvPr userDrawn="1"/>
        </p:nvSpPr>
        <p:spPr>
          <a:xfrm>
            <a:off x="28488616" y="36966042"/>
            <a:ext cx="13772005" cy="348878"/>
          </a:xfrm>
          <a:prstGeom prst="rect">
            <a:avLst/>
          </a:prstGeom>
        </p:spPr>
        <p:txBody>
          <a:bodyPr wrap="square">
            <a:spAutoFit/>
          </a:bodyPr>
          <a:lstStyle/>
          <a:p>
            <a:r>
              <a:rPr lang="en-US" sz="1667" i="1" dirty="0">
                <a:solidFill>
                  <a:schemeClr val="bg1"/>
                </a:solidFill>
              </a:rPr>
              <a:t>We thank the Office of Research and Sponsored Programs for supporting this research, and Learning &amp; Technology Services for printing this poster.</a:t>
            </a:r>
            <a:r>
              <a:rPr lang="en-US" sz="1667" dirty="0">
                <a:solidFill>
                  <a:schemeClr val="bg1"/>
                </a:solidFill>
              </a:rPr>
              <a:t> </a:t>
            </a:r>
          </a:p>
        </p:txBody>
      </p:sp>
      <p:sp>
        <p:nvSpPr>
          <p:cNvPr id="17" name="Rectangle 16"/>
          <p:cNvSpPr/>
          <p:nvPr userDrawn="1"/>
        </p:nvSpPr>
        <p:spPr>
          <a:xfrm>
            <a:off x="28031225"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pic>
        <p:nvPicPr>
          <p:cNvPr id="19" name="Picture 18"/>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29169430" y="3729895"/>
            <a:ext cx="10001180" cy="1558356"/>
          </a:xfrm>
          <a:prstGeom prst="rect">
            <a:avLst/>
          </a:prstGeom>
        </p:spPr>
      </p:pic>
    </p:spTree>
    <p:extLst>
      <p:ext uri="{BB962C8B-B14F-4D97-AF65-F5344CB8AC3E}">
        <p14:creationId xmlns:p14="http://schemas.microsoft.com/office/powerpoint/2010/main" val="248240411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7.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alphaModFix amt="12000"/>
            <a:lum/>
          </a:blip>
          <a:srcRect/>
          <a:stretch>
            <a:fillRect l="-19000" r="-19000"/>
          </a:stretch>
        </a:blipFill>
        <a:effectLst/>
      </p:bgPr>
    </p:bg>
    <p:spTree>
      <p:nvGrpSpPr>
        <p:cNvPr id="1" name=""/>
        <p:cNvGrpSpPr/>
        <p:nvPr/>
      </p:nvGrpSpPr>
      <p:grpSpPr>
        <a:xfrm>
          <a:off x="0" y="0"/>
          <a:ext cx="0" cy="0"/>
          <a:chOff x="0" y="0"/>
          <a:chExt cx="0" cy="0"/>
        </a:xfrm>
      </p:grpSpPr>
      <p:sp>
        <p:nvSpPr>
          <p:cNvPr id="6" name="Title 1"/>
          <p:cNvSpPr txBox="1">
            <a:spLocks/>
          </p:cNvSpPr>
          <p:nvPr/>
        </p:nvSpPr>
        <p:spPr>
          <a:xfrm>
            <a:off x="1515130" y="3752882"/>
            <a:ext cx="34198560" cy="858067"/>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4000" dirty="0">
                <a:solidFill>
                  <a:schemeClr val="bg1">
                    <a:lumMod val="50000"/>
                  </a:schemeClr>
                </a:solidFill>
                <a:latin typeface="Minion Pro" panose="02040503050306020203" pitchFamily="18" charset="0"/>
              </a:rPr>
              <a:t>University of Wisconsin-</a:t>
            </a:r>
            <a:r>
              <a:rPr lang="en-US" sz="4000" dirty="0" err="1">
                <a:solidFill>
                  <a:schemeClr val="bg1">
                    <a:lumMod val="50000"/>
                  </a:schemeClr>
                </a:solidFill>
                <a:latin typeface="Minion Pro" panose="02040503050306020203" pitchFamily="18" charset="0"/>
              </a:rPr>
              <a:t>Eau</a:t>
            </a:r>
            <a:r>
              <a:rPr lang="en-US" sz="4000" dirty="0">
                <a:solidFill>
                  <a:schemeClr val="bg1">
                    <a:lumMod val="50000"/>
                  </a:schemeClr>
                </a:solidFill>
                <a:latin typeface="Minion Pro" panose="02040503050306020203" pitchFamily="18" charset="0"/>
              </a:rPr>
              <a:t> Claire    |   Department of Kinesiology</a:t>
            </a:r>
          </a:p>
        </p:txBody>
      </p:sp>
      <p:sp>
        <p:nvSpPr>
          <p:cNvPr id="7" name="Title 1"/>
          <p:cNvSpPr txBox="1">
            <a:spLocks/>
          </p:cNvSpPr>
          <p:nvPr/>
        </p:nvSpPr>
        <p:spPr>
          <a:xfrm>
            <a:off x="1464330" y="3024292"/>
            <a:ext cx="34198560" cy="858067"/>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6000" cap="small" dirty="0">
                <a:solidFill>
                  <a:srgbClr val="DD9E11"/>
                </a:solidFill>
                <a:latin typeface="Minion Pro" panose="02040503050306020203" pitchFamily="18" charset="0"/>
              </a:rPr>
              <a:t>Camarie Slagle, Marissa Becker, Dr. Robert C. Stow, PhD, ATC</a:t>
            </a:r>
          </a:p>
        </p:txBody>
      </p:sp>
      <p:sp>
        <p:nvSpPr>
          <p:cNvPr id="8" name="Subtitle 2"/>
          <p:cNvSpPr txBox="1">
            <a:spLocks/>
          </p:cNvSpPr>
          <p:nvPr/>
        </p:nvSpPr>
        <p:spPr>
          <a:xfrm>
            <a:off x="1391100" y="6023920"/>
            <a:ext cx="12560332" cy="7156375"/>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lnSpc>
                <a:spcPct val="100000"/>
              </a:lnSpc>
              <a:spcBef>
                <a:spcPts val="5400"/>
              </a:spcBef>
            </a:pPr>
            <a:r>
              <a:rPr lang="en-US" sz="3000" dirty="0">
                <a:latin typeface="Times New Roman" panose="02020603050405020304" pitchFamily="18" charset="0"/>
                <a:cs typeface="Times New Roman" panose="02020603050405020304" pitchFamily="18" charset="0"/>
              </a:rPr>
              <a:t>The purpose of this study is to validate an injury prediction test, to examine other tests as injury predictors, and to note physical characteristics of individuals participating in marathon training and how they correlate with injury rates. There is minimal evidence in the literature in regards to repeatable and validated written injury prediction tests for the athletic/physically active populations. Participation in physical activity has increased over the past decade as well as injury rates. Studies have shown in the high school student-athlete alone, 23% experience injuries, with 65% of this population having injuries to the lower body. Through examination methods of demographic/health history, range of motion, balance, and functionality in a physical assessment and survey, we seek to determine risk factors associated with lower-body injuries in a population of runners training for a marathon or half-marathon. We chose runners as our population due to the high amount of impact on their lower-body. Our hypothesis is that runners with lower scores on functional assessment and limits in range of motion will be predisposed to lower-body injuries when training as well as we will validate a written test as a prediction tool for predicting which individuals are prone to injury.</a:t>
            </a:r>
          </a:p>
          <a:p>
            <a:pPr algn="l">
              <a:lnSpc>
                <a:spcPct val="100000"/>
              </a:lnSpc>
              <a:spcBef>
                <a:spcPts val="5400"/>
              </a:spcBef>
            </a:pPr>
            <a:br>
              <a:rPr lang="en-US" sz="3000" dirty="0">
                <a:latin typeface="Times New Roman" panose="02020603050405020304" pitchFamily="18" charset="0"/>
                <a:cs typeface="Times New Roman" panose="02020603050405020304" pitchFamily="18" charset="0"/>
              </a:rPr>
            </a:br>
            <a:endParaRPr lang="en-US" sz="3000" dirty="0">
              <a:latin typeface="Times New Roman" panose="02020603050405020304" pitchFamily="18" charset="0"/>
              <a:cs typeface="Times New Roman" panose="02020603050405020304" pitchFamily="18" charset="0"/>
            </a:endParaRPr>
          </a:p>
        </p:txBody>
      </p:sp>
      <p:sp>
        <p:nvSpPr>
          <p:cNvPr id="3" name="TextBox 2"/>
          <p:cNvSpPr txBox="1"/>
          <p:nvPr/>
        </p:nvSpPr>
        <p:spPr>
          <a:xfrm>
            <a:off x="1464330" y="4831707"/>
            <a:ext cx="6791499"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Abstract</a:t>
            </a:r>
          </a:p>
        </p:txBody>
      </p:sp>
      <p:sp>
        <p:nvSpPr>
          <p:cNvPr id="14" name="TextBox 13"/>
          <p:cNvSpPr txBox="1"/>
          <p:nvPr/>
        </p:nvSpPr>
        <p:spPr>
          <a:xfrm>
            <a:off x="1304114" y="14135031"/>
            <a:ext cx="6791499" cy="923330"/>
          </a:xfrm>
          <a:prstGeom prst="rect">
            <a:avLst/>
          </a:prstGeom>
          <a:noFill/>
        </p:spPr>
        <p:txBody>
          <a:bodyPr wrap="square" rtlCol="0">
            <a:spAutoFit/>
          </a:bodyPr>
          <a:lstStyle/>
          <a:p>
            <a:pPr defTabSz="4023360">
              <a:lnSpc>
                <a:spcPct val="90000"/>
              </a:lnSpc>
              <a:spcBef>
                <a:spcPts val="4400"/>
              </a:spcBef>
            </a:pPr>
            <a:r>
              <a:rPr lang="en-US" sz="6000" cap="small" dirty="0">
                <a:solidFill>
                  <a:schemeClr val="accent1">
                    <a:lumMod val="50000"/>
                  </a:schemeClr>
                </a:solidFill>
                <a:latin typeface="Minion Pro" panose="02040503050306020203" pitchFamily="18" charset="0"/>
              </a:rPr>
              <a:t>Background</a:t>
            </a:r>
          </a:p>
        </p:txBody>
      </p:sp>
      <p:sp>
        <p:nvSpPr>
          <p:cNvPr id="27" name="Subtitle 2"/>
          <p:cNvSpPr txBox="1">
            <a:spLocks/>
          </p:cNvSpPr>
          <p:nvPr/>
        </p:nvSpPr>
        <p:spPr>
          <a:xfrm>
            <a:off x="14725965" y="11876320"/>
            <a:ext cx="10827765" cy="2034599"/>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endParaRPr lang="en-US" sz="3200" dirty="0"/>
          </a:p>
        </p:txBody>
      </p:sp>
      <p:sp>
        <p:nvSpPr>
          <p:cNvPr id="30" name="TextBox 29"/>
          <p:cNvSpPr txBox="1"/>
          <p:nvPr/>
        </p:nvSpPr>
        <p:spPr>
          <a:xfrm>
            <a:off x="1287061" y="26569628"/>
            <a:ext cx="9063644"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Methods</a:t>
            </a:r>
          </a:p>
        </p:txBody>
      </p:sp>
      <p:sp>
        <p:nvSpPr>
          <p:cNvPr id="34" name="TextBox 33"/>
          <p:cNvSpPr txBox="1"/>
          <p:nvPr/>
        </p:nvSpPr>
        <p:spPr>
          <a:xfrm>
            <a:off x="27663531" y="34478837"/>
            <a:ext cx="7219182" cy="1015663"/>
          </a:xfrm>
          <a:prstGeom prst="rect">
            <a:avLst/>
          </a:prstGeom>
          <a:noFill/>
        </p:spPr>
        <p:txBody>
          <a:bodyPr wrap="square" rtlCol="0">
            <a:spAutoFit/>
          </a:bodyPr>
          <a:lstStyle/>
          <a:p>
            <a:pPr algn="ctr"/>
            <a:r>
              <a:rPr lang="en-US" sz="6000" cap="small" dirty="0">
                <a:solidFill>
                  <a:schemeClr val="accent1">
                    <a:lumMod val="50000"/>
                  </a:schemeClr>
                </a:solidFill>
                <a:latin typeface="Minion Pro" panose="02040503050306020203" pitchFamily="18" charset="0"/>
              </a:rPr>
              <a:t>Acknowledgements</a:t>
            </a:r>
          </a:p>
        </p:txBody>
      </p:sp>
      <p:sp>
        <p:nvSpPr>
          <p:cNvPr id="35" name="TextBox 34"/>
          <p:cNvSpPr txBox="1"/>
          <p:nvPr/>
        </p:nvSpPr>
        <p:spPr>
          <a:xfrm>
            <a:off x="27927777" y="35549701"/>
            <a:ext cx="13409990" cy="2062103"/>
          </a:xfrm>
          <a:prstGeom prst="rect">
            <a:avLst/>
          </a:prstGeom>
          <a:noFill/>
        </p:spPr>
        <p:txBody>
          <a:bodyPr wrap="square" rtlCol="0">
            <a:spAutoFit/>
          </a:bodyPr>
          <a:lstStyle/>
          <a:p>
            <a:pPr algn="just"/>
            <a:r>
              <a:rPr lang="en-US" sz="3200" dirty="0">
                <a:latin typeface="Times New Roman" panose="02020603050405020304" pitchFamily="18" charset="0"/>
                <a:cs typeface="Times New Roman" panose="02020603050405020304" pitchFamily="18" charset="0"/>
              </a:rPr>
              <a:t>We would like to thank all of the participating runners. We want to thank and acknowledge the contribution and support of this project from Dr. Matt Evans and the Blugold Fellowship through the UW-</a:t>
            </a:r>
            <a:r>
              <a:rPr lang="en-US" sz="3200" dirty="0" err="1">
                <a:latin typeface="Times New Roman" panose="02020603050405020304" pitchFamily="18" charset="0"/>
                <a:cs typeface="Times New Roman" panose="02020603050405020304" pitchFamily="18" charset="0"/>
              </a:rPr>
              <a:t>Eau</a:t>
            </a:r>
            <a:r>
              <a:rPr lang="en-US" sz="3200" dirty="0">
                <a:latin typeface="Times New Roman" panose="02020603050405020304" pitchFamily="18" charset="0"/>
                <a:cs typeface="Times New Roman" panose="02020603050405020304" pitchFamily="18" charset="0"/>
              </a:rPr>
              <a:t> Claire; as well as LTS for printing this poster.</a:t>
            </a:r>
          </a:p>
        </p:txBody>
      </p:sp>
      <p:sp>
        <p:nvSpPr>
          <p:cNvPr id="40" name="TextBox 39"/>
          <p:cNvSpPr txBox="1"/>
          <p:nvPr/>
        </p:nvSpPr>
        <p:spPr>
          <a:xfrm>
            <a:off x="1419584" y="27493104"/>
            <a:ext cx="12627590" cy="707886"/>
          </a:xfrm>
          <a:prstGeom prst="rect">
            <a:avLst/>
          </a:prstGeom>
          <a:noFill/>
        </p:spPr>
        <p:txBody>
          <a:bodyPr wrap="square" rtlCol="0">
            <a:spAutoFit/>
          </a:bodyPr>
          <a:lstStyle/>
          <a:p>
            <a:pPr algn="ctr"/>
            <a:r>
              <a:rPr lang="en-US" sz="4000" u="sng" cap="small" dirty="0">
                <a:solidFill>
                  <a:schemeClr val="accent1">
                    <a:lumMod val="50000"/>
                  </a:schemeClr>
                </a:solidFill>
                <a:latin typeface="Minion Pro" panose="02040503050306020203" pitchFamily="18" charset="0"/>
                <a:sym typeface="Wingdings" panose="05000000000000000000" pitchFamily="2" charset="2"/>
              </a:rPr>
              <a:t>Subjects</a:t>
            </a:r>
            <a:endParaRPr lang="en-US" sz="4000" u="sng" cap="small" dirty="0">
              <a:solidFill>
                <a:schemeClr val="accent1">
                  <a:lumMod val="50000"/>
                </a:schemeClr>
              </a:solidFill>
              <a:latin typeface="Minion Pro" panose="02040503050306020203" pitchFamily="18" charset="0"/>
            </a:endParaRPr>
          </a:p>
        </p:txBody>
      </p:sp>
      <p:sp>
        <p:nvSpPr>
          <p:cNvPr id="41" name="TextBox 40"/>
          <p:cNvSpPr txBox="1"/>
          <p:nvPr/>
        </p:nvSpPr>
        <p:spPr>
          <a:xfrm>
            <a:off x="1693592" y="28277207"/>
            <a:ext cx="6393133" cy="5509200"/>
          </a:xfrm>
          <a:prstGeom prst="rect">
            <a:avLst/>
          </a:prstGeom>
          <a:noFill/>
        </p:spPr>
        <p:txBody>
          <a:bodyPr wrap="square" rtlCol="0">
            <a:spAutoFit/>
          </a:bodyPr>
          <a:lstStyle/>
          <a:p>
            <a:pPr marL="457200" indent="-457200">
              <a:buFont typeface="Wingdings" panose="05000000000000000000" pitchFamily="2" charset="2"/>
              <a:buChar char="Ø"/>
            </a:pPr>
            <a:r>
              <a:rPr lang="en-US" sz="3200" dirty="0">
                <a:latin typeface="Times New Roman" panose="02020603050405020304" pitchFamily="18" charset="0"/>
                <a:cs typeface="Times New Roman" panose="02020603050405020304" pitchFamily="18" charset="0"/>
              </a:rPr>
              <a:t>Total of 37 long-distance runners participated in this study, ten males and 27 females.</a:t>
            </a:r>
          </a:p>
          <a:p>
            <a:pPr marL="457200" indent="-457200">
              <a:buFont typeface="Wingdings" panose="05000000000000000000" pitchFamily="2" charset="2"/>
              <a:buChar char="Ø"/>
            </a:pPr>
            <a:r>
              <a:rPr lang="en-US" sz="3200" dirty="0">
                <a:latin typeface="Times New Roman" panose="02020603050405020304" pitchFamily="18" charset="0"/>
                <a:cs typeface="Times New Roman" panose="02020603050405020304" pitchFamily="18" charset="0"/>
              </a:rPr>
              <a:t>Ages ranging between 17 and 57 years old (average of 24.1 years).</a:t>
            </a:r>
          </a:p>
          <a:p>
            <a:pPr marL="457200" indent="-457200">
              <a:buFont typeface="Wingdings" panose="05000000000000000000" pitchFamily="2" charset="2"/>
              <a:buChar char="Ø"/>
            </a:pPr>
            <a:r>
              <a:rPr lang="en-US" sz="3200" dirty="0">
                <a:latin typeface="Times New Roman" panose="02020603050405020304" pitchFamily="18" charset="0"/>
                <a:cs typeface="Times New Roman" panose="02020603050405020304" pitchFamily="18" charset="0"/>
              </a:rPr>
              <a:t>33 participants were students and 4 were community members.</a:t>
            </a:r>
          </a:p>
          <a:p>
            <a:pPr marL="457200" indent="-457200">
              <a:buFont typeface="Wingdings" panose="05000000000000000000" pitchFamily="2" charset="2"/>
              <a:buChar char="Ø"/>
            </a:pPr>
            <a:r>
              <a:rPr lang="en-US" sz="3200" dirty="0">
                <a:latin typeface="Times New Roman" panose="02020603050405020304" pitchFamily="18" charset="0"/>
                <a:cs typeface="Times New Roman" panose="02020603050405020304" pitchFamily="18" charset="0"/>
              </a:rPr>
              <a:t>All participants provided written informed consent as approved by the IRB for the University of Wisconsin-</a:t>
            </a:r>
            <a:r>
              <a:rPr lang="en-US" sz="3200" dirty="0" err="1">
                <a:latin typeface="Times New Roman" panose="02020603050405020304" pitchFamily="18" charset="0"/>
                <a:cs typeface="Times New Roman" panose="02020603050405020304" pitchFamily="18" charset="0"/>
              </a:rPr>
              <a:t>Eau</a:t>
            </a:r>
            <a:r>
              <a:rPr lang="en-US" sz="3200" dirty="0">
                <a:latin typeface="Times New Roman" panose="02020603050405020304" pitchFamily="18" charset="0"/>
                <a:cs typeface="Times New Roman" panose="02020603050405020304" pitchFamily="18" charset="0"/>
              </a:rPr>
              <a:t> Claire.</a:t>
            </a:r>
          </a:p>
        </p:txBody>
      </p:sp>
      <p:sp>
        <p:nvSpPr>
          <p:cNvPr id="2" name="Title 1"/>
          <p:cNvSpPr>
            <a:spLocks noGrp="1"/>
          </p:cNvSpPr>
          <p:nvPr>
            <p:ph type="ctrTitle"/>
          </p:nvPr>
        </p:nvSpPr>
        <p:spPr>
          <a:xfrm>
            <a:off x="1280556" y="1145539"/>
            <a:ext cx="34198560" cy="1926476"/>
          </a:xfrm>
        </p:spPr>
        <p:txBody>
          <a:bodyPr>
            <a:normAutofit/>
          </a:bodyPr>
          <a:lstStyle/>
          <a:p>
            <a:pPr algn="l"/>
            <a:r>
              <a:rPr lang="en-US" sz="12500" b="1" dirty="0">
                <a:latin typeface="Garamond" panose="02020404030301010803" pitchFamily="18" charset="0"/>
                <a:cs typeface="Times New Roman" panose="02020603050405020304" pitchFamily="18" charset="0"/>
              </a:rPr>
              <a:t>Injury Predictors in a Distance Runner Population</a:t>
            </a:r>
          </a:p>
        </p:txBody>
      </p:sp>
      <p:graphicFrame>
        <p:nvGraphicFramePr>
          <p:cNvPr id="25" name="Table 24">
            <a:extLst>
              <a:ext uri="{FF2B5EF4-FFF2-40B4-BE49-F238E27FC236}">
                <a16:creationId xmlns:a16="http://schemas.microsoft.com/office/drawing/2014/main" id="{B55C35C6-652E-47FB-92CC-A373E8DC8802}"/>
              </a:ext>
            </a:extLst>
          </p:cNvPr>
          <p:cNvGraphicFramePr>
            <a:graphicFrameLocks noGrp="1"/>
          </p:cNvGraphicFramePr>
          <p:nvPr>
            <p:extLst>
              <p:ext uri="{D42A27DB-BD31-4B8C-83A1-F6EECF244321}">
                <p14:modId xmlns:p14="http://schemas.microsoft.com/office/powerpoint/2010/main" val="1374141160"/>
              </p:ext>
            </p:extLst>
          </p:nvPr>
        </p:nvGraphicFramePr>
        <p:xfrm>
          <a:off x="1260572" y="33940816"/>
          <a:ext cx="12555218" cy="1832655"/>
        </p:xfrm>
        <a:graphic>
          <a:graphicData uri="http://schemas.openxmlformats.org/drawingml/2006/table">
            <a:tbl>
              <a:tblPr firstRow="1" bandRow="1">
                <a:tableStyleId>{5C22544A-7EE6-4342-B048-85BDC9FD1C3A}</a:tableStyleId>
              </a:tblPr>
              <a:tblGrid>
                <a:gridCol w="3971277">
                  <a:extLst>
                    <a:ext uri="{9D8B030D-6E8A-4147-A177-3AD203B41FA5}">
                      <a16:colId xmlns:a16="http://schemas.microsoft.com/office/drawing/2014/main" val="2560321698"/>
                    </a:ext>
                  </a:extLst>
                </a:gridCol>
                <a:gridCol w="2000462">
                  <a:extLst>
                    <a:ext uri="{9D8B030D-6E8A-4147-A177-3AD203B41FA5}">
                      <a16:colId xmlns:a16="http://schemas.microsoft.com/office/drawing/2014/main" val="2109663621"/>
                    </a:ext>
                  </a:extLst>
                </a:gridCol>
                <a:gridCol w="2651760">
                  <a:extLst>
                    <a:ext uri="{9D8B030D-6E8A-4147-A177-3AD203B41FA5}">
                      <a16:colId xmlns:a16="http://schemas.microsoft.com/office/drawing/2014/main" val="3706719626"/>
                    </a:ext>
                  </a:extLst>
                </a:gridCol>
                <a:gridCol w="1493520">
                  <a:extLst>
                    <a:ext uri="{9D8B030D-6E8A-4147-A177-3AD203B41FA5}">
                      <a16:colId xmlns:a16="http://schemas.microsoft.com/office/drawing/2014/main" val="3946333197"/>
                    </a:ext>
                  </a:extLst>
                </a:gridCol>
                <a:gridCol w="2438199">
                  <a:extLst>
                    <a:ext uri="{9D8B030D-6E8A-4147-A177-3AD203B41FA5}">
                      <a16:colId xmlns:a16="http://schemas.microsoft.com/office/drawing/2014/main" val="1830004406"/>
                    </a:ext>
                  </a:extLst>
                </a:gridCol>
              </a:tblGrid>
              <a:tr h="643953">
                <a:tc>
                  <a:txBody>
                    <a:bodyPr/>
                    <a:lstStyle/>
                    <a:p>
                      <a:pPr algn="ctr"/>
                      <a:endParaRPr lang="en-US" sz="3200" dirty="0">
                        <a:latin typeface="Times New Roman" panose="02020603050405020304" pitchFamily="18" charset="0"/>
                        <a:cs typeface="Times New Roman" panose="02020603050405020304" pitchFamily="18" charset="0"/>
                      </a:endParaRPr>
                    </a:p>
                  </a:txBody>
                  <a:tcPr>
                    <a:solidFill>
                      <a:srgbClr val="3D2463"/>
                    </a:solidFill>
                  </a:tcPr>
                </a:tc>
                <a:tc>
                  <a:txBody>
                    <a:bodyPr/>
                    <a:lstStyle/>
                    <a:p>
                      <a:pPr algn="ctr"/>
                      <a:r>
                        <a:rPr lang="en-US" sz="3200" dirty="0">
                          <a:latin typeface="Times New Roman" panose="02020603050405020304" pitchFamily="18" charset="0"/>
                          <a:cs typeface="Times New Roman" panose="02020603050405020304" pitchFamily="18" charset="0"/>
                        </a:rPr>
                        <a:t>Sedentary</a:t>
                      </a:r>
                    </a:p>
                  </a:txBody>
                  <a:tcPr>
                    <a:solidFill>
                      <a:srgbClr val="3D2463"/>
                    </a:solidFill>
                  </a:tcPr>
                </a:tc>
                <a:tc>
                  <a:txBody>
                    <a:bodyPr/>
                    <a:lstStyle/>
                    <a:p>
                      <a:pPr algn="ctr"/>
                      <a:r>
                        <a:rPr lang="en-US" sz="3200" dirty="0">
                          <a:latin typeface="Times New Roman" panose="02020603050405020304" pitchFamily="18" charset="0"/>
                          <a:cs typeface="Times New Roman" panose="02020603050405020304" pitchFamily="18" charset="0"/>
                        </a:rPr>
                        <a:t>Lightly Active</a:t>
                      </a:r>
                    </a:p>
                  </a:txBody>
                  <a:tcPr>
                    <a:solidFill>
                      <a:srgbClr val="3D2463"/>
                    </a:solidFill>
                  </a:tcPr>
                </a:tc>
                <a:tc>
                  <a:txBody>
                    <a:bodyPr/>
                    <a:lstStyle/>
                    <a:p>
                      <a:pPr algn="ctr"/>
                      <a:r>
                        <a:rPr lang="en-US" sz="3200" dirty="0">
                          <a:latin typeface="Times New Roman" panose="02020603050405020304" pitchFamily="18" charset="0"/>
                          <a:cs typeface="Times New Roman" panose="02020603050405020304" pitchFamily="18" charset="0"/>
                        </a:rPr>
                        <a:t>Active</a:t>
                      </a:r>
                    </a:p>
                  </a:txBody>
                  <a:tcPr>
                    <a:solidFill>
                      <a:srgbClr val="3D2463"/>
                    </a:solidFill>
                  </a:tcPr>
                </a:tc>
                <a:tc>
                  <a:txBody>
                    <a:bodyPr/>
                    <a:lstStyle/>
                    <a:p>
                      <a:pPr algn="ctr"/>
                      <a:r>
                        <a:rPr lang="en-US" sz="3200" dirty="0">
                          <a:latin typeface="Times New Roman" panose="02020603050405020304" pitchFamily="18" charset="0"/>
                          <a:cs typeface="Times New Roman" panose="02020603050405020304" pitchFamily="18" charset="0"/>
                        </a:rPr>
                        <a:t>Very Active</a:t>
                      </a:r>
                    </a:p>
                  </a:txBody>
                  <a:tcPr>
                    <a:solidFill>
                      <a:srgbClr val="3D2463"/>
                    </a:solidFill>
                  </a:tcPr>
                </a:tc>
                <a:extLst>
                  <a:ext uri="{0D108BD9-81ED-4DB2-BD59-A6C34878D82A}">
                    <a16:rowId xmlns:a16="http://schemas.microsoft.com/office/drawing/2014/main" val="4230942215"/>
                  </a:ext>
                </a:extLst>
              </a:tr>
              <a:tr h="1188702">
                <a:tc>
                  <a:txBody>
                    <a:bodyPr/>
                    <a:lstStyle/>
                    <a:p>
                      <a:pPr algn="ctr"/>
                      <a:r>
                        <a:rPr lang="en-US" sz="3200" dirty="0">
                          <a:latin typeface="Times New Roman" panose="02020603050405020304" pitchFamily="18" charset="0"/>
                          <a:cs typeface="Times New Roman" panose="02020603050405020304" pitchFamily="18" charset="0"/>
                        </a:rPr>
                        <a:t>Description of Normal Daily Activities</a:t>
                      </a:r>
                    </a:p>
                  </a:txBody>
                  <a:tcPr/>
                </a:tc>
                <a:tc>
                  <a:txBody>
                    <a:bodyPr/>
                    <a:lstStyle/>
                    <a:p>
                      <a:pPr algn="ctr"/>
                      <a:r>
                        <a:rPr lang="en-US" sz="3200" dirty="0">
                          <a:latin typeface="Times New Roman" panose="02020603050405020304" pitchFamily="18" charset="0"/>
                          <a:cs typeface="Times New Roman" panose="02020603050405020304" pitchFamily="18" charset="0"/>
                        </a:rPr>
                        <a:t>2</a:t>
                      </a:r>
                    </a:p>
                  </a:txBody>
                  <a:tcPr/>
                </a:tc>
                <a:tc>
                  <a:txBody>
                    <a:bodyPr/>
                    <a:lstStyle/>
                    <a:p>
                      <a:pPr algn="ctr"/>
                      <a:r>
                        <a:rPr lang="en-US" sz="3200" dirty="0">
                          <a:latin typeface="Times New Roman" panose="02020603050405020304" pitchFamily="18" charset="0"/>
                          <a:cs typeface="Times New Roman" panose="02020603050405020304" pitchFamily="18" charset="0"/>
                        </a:rPr>
                        <a:t>14</a:t>
                      </a:r>
                    </a:p>
                  </a:txBody>
                  <a:tcPr/>
                </a:tc>
                <a:tc>
                  <a:txBody>
                    <a:bodyPr/>
                    <a:lstStyle/>
                    <a:p>
                      <a:pPr algn="ctr"/>
                      <a:r>
                        <a:rPr lang="en-US" sz="3200" dirty="0">
                          <a:latin typeface="Times New Roman" panose="02020603050405020304" pitchFamily="18" charset="0"/>
                          <a:cs typeface="Times New Roman" panose="02020603050405020304" pitchFamily="18" charset="0"/>
                        </a:rPr>
                        <a:t>17</a:t>
                      </a:r>
                    </a:p>
                  </a:txBody>
                  <a:tcPr/>
                </a:tc>
                <a:tc>
                  <a:txBody>
                    <a:bodyPr/>
                    <a:lstStyle/>
                    <a:p>
                      <a:pPr algn="ctr"/>
                      <a:r>
                        <a:rPr lang="en-US" sz="3200" dirty="0">
                          <a:latin typeface="Times New Roman" panose="02020603050405020304" pitchFamily="18" charset="0"/>
                          <a:cs typeface="Times New Roman" panose="02020603050405020304" pitchFamily="18" charset="0"/>
                        </a:rPr>
                        <a:t>2</a:t>
                      </a:r>
                    </a:p>
                  </a:txBody>
                  <a:tcPr/>
                </a:tc>
                <a:extLst>
                  <a:ext uri="{0D108BD9-81ED-4DB2-BD59-A6C34878D82A}">
                    <a16:rowId xmlns:a16="http://schemas.microsoft.com/office/drawing/2014/main" val="2961184257"/>
                  </a:ext>
                </a:extLst>
              </a:tr>
            </a:tbl>
          </a:graphicData>
        </a:graphic>
      </p:graphicFrame>
      <p:graphicFrame>
        <p:nvGraphicFramePr>
          <p:cNvPr id="26" name="Table 25">
            <a:extLst>
              <a:ext uri="{FF2B5EF4-FFF2-40B4-BE49-F238E27FC236}">
                <a16:creationId xmlns:a16="http://schemas.microsoft.com/office/drawing/2014/main" id="{A8EAE6A5-7463-468C-8098-1CAE6E55C8E9}"/>
              </a:ext>
            </a:extLst>
          </p:cNvPr>
          <p:cNvGraphicFramePr>
            <a:graphicFrameLocks noGrp="1"/>
          </p:cNvGraphicFramePr>
          <p:nvPr>
            <p:extLst>
              <p:ext uri="{D42A27DB-BD31-4B8C-83A1-F6EECF244321}">
                <p14:modId xmlns:p14="http://schemas.microsoft.com/office/powerpoint/2010/main" val="2559490212"/>
              </p:ext>
            </p:extLst>
          </p:nvPr>
        </p:nvGraphicFramePr>
        <p:xfrm>
          <a:off x="1231642" y="35995634"/>
          <a:ext cx="12511518" cy="1318410"/>
        </p:xfrm>
        <a:graphic>
          <a:graphicData uri="http://schemas.openxmlformats.org/drawingml/2006/table">
            <a:tbl>
              <a:tblPr firstRow="1" bandRow="1">
                <a:tableStyleId>{5C22544A-7EE6-4342-B048-85BDC9FD1C3A}</a:tableStyleId>
              </a:tblPr>
              <a:tblGrid>
                <a:gridCol w="2650631">
                  <a:extLst>
                    <a:ext uri="{9D8B030D-6E8A-4147-A177-3AD203B41FA5}">
                      <a16:colId xmlns:a16="http://schemas.microsoft.com/office/drawing/2014/main" val="3544744446"/>
                    </a:ext>
                  </a:extLst>
                </a:gridCol>
                <a:gridCol w="1521251">
                  <a:extLst>
                    <a:ext uri="{9D8B030D-6E8A-4147-A177-3AD203B41FA5}">
                      <a16:colId xmlns:a16="http://schemas.microsoft.com/office/drawing/2014/main" val="1426906020"/>
                    </a:ext>
                  </a:extLst>
                </a:gridCol>
                <a:gridCol w="2856227">
                  <a:extLst>
                    <a:ext uri="{9D8B030D-6E8A-4147-A177-3AD203B41FA5}">
                      <a16:colId xmlns:a16="http://schemas.microsoft.com/office/drawing/2014/main" val="1379840907"/>
                    </a:ext>
                  </a:extLst>
                </a:gridCol>
                <a:gridCol w="3477146">
                  <a:extLst>
                    <a:ext uri="{9D8B030D-6E8A-4147-A177-3AD203B41FA5}">
                      <a16:colId xmlns:a16="http://schemas.microsoft.com/office/drawing/2014/main" val="1696836442"/>
                    </a:ext>
                  </a:extLst>
                </a:gridCol>
                <a:gridCol w="2006263">
                  <a:extLst>
                    <a:ext uri="{9D8B030D-6E8A-4147-A177-3AD203B41FA5}">
                      <a16:colId xmlns:a16="http://schemas.microsoft.com/office/drawing/2014/main" val="4267911766"/>
                    </a:ext>
                  </a:extLst>
                </a:gridCol>
              </a:tblGrid>
              <a:tr h="711180">
                <a:tc>
                  <a:txBody>
                    <a:bodyPr/>
                    <a:lstStyle/>
                    <a:p>
                      <a:pPr algn="ctr"/>
                      <a:endParaRPr lang="en-US" sz="3200" dirty="0">
                        <a:latin typeface="Times New Roman" panose="02020603050405020304" pitchFamily="18" charset="0"/>
                        <a:cs typeface="Times New Roman" panose="02020603050405020304" pitchFamily="18" charset="0"/>
                      </a:endParaRPr>
                    </a:p>
                  </a:txBody>
                  <a:tcPr>
                    <a:solidFill>
                      <a:srgbClr val="3D2463"/>
                    </a:solidFill>
                  </a:tcPr>
                </a:tc>
                <a:tc>
                  <a:txBody>
                    <a:bodyPr/>
                    <a:lstStyle/>
                    <a:p>
                      <a:pPr algn="ctr"/>
                      <a:r>
                        <a:rPr lang="en-US" sz="3200" dirty="0">
                          <a:latin typeface="Times New Roman" panose="02020603050405020304" pitchFamily="18" charset="0"/>
                          <a:cs typeface="Times New Roman" panose="02020603050405020304" pitchFamily="18" charset="0"/>
                        </a:rPr>
                        <a:t>1 Year</a:t>
                      </a:r>
                    </a:p>
                  </a:txBody>
                  <a:tcPr>
                    <a:solidFill>
                      <a:srgbClr val="3D2463"/>
                    </a:solidFill>
                  </a:tcPr>
                </a:tc>
                <a:tc>
                  <a:txBody>
                    <a:bodyPr/>
                    <a:lstStyle/>
                    <a:p>
                      <a:pPr algn="ctr"/>
                      <a:r>
                        <a:rPr lang="en-US" sz="3200" dirty="0">
                          <a:latin typeface="Times New Roman" panose="02020603050405020304" pitchFamily="18" charset="0"/>
                          <a:cs typeface="Times New Roman" panose="02020603050405020304" pitchFamily="18" charset="0"/>
                        </a:rPr>
                        <a:t>5 or Less Years</a:t>
                      </a:r>
                    </a:p>
                  </a:txBody>
                  <a:tcPr>
                    <a:solidFill>
                      <a:srgbClr val="3D2463"/>
                    </a:solidFill>
                  </a:tcPr>
                </a:tc>
                <a:tc>
                  <a:txBody>
                    <a:bodyPr/>
                    <a:lstStyle/>
                    <a:p>
                      <a:pPr algn="ctr"/>
                      <a:r>
                        <a:rPr lang="en-US" sz="3200" dirty="0">
                          <a:latin typeface="Times New Roman" panose="02020603050405020304" pitchFamily="18" charset="0"/>
                          <a:cs typeface="Times New Roman" panose="02020603050405020304" pitchFamily="18" charset="0"/>
                        </a:rPr>
                        <a:t>More than 5 Years</a:t>
                      </a:r>
                    </a:p>
                  </a:txBody>
                  <a:tcPr>
                    <a:solidFill>
                      <a:srgbClr val="3D2463"/>
                    </a:solidFill>
                  </a:tcPr>
                </a:tc>
                <a:tc>
                  <a:txBody>
                    <a:bodyPr/>
                    <a:lstStyle/>
                    <a:p>
                      <a:pPr algn="ctr"/>
                      <a:r>
                        <a:rPr lang="en-US" sz="3200" dirty="0">
                          <a:latin typeface="Times New Roman" panose="02020603050405020304" pitchFamily="18" charset="0"/>
                          <a:cs typeface="Times New Roman" panose="02020603050405020304" pitchFamily="18" charset="0"/>
                        </a:rPr>
                        <a:t>Unknown</a:t>
                      </a:r>
                    </a:p>
                  </a:txBody>
                  <a:tcPr>
                    <a:solidFill>
                      <a:srgbClr val="3D2463"/>
                    </a:solidFill>
                  </a:tcPr>
                </a:tc>
                <a:extLst>
                  <a:ext uri="{0D108BD9-81ED-4DB2-BD59-A6C34878D82A}">
                    <a16:rowId xmlns:a16="http://schemas.microsoft.com/office/drawing/2014/main" val="2461948994"/>
                  </a:ext>
                </a:extLst>
              </a:tr>
              <a:tr h="607230">
                <a:tc>
                  <a:txBody>
                    <a:bodyPr/>
                    <a:lstStyle/>
                    <a:p>
                      <a:pPr algn="ctr"/>
                      <a:r>
                        <a:rPr lang="en-US" sz="3200" dirty="0">
                          <a:latin typeface="Times New Roman" panose="02020603050405020304" pitchFamily="18" charset="0"/>
                          <a:cs typeface="Times New Roman" panose="02020603050405020304" pitchFamily="18" charset="0"/>
                        </a:rPr>
                        <a:t>Years Running</a:t>
                      </a:r>
                    </a:p>
                  </a:txBody>
                  <a:tcPr/>
                </a:tc>
                <a:tc>
                  <a:txBody>
                    <a:bodyPr/>
                    <a:lstStyle/>
                    <a:p>
                      <a:pPr algn="ctr"/>
                      <a:r>
                        <a:rPr lang="en-US" sz="3200" dirty="0">
                          <a:latin typeface="Times New Roman" panose="02020603050405020304" pitchFamily="18" charset="0"/>
                          <a:cs typeface="Times New Roman" panose="02020603050405020304" pitchFamily="18" charset="0"/>
                        </a:rPr>
                        <a:t>11</a:t>
                      </a:r>
                    </a:p>
                  </a:txBody>
                  <a:tcPr/>
                </a:tc>
                <a:tc>
                  <a:txBody>
                    <a:bodyPr/>
                    <a:lstStyle/>
                    <a:p>
                      <a:pPr algn="ctr"/>
                      <a:r>
                        <a:rPr lang="en-US" sz="3200" dirty="0">
                          <a:latin typeface="Times New Roman" panose="02020603050405020304" pitchFamily="18" charset="0"/>
                          <a:cs typeface="Times New Roman" panose="02020603050405020304" pitchFamily="18" charset="0"/>
                        </a:rPr>
                        <a:t>6</a:t>
                      </a:r>
                    </a:p>
                  </a:txBody>
                  <a:tcPr/>
                </a:tc>
                <a:tc>
                  <a:txBody>
                    <a:bodyPr/>
                    <a:lstStyle/>
                    <a:p>
                      <a:pPr algn="ctr"/>
                      <a:r>
                        <a:rPr lang="en-US" sz="3200" dirty="0">
                          <a:latin typeface="Times New Roman" panose="02020603050405020304" pitchFamily="18" charset="0"/>
                          <a:cs typeface="Times New Roman" panose="02020603050405020304" pitchFamily="18" charset="0"/>
                        </a:rPr>
                        <a:t>11</a:t>
                      </a:r>
                    </a:p>
                  </a:txBody>
                  <a:tcPr/>
                </a:tc>
                <a:tc>
                  <a:txBody>
                    <a:bodyPr/>
                    <a:lstStyle/>
                    <a:p>
                      <a:pPr algn="ctr"/>
                      <a:r>
                        <a:rPr lang="en-US" sz="3200" dirty="0">
                          <a:latin typeface="Times New Roman" panose="02020603050405020304" pitchFamily="18" charset="0"/>
                          <a:cs typeface="Times New Roman" panose="02020603050405020304" pitchFamily="18" charset="0"/>
                        </a:rPr>
                        <a:t>9</a:t>
                      </a:r>
                    </a:p>
                  </a:txBody>
                  <a:tcPr/>
                </a:tc>
                <a:extLst>
                  <a:ext uri="{0D108BD9-81ED-4DB2-BD59-A6C34878D82A}">
                    <a16:rowId xmlns:a16="http://schemas.microsoft.com/office/drawing/2014/main" val="3311699108"/>
                  </a:ext>
                </a:extLst>
              </a:tr>
            </a:tbl>
          </a:graphicData>
        </a:graphic>
      </p:graphicFrame>
      <p:graphicFrame>
        <p:nvGraphicFramePr>
          <p:cNvPr id="48" name="Table 47">
            <a:extLst>
              <a:ext uri="{FF2B5EF4-FFF2-40B4-BE49-F238E27FC236}">
                <a16:creationId xmlns:a16="http://schemas.microsoft.com/office/drawing/2014/main" id="{D9059E1A-7CC5-4B8A-BC26-01C5D4878CD2}"/>
              </a:ext>
            </a:extLst>
          </p:cNvPr>
          <p:cNvGraphicFramePr>
            <a:graphicFrameLocks noGrp="1"/>
          </p:cNvGraphicFramePr>
          <p:nvPr>
            <p:extLst>
              <p:ext uri="{D42A27DB-BD31-4B8C-83A1-F6EECF244321}">
                <p14:modId xmlns:p14="http://schemas.microsoft.com/office/powerpoint/2010/main" val="645022310"/>
              </p:ext>
            </p:extLst>
          </p:nvPr>
        </p:nvGraphicFramePr>
        <p:xfrm>
          <a:off x="8386074" y="28304826"/>
          <a:ext cx="5357086" cy="4319704"/>
        </p:xfrm>
        <a:graphic>
          <a:graphicData uri="http://schemas.openxmlformats.org/drawingml/2006/table">
            <a:tbl>
              <a:tblPr firstRow="1" bandRow="1">
                <a:tableStyleId>{5C22544A-7EE6-4342-B048-85BDC9FD1C3A}</a:tableStyleId>
              </a:tblPr>
              <a:tblGrid>
                <a:gridCol w="3650206">
                  <a:extLst>
                    <a:ext uri="{9D8B030D-6E8A-4147-A177-3AD203B41FA5}">
                      <a16:colId xmlns:a16="http://schemas.microsoft.com/office/drawing/2014/main" val="3506211576"/>
                    </a:ext>
                  </a:extLst>
                </a:gridCol>
                <a:gridCol w="1706880">
                  <a:extLst>
                    <a:ext uri="{9D8B030D-6E8A-4147-A177-3AD203B41FA5}">
                      <a16:colId xmlns:a16="http://schemas.microsoft.com/office/drawing/2014/main" val="694818892"/>
                    </a:ext>
                  </a:extLst>
                </a:gridCol>
              </a:tblGrid>
              <a:tr h="1079926">
                <a:tc>
                  <a:txBody>
                    <a:bodyPr/>
                    <a:lstStyle/>
                    <a:p>
                      <a:pPr algn="ctr"/>
                      <a:r>
                        <a:rPr lang="en-US" sz="3200" dirty="0">
                          <a:latin typeface="Times New Roman" panose="02020603050405020304" pitchFamily="18" charset="0"/>
                          <a:cs typeface="Times New Roman" panose="02020603050405020304" pitchFamily="18" charset="0"/>
                        </a:rPr>
                        <a:t>Pre-Assessment Status</a:t>
                      </a:r>
                    </a:p>
                  </a:txBody>
                  <a:tcPr>
                    <a:solidFill>
                      <a:srgbClr val="3D2463"/>
                    </a:solidFill>
                  </a:tcPr>
                </a:tc>
                <a:tc>
                  <a:txBody>
                    <a:bodyPr/>
                    <a:lstStyle/>
                    <a:p>
                      <a:pPr algn="ctr"/>
                      <a:endParaRPr lang="en-US" sz="3200" dirty="0">
                        <a:latin typeface="Times New Roman" panose="02020603050405020304" pitchFamily="18" charset="0"/>
                        <a:cs typeface="Times New Roman" panose="02020603050405020304" pitchFamily="18" charset="0"/>
                      </a:endParaRPr>
                    </a:p>
                  </a:txBody>
                  <a:tcPr>
                    <a:solidFill>
                      <a:srgbClr val="3D2463"/>
                    </a:solidFill>
                  </a:tcPr>
                </a:tc>
                <a:extLst>
                  <a:ext uri="{0D108BD9-81ED-4DB2-BD59-A6C34878D82A}">
                    <a16:rowId xmlns:a16="http://schemas.microsoft.com/office/drawing/2014/main" val="3195963349"/>
                  </a:ext>
                </a:extLst>
              </a:tr>
              <a:tr h="1079926">
                <a:tc>
                  <a:txBody>
                    <a:bodyPr/>
                    <a:lstStyle/>
                    <a:p>
                      <a:pPr algn="ctr"/>
                      <a:r>
                        <a:rPr lang="en-US" sz="3200" dirty="0">
                          <a:latin typeface="Times New Roman" panose="02020603050405020304" pitchFamily="18" charset="0"/>
                          <a:cs typeface="Times New Roman" panose="02020603050405020304" pitchFamily="18" charset="0"/>
                        </a:rPr>
                        <a:t>Running without any hip/groin trouble</a:t>
                      </a:r>
                    </a:p>
                  </a:txBody>
                  <a:tcPr/>
                </a:tc>
                <a:tc>
                  <a:txBody>
                    <a:bodyPr/>
                    <a:lstStyle/>
                    <a:p>
                      <a:pPr algn="ctr"/>
                      <a:r>
                        <a:rPr lang="en-US" sz="3200" dirty="0">
                          <a:latin typeface="Times New Roman" panose="02020603050405020304" pitchFamily="18" charset="0"/>
                          <a:cs typeface="Times New Roman" panose="02020603050405020304" pitchFamily="18" charset="0"/>
                        </a:rPr>
                        <a:t>90.0% (27)</a:t>
                      </a:r>
                    </a:p>
                  </a:txBody>
                  <a:tcPr/>
                </a:tc>
                <a:extLst>
                  <a:ext uri="{0D108BD9-81ED-4DB2-BD59-A6C34878D82A}">
                    <a16:rowId xmlns:a16="http://schemas.microsoft.com/office/drawing/2014/main" val="2080637579"/>
                  </a:ext>
                </a:extLst>
              </a:tr>
              <a:tr h="1079926">
                <a:tc>
                  <a:txBody>
                    <a:bodyPr/>
                    <a:lstStyle/>
                    <a:p>
                      <a:pPr algn="ctr"/>
                      <a:r>
                        <a:rPr lang="en-US" sz="3200" dirty="0">
                          <a:latin typeface="Times New Roman" panose="02020603050405020304" pitchFamily="18" charset="0"/>
                          <a:cs typeface="Times New Roman" panose="02020603050405020304" pitchFamily="18" charset="0"/>
                        </a:rPr>
                        <a:t>Running without any hip/groin trouble</a:t>
                      </a:r>
                    </a:p>
                  </a:txBody>
                  <a:tcPr/>
                </a:tc>
                <a:tc>
                  <a:txBody>
                    <a:bodyPr/>
                    <a:lstStyle/>
                    <a:p>
                      <a:pPr algn="ctr"/>
                      <a:r>
                        <a:rPr lang="en-US" sz="3200" dirty="0">
                          <a:latin typeface="Times New Roman" panose="02020603050405020304" pitchFamily="18" charset="0"/>
                          <a:cs typeface="Times New Roman" panose="02020603050405020304" pitchFamily="18" charset="0"/>
                        </a:rPr>
                        <a:t>6.67% (2)</a:t>
                      </a:r>
                    </a:p>
                  </a:txBody>
                  <a:tcPr/>
                </a:tc>
                <a:extLst>
                  <a:ext uri="{0D108BD9-81ED-4DB2-BD59-A6C34878D82A}">
                    <a16:rowId xmlns:a16="http://schemas.microsoft.com/office/drawing/2014/main" val="3589655377"/>
                  </a:ext>
                </a:extLst>
              </a:tr>
              <a:tr h="1079926">
                <a:tc>
                  <a:txBody>
                    <a:bodyPr/>
                    <a:lstStyle/>
                    <a:p>
                      <a:pPr algn="ctr"/>
                      <a:r>
                        <a:rPr lang="en-US" sz="3200" dirty="0">
                          <a:latin typeface="Times New Roman" panose="02020603050405020304" pitchFamily="18" charset="0"/>
                          <a:cs typeface="Times New Roman" panose="02020603050405020304" pitchFamily="18" charset="0"/>
                        </a:rPr>
                        <a:t>Not running due to hip/groin trouble</a:t>
                      </a:r>
                    </a:p>
                  </a:txBody>
                  <a:tcPr/>
                </a:tc>
                <a:tc>
                  <a:txBody>
                    <a:bodyPr/>
                    <a:lstStyle/>
                    <a:p>
                      <a:pPr algn="ctr"/>
                      <a:r>
                        <a:rPr lang="en-US" sz="3200" dirty="0">
                          <a:latin typeface="Times New Roman" panose="02020603050405020304" pitchFamily="18" charset="0"/>
                          <a:cs typeface="Times New Roman" panose="02020603050405020304" pitchFamily="18" charset="0"/>
                        </a:rPr>
                        <a:t>3.33% (1)</a:t>
                      </a:r>
                    </a:p>
                  </a:txBody>
                  <a:tcPr/>
                </a:tc>
                <a:extLst>
                  <a:ext uri="{0D108BD9-81ED-4DB2-BD59-A6C34878D82A}">
                    <a16:rowId xmlns:a16="http://schemas.microsoft.com/office/drawing/2014/main" val="3561920785"/>
                  </a:ext>
                </a:extLst>
              </a:tr>
            </a:tbl>
          </a:graphicData>
        </a:graphic>
      </p:graphicFrame>
      <p:sp>
        <p:nvSpPr>
          <p:cNvPr id="49" name="TextBox 48">
            <a:extLst>
              <a:ext uri="{FF2B5EF4-FFF2-40B4-BE49-F238E27FC236}">
                <a16:creationId xmlns:a16="http://schemas.microsoft.com/office/drawing/2014/main" id="{3C49B02D-9EAE-43D6-AD25-41612E8986B3}"/>
              </a:ext>
            </a:extLst>
          </p:cNvPr>
          <p:cNvSpPr txBox="1"/>
          <p:nvPr/>
        </p:nvSpPr>
        <p:spPr>
          <a:xfrm>
            <a:off x="14788648" y="5907452"/>
            <a:ext cx="12627590" cy="707886"/>
          </a:xfrm>
          <a:prstGeom prst="rect">
            <a:avLst/>
          </a:prstGeom>
          <a:noFill/>
        </p:spPr>
        <p:txBody>
          <a:bodyPr wrap="square" rtlCol="0">
            <a:spAutoFit/>
          </a:bodyPr>
          <a:lstStyle/>
          <a:p>
            <a:pPr algn="ctr"/>
            <a:r>
              <a:rPr lang="en-US" sz="4000" u="sng" cap="small" dirty="0">
                <a:solidFill>
                  <a:schemeClr val="accent1">
                    <a:lumMod val="50000"/>
                  </a:schemeClr>
                </a:solidFill>
                <a:latin typeface="Minion Pro" panose="02040503050306020203" pitchFamily="18" charset="0"/>
                <a:sym typeface="Wingdings" panose="05000000000000000000" pitchFamily="2" charset="2"/>
              </a:rPr>
              <a:t>Screening and Testing Procedures</a:t>
            </a:r>
            <a:endParaRPr lang="en-US" sz="4000" u="sng" cap="small" dirty="0">
              <a:solidFill>
                <a:schemeClr val="accent1">
                  <a:lumMod val="50000"/>
                </a:schemeClr>
              </a:solidFill>
              <a:latin typeface="Minion Pro" panose="02040503050306020203" pitchFamily="18" charset="0"/>
            </a:endParaRPr>
          </a:p>
        </p:txBody>
      </p:sp>
      <p:sp>
        <p:nvSpPr>
          <p:cNvPr id="50" name="TextBox 49">
            <a:extLst>
              <a:ext uri="{FF2B5EF4-FFF2-40B4-BE49-F238E27FC236}">
                <a16:creationId xmlns:a16="http://schemas.microsoft.com/office/drawing/2014/main" id="{ACB2E9EF-F3AF-4876-B73C-45B05C1A4C3E}"/>
              </a:ext>
            </a:extLst>
          </p:cNvPr>
          <p:cNvSpPr txBox="1"/>
          <p:nvPr/>
        </p:nvSpPr>
        <p:spPr>
          <a:xfrm>
            <a:off x="14528687" y="6583792"/>
            <a:ext cx="12887551" cy="7971413"/>
          </a:xfrm>
          <a:prstGeom prst="rect">
            <a:avLst/>
          </a:prstGeom>
          <a:noFill/>
        </p:spPr>
        <p:txBody>
          <a:bodyPr wrap="square" rtlCol="0">
            <a:spAutoFit/>
          </a:bodyPr>
          <a:lstStyle/>
          <a:p>
            <a:pPr marL="457200" indent="-457200">
              <a:buFont typeface="Wingdings" panose="05000000000000000000" pitchFamily="2" charset="2"/>
              <a:buChar char="Ø"/>
            </a:pPr>
            <a:r>
              <a:rPr lang="en-US" sz="3200" dirty="0">
                <a:latin typeface="Times New Roman" panose="02020603050405020304" pitchFamily="18" charset="0"/>
                <a:cs typeface="Times New Roman" panose="02020603050405020304" pitchFamily="18" charset="0"/>
              </a:rPr>
              <a:t>Requests to participate were sent via email to those enrolled in IDIS 131 through the University and a brief presentation was given during class.</a:t>
            </a:r>
          </a:p>
          <a:p>
            <a:pPr marL="457200" indent="-457200">
              <a:buFont typeface="Wingdings" panose="05000000000000000000" pitchFamily="2" charset="2"/>
              <a:buChar char="Ø"/>
            </a:pPr>
            <a:r>
              <a:rPr lang="en-US" sz="3200" dirty="0">
                <a:latin typeface="Times New Roman" panose="02020603050405020304" pitchFamily="18" charset="0"/>
                <a:cs typeface="Times New Roman" panose="02020603050405020304" pitchFamily="18" charset="0"/>
              </a:rPr>
              <a:t>Participants signed up for a pre-assessment time slot.</a:t>
            </a:r>
          </a:p>
          <a:p>
            <a:pPr marL="457200" indent="-457200">
              <a:buFont typeface="Wingdings" panose="05000000000000000000" pitchFamily="2" charset="2"/>
              <a:buChar char="Ø"/>
            </a:pPr>
            <a:r>
              <a:rPr lang="en-US" sz="3200" dirty="0">
                <a:latin typeface="Times New Roman" panose="02020603050405020304" pitchFamily="18" charset="0"/>
                <a:cs typeface="Times New Roman" panose="02020603050405020304" pitchFamily="18" charset="0"/>
              </a:rPr>
              <a:t>A questionnaire was provided to all subjects to answer a series of questions regarding basic demographic information, history of running participation, and any past of current history of hip injuries. Each participant completed the </a:t>
            </a:r>
            <a:r>
              <a:rPr lang="en-US" sz="3200" dirty="0" err="1">
                <a:latin typeface="Times New Roman" panose="02020603050405020304" pitchFamily="18" charset="0"/>
                <a:cs typeface="Times New Roman" panose="02020603050405020304" pitchFamily="18" charset="0"/>
              </a:rPr>
              <a:t>Kerlan-Jobe</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Orthopaedic</a:t>
            </a:r>
            <a:r>
              <a:rPr lang="en-US" sz="3200" dirty="0">
                <a:latin typeface="Times New Roman" panose="02020603050405020304" pitchFamily="18" charset="0"/>
                <a:cs typeface="Times New Roman" panose="02020603050405020304" pitchFamily="18" charset="0"/>
              </a:rPr>
              <a:t> Clinic (KJOC) questionnaire for hip specific physical functionality.</a:t>
            </a:r>
          </a:p>
          <a:p>
            <a:pPr marL="457200" indent="-457200">
              <a:buFont typeface="Wingdings" panose="05000000000000000000" pitchFamily="2" charset="2"/>
              <a:buChar char="Ø"/>
            </a:pPr>
            <a:r>
              <a:rPr lang="en-US" sz="3200" dirty="0">
                <a:latin typeface="Times New Roman" panose="02020603050405020304" pitchFamily="18" charset="0"/>
                <a:cs typeface="Times New Roman" panose="02020603050405020304" pitchFamily="18" charset="0"/>
              </a:rPr>
              <a:t>Trained researchers collected a series of measurements for leg-length and range of motion (active and passive straight leg raise, knee flexion, and hip internal and external rotation). Three sections of the Functional Movement Screening (deep squat, hurdle step, and inline lunge) and Y-balance test were assessed. Measurements and scorings were recorded and any pain or discomfort was noted.</a:t>
            </a:r>
          </a:p>
          <a:p>
            <a:pPr marL="457200" indent="-457200">
              <a:buFont typeface="Wingdings" panose="05000000000000000000" pitchFamily="2" charset="2"/>
              <a:buChar char="Ø"/>
            </a:pPr>
            <a:r>
              <a:rPr lang="en-US" sz="3200" dirty="0">
                <a:latin typeface="Times New Roman" panose="02020603050405020304" pitchFamily="18" charset="0"/>
                <a:cs typeface="Times New Roman" panose="02020603050405020304" pitchFamily="18" charset="0"/>
              </a:rPr>
              <a:t>Participants were instructed to sign up for a mid and final assessment without the demographic portion.</a:t>
            </a:r>
          </a:p>
        </p:txBody>
      </p:sp>
      <p:sp>
        <p:nvSpPr>
          <p:cNvPr id="51" name="TextBox 50">
            <a:extLst>
              <a:ext uri="{FF2B5EF4-FFF2-40B4-BE49-F238E27FC236}">
                <a16:creationId xmlns:a16="http://schemas.microsoft.com/office/drawing/2014/main" id="{AC5F5E11-1D5A-4BB3-852C-22FC930B9C54}"/>
              </a:ext>
            </a:extLst>
          </p:cNvPr>
          <p:cNvSpPr txBox="1"/>
          <p:nvPr/>
        </p:nvSpPr>
        <p:spPr>
          <a:xfrm>
            <a:off x="27843485" y="17844445"/>
            <a:ext cx="9240516" cy="1015663"/>
          </a:xfrm>
          <a:prstGeom prst="rect">
            <a:avLst/>
          </a:prstGeom>
          <a:noFill/>
        </p:spPr>
        <p:txBody>
          <a:bodyPr wrap="square" rtlCol="0">
            <a:spAutoFit/>
          </a:bodyPr>
          <a:lstStyle/>
          <a:p>
            <a:pPr algn="ctr"/>
            <a:r>
              <a:rPr lang="en-US" sz="6000" cap="small" dirty="0">
                <a:solidFill>
                  <a:schemeClr val="accent1">
                    <a:lumMod val="50000"/>
                  </a:schemeClr>
                </a:solidFill>
                <a:latin typeface="Minion Pro" panose="02040503050306020203" pitchFamily="18" charset="0"/>
              </a:rPr>
              <a:t>Summary and Conclusions</a:t>
            </a:r>
          </a:p>
        </p:txBody>
      </p:sp>
      <p:sp>
        <p:nvSpPr>
          <p:cNvPr id="52" name="TextBox 51">
            <a:extLst>
              <a:ext uri="{FF2B5EF4-FFF2-40B4-BE49-F238E27FC236}">
                <a16:creationId xmlns:a16="http://schemas.microsoft.com/office/drawing/2014/main" id="{D183DF29-2B49-439C-AC37-52369444D6B4}"/>
              </a:ext>
            </a:extLst>
          </p:cNvPr>
          <p:cNvSpPr txBox="1"/>
          <p:nvPr/>
        </p:nvSpPr>
        <p:spPr>
          <a:xfrm>
            <a:off x="22735057" y="4823769"/>
            <a:ext cx="12978633" cy="1015663"/>
          </a:xfrm>
          <a:prstGeom prst="rect">
            <a:avLst/>
          </a:prstGeom>
          <a:noFill/>
        </p:spPr>
        <p:txBody>
          <a:bodyPr wrap="square" rtlCol="0">
            <a:spAutoFit/>
          </a:bodyPr>
          <a:lstStyle/>
          <a:p>
            <a:pPr algn="ctr"/>
            <a:r>
              <a:rPr lang="en-US" sz="6000" cap="small" dirty="0">
                <a:solidFill>
                  <a:srgbClr val="DD9E11"/>
                </a:solidFill>
                <a:latin typeface="Minion Pro" panose="02040503050306020203" pitchFamily="18" charset="0"/>
              </a:rPr>
              <a:t>Results</a:t>
            </a:r>
          </a:p>
        </p:txBody>
      </p:sp>
      <p:cxnSp>
        <p:nvCxnSpPr>
          <p:cNvPr id="60" name="Straight Connector 59">
            <a:extLst>
              <a:ext uri="{FF2B5EF4-FFF2-40B4-BE49-F238E27FC236}">
                <a16:creationId xmlns:a16="http://schemas.microsoft.com/office/drawing/2014/main" id="{D4C0E02A-3C4B-4B4F-AE95-1F56F9F9B858}"/>
              </a:ext>
            </a:extLst>
          </p:cNvPr>
          <p:cNvCxnSpPr>
            <a:cxnSpLocks/>
          </p:cNvCxnSpPr>
          <p:nvPr/>
        </p:nvCxnSpPr>
        <p:spPr>
          <a:xfrm flipV="1">
            <a:off x="860084" y="27524993"/>
            <a:ext cx="13409991" cy="1"/>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sp>
        <p:nvSpPr>
          <p:cNvPr id="70" name="TextBox 69">
            <a:extLst>
              <a:ext uri="{FF2B5EF4-FFF2-40B4-BE49-F238E27FC236}">
                <a16:creationId xmlns:a16="http://schemas.microsoft.com/office/drawing/2014/main" id="{99CBC6E6-32A6-474C-8C64-013061152DFA}"/>
              </a:ext>
            </a:extLst>
          </p:cNvPr>
          <p:cNvSpPr txBox="1"/>
          <p:nvPr/>
        </p:nvSpPr>
        <p:spPr>
          <a:xfrm>
            <a:off x="1582388" y="15087620"/>
            <a:ext cx="12627590" cy="11418510"/>
          </a:xfrm>
          <a:prstGeom prst="rect">
            <a:avLst/>
          </a:prstGeom>
          <a:noFill/>
        </p:spPr>
        <p:txBody>
          <a:bodyPr wrap="square" rtlCol="0">
            <a:spAutoFit/>
          </a:bodyPr>
          <a:lstStyle/>
          <a:p>
            <a:pPr marL="457200" indent="-457200">
              <a:buFont typeface="Wingdings" panose="05000000000000000000" pitchFamily="2" charset="2"/>
              <a:buChar char="Ø"/>
            </a:pPr>
            <a:r>
              <a:rPr lang="en-US" sz="3200" dirty="0">
                <a:latin typeface="Times New Roman" panose="02020603050405020304" pitchFamily="18" charset="0"/>
                <a:cs typeface="Times New Roman" panose="02020603050405020304" pitchFamily="18" charset="0"/>
              </a:rPr>
              <a:t>Between 37% to 56% of recreational runners who train steadily and participate in a long-distance run periodically will sustain a running-related injury each year.</a:t>
            </a:r>
          </a:p>
          <a:p>
            <a:endParaRPr lang="en-US" sz="3200" dirty="0">
              <a:latin typeface="Times New Roman" panose="02020603050405020304" pitchFamily="18" charset="0"/>
              <a:cs typeface="Times New Roman" panose="02020603050405020304" pitchFamily="18" charset="0"/>
            </a:endParaRPr>
          </a:p>
          <a:p>
            <a:pPr marL="457200" indent="-457200">
              <a:buFont typeface="Wingdings" panose="05000000000000000000" pitchFamily="2" charset="2"/>
              <a:buChar char="Ø"/>
            </a:pPr>
            <a:r>
              <a:rPr lang="en-US" sz="3200" dirty="0">
                <a:latin typeface="Times New Roman" panose="02020603050405020304" pitchFamily="18" charset="0"/>
                <a:cs typeface="Times New Roman" panose="02020603050405020304" pitchFamily="18" charset="0"/>
              </a:rPr>
              <a:t>Movement screening tools can be used for non-contact injury risk prediction and to guide injury prevention programs.</a:t>
            </a:r>
          </a:p>
          <a:p>
            <a:pPr marL="457200" indent="-457200">
              <a:buFont typeface="Wingdings" panose="05000000000000000000" pitchFamily="2" charset="2"/>
              <a:buChar char="Ø"/>
            </a:pPr>
            <a:endParaRPr lang="en-US" sz="3200" dirty="0">
              <a:latin typeface="Times New Roman" panose="02020603050405020304" pitchFamily="18" charset="0"/>
              <a:cs typeface="Times New Roman" panose="02020603050405020304" pitchFamily="18" charset="0"/>
            </a:endParaRPr>
          </a:p>
          <a:p>
            <a:pPr marL="457200" indent="-457200">
              <a:buFont typeface="Wingdings" panose="05000000000000000000" pitchFamily="2" charset="2"/>
              <a:buChar char="Ø"/>
            </a:pPr>
            <a:r>
              <a:rPr lang="en-US" sz="3200" dirty="0">
                <a:latin typeface="Times New Roman" panose="02020603050405020304" pitchFamily="18" charset="0"/>
                <a:cs typeface="Times New Roman" panose="02020603050405020304" pitchFamily="18" charset="0"/>
              </a:rPr>
              <a:t>The Functional Movement Screen is an assessment used to screen performance of fundamental movements incorporate both stability and mobility. Three of the movement patterns (deep squat, hurdle step, and inline lunge) are considered the “big three” with more complex movement patterns.</a:t>
            </a:r>
          </a:p>
          <a:p>
            <a:pPr marL="457200" indent="-457200">
              <a:buFont typeface="Wingdings" panose="05000000000000000000" pitchFamily="2" charset="2"/>
              <a:buChar char="Ø"/>
            </a:pPr>
            <a:endParaRPr lang="en-US" sz="3200" dirty="0">
              <a:latin typeface="Times New Roman" panose="02020603050405020304" pitchFamily="18" charset="0"/>
              <a:cs typeface="Times New Roman" panose="02020603050405020304" pitchFamily="18" charset="0"/>
            </a:endParaRPr>
          </a:p>
          <a:p>
            <a:pPr marL="457200" indent="-457200">
              <a:buFont typeface="Wingdings" panose="05000000000000000000" pitchFamily="2" charset="2"/>
              <a:buChar char="Ø"/>
            </a:pPr>
            <a:r>
              <a:rPr lang="en-US" sz="3200" dirty="0">
                <a:latin typeface="Times New Roman" panose="02020603050405020304" pitchFamily="18" charset="0"/>
                <a:cs typeface="Times New Roman" panose="02020603050405020304" pitchFamily="18" charset="0"/>
              </a:rPr>
              <a:t>The Y-Balance Test shows to have a very good intra-rater reliability and a number of factors assessed, contribute to lower extremity dynamic performance of this test that could be linked to assessing injury risk.</a:t>
            </a:r>
          </a:p>
          <a:p>
            <a:pPr marL="457200" indent="-457200">
              <a:buFont typeface="Wingdings" panose="05000000000000000000" pitchFamily="2" charset="2"/>
              <a:buChar char="Ø"/>
            </a:pPr>
            <a:endParaRPr lang="en-US" sz="3200" dirty="0">
              <a:latin typeface="Times New Roman" panose="02020603050405020304" pitchFamily="18" charset="0"/>
              <a:cs typeface="Times New Roman" panose="02020603050405020304" pitchFamily="18" charset="0"/>
            </a:endParaRPr>
          </a:p>
          <a:p>
            <a:pPr marL="457200" indent="-457200">
              <a:buFont typeface="Wingdings" panose="05000000000000000000" pitchFamily="2" charset="2"/>
              <a:buChar char="Ø"/>
            </a:pPr>
            <a:r>
              <a:rPr lang="en-US" sz="3200" dirty="0">
                <a:latin typeface="Times New Roman" panose="02020603050405020304" pitchFamily="18" charset="0"/>
                <a:cs typeface="Times New Roman" panose="02020603050405020304" pitchFamily="18" charset="0"/>
              </a:rPr>
              <a:t>The </a:t>
            </a:r>
            <a:r>
              <a:rPr lang="en-US" sz="3200" dirty="0" err="1">
                <a:latin typeface="Times New Roman" panose="02020603050405020304" pitchFamily="18" charset="0"/>
                <a:cs typeface="Times New Roman" panose="02020603050405020304" pitchFamily="18" charset="0"/>
              </a:rPr>
              <a:t>Kerlan-Jobe</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Orthopaedic</a:t>
            </a:r>
            <a:r>
              <a:rPr lang="en-US" sz="3200" dirty="0">
                <a:latin typeface="Times New Roman" panose="02020603050405020304" pitchFamily="18" charset="0"/>
                <a:cs typeface="Times New Roman" panose="02020603050405020304" pitchFamily="18" charset="0"/>
              </a:rPr>
              <a:t> Clinic has developed a written evaluation tool to accurately screen performance and function of the athletic hip. Future research is needed to validate its use as a predictive measure.</a:t>
            </a:r>
          </a:p>
          <a:p>
            <a:pPr marL="457200" indent="-457200">
              <a:buFont typeface="Wingdings" panose="05000000000000000000" pitchFamily="2" charset="2"/>
              <a:buChar char="Ø"/>
            </a:pPr>
            <a:endParaRPr lang="en-US" sz="3200" dirty="0">
              <a:latin typeface="Times New Roman" panose="02020603050405020304" pitchFamily="18" charset="0"/>
              <a:cs typeface="Times New Roman" panose="02020603050405020304" pitchFamily="18" charset="0"/>
            </a:endParaRPr>
          </a:p>
          <a:p>
            <a:pPr marL="457200" indent="-457200">
              <a:buFont typeface="Wingdings" panose="05000000000000000000" pitchFamily="2" charset="2"/>
              <a:buChar char="Ø"/>
            </a:pPr>
            <a:r>
              <a:rPr lang="en-US" sz="3200" dirty="0">
                <a:latin typeface="Times New Roman" panose="02020603050405020304" pitchFamily="18" charset="0"/>
                <a:cs typeface="Times New Roman" panose="02020603050405020304" pitchFamily="18" charset="0"/>
              </a:rPr>
              <a:t>Leg length discrepancies and range of motion have also been considered as potential links to injury development.</a:t>
            </a:r>
          </a:p>
        </p:txBody>
      </p:sp>
      <p:sp>
        <p:nvSpPr>
          <p:cNvPr id="73" name="Rectangle 72">
            <a:extLst>
              <a:ext uri="{FF2B5EF4-FFF2-40B4-BE49-F238E27FC236}">
                <a16:creationId xmlns:a16="http://schemas.microsoft.com/office/drawing/2014/main" id="{AFFAE552-C3A4-405A-B2FD-B58CD90A56D4}"/>
              </a:ext>
            </a:extLst>
          </p:cNvPr>
          <p:cNvSpPr/>
          <p:nvPr/>
        </p:nvSpPr>
        <p:spPr>
          <a:xfrm>
            <a:off x="41592717" y="-10387"/>
            <a:ext cx="469683" cy="38384190"/>
          </a:xfrm>
          <a:prstGeom prst="rect">
            <a:avLst/>
          </a:prstGeom>
          <a:solidFill>
            <a:srgbClr val="3D246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a:extLst>
              <a:ext uri="{FF2B5EF4-FFF2-40B4-BE49-F238E27FC236}">
                <a16:creationId xmlns:a16="http://schemas.microsoft.com/office/drawing/2014/main" id="{93704B96-024B-40D2-8A86-B594A89C7D27}"/>
              </a:ext>
            </a:extLst>
          </p:cNvPr>
          <p:cNvSpPr/>
          <p:nvPr/>
        </p:nvSpPr>
        <p:spPr>
          <a:xfrm>
            <a:off x="17880" y="3678"/>
            <a:ext cx="488754" cy="38384190"/>
          </a:xfrm>
          <a:prstGeom prst="rect">
            <a:avLst/>
          </a:prstGeom>
          <a:solidFill>
            <a:srgbClr val="3D246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a:extLst>
              <a:ext uri="{FF2B5EF4-FFF2-40B4-BE49-F238E27FC236}">
                <a16:creationId xmlns:a16="http://schemas.microsoft.com/office/drawing/2014/main" id="{670C3A00-C983-4287-8BC5-0BE8DB339664}"/>
              </a:ext>
            </a:extLst>
          </p:cNvPr>
          <p:cNvSpPr/>
          <p:nvPr/>
        </p:nvSpPr>
        <p:spPr>
          <a:xfrm rot="5400000">
            <a:off x="20771227" y="17119829"/>
            <a:ext cx="588231" cy="41958353"/>
          </a:xfrm>
          <a:prstGeom prst="rect">
            <a:avLst/>
          </a:prstGeom>
          <a:solidFill>
            <a:srgbClr val="3D246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a:extLst>
              <a:ext uri="{FF2B5EF4-FFF2-40B4-BE49-F238E27FC236}">
                <a16:creationId xmlns:a16="http://schemas.microsoft.com/office/drawing/2014/main" id="{2BB278CB-82AA-4C22-8E53-F4CD9532A8F7}"/>
              </a:ext>
            </a:extLst>
          </p:cNvPr>
          <p:cNvSpPr/>
          <p:nvPr/>
        </p:nvSpPr>
        <p:spPr>
          <a:xfrm rot="5400000">
            <a:off x="20717854" y="-20479284"/>
            <a:ext cx="463225" cy="41421800"/>
          </a:xfrm>
          <a:prstGeom prst="rect">
            <a:avLst/>
          </a:prstGeom>
          <a:solidFill>
            <a:srgbClr val="3D246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https://lh4.googleusercontent.com/UQtOd7FMaO_-dBN9qSQaq4nMbNcWXtfU9zAQ-ZPC4MWBkrxaZ4GwGt1-87m7bhxNHMy1yK_bWThQlYwFfs2_CMDZQoq9sMEXXQOZwpebHxou9gEdJ1WDqFxWry4ytC3MJFBXjZSs">
            <a:extLst>
              <a:ext uri="{FF2B5EF4-FFF2-40B4-BE49-F238E27FC236}">
                <a16:creationId xmlns:a16="http://schemas.microsoft.com/office/drawing/2014/main" id="{E0C25914-E6DD-4925-A250-85ED6DEF11ED}"/>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8856"/>
          <a:stretch/>
        </p:blipFill>
        <p:spPr bwMode="auto">
          <a:xfrm>
            <a:off x="15906264" y="14880739"/>
            <a:ext cx="3925811" cy="475693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pic>
        <p:nvPicPr>
          <p:cNvPr id="36" name="Picture 35">
            <a:extLst>
              <a:ext uri="{FF2B5EF4-FFF2-40B4-BE49-F238E27FC236}">
                <a16:creationId xmlns:a16="http://schemas.microsoft.com/office/drawing/2014/main" id="{4B432B15-E694-44E4-81AC-547BBE06B0A4}"/>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9424"/>
          <a:stretch/>
        </p:blipFill>
        <p:spPr>
          <a:xfrm>
            <a:off x="15856262" y="25073943"/>
            <a:ext cx="3925810" cy="542273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30" name="Picture 6" descr="https://lh5.googleusercontent.com/wqmbsMMMhjcaSXhP21PP9qM9-BsmOaptCrr2TBZTXfKc1hkQFZpmgSDU9jUFMtiCOLs45HzeqYT3SerpfwpSb3iLRPvfsmOHKytMAW1s2xLiBXdjkwS44bHQnRHiQkJ-F3HRdJA_">
            <a:extLst>
              <a:ext uri="{FF2B5EF4-FFF2-40B4-BE49-F238E27FC236}">
                <a16:creationId xmlns:a16="http://schemas.microsoft.com/office/drawing/2014/main" id="{8432DFD8-072E-4E07-B228-F40512FFADF0}"/>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t="12692"/>
          <a:stretch/>
        </p:blipFill>
        <p:spPr bwMode="auto">
          <a:xfrm>
            <a:off x="22222464" y="31255356"/>
            <a:ext cx="4220916" cy="550851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
        <p:nvSpPr>
          <p:cNvPr id="38" name="TextBox 37">
            <a:extLst>
              <a:ext uri="{FF2B5EF4-FFF2-40B4-BE49-F238E27FC236}">
                <a16:creationId xmlns:a16="http://schemas.microsoft.com/office/drawing/2014/main" id="{5E1AC504-9B60-44A0-8E1C-E7159D2B6EAA}"/>
              </a:ext>
            </a:extLst>
          </p:cNvPr>
          <p:cNvSpPr txBox="1"/>
          <p:nvPr/>
        </p:nvSpPr>
        <p:spPr>
          <a:xfrm>
            <a:off x="22106957" y="15248504"/>
            <a:ext cx="4521512" cy="3539430"/>
          </a:xfrm>
          <a:prstGeom prst="rect">
            <a:avLst/>
          </a:prstGeom>
          <a:noFill/>
          <a:ln>
            <a:solidFill>
              <a:schemeClr val="accent3"/>
            </a:solidFill>
          </a:ln>
        </p:spPr>
        <p:txBody>
          <a:bodyPr wrap="square" numCol="1" rtlCol="0">
            <a:spAutoFit/>
          </a:bodyPr>
          <a:lstStyle/>
          <a:p>
            <a:pPr marL="457200" indent="-457200">
              <a:buFont typeface="Wingdings" charset="2"/>
              <a:buChar char="Ø"/>
            </a:pPr>
            <a:r>
              <a:rPr lang="en-US" sz="3200" b="1" u="sng" dirty="0">
                <a:latin typeface="Times New Roman" charset="0"/>
                <a:ea typeface="Times New Roman" charset="0"/>
                <a:cs typeface="Times New Roman" charset="0"/>
              </a:rPr>
              <a:t>Deep squat: </a:t>
            </a:r>
            <a:r>
              <a:rPr lang="en-US" sz="3200" dirty="0">
                <a:latin typeface="Times New Roman" charset="0"/>
                <a:ea typeface="Times New Roman" charset="0"/>
                <a:cs typeface="Times New Roman" charset="0"/>
              </a:rPr>
              <a:t>upper torso parallel w/ tibia or toward vertical; femur below horizontal; knees aligned over feet; dowel aligned over feet</a:t>
            </a:r>
          </a:p>
        </p:txBody>
      </p:sp>
      <p:sp>
        <p:nvSpPr>
          <p:cNvPr id="44" name="TextBox 43">
            <a:extLst>
              <a:ext uri="{FF2B5EF4-FFF2-40B4-BE49-F238E27FC236}">
                <a16:creationId xmlns:a16="http://schemas.microsoft.com/office/drawing/2014/main" id="{4E26B46F-3D15-46F1-9706-96FB849B92A3}"/>
              </a:ext>
            </a:extLst>
          </p:cNvPr>
          <p:cNvSpPr txBox="1"/>
          <p:nvPr/>
        </p:nvSpPr>
        <p:spPr>
          <a:xfrm>
            <a:off x="15788492" y="20003995"/>
            <a:ext cx="4161357" cy="4524315"/>
          </a:xfrm>
          <a:prstGeom prst="rect">
            <a:avLst/>
          </a:prstGeom>
          <a:noFill/>
          <a:ln>
            <a:solidFill>
              <a:schemeClr val="accent3"/>
            </a:solidFill>
          </a:ln>
        </p:spPr>
        <p:txBody>
          <a:bodyPr wrap="square" rtlCol="0">
            <a:spAutoFit/>
          </a:bodyPr>
          <a:lstStyle/>
          <a:p>
            <a:pPr marL="457200" indent="-457200">
              <a:buFont typeface="Wingdings" charset="2"/>
              <a:buChar char="Ø"/>
            </a:pPr>
            <a:r>
              <a:rPr lang="en-US" sz="3200" b="1" u="sng" dirty="0">
                <a:latin typeface="Times New Roman" charset="0"/>
                <a:ea typeface="Times New Roman" charset="0"/>
                <a:cs typeface="Times New Roman" charset="0"/>
              </a:rPr>
              <a:t>Hurdle step: </a:t>
            </a:r>
            <a:r>
              <a:rPr lang="en-US" sz="3200" dirty="0">
                <a:latin typeface="Times New Roman" charset="0"/>
                <a:ea typeface="Times New Roman" charset="0"/>
                <a:cs typeface="Times New Roman" charset="0"/>
              </a:rPr>
              <a:t>hips, knees, and ankles remain aligned in sagittal plane; minimal to no movement noted in lumbar spine; dowel and hurdle remain parallel</a:t>
            </a:r>
          </a:p>
        </p:txBody>
      </p:sp>
      <p:sp>
        <p:nvSpPr>
          <p:cNvPr id="45" name="TextBox 44">
            <a:extLst>
              <a:ext uri="{FF2B5EF4-FFF2-40B4-BE49-F238E27FC236}">
                <a16:creationId xmlns:a16="http://schemas.microsoft.com/office/drawing/2014/main" id="{E8E384FB-233B-4EBD-A8B9-8CF43D7A4765}"/>
              </a:ext>
            </a:extLst>
          </p:cNvPr>
          <p:cNvSpPr txBox="1"/>
          <p:nvPr/>
        </p:nvSpPr>
        <p:spPr>
          <a:xfrm>
            <a:off x="22213827" y="25584889"/>
            <a:ext cx="4307775" cy="4524315"/>
          </a:xfrm>
          <a:prstGeom prst="rect">
            <a:avLst/>
          </a:prstGeom>
          <a:noFill/>
          <a:ln>
            <a:solidFill>
              <a:schemeClr val="accent3"/>
            </a:solidFill>
          </a:ln>
        </p:spPr>
        <p:txBody>
          <a:bodyPr wrap="square" rtlCol="0">
            <a:spAutoFit/>
          </a:bodyPr>
          <a:lstStyle/>
          <a:p>
            <a:pPr marL="457200" indent="-457200">
              <a:buFont typeface="Wingdings" charset="2"/>
              <a:buChar char="Ø"/>
            </a:pPr>
            <a:r>
              <a:rPr lang="en-US" sz="3200" b="1" u="sng" dirty="0">
                <a:latin typeface="Times New Roman" charset="0"/>
                <a:ea typeface="Times New Roman" charset="0"/>
                <a:cs typeface="Times New Roman" charset="0"/>
              </a:rPr>
              <a:t>Inline lunge: </a:t>
            </a:r>
            <a:r>
              <a:rPr lang="en-US" sz="3200" dirty="0">
                <a:latin typeface="Times New Roman" charset="0"/>
                <a:ea typeface="Times New Roman" charset="0"/>
                <a:cs typeface="Times New Roman" charset="0"/>
              </a:rPr>
              <a:t>dowel contacts maintained; dowel remains vertical; no torso movement noted; dowel and feet remain in sagittal plane; knee touches board behind heel of front foot</a:t>
            </a:r>
          </a:p>
        </p:txBody>
      </p:sp>
      <p:sp>
        <p:nvSpPr>
          <p:cNvPr id="46" name="TextBox 45">
            <a:extLst>
              <a:ext uri="{FF2B5EF4-FFF2-40B4-BE49-F238E27FC236}">
                <a16:creationId xmlns:a16="http://schemas.microsoft.com/office/drawing/2014/main" id="{39CC4CEF-1400-4C27-B87C-3B5B706B150D}"/>
              </a:ext>
            </a:extLst>
          </p:cNvPr>
          <p:cNvSpPr txBox="1"/>
          <p:nvPr/>
        </p:nvSpPr>
        <p:spPr>
          <a:xfrm>
            <a:off x="15120811" y="31056063"/>
            <a:ext cx="5488645" cy="6001643"/>
          </a:xfrm>
          <a:prstGeom prst="rect">
            <a:avLst/>
          </a:prstGeom>
          <a:noFill/>
          <a:ln>
            <a:solidFill>
              <a:schemeClr val="accent3"/>
            </a:solidFill>
          </a:ln>
        </p:spPr>
        <p:txBody>
          <a:bodyPr wrap="square" rtlCol="0">
            <a:spAutoFit/>
          </a:bodyPr>
          <a:lstStyle/>
          <a:p>
            <a:pPr marL="457200" indent="-457200">
              <a:buFont typeface="Wingdings" charset="2"/>
              <a:buChar char="Ø"/>
            </a:pPr>
            <a:r>
              <a:rPr lang="en-US" sz="3200" b="1" u="sng" dirty="0">
                <a:latin typeface="Times New Roman" charset="0"/>
                <a:ea typeface="Times New Roman" charset="0"/>
                <a:cs typeface="Times New Roman" charset="0"/>
              </a:rPr>
              <a:t>Y-Balance Test:</a:t>
            </a:r>
            <a:r>
              <a:rPr lang="en-US" sz="3200" dirty="0">
                <a:latin typeface="Times New Roman" charset="0"/>
                <a:ea typeface="Times New Roman" charset="0"/>
                <a:cs typeface="Times New Roman" charset="0"/>
              </a:rPr>
              <a:t> a dynamic balance test performed in three directions while standing on one leg: anterior (pictured), posteromedial, and posterolateral. Performed three times per leg (only best of three is used in scoring).</a:t>
            </a:r>
          </a:p>
          <a:p>
            <a:pPr marL="457200" indent="-457200">
              <a:buFont typeface="Wingdings" charset="2"/>
              <a:buChar char="Ø"/>
            </a:pPr>
            <a:r>
              <a:rPr lang="en-US" sz="3200" dirty="0">
                <a:latin typeface="Times New Roman" charset="0"/>
                <a:ea typeface="Times New Roman" charset="0"/>
                <a:cs typeface="Times New Roman" charset="0"/>
              </a:rPr>
              <a:t>Scoring: Composite Reach Distance (%) = Sum of the 3 reach directions / 3 times the limb length * 100</a:t>
            </a:r>
          </a:p>
        </p:txBody>
      </p:sp>
      <p:cxnSp>
        <p:nvCxnSpPr>
          <p:cNvPr id="47" name="Straight Connector 46">
            <a:extLst>
              <a:ext uri="{FF2B5EF4-FFF2-40B4-BE49-F238E27FC236}">
                <a16:creationId xmlns:a16="http://schemas.microsoft.com/office/drawing/2014/main" id="{C97E6859-EF65-4A33-A757-2A8DA2AE8FEF}"/>
              </a:ext>
            </a:extLst>
          </p:cNvPr>
          <p:cNvCxnSpPr>
            <a:cxnSpLocks/>
          </p:cNvCxnSpPr>
          <p:nvPr/>
        </p:nvCxnSpPr>
        <p:spPr>
          <a:xfrm flipH="1">
            <a:off x="14209978" y="5780813"/>
            <a:ext cx="212384" cy="31948752"/>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cxnSp>
        <p:nvCxnSpPr>
          <p:cNvPr id="53" name="Straight Connector 52">
            <a:extLst>
              <a:ext uri="{FF2B5EF4-FFF2-40B4-BE49-F238E27FC236}">
                <a16:creationId xmlns:a16="http://schemas.microsoft.com/office/drawing/2014/main" id="{1D7EDDD2-10CE-4131-9CF9-605BE85829CE}"/>
              </a:ext>
            </a:extLst>
          </p:cNvPr>
          <p:cNvCxnSpPr>
            <a:cxnSpLocks/>
          </p:cNvCxnSpPr>
          <p:nvPr/>
        </p:nvCxnSpPr>
        <p:spPr>
          <a:xfrm flipH="1">
            <a:off x="27456586" y="5785478"/>
            <a:ext cx="166596" cy="32096487"/>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cxnSp>
        <p:nvCxnSpPr>
          <p:cNvPr id="55" name="Straight Connector 54">
            <a:extLst>
              <a:ext uri="{FF2B5EF4-FFF2-40B4-BE49-F238E27FC236}">
                <a16:creationId xmlns:a16="http://schemas.microsoft.com/office/drawing/2014/main" id="{1225BBD7-3715-481D-BE64-D2DD7080CD32}"/>
              </a:ext>
            </a:extLst>
          </p:cNvPr>
          <p:cNvCxnSpPr>
            <a:cxnSpLocks/>
          </p:cNvCxnSpPr>
          <p:nvPr/>
        </p:nvCxnSpPr>
        <p:spPr>
          <a:xfrm flipV="1">
            <a:off x="1012371" y="5784250"/>
            <a:ext cx="39769472" cy="20609"/>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cxnSp>
        <p:nvCxnSpPr>
          <p:cNvPr id="56" name="Straight Connector 55">
            <a:extLst>
              <a:ext uri="{FF2B5EF4-FFF2-40B4-BE49-F238E27FC236}">
                <a16:creationId xmlns:a16="http://schemas.microsoft.com/office/drawing/2014/main" id="{C3D0998B-6CFD-41D4-9C0F-62FE02AB97FF}"/>
              </a:ext>
            </a:extLst>
          </p:cNvPr>
          <p:cNvCxnSpPr>
            <a:cxnSpLocks/>
          </p:cNvCxnSpPr>
          <p:nvPr/>
        </p:nvCxnSpPr>
        <p:spPr>
          <a:xfrm flipV="1">
            <a:off x="940950" y="14965165"/>
            <a:ext cx="13409991" cy="1"/>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cxnSp>
        <p:nvCxnSpPr>
          <p:cNvPr id="57" name="Straight Connector 56">
            <a:extLst>
              <a:ext uri="{FF2B5EF4-FFF2-40B4-BE49-F238E27FC236}">
                <a16:creationId xmlns:a16="http://schemas.microsoft.com/office/drawing/2014/main" id="{B5591B74-350A-45DE-AA7D-A08399D9DA92}"/>
              </a:ext>
            </a:extLst>
          </p:cNvPr>
          <p:cNvCxnSpPr>
            <a:cxnSpLocks/>
          </p:cNvCxnSpPr>
          <p:nvPr/>
        </p:nvCxnSpPr>
        <p:spPr>
          <a:xfrm flipV="1">
            <a:off x="27456932" y="35440649"/>
            <a:ext cx="13409991" cy="1"/>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cxnSp>
        <p:nvCxnSpPr>
          <p:cNvPr id="58" name="Straight Connector 57">
            <a:extLst>
              <a:ext uri="{FF2B5EF4-FFF2-40B4-BE49-F238E27FC236}">
                <a16:creationId xmlns:a16="http://schemas.microsoft.com/office/drawing/2014/main" id="{365BC327-E3F4-4062-97E5-EAFA6DE14F74}"/>
              </a:ext>
            </a:extLst>
          </p:cNvPr>
          <p:cNvCxnSpPr>
            <a:cxnSpLocks/>
          </p:cNvCxnSpPr>
          <p:nvPr/>
        </p:nvCxnSpPr>
        <p:spPr>
          <a:xfrm flipV="1">
            <a:off x="27563453" y="18792343"/>
            <a:ext cx="13409991" cy="1"/>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cxnSp>
        <p:nvCxnSpPr>
          <p:cNvPr id="5" name="Straight Connector 4"/>
          <p:cNvCxnSpPr/>
          <p:nvPr/>
        </p:nvCxnSpPr>
        <p:spPr>
          <a:xfrm>
            <a:off x="17244036" y="17889784"/>
            <a:ext cx="1339039" cy="1331048"/>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17664074" y="16688075"/>
            <a:ext cx="1479985" cy="158207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17416059" y="18143229"/>
            <a:ext cx="1727832" cy="211584"/>
          </a:xfrm>
          <a:prstGeom prst="line">
            <a:avLst/>
          </a:prstGeom>
        </p:spPr>
        <p:style>
          <a:lnRef idx="1">
            <a:schemeClr val="accent1"/>
          </a:lnRef>
          <a:fillRef idx="0">
            <a:schemeClr val="accent1"/>
          </a:fillRef>
          <a:effectRef idx="0">
            <a:schemeClr val="accent1"/>
          </a:effectRef>
          <a:fontRef idx="minor">
            <a:schemeClr val="tx1"/>
          </a:fontRef>
        </p:style>
      </p:cxnSp>
      <p:pic>
        <p:nvPicPr>
          <p:cNvPr id="28" name="Picture 2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2521534" y="19412509"/>
            <a:ext cx="3692359" cy="551574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cxnSp>
        <p:nvCxnSpPr>
          <p:cNvPr id="31" name="Straight Connector 30"/>
          <p:cNvCxnSpPr/>
          <p:nvPr/>
        </p:nvCxnSpPr>
        <p:spPr>
          <a:xfrm>
            <a:off x="22721503" y="19714832"/>
            <a:ext cx="3048328" cy="76468"/>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24382673" y="19664561"/>
            <a:ext cx="0" cy="4338319"/>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86" name="Left Arrow 85"/>
          <p:cNvSpPr/>
          <p:nvPr/>
        </p:nvSpPr>
        <p:spPr>
          <a:xfrm>
            <a:off x="20714315" y="33196484"/>
            <a:ext cx="1233548" cy="943588"/>
          </a:xfrm>
          <a:prstGeom prst="leftArrow">
            <a:avLst/>
          </a:prstGeom>
          <a:solidFill>
            <a:srgbClr val="3D246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Left Arrow 85">
            <a:extLst>
              <a:ext uri="{FF2B5EF4-FFF2-40B4-BE49-F238E27FC236}">
                <a16:creationId xmlns:a16="http://schemas.microsoft.com/office/drawing/2014/main" id="{6796CA85-8A92-41E0-96EA-A17057E546A7}"/>
              </a:ext>
            </a:extLst>
          </p:cNvPr>
          <p:cNvSpPr/>
          <p:nvPr/>
        </p:nvSpPr>
        <p:spPr>
          <a:xfrm rot="10800000">
            <a:off x="20446091" y="27167540"/>
            <a:ext cx="1233548" cy="943588"/>
          </a:xfrm>
          <a:prstGeom prst="leftArrow">
            <a:avLst/>
          </a:prstGeom>
          <a:solidFill>
            <a:srgbClr val="3D246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Left Arrow 85">
            <a:extLst>
              <a:ext uri="{FF2B5EF4-FFF2-40B4-BE49-F238E27FC236}">
                <a16:creationId xmlns:a16="http://schemas.microsoft.com/office/drawing/2014/main" id="{E5FE73F0-DEF8-4DDE-B2F3-ECCBF4DBE176}"/>
              </a:ext>
            </a:extLst>
          </p:cNvPr>
          <p:cNvSpPr/>
          <p:nvPr/>
        </p:nvSpPr>
        <p:spPr>
          <a:xfrm>
            <a:off x="20580203" y="21358052"/>
            <a:ext cx="1233548" cy="943588"/>
          </a:xfrm>
          <a:prstGeom prst="leftArrow">
            <a:avLst/>
          </a:prstGeom>
          <a:solidFill>
            <a:srgbClr val="3D246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Left Arrow 85">
            <a:extLst>
              <a:ext uri="{FF2B5EF4-FFF2-40B4-BE49-F238E27FC236}">
                <a16:creationId xmlns:a16="http://schemas.microsoft.com/office/drawing/2014/main" id="{FA71A7E1-FB41-4629-8D25-0FD4BFED71E4}"/>
              </a:ext>
            </a:extLst>
          </p:cNvPr>
          <p:cNvSpPr/>
          <p:nvPr/>
        </p:nvSpPr>
        <p:spPr>
          <a:xfrm rot="10800000">
            <a:off x="20452187" y="16475156"/>
            <a:ext cx="1233548" cy="943588"/>
          </a:xfrm>
          <a:prstGeom prst="leftArrow">
            <a:avLst/>
          </a:prstGeom>
          <a:solidFill>
            <a:srgbClr val="3D246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 name="Table 3">
            <a:extLst>
              <a:ext uri="{FF2B5EF4-FFF2-40B4-BE49-F238E27FC236}">
                <a16:creationId xmlns:a16="http://schemas.microsoft.com/office/drawing/2014/main" id="{608E9D4B-78AE-4440-87EC-AB9BA30D98E8}"/>
              </a:ext>
            </a:extLst>
          </p:cNvPr>
          <p:cNvGraphicFramePr>
            <a:graphicFrameLocks noGrp="1"/>
          </p:cNvGraphicFramePr>
          <p:nvPr>
            <p:extLst>
              <p:ext uri="{D42A27DB-BD31-4B8C-83A1-F6EECF244321}">
                <p14:modId xmlns:p14="http://schemas.microsoft.com/office/powerpoint/2010/main" val="3200488830"/>
              </p:ext>
            </p:extLst>
          </p:nvPr>
        </p:nvGraphicFramePr>
        <p:xfrm>
          <a:off x="28074218" y="11186128"/>
          <a:ext cx="12978633" cy="6025425"/>
        </p:xfrm>
        <a:graphic>
          <a:graphicData uri="http://schemas.openxmlformats.org/drawingml/2006/table">
            <a:tbl>
              <a:tblPr firstRow="1" bandRow="1">
                <a:tableStyleId>{5C22544A-7EE6-4342-B048-85BDC9FD1C3A}</a:tableStyleId>
              </a:tblPr>
              <a:tblGrid>
                <a:gridCol w="3228726">
                  <a:extLst>
                    <a:ext uri="{9D8B030D-6E8A-4147-A177-3AD203B41FA5}">
                      <a16:colId xmlns:a16="http://schemas.microsoft.com/office/drawing/2014/main" val="2043108913"/>
                    </a:ext>
                  </a:extLst>
                </a:gridCol>
                <a:gridCol w="3260590">
                  <a:extLst>
                    <a:ext uri="{9D8B030D-6E8A-4147-A177-3AD203B41FA5}">
                      <a16:colId xmlns:a16="http://schemas.microsoft.com/office/drawing/2014/main" val="3226359928"/>
                    </a:ext>
                  </a:extLst>
                </a:gridCol>
                <a:gridCol w="3064010">
                  <a:extLst>
                    <a:ext uri="{9D8B030D-6E8A-4147-A177-3AD203B41FA5}">
                      <a16:colId xmlns:a16="http://schemas.microsoft.com/office/drawing/2014/main" val="528537019"/>
                    </a:ext>
                  </a:extLst>
                </a:gridCol>
                <a:gridCol w="3425307">
                  <a:extLst>
                    <a:ext uri="{9D8B030D-6E8A-4147-A177-3AD203B41FA5}">
                      <a16:colId xmlns:a16="http://schemas.microsoft.com/office/drawing/2014/main" val="3734371722"/>
                    </a:ext>
                  </a:extLst>
                </a:gridCol>
              </a:tblGrid>
              <a:tr h="941675">
                <a:tc>
                  <a:txBody>
                    <a:bodyPr/>
                    <a:lstStyle/>
                    <a:p>
                      <a:pPr algn="ctr"/>
                      <a:endParaRPr lang="en-US" sz="3200" dirty="0">
                        <a:latin typeface="Times New Roman" panose="02020603050405020304" pitchFamily="18" charset="0"/>
                        <a:cs typeface="Times New Roman" panose="02020603050405020304" pitchFamily="18" charset="0"/>
                      </a:endParaRPr>
                    </a:p>
                  </a:txBody>
                  <a:tcPr>
                    <a:solidFill>
                      <a:srgbClr val="3D2463"/>
                    </a:solidFill>
                  </a:tcPr>
                </a:tc>
                <a:tc>
                  <a:txBody>
                    <a:bodyPr/>
                    <a:lstStyle/>
                    <a:p>
                      <a:pPr algn="ctr"/>
                      <a:r>
                        <a:rPr lang="en-US" sz="3200" dirty="0">
                          <a:latin typeface="Times New Roman" panose="02020603050405020304" pitchFamily="18" charset="0"/>
                          <a:cs typeface="Times New Roman" panose="02020603050405020304" pitchFamily="18" charset="0"/>
                        </a:rPr>
                        <a:t>Pre Assessment Avg. Difference</a:t>
                      </a:r>
                    </a:p>
                  </a:txBody>
                  <a:tcPr>
                    <a:solidFill>
                      <a:srgbClr val="3D2463"/>
                    </a:solidFill>
                  </a:tcPr>
                </a:tc>
                <a:tc>
                  <a:txBody>
                    <a:bodyPr/>
                    <a:lstStyle/>
                    <a:p>
                      <a:pPr algn="ctr"/>
                      <a:r>
                        <a:rPr lang="en-US" sz="3200" dirty="0">
                          <a:latin typeface="Times New Roman" panose="02020603050405020304" pitchFamily="18" charset="0"/>
                          <a:cs typeface="Times New Roman" panose="02020603050405020304" pitchFamily="18" charset="0"/>
                        </a:rPr>
                        <a:t>Mid Assessment Avg. Difference</a:t>
                      </a:r>
                    </a:p>
                  </a:txBody>
                  <a:tcPr>
                    <a:solidFill>
                      <a:srgbClr val="3D2463"/>
                    </a:solidFill>
                  </a:tcPr>
                </a:tc>
                <a:tc>
                  <a:txBody>
                    <a:bodyPr/>
                    <a:lstStyle/>
                    <a:p>
                      <a:pPr algn="ctr"/>
                      <a:r>
                        <a:rPr lang="en-US" sz="3200" dirty="0">
                          <a:latin typeface="Times New Roman" panose="02020603050405020304" pitchFamily="18" charset="0"/>
                          <a:cs typeface="Times New Roman" panose="02020603050405020304" pitchFamily="18" charset="0"/>
                        </a:rPr>
                        <a:t>Difference (From Pre to Mid)</a:t>
                      </a:r>
                    </a:p>
                  </a:txBody>
                  <a:tcPr>
                    <a:solidFill>
                      <a:srgbClr val="3D2463"/>
                    </a:solidFill>
                  </a:tcPr>
                </a:tc>
                <a:extLst>
                  <a:ext uri="{0D108BD9-81ED-4DB2-BD59-A6C34878D82A}">
                    <a16:rowId xmlns:a16="http://schemas.microsoft.com/office/drawing/2014/main" val="1605712849"/>
                  </a:ext>
                </a:extLst>
              </a:tr>
              <a:tr h="941675">
                <a:tc>
                  <a:txBody>
                    <a:bodyPr/>
                    <a:lstStyle/>
                    <a:p>
                      <a:pPr algn="ctr"/>
                      <a:r>
                        <a:rPr lang="en-US" sz="3200" dirty="0">
                          <a:latin typeface="Times New Roman" panose="02020603050405020304" pitchFamily="18" charset="0"/>
                          <a:cs typeface="Times New Roman" panose="02020603050405020304" pitchFamily="18" charset="0"/>
                        </a:rPr>
                        <a:t>Passive Straight Leg Raise</a:t>
                      </a:r>
                    </a:p>
                  </a:txBody>
                  <a:tcPr/>
                </a:tc>
                <a:tc>
                  <a:txBody>
                    <a:bodyPr/>
                    <a:lstStyle/>
                    <a:p>
                      <a:pPr algn="ctr"/>
                      <a:r>
                        <a:rPr lang="en-US" sz="3200" dirty="0">
                          <a:latin typeface="Times New Roman" panose="02020603050405020304" pitchFamily="18" charset="0"/>
                          <a:cs typeface="Times New Roman" panose="02020603050405020304" pitchFamily="18" charset="0"/>
                        </a:rPr>
                        <a:t>5.27</a:t>
                      </a:r>
                    </a:p>
                  </a:txBody>
                  <a:tcPr/>
                </a:tc>
                <a:tc>
                  <a:txBody>
                    <a:bodyPr/>
                    <a:lstStyle/>
                    <a:p>
                      <a:pPr algn="ctr"/>
                      <a:r>
                        <a:rPr lang="en-US" sz="3200" dirty="0">
                          <a:latin typeface="Times New Roman" panose="02020603050405020304" pitchFamily="18" charset="0"/>
                          <a:cs typeface="Times New Roman" panose="02020603050405020304" pitchFamily="18" charset="0"/>
                        </a:rPr>
                        <a:t>6.67</a:t>
                      </a:r>
                    </a:p>
                  </a:txBody>
                  <a:tcPr/>
                </a:tc>
                <a:tc>
                  <a:txBody>
                    <a:bodyPr/>
                    <a:lstStyle/>
                    <a:p>
                      <a:pPr algn="ctr"/>
                      <a:r>
                        <a:rPr lang="en-US" sz="3200" dirty="0">
                          <a:latin typeface="Times New Roman" panose="02020603050405020304" pitchFamily="18" charset="0"/>
                          <a:cs typeface="Times New Roman" panose="02020603050405020304" pitchFamily="18" charset="0"/>
                        </a:rPr>
                        <a:t>+1.4</a:t>
                      </a:r>
                    </a:p>
                  </a:txBody>
                  <a:tcPr/>
                </a:tc>
                <a:extLst>
                  <a:ext uri="{0D108BD9-81ED-4DB2-BD59-A6C34878D82A}">
                    <a16:rowId xmlns:a16="http://schemas.microsoft.com/office/drawing/2014/main" val="2711487984"/>
                  </a:ext>
                </a:extLst>
              </a:tr>
              <a:tr h="941675">
                <a:tc>
                  <a:txBody>
                    <a:bodyPr/>
                    <a:lstStyle/>
                    <a:p>
                      <a:pPr algn="ctr"/>
                      <a:r>
                        <a:rPr lang="en-US" sz="3200" dirty="0">
                          <a:latin typeface="Times New Roman" panose="02020603050405020304" pitchFamily="18" charset="0"/>
                          <a:cs typeface="Times New Roman" panose="02020603050405020304" pitchFamily="18" charset="0"/>
                        </a:rPr>
                        <a:t>Active Straight Leg Raise</a:t>
                      </a:r>
                    </a:p>
                  </a:txBody>
                  <a:tcPr/>
                </a:tc>
                <a:tc>
                  <a:txBody>
                    <a:bodyPr/>
                    <a:lstStyle/>
                    <a:p>
                      <a:pPr algn="ctr"/>
                      <a:r>
                        <a:rPr lang="en-US" sz="3200" dirty="0">
                          <a:latin typeface="Times New Roman" panose="02020603050405020304" pitchFamily="18" charset="0"/>
                          <a:cs typeface="Times New Roman" panose="02020603050405020304" pitchFamily="18" charset="0"/>
                        </a:rPr>
                        <a:t>5.89</a:t>
                      </a:r>
                    </a:p>
                  </a:txBody>
                  <a:tcPr/>
                </a:tc>
                <a:tc>
                  <a:txBody>
                    <a:bodyPr/>
                    <a:lstStyle/>
                    <a:p>
                      <a:pPr algn="ctr"/>
                      <a:r>
                        <a:rPr lang="en-US" sz="3200" dirty="0">
                          <a:latin typeface="Times New Roman" panose="02020603050405020304" pitchFamily="18" charset="0"/>
                          <a:cs typeface="Times New Roman" panose="02020603050405020304" pitchFamily="18" charset="0"/>
                        </a:rPr>
                        <a:t>4.89</a:t>
                      </a:r>
                    </a:p>
                  </a:txBody>
                  <a:tcPr/>
                </a:tc>
                <a:tc>
                  <a:txBody>
                    <a:bodyPr/>
                    <a:lstStyle/>
                    <a:p>
                      <a:pPr algn="ctr"/>
                      <a:r>
                        <a:rPr lang="en-US" sz="3200" dirty="0">
                          <a:latin typeface="Times New Roman" panose="02020603050405020304" pitchFamily="18" charset="0"/>
                          <a:cs typeface="Times New Roman" panose="02020603050405020304" pitchFamily="18" charset="0"/>
                        </a:rPr>
                        <a:t>-1.0</a:t>
                      </a:r>
                    </a:p>
                  </a:txBody>
                  <a:tcPr/>
                </a:tc>
                <a:extLst>
                  <a:ext uri="{0D108BD9-81ED-4DB2-BD59-A6C34878D82A}">
                    <a16:rowId xmlns:a16="http://schemas.microsoft.com/office/drawing/2014/main" val="2558912827"/>
                  </a:ext>
                </a:extLst>
              </a:tr>
              <a:tr h="941675">
                <a:tc>
                  <a:txBody>
                    <a:bodyPr/>
                    <a:lstStyle/>
                    <a:p>
                      <a:pPr algn="ctr"/>
                      <a:r>
                        <a:rPr lang="en-US" sz="3200" dirty="0">
                          <a:latin typeface="Times New Roman" panose="02020603050405020304" pitchFamily="18" charset="0"/>
                          <a:cs typeface="Times New Roman" panose="02020603050405020304" pitchFamily="18" charset="0"/>
                        </a:rPr>
                        <a:t>Bent Leg</a:t>
                      </a:r>
                    </a:p>
                  </a:txBody>
                  <a:tcPr/>
                </a:tc>
                <a:tc>
                  <a:txBody>
                    <a:bodyPr/>
                    <a:lstStyle/>
                    <a:p>
                      <a:pPr algn="ctr"/>
                      <a:r>
                        <a:rPr lang="en-US" sz="3200" dirty="0">
                          <a:latin typeface="Times New Roman" panose="02020603050405020304" pitchFamily="18" charset="0"/>
                          <a:cs typeface="Times New Roman" panose="02020603050405020304" pitchFamily="18" charset="0"/>
                        </a:rPr>
                        <a:t>3.70</a:t>
                      </a:r>
                    </a:p>
                  </a:txBody>
                  <a:tcPr/>
                </a:tc>
                <a:tc>
                  <a:txBody>
                    <a:bodyPr/>
                    <a:lstStyle/>
                    <a:p>
                      <a:pPr algn="ctr"/>
                      <a:r>
                        <a:rPr lang="en-US" sz="3200" dirty="0">
                          <a:latin typeface="Times New Roman" panose="02020603050405020304" pitchFamily="18" charset="0"/>
                          <a:cs typeface="Times New Roman" panose="02020603050405020304" pitchFamily="18" charset="0"/>
                        </a:rPr>
                        <a:t>7.44</a:t>
                      </a:r>
                    </a:p>
                  </a:txBody>
                  <a:tcPr/>
                </a:tc>
                <a:tc>
                  <a:txBody>
                    <a:bodyPr/>
                    <a:lstStyle/>
                    <a:p>
                      <a:pPr algn="ctr"/>
                      <a:r>
                        <a:rPr lang="en-US" sz="3200" dirty="0">
                          <a:latin typeface="Times New Roman" panose="02020603050405020304" pitchFamily="18" charset="0"/>
                          <a:cs typeface="Times New Roman" panose="02020603050405020304" pitchFamily="18" charset="0"/>
                        </a:rPr>
                        <a:t>+3.74</a:t>
                      </a:r>
                    </a:p>
                  </a:txBody>
                  <a:tcPr/>
                </a:tc>
                <a:extLst>
                  <a:ext uri="{0D108BD9-81ED-4DB2-BD59-A6C34878D82A}">
                    <a16:rowId xmlns:a16="http://schemas.microsoft.com/office/drawing/2014/main" val="2529977529"/>
                  </a:ext>
                </a:extLst>
              </a:tr>
              <a:tr h="941675">
                <a:tc>
                  <a:txBody>
                    <a:bodyPr/>
                    <a:lstStyle/>
                    <a:p>
                      <a:pPr algn="ctr"/>
                      <a:r>
                        <a:rPr lang="en-US" sz="3200" dirty="0">
                          <a:latin typeface="Times New Roman" panose="02020603050405020304" pitchFamily="18" charset="0"/>
                          <a:cs typeface="Times New Roman" panose="02020603050405020304" pitchFamily="18" charset="0"/>
                        </a:rPr>
                        <a:t>Internal Rotation</a:t>
                      </a:r>
                    </a:p>
                  </a:txBody>
                  <a:tcPr/>
                </a:tc>
                <a:tc>
                  <a:txBody>
                    <a:bodyPr/>
                    <a:lstStyle/>
                    <a:p>
                      <a:pPr algn="ctr"/>
                      <a:r>
                        <a:rPr lang="en-US" sz="3200" dirty="0">
                          <a:latin typeface="Times New Roman" panose="02020603050405020304" pitchFamily="18" charset="0"/>
                          <a:cs typeface="Times New Roman" panose="02020603050405020304" pitchFamily="18" charset="0"/>
                        </a:rPr>
                        <a:t>7.49</a:t>
                      </a:r>
                    </a:p>
                  </a:txBody>
                  <a:tcPr/>
                </a:tc>
                <a:tc>
                  <a:txBody>
                    <a:bodyPr/>
                    <a:lstStyle/>
                    <a:p>
                      <a:pPr algn="ctr"/>
                      <a:r>
                        <a:rPr lang="en-US" sz="3200" dirty="0">
                          <a:latin typeface="Times New Roman" panose="02020603050405020304" pitchFamily="18" charset="0"/>
                          <a:cs typeface="Times New Roman" panose="02020603050405020304" pitchFamily="18" charset="0"/>
                        </a:rPr>
                        <a:t>5.19</a:t>
                      </a:r>
                    </a:p>
                  </a:txBody>
                  <a:tcPr/>
                </a:tc>
                <a:tc>
                  <a:txBody>
                    <a:bodyPr/>
                    <a:lstStyle/>
                    <a:p>
                      <a:pPr algn="ctr"/>
                      <a:r>
                        <a:rPr lang="en-US" sz="3200" dirty="0">
                          <a:latin typeface="Times New Roman" panose="02020603050405020304" pitchFamily="18" charset="0"/>
                          <a:cs typeface="Times New Roman" panose="02020603050405020304" pitchFamily="18" charset="0"/>
                        </a:rPr>
                        <a:t>-2.30</a:t>
                      </a:r>
                    </a:p>
                  </a:txBody>
                  <a:tcPr/>
                </a:tc>
                <a:extLst>
                  <a:ext uri="{0D108BD9-81ED-4DB2-BD59-A6C34878D82A}">
                    <a16:rowId xmlns:a16="http://schemas.microsoft.com/office/drawing/2014/main" val="1204258190"/>
                  </a:ext>
                </a:extLst>
              </a:tr>
              <a:tr h="941675">
                <a:tc>
                  <a:txBody>
                    <a:bodyPr/>
                    <a:lstStyle/>
                    <a:p>
                      <a:pPr algn="ctr"/>
                      <a:r>
                        <a:rPr lang="en-US" sz="3200" dirty="0">
                          <a:latin typeface="Times New Roman" panose="02020603050405020304" pitchFamily="18" charset="0"/>
                          <a:cs typeface="Times New Roman" panose="02020603050405020304" pitchFamily="18" charset="0"/>
                        </a:rPr>
                        <a:t>External Rotation</a:t>
                      </a:r>
                    </a:p>
                  </a:txBody>
                  <a:tcPr/>
                </a:tc>
                <a:tc>
                  <a:txBody>
                    <a:bodyPr/>
                    <a:lstStyle/>
                    <a:p>
                      <a:pPr algn="ctr"/>
                      <a:r>
                        <a:rPr lang="en-US" sz="3200" dirty="0">
                          <a:latin typeface="Times New Roman" panose="02020603050405020304" pitchFamily="18" charset="0"/>
                          <a:cs typeface="Times New Roman" panose="02020603050405020304" pitchFamily="18" charset="0"/>
                        </a:rPr>
                        <a:t>7.97</a:t>
                      </a:r>
                    </a:p>
                  </a:txBody>
                  <a:tcPr/>
                </a:tc>
                <a:tc>
                  <a:txBody>
                    <a:bodyPr/>
                    <a:lstStyle/>
                    <a:p>
                      <a:pPr algn="ctr"/>
                      <a:r>
                        <a:rPr lang="en-US" sz="3200" dirty="0">
                          <a:latin typeface="Times New Roman" panose="02020603050405020304" pitchFamily="18" charset="0"/>
                          <a:cs typeface="Times New Roman" panose="02020603050405020304" pitchFamily="18" charset="0"/>
                        </a:rPr>
                        <a:t>6.70</a:t>
                      </a:r>
                    </a:p>
                  </a:txBody>
                  <a:tcPr/>
                </a:tc>
                <a:tc>
                  <a:txBody>
                    <a:bodyPr/>
                    <a:lstStyle/>
                    <a:p>
                      <a:pPr algn="ctr"/>
                      <a:r>
                        <a:rPr lang="en-US" sz="3200" dirty="0">
                          <a:latin typeface="Times New Roman" panose="02020603050405020304" pitchFamily="18" charset="0"/>
                          <a:cs typeface="Times New Roman" panose="02020603050405020304" pitchFamily="18" charset="0"/>
                        </a:rPr>
                        <a:t>-1.27</a:t>
                      </a:r>
                    </a:p>
                  </a:txBody>
                  <a:tcPr/>
                </a:tc>
                <a:extLst>
                  <a:ext uri="{0D108BD9-81ED-4DB2-BD59-A6C34878D82A}">
                    <a16:rowId xmlns:a16="http://schemas.microsoft.com/office/drawing/2014/main" val="1735187339"/>
                  </a:ext>
                </a:extLst>
              </a:tr>
            </a:tbl>
          </a:graphicData>
        </a:graphic>
      </p:graphicFrame>
      <p:sp>
        <p:nvSpPr>
          <p:cNvPr id="65" name="Subtitle 2">
            <a:extLst>
              <a:ext uri="{FF2B5EF4-FFF2-40B4-BE49-F238E27FC236}">
                <a16:creationId xmlns:a16="http://schemas.microsoft.com/office/drawing/2014/main" id="{EA203312-3BCB-40BD-95C7-6CAF8967F153}"/>
              </a:ext>
            </a:extLst>
          </p:cNvPr>
          <p:cNvSpPr txBox="1">
            <a:spLocks/>
          </p:cNvSpPr>
          <p:nvPr/>
        </p:nvSpPr>
        <p:spPr>
          <a:xfrm>
            <a:off x="27843484" y="6161720"/>
            <a:ext cx="13518499" cy="6527579"/>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marL="457200" indent="-457200" algn="l">
              <a:lnSpc>
                <a:spcPct val="100000"/>
              </a:lnSpc>
              <a:spcBef>
                <a:spcPts val="5400"/>
              </a:spcBef>
              <a:buFont typeface="Wingdings" panose="05000000000000000000" pitchFamily="2" charset="2"/>
              <a:buChar char="Ø"/>
            </a:pPr>
            <a:r>
              <a:rPr lang="en-US" sz="3200" dirty="0">
                <a:latin typeface="Times New Roman" panose="02020603050405020304" pitchFamily="18" charset="0"/>
                <a:cs typeface="Times New Roman" panose="02020603050405020304" pitchFamily="18" charset="0"/>
              </a:rPr>
              <a:t>The data was analyzed using SPSS; using descriptive statistics and Pearson Correlation with significance set at p &lt; 0.05 level.</a:t>
            </a:r>
          </a:p>
          <a:p>
            <a:pPr marL="457200" indent="-457200" algn="l">
              <a:lnSpc>
                <a:spcPct val="100000"/>
              </a:lnSpc>
              <a:spcBef>
                <a:spcPts val="5400"/>
              </a:spcBef>
              <a:buFont typeface="Wingdings" panose="05000000000000000000" pitchFamily="2" charset="2"/>
              <a:buChar char="Ø"/>
            </a:pPr>
            <a:r>
              <a:rPr lang="en-US" sz="3200" dirty="0">
                <a:latin typeface="Times New Roman" panose="02020603050405020304" pitchFamily="18" charset="0"/>
                <a:cs typeface="Times New Roman" panose="02020603050405020304" pitchFamily="18" charset="0"/>
              </a:rPr>
              <a:t> A significant correlation was found between the Pre KJOC assessment and the Mid KJOC assessment (r = 0.840 , p &lt; 0.001) as well as the Pre Y-Balance Test and the Mid Y-Balance Test (r = 0.855, p &lt; 0.001). </a:t>
            </a:r>
          </a:p>
          <a:p>
            <a:pPr marL="457200" indent="-457200" algn="l">
              <a:lnSpc>
                <a:spcPct val="100000"/>
              </a:lnSpc>
              <a:spcBef>
                <a:spcPts val="5400"/>
              </a:spcBef>
              <a:buFont typeface="Wingdings" panose="05000000000000000000" pitchFamily="2" charset="2"/>
              <a:buChar char="Ø"/>
            </a:pPr>
            <a:r>
              <a:rPr lang="en-US" sz="3200" dirty="0">
                <a:latin typeface="Times New Roman" panose="02020603050405020304" pitchFamily="18" charset="0"/>
                <a:cs typeface="Times New Roman" panose="02020603050405020304" pitchFamily="18" charset="0"/>
              </a:rPr>
              <a:t>Though no levels of significance was found, there was a dramatic change in hip Range of Motion (ROM) as seen in the table below.</a:t>
            </a:r>
          </a:p>
        </p:txBody>
      </p:sp>
      <p:sp>
        <p:nvSpPr>
          <p:cNvPr id="66" name="Subtitle 2">
            <a:extLst>
              <a:ext uri="{FF2B5EF4-FFF2-40B4-BE49-F238E27FC236}">
                <a16:creationId xmlns:a16="http://schemas.microsoft.com/office/drawing/2014/main" id="{A1FF6B21-BC6A-4833-8625-7FA8F924C5DC}"/>
              </a:ext>
            </a:extLst>
          </p:cNvPr>
          <p:cNvSpPr txBox="1">
            <a:spLocks/>
          </p:cNvSpPr>
          <p:nvPr/>
        </p:nvSpPr>
        <p:spPr>
          <a:xfrm>
            <a:off x="27718761" y="19036130"/>
            <a:ext cx="13409991" cy="15383471"/>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marL="457200" indent="-457200" algn="l">
              <a:lnSpc>
                <a:spcPct val="100000"/>
              </a:lnSpc>
              <a:spcBef>
                <a:spcPts val="1800"/>
              </a:spcBef>
              <a:buFont typeface="Wingdings" panose="05000000000000000000" pitchFamily="2" charset="2"/>
              <a:buChar char="Ø"/>
            </a:pPr>
            <a:r>
              <a:rPr lang="en-US" sz="3200" dirty="0">
                <a:latin typeface="Times New Roman" panose="02020603050405020304" pitchFamily="18" charset="0"/>
                <a:cs typeface="Times New Roman" panose="02020603050405020304" pitchFamily="18" charset="0"/>
              </a:rPr>
              <a:t>During the first week of training, 10% of participants reported having hip/groin pain while they were training, but did not prevent them from running. At the mid-assessment point, 9% of the participants reported of having hip/groin trouble. The data showed that the participants hip/groin ROM was increasing as well as when compared bilaterally (left to right sides), they were more balance.</a:t>
            </a:r>
          </a:p>
          <a:p>
            <a:pPr marL="1828800" lvl="1" indent="-635000" algn="l">
              <a:lnSpc>
                <a:spcPct val="100000"/>
              </a:lnSpc>
              <a:spcBef>
                <a:spcPts val="1800"/>
              </a:spcBef>
              <a:buFont typeface="Wingdings" panose="05000000000000000000" pitchFamily="2" charset="2"/>
              <a:buChar char="Ø"/>
            </a:pPr>
            <a:r>
              <a:rPr lang="en-US" sz="3200" dirty="0">
                <a:latin typeface="Times New Roman" panose="02020603050405020304" pitchFamily="18" charset="0"/>
                <a:cs typeface="Times New Roman" panose="02020603050405020304" pitchFamily="18" charset="0"/>
              </a:rPr>
              <a:t>This change in ROM could assist in explaining the decrease in reported pain levels while training.</a:t>
            </a:r>
          </a:p>
          <a:p>
            <a:pPr marL="457200" indent="-457200" algn="l">
              <a:lnSpc>
                <a:spcPct val="100000"/>
              </a:lnSpc>
              <a:spcBef>
                <a:spcPts val="5400"/>
              </a:spcBef>
              <a:buFont typeface="Wingdings" panose="05000000000000000000" pitchFamily="2" charset="2"/>
              <a:buChar char="Ø"/>
            </a:pPr>
            <a:r>
              <a:rPr lang="en-US" sz="3200" dirty="0">
                <a:latin typeface="Times New Roman" panose="02020603050405020304" pitchFamily="18" charset="0"/>
                <a:cs typeface="Times New Roman" panose="02020603050405020304" pitchFamily="18" charset="0"/>
              </a:rPr>
              <a:t>There was an abnormal increase in difference for the passive straight leg raise and bent leg raise. An increase in muscle mass could be a possible implication for this but muscle mass was not assessed in this study.</a:t>
            </a:r>
          </a:p>
          <a:p>
            <a:pPr marL="457200" indent="-457200" algn="l">
              <a:lnSpc>
                <a:spcPct val="100000"/>
              </a:lnSpc>
              <a:spcBef>
                <a:spcPts val="5400"/>
              </a:spcBef>
              <a:buFont typeface="Wingdings" panose="05000000000000000000" pitchFamily="2" charset="2"/>
              <a:buChar char="Ø"/>
            </a:pPr>
            <a:r>
              <a:rPr lang="en-US" sz="3200" dirty="0">
                <a:latin typeface="Times New Roman" panose="02020603050405020304" pitchFamily="18" charset="0"/>
                <a:cs typeface="Times New Roman" panose="02020603050405020304" pitchFamily="18" charset="0"/>
              </a:rPr>
              <a:t>Both the Y-Balance Test and KJOC assessment showed a significant decrease in scores. As scores decrease, the injury risk to the population assessed increases. The data shows that at the mid-point of this study, on average the participants risk of injury was increasing and a concern exists that the participants will show a higher level of injury at the conclusion of their training.</a:t>
            </a:r>
          </a:p>
          <a:p>
            <a:pPr marL="457200" indent="-457200" algn="l">
              <a:lnSpc>
                <a:spcPct val="100000"/>
              </a:lnSpc>
              <a:spcBef>
                <a:spcPts val="5400"/>
              </a:spcBef>
              <a:buFont typeface="Wingdings" panose="05000000000000000000" pitchFamily="2" charset="2"/>
              <a:buChar char="Ø"/>
            </a:pPr>
            <a:r>
              <a:rPr lang="en-US" sz="3200" dirty="0">
                <a:latin typeface="Times New Roman" panose="02020603050405020304" pitchFamily="18" charset="0"/>
                <a:cs typeface="Times New Roman" panose="02020603050405020304" pitchFamily="18" charset="0"/>
              </a:rPr>
              <a:t>The mid-assessment was completed approximately 4 weeks after the participants initiated their marathon training program, thus they were in the early stages of their training and the data obtained thus far may be misleading.</a:t>
            </a:r>
          </a:p>
          <a:p>
            <a:pPr marL="457200" indent="-457200" algn="l">
              <a:lnSpc>
                <a:spcPct val="100000"/>
              </a:lnSpc>
              <a:spcBef>
                <a:spcPts val="5400"/>
              </a:spcBef>
              <a:buFont typeface="Wingdings" panose="05000000000000000000" pitchFamily="2" charset="2"/>
              <a:buChar char="Ø"/>
            </a:pPr>
            <a:r>
              <a:rPr lang="en-US" sz="3200" dirty="0">
                <a:latin typeface="Times New Roman" panose="02020603050405020304" pitchFamily="18" charset="0"/>
                <a:cs typeface="Times New Roman" panose="02020603050405020304" pitchFamily="18" charset="0"/>
              </a:rPr>
              <a:t>While the Y-Balance test has been validated as an injury predictor, at this point the KJOC cannot be validated in the same manner as a significant correlation between the two was not found. Though both assessments did show a significant decrease in scores at a similar rate, the final assessment data will be needed to determine if the KJOC is a valid injury predictor.</a:t>
            </a:r>
          </a:p>
        </p:txBody>
      </p:sp>
      <p:sp>
        <p:nvSpPr>
          <p:cNvPr id="10" name="TextBox 9">
            <a:extLst>
              <a:ext uri="{FF2B5EF4-FFF2-40B4-BE49-F238E27FC236}">
                <a16:creationId xmlns:a16="http://schemas.microsoft.com/office/drawing/2014/main" id="{FF4897EE-1561-4982-8424-1133E1D00D67}"/>
              </a:ext>
            </a:extLst>
          </p:cNvPr>
          <p:cNvSpPr txBox="1"/>
          <p:nvPr/>
        </p:nvSpPr>
        <p:spPr>
          <a:xfrm>
            <a:off x="8282059" y="32709189"/>
            <a:ext cx="5662545" cy="1077218"/>
          </a:xfrm>
          <a:prstGeom prst="rect">
            <a:avLst/>
          </a:prstGeom>
          <a:noFill/>
        </p:spPr>
        <p:txBody>
          <a:bodyPr wrap="square" rtlCol="0">
            <a:spAutoFit/>
          </a:bodyPr>
          <a:lstStyle/>
          <a:p>
            <a:pPr algn="ctr"/>
            <a:r>
              <a:rPr lang="en-US" sz="3200" dirty="0">
                <a:latin typeface="Times New Roman" panose="02020603050405020304" pitchFamily="18" charset="0"/>
                <a:cs typeface="Times New Roman" panose="02020603050405020304" pitchFamily="18" charset="0"/>
              </a:rPr>
              <a:t>*7 participants did not specify their status.</a:t>
            </a:r>
          </a:p>
        </p:txBody>
      </p:sp>
      <p:pic>
        <p:nvPicPr>
          <p:cNvPr id="16" name="Picture 15">
            <a:extLst>
              <a:ext uri="{FF2B5EF4-FFF2-40B4-BE49-F238E27FC236}">
                <a16:creationId xmlns:a16="http://schemas.microsoft.com/office/drawing/2014/main" id="{6B6834B4-B235-464D-8CAD-E3D62EC89543}"/>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3369633" y="2338237"/>
            <a:ext cx="7873000" cy="3569215"/>
          </a:xfrm>
          <a:prstGeom prst="rect">
            <a:avLst/>
          </a:prstGeom>
        </p:spPr>
      </p:pic>
    </p:spTree>
    <p:extLst>
      <p:ext uri="{BB962C8B-B14F-4D97-AF65-F5344CB8AC3E}">
        <p14:creationId xmlns:p14="http://schemas.microsoft.com/office/powerpoint/2010/main" val="348338724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1309</Words>
  <Application>Microsoft Office PowerPoint</Application>
  <PresentationFormat>Custom</PresentationFormat>
  <Paragraphs>97</Paragraphs>
  <Slides>1</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vt:i4>
      </vt:variant>
    </vt:vector>
  </HeadingPairs>
  <TitlesOfParts>
    <vt:vector size="9" baseType="lpstr">
      <vt:lpstr>Arial</vt:lpstr>
      <vt:lpstr>Calibri</vt:lpstr>
      <vt:lpstr>Calibri Light</vt:lpstr>
      <vt:lpstr>Garamond</vt:lpstr>
      <vt:lpstr>Minion Pro</vt:lpstr>
      <vt:lpstr>Times New Roman</vt:lpstr>
      <vt:lpstr>Wingdings</vt:lpstr>
      <vt:lpstr>Office Theme</vt:lpstr>
      <vt:lpstr>Injury Predictors in a Distance Runner Population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2017-04-21T15:48:01Z</dcterms:created>
  <dcterms:modified xsi:type="dcterms:W3CDTF">2018-04-30T14:17:59Z</dcterms:modified>
</cp:coreProperties>
</file>