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3"/>
  </p:notesMasterIdLst>
  <p:sldIdLst>
    <p:sldId id="256" r:id="rId2"/>
  </p:sldIdLst>
  <p:sldSz cx="42062400" cy="38404800"/>
  <p:notesSz cx="7010400" cy="9296400"/>
  <p:embeddedFontLst>
    <p:embeddedFont>
      <p:font typeface="Candara" panose="020E0502030303020204" pitchFamily="34" charset="0"/>
      <p:regular r:id="rId4"/>
      <p:bold r:id="rId5"/>
      <p:italic r:id="rId6"/>
      <p:boldItalic r:id="rId7"/>
    </p:embeddedFont>
    <p:embeddedFont>
      <p:font typeface="Calibri" panose="020F0502020204030204" pitchFamily="34" charset="0"/>
      <p:regular r:id="rId8"/>
      <p:bold r:id="rId9"/>
      <p:italic r:id="rId10"/>
      <p:boldItalic r:id="rId11"/>
    </p:embeddedFont>
    <p:embeddedFont>
      <p:font typeface="DaunPenh" panose="01010101010101010101" pitchFamily="2" charset="0"/>
      <p:regular r:id="rId12"/>
    </p:embeddedFont>
    <p:embeddedFont>
      <p:font typeface="Angsana New" panose="02020603050405020304" pitchFamily="18" charset="-34"/>
      <p:regular r:id="rId13"/>
      <p:bold r:id="rId14"/>
      <p:italic r:id="rId15"/>
      <p:boldItalic r:id="rId16"/>
    </p:embeddedFont>
    <p:embeddedFont>
      <p:font typeface="Cambria" panose="02040503050406030204" pitchFamily="18" charset="0"/>
      <p:regular r:id="rId17"/>
      <p:bold r:id="rId18"/>
      <p:italic r:id="rId19"/>
      <p:boldItalic r:id="rId20"/>
    </p:embeddedFont>
    <p:embeddedFont>
      <p:font typeface="Century Gothic" panose="020B0502020202020204"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man Gingerich, Jamie S." initials="LGJS" lastIdx="7" clrIdx="0">
    <p:extLst>
      <p:ext uri="{19B8F6BF-5375-455C-9EA6-DF929625EA0E}">
        <p15:presenceInfo xmlns:p15="http://schemas.microsoft.com/office/powerpoint/2012/main" userId="S-1-5-21-2089814041-342691029-15539647-208130" providerId="AD"/>
      </p:ext>
    </p:extLst>
  </p:cmAuthor>
  <p:cmAuthor id="2" name="Johnson, Anneka Lila" initials="JAL" lastIdx="2" clrIdx="1">
    <p:extLst>
      <p:ext uri="{19B8F6BF-5375-455C-9EA6-DF929625EA0E}">
        <p15:presenceInfo xmlns:p15="http://schemas.microsoft.com/office/powerpoint/2012/main" userId="Johnson, Anneka Lil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907" autoAdjust="0"/>
  </p:normalViewPr>
  <p:slideViewPr>
    <p:cSldViewPr snapToGrid="0">
      <p:cViewPr>
        <p:scale>
          <a:sx n="20" d="100"/>
          <a:sy n="20" d="100"/>
        </p:scale>
        <p:origin x="604" y="8"/>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26" Type="http://schemas.openxmlformats.org/officeDocument/2006/relationships/presProps" Target="presProps.xml"/><Relationship Id="rId3" Type="http://schemas.openxmlformats.org/officeDocument/2006/relationships/notesMaster" Target="notesMasters/notesMaster1.xml"/><Relationship Id="rId21" Type="http://schemas.openxmlformats.org/officeDocument/2006/relationships/font" Target="fonts/font18.fntdata"/><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font" Target="fonts/font1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font" Target="fonts/font21.fntdata"/><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font" Target="fonts/font20.fntdata"/><Relationship Id="rId28" Type="http://schemas.openxmlformats.org/officeDocument/2006/relationships/theme" Target="theme/theme1.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font" Target="fonts/font19.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037840" cy="466434"/>
          </a:xfrm>
          <a:prstGeom prst="rect">
            <a:avLst/>
          </a:prstGeom>
          <a:noFill/>
          <a:ln>
            <a:noFill/>
          </a:ln>
        </p:spPr>
        <p:txBody>
          <a:bodyPr spcFirstLastPara="1" wrap="square" lIns="93162" tIns="93162" rIns="93162" bIns="93162"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970938" y="0"/>
            <a:ext cx="3037840" cy="466434"/>
          </a:xfrm>
          <a:prstGeom prst="rect">
            <a:avLst/>
          </a:prstGeom>
          <a:noFill/>
          <a:ln>
            <a:noFill/>
          </a:ln>
        </p:spPr>
        <p:txBody>
          <a:bodyPr spcFirstLastPara="1" wrap="square" lIns="93162" tIns="93162" rIns="93162" bIns="93162"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787525" y="1162050"/>
            <a:ext cx="3435350" cy="3136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701040" y="4473892"/>
            <a:ext cx="5608320" cy="3660458"/>
          </a:xfrm>
          <a:prstGeom prst="rect">
            <a:avLst/>
          </a:prstGeom>
          <a:noFill/>
          <a:ln>
            <a:noFill/>
          </a:ln>
        </p:spPr>
        <p:txBody>
          <a:bodyPr spcFirstLastPara="1" wrap="square" lIns="93162" tIns="93162" rIns="93162" bIns="93162"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829967"/>
            <a:ext cx="3037840" cy="466433"/>
          </a:xfrm>
          <a:prstGeom prst="rect">
            <a:avLst/>
          </a:prstGeom>
          <a:noFill/>
          <a:ln>
            <a:noFill/>
          </a:ln>
        </p:spPr>
        <p:txBody>
          <a:bodyPr spcFirstLastPara="1" wrap="square" lIns="93162" tIns="93162" rIns="93162" bIns="93162"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7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970938" y="8829967"/>
            <a:ext cx="3037840" cy="466433"/>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787525" y="1162050"/>
            <a:ext cx="3435350" cy="3136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Shape 142"/>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r>
              <a:rPr lang="en-US" dirty="0"/>
              <a:t>4/21 – Try distributing text/figures/panels</a:t>
            </a:r>
            <a:r>
              <a:rPr lang="en-US" baseline="0" dirty="0"/>
              <a:t> so that the white space isn’t uneven.  </a:t>
            </a:r>
          </a:p>
          <a:p>
            <a:pPr marL="0" indent="0"/>
            <a:r>
              <a:rPr lang="en-US" baseline="0" dirty="0"/>
              <a:t>Where is reference 2?  (Introduction goes from 1 to 3)</a:t>
            </a:r>
          </a:p>
          <a:p>
            <a:pPr marL="0" indent="0"/>
            <a:r>
              <a:rPr lang="en-US" baseline="0" dirty="0"/>
              <a:t>Graph of dye-filling – rename </a:t>
            </a:r>
            <a:r>
              <a:rPr lang="en-US" i="1" baseline="0" dirty="0"/>
              <a:t>him-5</a:t>
            </a:r>
            <a:r>
              <a:rPr lang="en-US" baseline="0" dirty="0"/>
              <a:t> </a:t>
            </a:r>
            <a:r>
              <a:rPr lang="en-US" baseline="0" dirty="0" err="1"/>
              <a:t>IsD</a:t>
            </a:r>
            <a:r>
              <a:rPr lang="en-US" baseline="0" dirty="0"/>
              <a:t> (note italics and capitalization); also, put worm strain on 1 line and plate type underneath or use bracket to indicate strain for both plate types.  See comment for reference</a:t>
            </a:r>
          </a:p>
          <a:p>
            <a:pPr marL="0" indent="0"/>
            <a:r>
              <a:rPr lang="en-US" baseline="0" dirty="0"/>
              <a:t>I would really like the graph to have wider bars and span the width of the column, but I haven’t gotten the spacing to work yet.</a:t>
            </a:r>
          </a:p>
          <a:p>
            <a:pPr marL="0" indent="0"/>
            <a:r>
              <a:rPr lang="en-US" baseline="0" dirty="0"/>
              <a:t>Also, the conclusions that I wrote for the section seem rather wordy.  </a:t>
            </a:r>
          </a:p>
          <a:p>
            <a:pPr marL="0" indent="0"/>
            <a:r>
              <a:rPr lang="en-US" baseline="0" dirty="0"/>
              <a:t>You should have space now to make the references text bigger (as well as the acknowledgements text).  I have not touched this as the references need to be edited.  </a:t>
            </a:r>
            <a:endParaRPr lang="en-US" dirty="0"/>
          </a:p>
          <a:p>
            <a:pPr marL="0" indent="0"/>
            <a:endParaRPr lang="en-US" dirty="0"/>
          </a:p>
          <a:p>
            <a:pPr marL="0" indent="0"/>
            <a:r>
              <a:rPr lang="en-US" dirty="0"/>
              <a:t>Work on spacing in introduction (I am not sure how to get the text to wrap nicely around the figure.  I did group the legend and figure.) I think we can get the text to wrap the figure better when we convert it back to PowerPoint +</a:t>
            </a:r>
            <a:endParaRPr dirty="0"/>
          </a:p>
          <a:p>
            <a:pPr marL="0" indent="0"/>
            <a:r>
              <a:rPr lang="en-US" dirty="0"/>
              <a:t>Add specific research goals to introduction.  +</a:t>
            </a:r>
            <a:endParaRPr dirty="0"/>
          </a:p>
          <a:p>
            <a:pPr marL="0" indent="0"/>
            <a:r>
              <a:rPr lang="en-US" dirty="0"/>
              <a:t>Titles (headings for each section) should be more descriptive. +</a:t>
            </a:r>
            <a:endParaRPr dirty="0"/>
          </a:p>
          <a:p>
            <a:pPr marL="0" indent="0"/>
            <a:endParaRPr dirty="0"/>
          </a:p>
          <a:p>
            <a:pPr marL="0" indent="0"/>
            <a:r>
              <a:rPr lang="en-US" dirty="0"/>
              <a:t>Figure 2:  This figure needs a better (more descriptive) figure legend.  Also, a better description.  For figure two, crop figure and show just results from 1 or 2 primers (representative results) +</a:t>
            </a:r>
            <a:endParaRPr dirty="0"/>
          </a:p>
          <a:p>
            <a:pPr marL="0" indent="0"/>
            <a:endParaRPr dirty="0"/>
          </a:p>
          <a:p>
            <a:pPr marL="0" indent="0"/>
            <a:r>
              <a:rPr lang="en-US" dirty="0"/>
              <a:t>Dye-filling:  Can you put in a graph of your results - e.g. a stacked graph (head only, tail only, </a:t>
            </a:r>
            <a:r>
              <a:rPr lang="en-US" dirty="0" err="1"/>
              <a:t>head+tail</a:t>
            </a:r>
            <a:r>
              <a:rPr lang="en-US" dirty="0"/>
              <a:t>) and then a representative picture of dye-filling (look on slide 2)</a:t>
            </a:r>
          </a:p>
          <a:p>
            <a:pPr marL="0" indent="0"/>
            <a:endParaRPr lang="en-US" dirty="0"/>
          </a:p>
          <a:p>
            <a:pPr marL="0" indent="0"/>
            <a:r>
              <a:rPr lang="en-US" dirty="0"/>
              <a:t>4/18 – Make sure that you are using the same font throughout.</a:t>
            </a:r>
          </a:p>
          <a:p>
            <a:pPr marL="0" indent="0"/>
            <a:r>
              <a:rPr lang="en-US" dirty="0"/>
              <a:t>What do you think about stacking the figures in the introduction into 1 figure?  Rewrite figure legend</a:t>
            </a:r>
            <a:r>
              <a:rPr lang="en-US" baseline="0" dirty="0"/>
              <a:t> for figure 1.  Add A, B, and C to figure 1.  Could also make figure 1 vertical across the section.  +</a:t>
            </a:r>
          </a:p>
          <a:p>
            <a:pPr marL="0" indent="0"/>
            <a:r>
              <a:rPr lang="en-US" baseline="0" dirty="0"/>
              <a:t>Add in the figure from Mayo that shows the cilia defects.</a:t>
            </a:r>
          </a:p>
          <a:p>
            <a:pPr marL="0" indent="0"/>
            <a:r>
              <a:rPr lang="en-US" baseline="0" dirty="0"/>
              <a:t>Text in red – there should really be a figure here of the work you did reconstructing the whole genome sequence.</a:t>
            </a:r>
          </a:p>
          <a:p>
            <a:pPr marL="0" indent="0"/>
            <a:r>
              <a:rPr lang="en-US" baseline="0" dirty="0"/>
              <a:t>Double check your figure numbers and references to figures within text.  </a:t>
            </a:r>
          </a:p>
          <a:p>
            <a:pPr marL="0" indent="0"/>
            <a:endParaRPr lang="en-US" baseline="0" dirty="0"/>
          </a:p>
          <a:p>
            <a:pPr marL="0" indent="0"/>
            <a:r>
              <a:rPr lang="en-US" i="1" baseline="0" dirty="0"/>
              <a:t>C. elegans </a:t>
            </a:r>
            <a:r>
              <a:rPr lang="en-US" i="0" baseline="0" dirty="0"/>
              <a:t>is always italicized, plural, and capitalized (the C. not the e). </a:t>
            </a:r>
          </a:p>
          <a:p>
            <a:pPr marL="0" indent="0"/>
            <a:endParaRPr lang="en-US" i="0" baseline="0" dirty="0"/>
          </a:p>
          <a:p>
            <a:pPr marL="0" indent="0"/>
            <a:r>
              <a:rPr lang="en-US" i="0" baseline="0" dirty="0"/>
              <a:t>Tell us more about unc-13, </a:t>
            </a:r>
            <a:r>
              <a:rPr lang="en-US" i="0" baseline="0" dirty="0" err="1"/>
              <a:t>prbm</a:t>
            </a:r>
            <a:r>
              <a:rPr lang="en-US" i="0" baseline="0" dirty="0"/>
              <a:t> and phi-24.  </a:t>
            </a:r>
          </a:p>
          <a:p>
            <a:pPr marL="0" indent="0"/>
            <a:r>
              <a:rPr lang="en-US" i="0" baseline="0" dirty="0"/>
              <a:t>Also, why did we use different strains of worms?  (</a:t>
            </a:r>
            <a:r>
              <a:rPr lang="en-US" i="0" baseline="0" dirty="0" err="1"/>
              <a:t>Anneka</a:t>
            </a:r>
            <a:r>
              <a:rPr lang="en-US" i="0" baseline="0" dirty="0"/>
              <a:t> – find reference from BIOL324 that talks about these different strains and how they may make different tissues hypersensitive to RNAi.)</a:t>
            </a:r>
          </a:p>
          <a:p>
            <a:pPr marL="0" indent="0"/>
            <a:endParaRPr lang="en-US" i="0" baseline="0" dirty="0"/>
          </a:p>
          <a:p>
            <a:pPr marL="0" indent="0"/>
            <a:r>
              <a:rPr lang="en-US" i="0" baseline="0" dirty="0" err="1"/>
              <a:t>Gaph</a:t>
            </a:r>
            <a:r>
              <a:rPr lang="en-US" i="0" baseline="0" dirty="0"/>
              <a:t>:  Change to percent of worms (Y axis).  3 parts to each stack:  head only, tail only, head and tail</a:t>
            </a:r>
          </a:p>
          <a:p>
            <a:pPr marL="0" indent="0"/>
            <a:r>
              <a:rPr lang="en-US" i="0" baseline="0" dirty="0"/>
              <a:t>What was your control?  Make sure that is clear in your figure legend to your graph.  Put graph title in figure legend, not above.  Title:  Reduction of </a:t>
            </a:r>
            <a:r>
              <a:rPr lang="en-US" i="1" baseline="0" dirty="0"/>
              <a:t>unc-13 </a:t>
            </a:r>
            <a:r>
              <a:rPr lang="en-US" i="0" baseline="0" dirty="0"/>
              <a:t>gene expression affects ciliary structure as assessed by dye-filling.  </a:t>
            </a:r>
          </a:p>
          <a:p>
            <a:pPr marL="0" indent="0"/>
            <a:r>
              <a:rPr lang="en-US" i="0" baseline="0" dirty="0"/>
              <a:t>Bullet point results:</a:t>
            </a:r>
            <a:endParaRPr lang="en-US" i="1" baseline="0" dirty="0"/>
          </a:p>
          <a:p>
            <a:pPr marL="174708" indent="-174708">
              <a:buFontTx/>
              <a:buChar char="-"/>
            </a:pPr>
            <a:r>
              <a:rPr lang="en-US" i="0" baseline="0" dirty="0"/>
              <a:t>Talk about results for different RNAi constructs</a:t>
            </a:r>
          </a:p>
          <a:p>
            <a:pPr marL="174708" indent="-174708">
              <a:buFontTx/>
              <a:buChar char="-"/>
            </a:pPr>
            <a:r>
              <a:rPr lang="en-US" i="0" baseline="0" dirty="0"/>
              <a:t>Talk about results when comparing different strains of worms.  </a:t>
            </a:r>
          </a:p>
          <a:p>
            <a:pPr marL="0" indent="0"/>
            <a:endParaRPr lang="en-US" i="0" baseline="0" dirty="0"/>
          </a:p>
          <a:p>
            <a:pPr marL="0" indent="0"/>
            <a:r>
              <a:rPr lang="en-US" i="0" baseline="0" dirty="0"/>
              <a:t>Combine photos of fish into 1 figure.  Label panels A, B, C, D.  Describe in figure legend.  +</a:t>
            </a:r>
          </a:p>
          <a:p>
            <a:pPr marL="0" indent="0"/>
            <a:endParaRPr lang="en-US" i="0" baseline="0" dirty="0"/>
          </a:p>
          <a:p>
            <a:pPr marL="0" indent="0"/>
            <a:r>
              <a:rPr lang="en-US" i="0" baseline="0" dirty="0"/>
              <a:t>Check lengths of green lines under titles.  +</a:t>
            </a:r>
          </a:p>
          <a:p>
            <a:pPr marL="0" indent="0"/>
            <a:endParaRPr lang="en-US" i="0" baseline="0" dirty="0"/>
          </a:p>
          <a:p>
            <a:pPr marL="0" indent="0"/>
            <a:r>
              <a:rPr lang="en-US" i="0" baseline="0" dirty="0"/>
              <a:t>These is a lot of text on this poster.  Try changing your future directions to bullet points.  (You can give the audience more details if they are interested.) +</a:t>
            </a:r>
          </a:p>
          <a:p>
            <a:pPr marL="0" indent="0"/>
            <a:endParaRPr lang="en-US" i="0" baseline="0" dirty="0"/>
          </a:p>
          <a:p>
            <a:pPr marL="0" indent="0"/>
            <a:r>
              <a:rPr lang="en-US" i="0" baseline="0" dirty="0"/>
              <a:t>Only include references that you specifically cite (don’t forget to cite them within the poster!)  </a:t>
            </a:r>
            <a:endParaRPr lang="en-US" i="1" baseline="0" dirty="0"/>
          </a:p>
        </p:txBody>
      </p:sp>
      <p:sp>
        <p:nvSpPr>
          <p:cNvPr id="143" name="Shape 143"/>
          <p:cNvSpPr txBox="1">
            <a:spLocks noGrp="1"/>
          </p:cNvSpPr>
          <p:nvPr>
            <p:ph type="sldNum" idx="12"/>
          </p:nvPr>
        </p:nvSpPr>
        <p:spPr>
          <a:xfrm>
            <a:off x="3970938" y="8829967"/>
            <a:ext cx="3037840" cy="466433"/>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a:solidFill>
                  <a:schemeClr val="dk1"/>
                </a:solidFill>
                <a:latin typeface="Calibri"/>
                <a:ea typeface="Calibri"/>
                <a:cs typeface="Calibri"/>
                <a:sym typeface="Calibri"/>
              </a:rPr>
              <a:pPr algn="r"/>
              <a:t>1</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1"/>
        <p:cNvGrpSpPr/>
        <p:nvPr/>
      </p:nvGrpSpPr>
      <p:grpSpPr>
        <a:xfrm>
          <a:off x="0" y="0"/>
          <a:ext cx="0" cy="0"/>
          <a:chOff x="0" y="0"/>
          <a:chExt cx="0" cy="0"/>
        </a:xfrm>
      </p:grpSpPr>
      <p:grpSp>
        <p:nvGrpSpPr>
          <p:cNvPr id="22" name="Shape 22"/>
          <p:cNvGrpSpPr/>
          <p:nvPr/>
        </p:nvGrpSpPr>
        <p:grpSpPr>
          <a:xfrm>
            <a:off x="19940694" y="6551614"/>
            <a:ext cx="22148240" cy="27965290"/>
            <a:chOff x="4334933" y="1169931"/>
            <a:chExt cx="4814835" cy="4993802"/>
          </a:xfrm>
        </p:grpSpPr>
        <p:cxnSp>
          <p:nvCxnSpPr>
            <p:cNvPr id="23" name="Shape 23"/>
            <p:cNvCxnSpPr/>
            <p:nvPr/>
          </p:nvCxnSpPr>
          <p:spPr>
            <a:xfrm flipH="1">
              <a:off x="6009259" y="1169931"/>
              <a:ext cx="3134741" cy="3134741"/>
            </a:xfrm>
            <a:prstGeom prst="straightConnector1">
              <a:avLst/>
            </a:prstGeom>
            <a:noFill/>
            <a:ln w="12700" cap="flat" cmpd="sng">
              <a:solidFill>
                <a:schemeClr val="lt1"/>
              </a:solidFill>
              <a:prstDash val="solid"/>
              <a:round/>
              <a:headEnd type="none" w="sm" len="sm"/>
              <a:tailEnd type="none" w="sm" len="sm"/>
            </a:ln>
          </p:spPr>
        </p:cxnSp>
        <p:cxnSp>
          <p:nvCxnSpPr>
            <p:cNvPr id="24" name="Shape 24"/>
            <p:cNvCxnSpPr/>
            <p:nvPr/>
          </p:nvCxnSpPr>
          <p:spPr>
            <a:xfrm flipH="1">
              <a:off x="4334933" y="1348898"/>
              <a:ext cx="4814835" cy="4814835"/>
            </a:xfrm>
            <a:prstGeom prst="straightConnector1">
              <a:avLst/>
            </a:prstGeom>
            <a:noFill/>
            <a:ln w="12700" cap="flat" cmpd="sng">
              <a:solidFill>
                <a:schemeClr val="lt1"/>
              </a:solidFill>
              <a:prstDash val="solid"/>
              <a:round/>
              <a:headEnd type="none" w="sm" len="sm"/>
              <a:tailEnd type="none" w="sm" len="sm"/>
            </a:ln>
          </p:spPr>
        </p:cxnSp>
        <p:cxnSp>
          <p:nvCxnSpPr>
            <p:cNvPr id="25" name="Shape 25"/>
            <p:cNvCxnSpPr/>
            <p:nvPr/>
          </p:nvCxnSpPr>
          <p:spPr>
            <a:xfrm flipH="1">
              <a:off x="5225595" y="1469269"/>
              <a:ext cx="3912054" cy="3912054"/>
            </a:xfrm>
            <a:prstGeom prst="straightConnector1">
              <a:avLst/>
            </a:prstGeom>
            <a:noFill/>
            <a:ln w="12700" cap="flat" cmpd="sng">
              <a:solidFill>
                <a:schemeClr val="lt1"/>
              </a:solidFill>
              <a:prstDash val="solid"/>
              <a:round/>
              <a:headEnd type="none" w="sm" len="sm"/>
              <a:tailEnd type="none" w="sm" len="sm"/>
            </a:ln>
          </p:spPr>
        </p:cxnSp>
        <p:cxnSp>
          <p:nvCxnSpPr>
            <p:cNvPr id="26" name="Shape 26"/>
            <p:cNvCxnSpPr/>
            <p:nvPr/>
          </p:nvCxnSpPr>
          <p:spPr>
            <a:xfrm flipH="1">
              <a:off x="5304588" y="1307856"/>
              <a:ext cx="3839412" cy="3839412"/>
            </a:xfrm>
            <a:prstGeom prst="straightConnector1">
              <a:avLst/>
            </a:prstGeom>
            <a:noFill/>
            <a:ln w="31750" cap="flat" cmpd="sng">
              <a:solidFill>
                <a:schemeClr val="lt1"/>
              </a:solidFill>
              <a:prstDash val="solid"/>
              <a:round/>
              <a:headEnd type="none" w="sm" len="sm"/>
              <a:tailEnd type="none" w="sm" len="sm"/>
            </a:ln>
          </p:spPr>
        </p:cxnSp>
        <p:cxnSp>
          <p:nvCxnSpPr>
            <p:cNvPr id="27" name="Shape 27"/>
            <p:cNvCxnSpPr/>
            <p:nvPr/>
          </p:nvCxnSpPr>
          <p:spPr>
            <a:xfrm flipH="1">
              <a:off x="5707078" y="1770196"/>
              <a:ext cx="3430571" cy="3430570"/>
            </a:xfrm>
            <a:prstGeom prst="straightConnector1">
              <a:avLst/>
            </a:prstGeom>
            <a:noFill/>
            <a:ln w="31750" cap="flat" cmpd="sng">
              <a:solidFill>
                <a:schemeClr val="lt1"/>
              </a:solidFill>
              <a:prstDash val="solid"/>
              <a:round/>
              <a:headEnd type="none" w="sm" len="sm"/>
              <a:tailEnd type="none" w="sm" len="sm"/>
            </a:ln>
          </p:spPr>
        </p:cxnSp>
      </p:grpSp>
      <p:sp>
        <p:nvSpPr>
          <p:cNvPr id="28" name="Shape 28"/>
          <p:cNvSpPr txBox="1">
            <a:spLocks noGrp="1"/>
          </p:cNvSpPr>
          <p:nvPr>
            <p:ph type="ctrTitle"/>
          </p:nvPr>
        </p:nvSpPr>
        <p:spPr>
          <a:xfrm>
            <a:off x="2453642" y="2987043"/>
            <a:ext cx="28311679" cy="17495526"/>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lt1"/>
              </a:buClr>
              <a:buSzPts val="20240"/>
              <a:buFont typeface="Century Gothic"/>
              <a:buNone/>
              <a:defRPr sz="2024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29" name="Shape 29"/>
          <p:cNvSpPr txBox="1">
            <a:spLocks noGrp="1"/>
          </p:cNvSpPr>
          <p:nvPr>
            <p:ph type="subTitle" idx="1"/>
          </p:nvPr>
        </p:nvSpPr>
        <p:spPr>
          <a:xfrm>
            <a:off x="2453640" y="21525661"/>
            <a:ext cx="22789550" cy="10715410"/>
          </a:xfrm>
          <a:prstGeom prst="rect">
            <a:avLst/>
          </a:prstGeom>
          <a:noFill/>
          <a:ln>
            <a:noFill/>
          </a:ln>
        </p:spPr>
        <p:txBody>
          <a:bodyPr spcFirstLastPara="1" wrap="square" lIns="91425" tIns="91425" rIns="91425" bIns="91425" anchor="t" anchorCtr="0"/>
          <a:lstStyle>
            <a:lvl1pPr marR="0" lvl="0" algn="l" rtl="0">
              <a:spcBef>
                <a:spcPts val="1840"/>
              </a:spcBef>
              <a:spcAft>
                <a:spcPts val="0"/>
              </a:spcAft>
              <a:buClr>
                <a:schemeClr val="lt1"/>
              </a:buClr>
              <a:buSzPts val="7360"/>
              <a:buFont typeface="Noto Sans Symbols"/>
              <a:buNone/>
              <a:defRPr sz="9200" b="0" i="0" u="none" strike="noStrike" cap="none">
                <a:solidFill>
                  <a:srgbClr val="0F486F"/>
                </a:solidFill>
                <a:latin typeface="Century Gothic"/>
                <a:ea typeface="Century Gothic"/>
                <a:cs typeface="Century Gothic"/>
                <a:sym typeface="Century Gothic"/>
              </a:defRPr>
            </a:lvl1pPr>
            <a:lvl2pPr marR="0" lvl="1" algn="ctr"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R="0" lvl="2" algn="ctr"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R="0" lvl="3" algn="ctr"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R="0" lvl="4" algn="ctr"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R="0" lvl="5" algn="ctr"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R="0" lvl="6" algn="ctr"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R="0" lvl="7" algn="ctr"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R="0" lvl="8" algn="ctr"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30" name="Shape 30"/>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31" name="Shape 31"/>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32" name="Shape 32"/>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2453640" y="2987040"/>
            <a:ext cx="37155121" cy="1621536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93" name="Shape 93"/>
          <p:cNvSpPr txBox="1">
            <a:spLocks noGrp="1"/>
          </p:cNvSpPr>
          <p:nvPr>
            <p:ph type="body" idx="1"/>
          </p:nvPr>
        </p:nvSpPr>
        <p:spPr>
          <a:xfrm>
            <a:off x="2453640" y="23042880"/>
            <a:ext cx="29364338" cy="10668000"/>
          </a:xfrm>
          <a:prstGeom prst="rect">
            <a:avLst/>
          </a:prstGeom>
          <a:noFill/>
          <a:ln>
            <a:noFill/>
          </a:ln>
        </p:spPr>
        <p:txBody>
          <a:bodyPr spcFirstLastPara="1" wrap="square" lIns="91425" tIns="91425" rIns="91425" bIns="91425" anchor="ctr" anchorCtr="0"/>
          <a:lstStyle>
            <a:lvl1pPr marL="457200" marR="0" lvl="0" indent="-228600" algn="l" rtl="0">
              <a:spcBef>
                <a:spcPts val="1656"/>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94" name="Shape 94"/>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95" name="Shape 95"/>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96" name="Shape 96"/>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938904" y="2987040"/>
            <a:ext cx="31555020" cy="1621536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99" name="Shape 99"/>
          <p:cNvSpPr txBox="1">
            <a:spLocks noGrp="1"/>
          </p:cNvSpPr>
          <p:nvPr>
            <p:ph type="body" idx="1"/>
          </p:nvPr>
        </p:nvSpPr>
        <p:spPr>
          <a:xfrm>
            <a:off x="4907282" y="19202400"/>
            <a:ext cx="29451347" cy="2702560"/>
          </a:xfrm>
          <a:prstGeom prst="rect">
            <a:avLst/>
          </a:prstGeom>
          <a:noFill/>
          <a:ln>
            <a:noFill/>
          </a:ln>
        </p:spPr>
        <p:txBody>
          <a:bodyPr spcFirstLastPara="1" wrap="square" lIns="91425" tIns="91425" rIns="91425" bIns="91425" anchor="ctr" anchorCtr="0"/>
          <a:lstStyle>
            <a:lvl1pPr marL="457200" marR="0" lvl="0" indent="-228600" algn="l" rtl="0">
              <a:spcBef>
                <a:spcPts val="1840"/>
              </a:spcBef>
              <a:spcAft>
                <a:spcPts val="0"/>
              </a:spcAft>
              <a:buClr>
                <a:schemeClr val="lt1"/>
              </a:buClr>
              <a:buSzPts val="7360"/>
              <a:buFont typeface="Noto Sans Symbols"/>
              <a:buNone/>
              <a:defRPr sz="920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rgbClr val="0F486F"/>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100" name="Shape 100"/>
          <p:cNvSpPr txBox="1">
            <a:spLocks noGrp="1"/>
          </p:cNvSpPr>
          <p:nvPr>
            <p:ph type="body" idx="2"/>
          </p:nvPr>
        </p:nvSpPr>
        <p:spPr>
          <a:xfrm>
            <a:off x="2453642" y="24085992"/>
            <a:ext cx="29358862" cy="9624888"/>
          </a:xfrm>
          <a:prstGeom prst="rect">
            <a:avLst/>
          </a:prstGeom>
          <a:noFill/>
          <a:ln>
            <a:noFill/>
          </a:ln>
        </p:spPr>
        <p:txBody>
          <a:bodyPr spcFirstLastPara="1" wrap="square" lIns="91425" tIns="91425" rIns="91425" bIns="91425" anchor="ctr" anchorCtr="0"/>
          <a:lstStyle>
            <a:lvl1pPr marL="457200" marR="0" lvl="0" indent="-228600" algn="l" rtl="0">
              <a:spcBef>
                <a:spcPts val="1840"/>
              </a:spcBef>
              <a:spcAft>
                <a:spcPts val="0"/>
              </a:spcAft>
              <a:buClr>
                <a:schemeClr val="lt1"/>
              </a:buClr>
              <a:buSzPts val="7360"/>
              <a:buFont typeface="Noto Sans Symbols"/>
              <a:buNone/>
              <a:defRPr sz="920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101" name="Shape 101"/>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02" name="Shape 102"/>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03" name="Shape 103"/>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
        <p:nvSpPr>
          <p:cNvPr id="104" name="Shape 104"/>
          <p:cNvSpPr txBox="1"/>
          <p:nvPr/>
        </p:nvSpPr>
        <p:spPr>
          <a:xfrm>
            <a:off x="1051563" y="3979494"/>
            <a:ext cx="2103667" cy="3274746"/>
          </a:xfrm>
          <a:prstGeom prst="rect">
            <a:avLst/>
          </a:prstGeom>
          <a:noFill/>
          <a:ln>
            <a:noFill/>
          </a:ln>
        </p:spPr>
        <p:txBody>
          <a:bodyPr spcFirstLastPara="1" wrap="square" lIns="420600" tIns="210300" rIns="420600" bIns="210300" anchor="ctr" anchorCtr="0">
            <a:noAutofit/>
          </a:bodyPr>
          <a:lstStyle/>
          <a:p>
            <a:pPr marL="0" marR="0" lvl="0" indent="0" algn="l" rtl="0">
              <a:spcBef>
                <a:spcPts val="0"/>
              </a:spcBef>
              <a:spcAft>
                <a:spcPts val="0"/>
              </a:spcAft>
              <a:buNone/>
            </a:pPr>
            <a:r>
              <a:rPr lang="en-US" sz="36800" b="0" i="0" u="none" strike="noStrike" cap="none">
                <a:solidFill>
                  <a:schemeClr val="lt1"/>
                </a:solidFill>
                <a:latin typeface="Century Gothic"/>
                <a:ea typeface="Century Gothic"/>
                <a:cs typeface="Century Gothic"/>
                <a:sym typeface="Century Gothic"/>
              </a:rPr>
              <a:t>“</a:t>
            </a:r>
            <a:endParaRPr/>
          </a:p>
        </p:txBody>
      </p:sp>
      <p:sp>
        <p:nvSpPr>
          <p:cNvPr id="105" name="Shape 105"/>
          <p:cNvSpPr txBox="1"/>
          <p:nvPr/>
        </p:nvSpPr>
        <p:spPr>
          <a:xfrm>
            <a:off x="35402522" y="15504166"/>
            <a:ext cx="2103667" cy="3274746"/>
          </a:xfrm>
          <a:prstGeom prst="rect">
            <a:avLst/>
          </a:prstGeom>
          <a:noFill/>
          <a:ln>
            <a:noFill/>
          </a:ln>
        </p:spPr>
        <p:txBody>
          <a:bodyPr spcFirstLastPara="1" wrap="square" lIns="420600" tIns="210300" rIns="420600" bIns="210300" anchor="ctr" anchorCtr="0">
            <a:noAutofit/>
          </a:bodyPr>
          <a:lstStyle/>
          <a:p>
            <a:pPr marL="0" marR="0" lvl="0" indent="0" algn="r" rtl="0">
              <a:spcBef>
                <a:spcPts val="0"/>
              </a:spcBef>
              <a:spcAft>
                <a:spcPts val="0"/>
              </a:spcAft>
              <a:buNone/>
            </a:pPr>
            <a:r>
              <a:rPr lang="en-US" sz="36800" b="0" i="0" u="none" strike="noStrike" cap="none">
                <a:solidFill>
                  <a:schemeClr val="lt1"/>
                </a:solidFill>
                <a:latin typeface="Century Gothic"/>
                <a:ea typeface="Century Gothic"/>
                <a:cs typeface="Century Gothic"/>
                <a:sym typeface="Century Gothic"/>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2453642" y="19202400"/>
            <a:ext cx="29358862" cy="950544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08" name="Shape 108"/>
          <p:cNvSpPr txBox="1">
            <a:spLocks noGrp="1"/>
          </p:cNvSpPr>
          <p:nvPr>
            <p:ph type="body" idx="1"/>
          </p:nvPr>
        </p:nvSpPr>
        <p:spPr>
          <a:xfrm>
            <a:off x="2453640" y="28744691"/>
            <a:ext cx="29364338" cy="4966186"/>
          </a:xfrm>
          <a:prstGeom prst="rect">
            <a:avLst/>
          </a:prstGeom>
          <a:noFill/>
          <a:ln>
            <a:noFill/>
          </a:ln>
        </p:spPr>
        <p:txBody>
          <a:bodyPr spcFirstLastPara="1" wrap="square" lIns="91425" tIns="91425" rIns="91425" bIns="91425" anchor="t" anchorCtr="0"/>
          <a:lstStyle>
            <a:lvl1pPr marL="457200" marR="0" lvl="0" indent="-228600" algn="l" rtl="0">
              <a:spcBef>
                <a:spcPts val="1656"/>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109" name="Shape 109"/>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10" name="Shape 110"/>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11" name="Shape 111"/>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938906" y="2987040"/>
            <a:ext cx="31555015" cy="1621536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14" name="Shape 114"/>
          <p:cNvSpPr txBox="1">
            <a:spLocks noGrp="1"/>
          </p:cNvSpPr>
          <p:nvPr>
            <p:ph type="body" idx="1"/>
          </p:nvPr>
        </p:nvSpPr>
        <p:spPr>
          <a:xfrm>
            <a:off x="2453642" y="21762720"/>
            <a:ext cx="29358862" cy="5879250"/>
          </a:xfrm>
          <a:prstGeom prst="rect">
            <a:avLst/>
          </a:prstGeom>
          <a:noFill/>
          <a:ln>
            <a:noFill/>
          </a:ln>
        </p:spPr>
        <p:txBody>
          <a:bodyPr spcFirstLastPara="1" wrap="square" lIns="91425" tIns="91425" rIns="91425" bIns="91425" anchor="b" anchorCtr="0"/>
          <a:lstStyle>
            <a:lvl1pPr marL="457200" marR="0" lvl="0" indent="-228600" algn="l" rtl="0">
              <a:spcBef>
                <a:spcPts val="1840"/>
              </a:spcBef>
              <a:spcAft>
                <a:spcPts val="0"/>
              </a:spcAft>
              <a:buClr>
                <a:schemeClr val="lt1"/>
              </a:buClr>
              <a:buSzPts val="7360"/>
              <a:buFont typeface="Noto Sans Symbols"/>
              <a:buNone/>
              <a:defRPr sz="9200" b="0" i="0" u="none" strike="noStrike" cap="none">
                <a:solidFill>
                  <a:schemeClr val="lt1"/>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115" name="Shape 115"/>
          <p:cNvSpPr txBox="1">
            <a:spLocks noGrp="1"/>
          </p:cNvSpPr>
          <p:nvPr>
            <p:ph type="body" idx="2"/>
          </p:nvPr>
        </p:nvSpPr>
        <p:spPr>
          <a:xfrm>
            <a:off x="2453640" y="27736800"/>
            <a:ext cx="29358856" cy="5974080"/>
          </a:xfrm>
          <a:prstGeom prst="rect">
            <a:avLst/>
          </a:prstGeom>
          <a:noFill/>
          <a:ln>
            <a:noFill/>
          </a:ln>
        </p:spPr>
        <p:txBody>
          <a:bodyPr spcFirstLastPara="1" wrap="square" lIns="91425" tIns="91425" rIns="91425" bIns="91425" anchor="t" anchorCtr="0"/>
          <a:lstStyle>
            <a:lvl1pPr marL="457200" marR="0" lvl="0" indent="-228600" algn="l" rtl="0">
              <a:spcBef>
                <a:spcPts val="1656"/>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116" name="Shape 116"/>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17" name="Shape 117"/>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18" name="Shape 118"/>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
        <p:nvSpPr>
          <p:cNvPr id="119" name="Shape 119"/>
          <p:cNvSpPr txBox="1"/>
          <p:nvPr/>
        </p:nvSpPr>
        <p:spPr>
          <a:xfrm>
            <a:off x="1051563" y="3979494"/>
            <a:ext cx="2103667" cy="3274746"/>
          </a:xfrm>
          <a:prstGeom prst="rect">
            <a:avLst/>
          </a:prstGeom>
          <a:noFill/>
          <a:ln>
            <a:noFill/>
          </a:ln>
        </p:spPr>
        <p:txBody>
          <a:bodyPr spcFirstLastPara="1" wrap="square" lIns="420600" tIns="210300" rIns="420600" bIns="210300" anchor="ctr" anchorCtr="0">
            <a:noAutofit/>
          </a:bodyPr>
          <a:lstStyle/>
          <a:p>
            <a:pPr marL="0" marR="0" lvl="0" indent="0" algn="l" rtl="0">
              <a:spcBef>
                <a:spcPts val="0"/>
              </a:spcBef>
              <a:spcAft>
                <a:spcPts val="0"/>
              </a:spcAft>
              <a:buNone/>
            </a:pPr>
            <a:r>
              <a:rPr lang="en-US" sz="36800" b="0" i="0" u="none" strike="noStrike" cap="none">
                <a:solidFill>
                  <a:schemeClr val="lt1"/>
                </a:solidFill>
                <a:latin typeface="Century Gothic"/>
                <a:ea typeface="Century Gothic"/>
                <a:cs typeface="Century Gothic"/>
                <a:sym typeface="Century Gothic"/>
              </a:rPr>
              <a:t>“</a:t>
            </a:r>
            <a:endParaRPr/>
          </a:p>
        </p:txBody>
      </p:sp>
      <p:sp>
        <p:nvSpPr>
          <p:cNvPr id="120" name="Shape 120"/>
          <p:cNvSpPr txBox="1"/>
          <p:nvPr/>
        </p:nvSpPr>
        <p:spPr>
          <a:xfrm>
            <a:off x="35402522" y="15504166"/>
            <a:ext cx="2103667" cy="3274746"/>
          </a:xfrm>
          <a:prstGeom prst="rect">
            <a:avLst/>
          </a:prstGeom>
          <a:noFill/>
          <a:ln>
            <a:noFill/>
          </a:ln>
        </p:spPr>
        <p:txBody>
          <a:bodyPr spcFirstLastPara="1" wrap="square" lIns="420600" tIns="210300" rIns="420600" bIns="210300" anchor="ctr" anchorCtr="0">
            <a:noAutofit/>
          </a:bodyPr>
          <a:lstStyle/>
          <a:p>
            <a:pPr marL="0" marR="0" lvl="0" indent="0" algn="r" rtl="0">
              <a:spcBef>
                <a:spcPts val="0"/>
              </a:spcBef>
              <a:spcAft>
                <a:spcPts val="0"/>
              </a:spcAft>
              <a:buNone/>
            </a:pPr>
            <a:r>
              <a:rPr lang="en-US" sz="36800" b="0" i="0" u="none" strike="noStrike" cap="none">
                <a:solidFill>
                  <a:schemeClr val="lt1"/>
                </a:solidFill>
                <a:latin typeface="Century Gothic"/>
                <a:ea typeface="Century Gothic"/>
                <a:cs typeface="Century Gothic"/>
                <a:sym typeface="Century Gothic"/>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2453640" y="2987040"/>
            <a:ext cx="34618026" cy="1621536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23" name="Shape 123"/>
          <p:cNvSpPr txBox="1">
            <a:spLocks noGrp="1"/>
          </p:cNvSpPr>
          <p:nvPr>
            <p:ph type="body" idx="1"/>
          </p:nvPr>
        </p:nvSpPr>
        <p:spPr>
          <a:xfrm>
            <a:off x="2453642" y="21999791"/>
            <a:ext cx="29358862" cy="4693920"/>
          </a:xfrm>
          <a:prstGeom prst="rect">
            <a:avLst/>
          </a:prstGeom>
          <a:noFill/>
          <a:ln>
            <a:noFill/>
          </a:ln>
        </p:spPr>
        <p:txBody>
          <a:bodyPr spcFirstLastPara="1" wrap="square" lIns="91425" tIns="91425" rIns="91425" bIns="91425" anchor="b" anchorCtr="0"/>
          <a:lstStyle>
            <a:lvl1pPr marL="457200" marR="0" lvl="0" indent="-228600" algn="l" rtl="0">
              <a:spcBef>
                <a:spcPts val="1840"/>
              </a:spcBef>
              <a:spcAft>
                <a:spcPts val="0"/>
              </a:spcAft>
              <a:buClr>
                <a:schemeClr val="lt1"/>
              </a:buClr>
              <a:buSzPts val="7360"/>
              <a:buFont typeface="Noto Sans Symbols"/>
              <a:buNone/>
              <a:defRPr sz="9200" b="0" i="0" u="none" strike="noStrike" cap="none">
                <a:solidFill>
                  <a:schemeClr val="lt1"/>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124" name="Shape 124"/>
          <p:cNvSpPr txBox="1">
            <a:spLocks noGrp="1"/>
          </p:cNvSpPr>
          <p:nvPr>
            <p:ph type="body" idx="2"/>
          </p:nvPr>
        </p:nvSpPr>
        <p:spPr>
          <a:xfrm>
            <a:off x="2453640" y="26693719"/>
            <a:ext cx="29358856" cy="7017164"/>
          </a:xfrm>
          <a:prstGeom prst="rect">
            <a:avLst/>
          </a:prstGeom>
          <a:noFill/>
          <a:ln>
            <a:noFill/>
          </a:ln>
        </p:spPr>
        <p:txBody>
          <a:bodyPr spcFirstLastPara="1" wrap="square" lIns="91425" tIns="91425" rIns="91425" bIns="91425" anchor="t" anchorCtr="0"/>
          <a:lstStyle>
            <a:lvl1pPr marL="457200" marR="0" lvl="0" indent="-228600" algn="l" rtl="0">
              <a:spcBef>
                <a:spcPts val="1656"/>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125" name="Shape 125"/>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26" name="Shape 126"/>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27" name="Shape 127"/>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2453642" y="25176480"/>
            <a:ext cx="30152387" cy="8534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30" name="Shape 130"/>
          <p:cNvSpPr txBox="1">
            <a:spLocks noGrp="1"/>
          </p:cNvSpPr>
          <p:nvPr>
            <p:ph type="body" idx="1"/>
          </p:nvPr>
        </p:nvSpPr>
        <p:spPr>
          <a:xfrm rot="5400000">
            <a:off x="6980362" y="-1539672"/>
            <a:ext cx="21098951" cy="30152387"/>
          </a:xfrm>
          <a:prstGeom prst="rect">
            <a:avLst/>
          </a:prstGeom>
          <a:noFill/>
          <a:ln>
            <a:noFill/>
          </a:ln>
        </p:spPr>
        <p:txBody>
          <a:bodyPr spcFirstLastPara="1" wrap="square" lIns="91425" tIns="91425" rIns="91425" bIns="91425" anchor="t"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131" name="Shape 131"/>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32" name="Shape 132"/>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33" name="Shape 133"/>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rot="5400000">
            <a:off x="22532234" y="10660274"/>
            <a:ext cx="24749760" cy="9403292"/>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2880"/>
              <a:buFont typeface="Century Gothic"/>
              <a:buNone/>
              <a:defRPr sz="1288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36" name="Shape 136"/>
          <p:cNvSpPr txBox="1">
            <a:spLocks noGrp="1"/>
          </p:cNvSpPr>
          <p:nvPr>
            <p:ph type="body" idx="1"/>
          </p:nvPr>
        </p:nvSpPr>
        <p:spPr>
          <a:xfrm rot="5400000">
            <a:off x="546747" y="4893932"/>
            <a:ext cx="30723839" cy="26910055"/>
          </a:xfrm>
          <a:prstGeom prst="rect">
            <a:avLst/>
          </a:prstGeom>
          <a:noFill/>
          <a:ln>
            <a:noFill/>
          </a:ln>
        </p:spPr>
        <p:txBody>
          <a:bodyPr spcFirstLastPara="1" wrap="square" lIns="91425" tIns="91425" rIns="91425" bIns="91425" anchor="t"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137" name="Shape 137"/>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38" name="Shape 138"/>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39" name="Shape 139"/>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453640" y="11094717"/>
            <a:ext cx="29451353" cy="12991254"/>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lt1"/>
              </a:buClr>
              <a:buSzPts val="14720"/>
              <a:buFont typeface="Century Gothic"/>
              <a:buNone/>
              <a:defRPr sz="1472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41" name="Shape 41"/>
          <p:cNvSpPr txBox="1">
            <a:spLocks noGrp="1"/>
          </p:cNvSpPr>
          <p:nvPr>
            <p:ph type="body" idx="1"/>
          </p:nvPr>
        </p:nvSpPr>
        <p:spPr>
          <a:xfrm>
            <a:off x="2453642" y="25129069"/>
            <a:ext cx="29451347" cy="8581815"/>
          </a:xfrm>
          <a:prstGeom prst="rect">
            <a:avLst/>
          </a:prstGeom>
          <a:noFill/>
          <a:ln>
            <a:noFill/>
          </a:ln>
        </p:spPr>
        <p:txBody>
          <a:bodyPr spcFirstLastPara="1" wrap="square" lIns="91425" tIns="91425" rIns="91425" bIns="91425" anchor="t" anchorCtr="0"/>
          <a:lstStyle>
            <a:lvl1pPr marL="457200" marR="0" lvl="0" indent="-228600" algn="l" rtl="0">
              <a:spcBef>
                <a:spcPts val="1656"/>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chemeClr val="lt1"/>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chemeClr val="lt1"/>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152"/>
              <a:buFont typeface="Noto Sans Symbols"/>
              <a:buNone/>
              <a:defRPr sz="6440" b="0" i="0" u="none" strike="noStrike" cap="none">
                <a:solidFill>
                  <a:schemeClr val="lt1"/>
                </a:solidFill>
                <a:latin typeface="Century Gothic"/>
                <a:ea typeface="Century Gothic"/>
                <a:cs typeface="Century Gothic"/>
                <a:sym typeface="Century Gothic"/>
              </a:defRPr>
            </a:lvl9pPr>
          </a:lstStyle>
          <a:p>
            <a:endParaRPr/>
          </a:p>
        </p:txBody>
      </p:sp>
      <p:sp>
        <p:nvSpPr>
          <p:cNvPr id="42" name="Shape 42"/>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43" name="Shape 43"/>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44" name="Shape 44"/>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453642" y="25176480"/>
            <a:ext cx="30152387" cy="8534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4720"/>
              <a:buFont typeface="Century Gothic"/>
              <a:buNone/>
              <a:defRPr sz="1472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47" name="Shape 47"/>
          <p:cNvSpPr txBox="1">
            <a:spLocks noGrp="1"/>
          </p:cNvSpPr>
          <p:nvPr>
            <p:ph type="body" idx="1"/>
          </p:nvPr>
        </p:nvSpPr>
        <p:spPr>
          <a:xfrm>
            <a:off x="2453642" y="2987043"/>
            <a:ext cx="18169847" cy="21098936"/>
          </a:xfrm>
          <a:prstGeom prst="rect">
            <a:avLst/>
          </a:prstGeom>
          <a:noFill/>
          <a:ln>
            <a:noFill/>
          </a:ln>
        </p:spPr>
        <p:txBody>
          <a:bodyPr spcFirstLastPara="1" wrap="square" lIns="91425" tIns="91425" rIns="91425" bIns="91425" anchor="ctr"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48" name="Shape 48"/>
          <p:cNvSpPr txBox="1">
            <a:spLocks noGrp="1"/>
          </p:cNvSpPr>
          <p:nvPr>
            <p:ph type="body" idx="2"/>
          </p:nvPr>
        </p:nvSpPr>
        <p:spPr>
          <a:xfrm>
            <a:off x="21446866" y="2987040"/>
            <a:ext cx="18161895" cy="21051520"/>
          </a:xfrm>
          <a:prstGeom prst="rect">
            <a:avLst/>
          </a:prstGeom>
          <a:noFill/>
          <a:ln>
            <a:noFill/>
          </a:ln>
        </p:spPr>
        <p:txBody>
          <a:bodyPr spcFirstLastPara="1" wrap="square" lIns="91425" tIns="91425" rIns="91425" bIns="91425" anchor="ctr"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49" name="Shape 49"/>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50" name="Shape 50"/>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51" name="Shape 51"/>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2453642" y="25176480"/>
            <a:ext cx="30152387" cy="8534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4720"/>
              <a:buFont typeface="Century Gothic"/>
              <a:buNone/>
              <a:defRPr sz="1472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54" name="Shape 54"/>
          <p:cNvSpPr txBox="1">
            <a:spLocks noGrp="1"/>
          </p:cNvSpPr>
          <p:nvPr>
            <p:ph type="body" idx="1"/>
          </p:nvPr>
        </p:nvSpPr>
        <p:spPr>
          <a:xfrm>
            <a:off x="3505204" y="2987040"/>
            <a:ext cx="17097583" cy="3413760"/>
          </a:xfrm>
          <a:prstGeom prst="rect">
            <a:avLst/>
          </a:prstGeom>
          <a:noFill/>
          <a:ln>
            <a:noFill/>
          </a:ln>
        </p:spPr>
        <p:txBody>
          <a:bodyPr spcFirstLastPara="1" wrap="square" lIns="91425" tIns="91425" rIns="91425" bIns="91425" anchor="b" anchorCtr="0"/>
          <a:lstStyle>
            <a:lvl1pPr marL="457200" marR="0" lvl="0" indent="-228600" algn="l" rtl="0">
              <a:spcBef>
                <a:spcPts val="2208"/>
              </a:spcBef>
              <a:spcAft>
                <a:spcPts val="0"/>
              </a:spcAft>
              <a:buClr>
                <a:schemeClr val="lt1"/>
              </a:buClr>
              <a:buSzPts val="8832"/>
              <a:buFont typeface="Noto Sans Symbols"/>
              <a:buNone/>
              <a:defRPr sz="11040" b="0" i="0" u="none" strike="noStrike" cap="none">
                <a:solidFill>
                  <a:schemeClr val="lt1"/>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7360"/>
              <a:buFont typeface="Noto Sans Symbols"/>
              <a:buNone/>
              <a:defRPr sz="9200" b="1" i="0" u="none" strike="noStrike" cap="none">
                <a:solidFill>
                  <a:srgbClr val="0F486F"/>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6624"/>
              <a:buFont typeface="Noto Sans Symbols"/>
              <a:buNone/>
              <a:defRPr sz="8280" b="1" i="0" u="none" strike="noStrike" cap="none">
                <a:solidFill>
                  <a:srgbClr val="0F486F"/>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9pPr>
          </a:lstStyle>
          <a:p>
            <a:endParaRPr/>
          </a:p>
        </p:txBody>
      </p:sp>
      <p:sp>
        <p:nvSpPr>
          <p:cNvPr id="55" name="Shape 55"/>
          <p:cNvSpPr txBox="1">
            <a:spLocks noGrp="1"/>
          </p:cNvSpPr>
          <p:nvPr>
            <p:ph type="body" idx="2"/>
          </p:nvPr>
        </p:nvSpPr>
        <p:spPr>
          <a:xfrm>
            <a:off x="2453638" y="6400803"/>
            <a:ext cx="18149148" cy="17685174"/>
          </a:xfrm>
          <a:prstGeom prst="rect">
            <a:avLst/>
          </a:prstGeom>
          <a:noFill/>
          <a:ln>
            <a:noFill/>
          </a:ln>
        </p:spPr>
        <p:txBody>
          <a:bodyPr spcFirstLastPara="1" wrap="square" lIns="91425" tIns="91425" rIns="91425" bIns="91425" anchor="t"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56" name="Shape 56"/>
          <p:cNvSpPr txBox="1">
            <a:spLocks noGrp="1"/>
          </p:cNvSpPr>
          <p:nvPr>
            <p:ph type="body" idx="3"/>
          </p:nvPr>
        </p:nvSpPr>
        <p:spPr>
          <a:xfrm>
            <a:off x="22333077" y="3173733"/>
            <a:ext cx="17314635" cy="3227067"/>
          </a:xfrm>
          <a:prstGeom prst="rect">
            <a:avLst/>
          </a:prstGeom>
          <a:noFill/>
          <a:ln>
            <a:noFill/>
          </a:ln>
        </p:spPr>
        <p:txBody>
          <a:bodyPr spcFirstLastPara="1" wrap="square" lIns="91425" tIns="91425" rIns="91425" bIns="91425" anchor="b" anchorCtr="0"/>
          <a:lstStyle>
            <a:lvl1pPr marL="457200" marR="0" lvl="0" indent="-228600" algn="l" rtl="0">
              <a:spcBef>
                <a:spcPts val="2208"/>
              </a:spcBef>
              <a:spcAft>
                <a:spcPts val="0"/>
              </a:spcAft>
              <a:buClr>
                <a:schemeClr val="lt1"/>
              </a:buClr>
              <a:buSzPts val="8832"/>
              <a:buFont typeface="Noto Sans Symbols"/>
              <a:buNone/>
              <a:defRPr sz="11040" b="0" i="0" u="none" strike="noStrike" cap="none">
                <a:solidFill>
                  <a:schemeClr val="lt1"/>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7360"/>
              <a:buFont typeface="Noto Sans Symbols"/>
              <a:buNone/>
              <a:defRPr sz="9200" b="1" i="0" u="none" strike="noStrike" cap="none">
                <a:solidFill>
                  <a:srgbClr val="0F486F"/>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6624"/>
              <a:buFont typeface="Noto Sans Symbols"/>
              <a:buNone/>
              <a:defRPr sz="8280" b="1" i="0" u="none" strike="noStrike" cap="none">
                <a:solidFill>
                  <a:srgbClr val="0F486F"/>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5888"/>
              <a:buFont typeface="Noto Sans Symbols"/>
              <a:buNone/>
              <a:defRPr sz="7360" b="1" i="0" u="none" strike="noStrike" cap="none">
                <a:solidFill>
                  <a:srgbClr val="0F486F"/>
                </a:solidFill>
                <a:latin typeface="Century Gothic"/>
                <a:ea typeface="Century Gothic"/>
                <a:cs typeface="Century Gothic"/>
                <a:sym typeface="Century Gothic"/>
              </a:defRPr>
            </a:lvl9pPr>
          </a:lstStyle>
          <a:p>
            <a:endParaRPr/>
          </a:p>
        </p:txBody>
      </p:sp>
      <p:sp>
        <p:nvSpPr>
          <p:cNvPr id="57" name="Shape 57"/>
          <p:cNvSpPr txBox="1">
            <a:spLocks noGrp="1"/>
          </p:cNvSpPr>
          <p:nvPr>
            <p:ph type="body" idx="4"/>
          </p:nvPr>
        </p:nvSpPr>
        <p:spPr>
          <a:xfrm>
            <a:off x="21446869" y="6400800"/>
            <a:ext cx="18200842" cy="17637760"/>
          </a:xfrm>
          <a:prstGeom prst="rect">
            <a:avLst/>
          </a:prstGeom>
          <a:noFill/>
          <a:ln>
            <a:noFill/>
          </a:ln>
        </p:spPr>
        <p:txBody>
          <a:bodyPr spcFirstLastPara="1" wrap="square" lIns="91425" tIns="91425" rIns="91425" bIns="91425" anchor="t"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58" name="Shape 58"/>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59" name="Shape 59"/>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60" name="Shape 60"/>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2453642" y="25176480"/>
            <a:ext cx="30152387" cy="8534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4720"/>
              <a:buFont typeface="Century Gothic"/>
              <a:buNone/>
              <a:defRPr sz="1472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63" name="Shape 63"/>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64" name="Shape 64"/>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65" name="Shape 65"/>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Shape 67"/>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68" name="Shape 68"/>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69" name="Shape 69"/>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24925869" y="2987040"/>
            <a:ext cx="14721840" cy="85344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lt1"/>
              </a:buClr>
              <a:buSzPts val="9200"/>
              <a:buFont typeface="Century Gothic"/>
              <a:buNone/>
              <a:defRPr sz="92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72" name="Shape 72"/>
          <p:cNvSpPr txBox="1">
            <a:spLocks noGrp="1"/>
          </p:cNvSpPr>
          <p:nvPr>
            <p:ph type="body" idx="1"/>
          </p:nvPr>
        </p:nvSpPr>
        <p:spPr>
          <a:xfrm>
            <a:off x="2453638" y="2987040"/>
            <a:ext cx="20418272" cy="30723839"/>
          </a:xfrm>
          <a:prstGeom prst="rect">
            <a:avLst/>
          </a:prstGeom>
          <a:noFill/>
          <a:ln>
            <a:noFill/>
          </a:ln>
        </p:spPr>
        <p:txBody>
          <a:bodyPr spcFirstLastPara="1" wrap="square" lIns="91425" tIns="91425" rIns="91425" bIns="91425" anchor="ctr"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73" name="Shape 73"/>
          <p:cNvSpPr txBox="1">
            <a:spLocks noGrp="1"/>
          </p:cNvSpPr>
          <p:nvPr>
            <p:ph type="body" idx="2"/>
          </p:nvPr>
        </p:nvSpPr>
        <p:spPr>
          <a:xfrm>
            <a:off x="24925869" y="12374894"/>
            <a:ext cx="14721840" cy="11711095"/>
          </a:xfrm>
          <a:prstGeom prst="rect">
            <a:avLst/>
          </a:prstGeom>
          <a:noFill/>
          <a:ln>
            <a:noFill/>
          </a:ln>
        </p:spPr>
        <p:txBody>
          <a:bodyPr spcFirstLastPara="1" wrap="square" lIns="91425" tIns="91425" rIns="91425" bIns="91425" anchor="t" anchorCtr="0"/>
          <a:lstStyle>
            <a:lvl1pPr marL="457200" marR="0" lvl="0" indent="-228600" algn="l" rtl="0">
              <a:spcBef>
                <a:spcPts val="1472"/>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4416"/>
              <a:buFont typeface="Noto Sans Symbols"/>
              <a:buNone/>
              <a:defRPr sz="5520" b="0" i="0" u="none" strike="noStrike" cap="none">
                <a:solidFill>
                  <a:srgbClr val="0F486F"/>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3680"/>
              <a:buFont typeface="Noto Sans Symbols"/>
              <a:buNone/>
              <a:defRPr sz="4600" b="0" i="0" u="none" strike="noStrike" cap="none">
                <a:solidFill>
                  <a:srgbClr val="0F486F"/>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9pPr>
          </a:lstStyle>
          <a:p>
            <a:endParaRPr/>
          </a:p>
        </p:txBody>
      </p:sp>
      <p:sp>
        <p:nvSpPr>
          <p:cNvPr id="74" name="Shape 74"/>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75" name="Shape 75"/>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76" name="Shape 76"/>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0680680" y="8107680"/>
            <a:ext cx="16390986" cy="64008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lt1"/>
              </a:buClr>
              <a:buSzPts val="11040"/>
              <a:buFont typeface="Century Gothic"/>
              <a:buNone/>
              <a:defRPr sz="1104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79" name="Shape 79"/>
          <p:cNvSpPr>
            <a:spLocks noGrp="1"/>
          </p:cNvSpPr>
          <p:nvPr>
            <p:ph type="pic" idx="2"/>
          </p:nvPr>
        </p:nvSpPr>
        <p:spPr>
          <a:xfrm>
            <a:off x="3505200" y="5120640"/>
            <a:ext cx="15092480" cy="26883359"/>
          </a:xfrm>
          <a:prstGeom prst="snip2DiagRect">
            <a:avLst>
              <a:gd name="adj1" fmla="val 10815"/>
              <a:gd name="adj2" fmla="val 0"/>
            </a:avLst>
          </a:prstGeom>
          <a:noFill/>
          <a:ln w="15875" cap="flat" cmpd="sng">
            <a:solidFill>
              <a:schemeClr val="lt1">
                <a:alpha val="40000"/>
              </a:schemeClr>
            </a:solidFill>
            <a:prstDash val="solid"/>
            <a:round/>
            <a:headEnd type="none" w="sm" len="sm"/>
            <a:tailEnd type="none" w="sm" len="sm"/>
          </a:ln>
        </p:spPr>
        <p:txBody>
          <a:bodyPr spcFirstLastPara="1" wrap="square" lIns="91425" tIns="91425" rIns="91425" bIns="91425" anchor="t" anchorCtr="0"/>
          <a:lstStyle>
            <a:lvl1pPr marR="0" lvl="0" algn="ctr" rtl="0">
              <a:spcBef>
                <a:spcPts val="1472"/>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1pPr>
            <a:lvl2pPr marR="0" lvl="1"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2pPr>
            <a:lvl3pPr marR="0" lvl="2"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3pPr>
            <a:lvl4pPr marR="0" lvl="3"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4pPr>
            <a:lvl5pPr marR="0" lvl="4"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5pPr>
            <a:lvl6pPr marR="0" lvl="5"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6pPr>
            <a:lvl7pPr marR="0" lvl="6"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7pPr>
            <a:lvl8pPr marR="0" lvl="7"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8pPr>
            <a:lvl9pPr marR="0" lvl="8" algn="l" rtl="0">
              <a:spcBef>
                <a:spcPts val="2760"/>
              </a:spcBef>
              <a:spcAft>
                <a:spcPts val="276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9pPr>
          </a:lstStyle>
          <a:p>
            <a:endParaRPr/>
          </a:p>
        </p:txBody>
      </p:sp>
      <p:sp>
        <p:nvSpPr>
          <p:cNvPr id="80" name="Shape 80"/>
          <p:cNvSpPr txBox="1">
            <a:spLocks noGrp="1"/>
          </p:cNvSpPr>
          <p:nvPr>
            <p:ph type="body" idx="1"/>
          </p:nvPr>
        </p:nvSpPr>
        <p:spPr>
          <a:xfrm>
            <a:off x="20681727" y="15361920"/>
            <a:ext cx="16395425" cy="11663680"/>
          </a:xfrm>
          <a:prstGeom prst="rect">
            <a:avLst/>
          </a:prstGeom>
          <a:noFill/>
          <a:ln>
            <a:noFill/>
          </a:ln>
        </p:spPr>
        <p:txBody>
          <a:bodyPr spcFirstLastPara="1" wrap="square" lIns="91425" tIns="91425" rIns="91425" bIns="91425" anchor="t" anchorCtr="0"/>
          <a:lstStyle>
            <a:lvl1pPr marL="457200" marR="0" lvl="0" indent="-228600" algn="l" rtl="0">
              <a:spcBef>
                <a:spcPts val="1656"/>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4416"/>
              <a:buFont typeface="Noto Sans Symbols"/>
              <a:buNone/>
              <a:defRPr sz="5520" b="0" i="0" u="none" strike="noStrike" cap="none">
                <a:solidFill>
                  <a:srgbClr val="0F486F"/>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3680"/>
              <a:buFont typeface="Noto Sans Symbols"/>
              <a:buNone/>
              <a:defRPr sz="4600" b="0" i="0" u="none" strike="noStrike" cap="none">
                <a:solidFill>
                  <a:srgbClr val="0F486F"/>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5pPr>
            <a:lvl6pPr marL="2743200" marR="0" lvl="5"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6pPr>
            <a:lvl7pPr marL="3200400" marR="0" lvl="6"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7pPr>
            <a:lvl8pPr marL="3657600" marR="0" lvl="7" indent="-228600" algn="l" rtl="0">
              <a:spcBef>
                <a:spcPts val="2760"/>
              </a:spcBef>
              <a:spcAft>
                <a:spcPts val="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8pPr>
            <a:lvl9pPr marL="4114800" marR="0" lvl="8" indent="-228600" algn="l" rtl="0">
              <a:spcBef>
                <a:spcPts val="2760"/>
              </a:spcBef>
              <a:spcAft>
                <a:spcPts val="2760"/>
              </a:spcAft>
              <a:buClr>
                <a:schemeClr val="lt1"/>
              </a:buClr>
              <a:buSzPts val="3312"/>
              <a:buFont typeface="Noto Sans Symbols"/>
              <a:buNone/>
              <a:defRPr sz="4140" b="0" i="0" u="none" strike="noStrike" cap="none">
                <a:solidFill>
                  <a:srgbClr val="0F486F"/>
                </a:solidFill>
                <a:latin typeface="Century Gothic"/>
                <a:ea typeface="Century Gothic"/>
                <a:cs typeface="Century Gothic"/>
                <a:sym typeface="Century Gothic"/>
              </a:defRPr>
            </a:lvl9pPr>
          </a:lstStyle>
          <a:p>
            <a:endParaRPr/>
          </a:p>
        </p:txBody>
      </p:sp>
      <p:sp>
        <p:nvSpPr>
          <p:cNvPr id="81" name="Shape 81"/>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82" name="Shape 82"/>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83" name="Shape 83"/>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2453642" y="25176480"/>
            <a:ext cx="30152387" cy="8534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4720"/>
              <a:buFont typeface="Century Gothic"/>
              <a:buNone/>
              <a:defRPr sz="1472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86" name="Shape 86"/>
          <p:cNvSpPr>
            <a:spLocks noGrp="1"/>
          </p:cNvSpPr>
          <p:nvPr>
            <p:ph type="pic" idx="2"/>
          </p:nvPr>
        </p:nvSpPr>
        <p:spPr>
          <a:xfrm>
            <a:off x="2453640" y="2987040"/>
            <a:ext cx="37155121" cy="17495520"/>
          </a:xfrm>
          <a:prstGeom prst="snip2DiagRect">
            <a:avLst>
              <a:gd name="adj1" fmla="val 10815"/>
              <a:gd name="adj2" fmla="val 0"/>
            </a:avLst>
          </a:prstGeom>
          <a:noFill/>
          <a:ln w="15875" cap="flat" cmpd="sng">
            <a:solidFill>
              <a:schemeClr val="lt1">
                <a:alpha val="40000"/>
              </a:schemeClr>
            </a:solidFill>
            <a:prstDash val="solid"/>
            <a:round/>
            <a:headEnd type="none" w="sm" len="sm"/>
            <a:tailEnd type="none" w="sm" len="sm"/>
          </a:ln>
        </p:spPr>
        <p:txBody>
          <a:bodyPr spcFirstLastPara="1" wrap="square" lIns="91425" tIns="91425" rIns="91425" bIns="91425" anchor="t" anchorCtr="0"/>
          <a:lstStyle>
            <a:lvl1pPr marR="0" lvl="0" algn="ctr" rtl="0">
              <a:spcBef>
                <a:spcPts val="1472"/>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1pPr>
            <a:lvl2pPr marR="0" lvl="1"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2pPr>
            <a:lvl3pPr marR="0" lvl="2"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3pPr>
            <a:lvl4pPr marR="0" lvl="3"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4pPr>
            <a:lvl5pPr marR="0" lvl="4"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5pPr>
            <a:lvl6pPr marR="0" lvl="5"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6pPr>
            <a:lvl7pPr marR="0" lvl="6"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7pPr>
            <a:lvl8pPr marR="0" lvl="7"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8pPr>
            <a:lvl9pPr marR="0" lvl="8" algn="l" rtl="0">
              <a:spcBef>
                <a:spcPts val="2760"/>
              </a:spcBef>
              <a:spcAft>
                <a:spcPts val="276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9pPr>
          </a:lstStyle>
          <a:p>
            <a:endParaRPr/>
          </a:p>
        </p:txBody>
      </p:sp>
      <p:sp>
        <p:nvSpPr>
          <p:cNvPr id="87" name="Shape 87"/>
          <p:cNvSpPr txBox="1">
            <a:spLocks noGrp="1"/>
          </p:cNvSpPr>
          <p:nvPr>
            <p:ph type="body" idx="1"/>
          </p:nvPr>
        </p:nvSpPr>
        <p:spPr>
          <a:xfrm>
            <a:off x="3505209" y="21525655"/>
            <a:ext cx="33494127" cy="2560320"/>
          </a:xfrm>
          <a:prstGeom prst="rect">
            <a:avLst/>
          </a:prstGeom>
          <a:noFill/>
          <a:ln>
            <a:noFill/>
          </a:ln>
        </p:spPr>
        <p:txBody>
          <a:bodyPr spcFirstLastPara="1" wrap="square" lIns="91425" tIns="91425" rIns="91425" bIns="91425" anchor="t" anchorCtr="0"/>
          <a:lstStyle>
            <a:lvl1pPr marL="457200" marR="0" lvl="0" indent="-228600" algn="l" rtl="0">
              <a:spcBef>
                <a:spcPts val="1472"/>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1pPr>
            <a:lvl2pPr marL="914400" marR="0" lvl="1" indent="-228600" algn="l" rtl="0">
              <a:spcBef>
                <a:spcPts val="2760"/>
              </a:spcBef>
              <a:spcAft>
                <a:spcPts val="0"/>
              </a:spcAft>
              <a:buClr>
                <a:schemeClr val="lt1"/>
              </a:buClr>
              <a:buSzPts val="6624"/>
              <a:buFont typeface="Noto Sans Symbols"/>
              <a:buNone/>
              <a:defRPr sz="8280" b="0" i="0" u="none" strike="noStrike" cap="none">
                <a:solidFill>
                  <a:srgbClr val="0F486F"/>
                </a:solidFill>
                <a:latin typeface="Century Gothic"/>
                <a:ea typeface="Century Gothic"/>
                <a:cs typeface="Century Gothic"/>
                <a:sym typeface="Century Gothic"/>
              </a:defRPr>
            </a:lvl2pPr>
            <a:lvl3pPr marL="1371600" marR="0" lvl="2" indent="-228600" algn="l" rtl="0">
              <a:spcBef>
                <a:spcPts val="2760"/>
              </a:spcBef>
              <a:spcAft>
                <a:spcPts val="0"/>
              </a:spcAft>
              <a:buClr>
                <a:schemeClr val="lt1"/>
              </a:buClr>
              <a:buSzPts val="5888"/>
              <a:buFont typeface="Noto Sans Symbols"/>
              <a:buNone/>
              <a:defRPr sz="7360" b="0" i="0" u="none" strike="noStrike" cap="none">
                <a:solidFill>
                  <a:srgbClr val="0F486F"/>
                </a:solidFill>
                <a:latin typeface="Century Gothic"/>
                <a:ea typeface="Century Gothic"/>
                <a:cs typeface="Century Gothic"/>
                <a:sym typeface="Century Gothic"/>
              </a:defRPr>
            </a:lvl3pPr>
            <a:lvl4pPr marL="1828800" marR="0" lvl="3" indent="-228600" algn="l" rtl="0">
              <a:spcBef>
                <a:spcPts val="2760"/>
              </a:spcBef>
              <a:spcAft>
                <a:spcPts val="0"/>
              </a:spcAft>
              <a:buClr>
                <a:schemeClr val="lt1"/>
              </a:buClr>
              <a:buSzPts val="5152"/>
              <a:buFont typeface="Noto Sans Symbols"/>
              <a:buNone/>
              <a:defRPr sz="6440" b="0" i="0" u="none" strike="noStrike" cap="none">
                <a:solidFill>
                  <a:srgbClr val="0F486F"/>
                </a:solidFill>
                <a:latin typeface="Century Gothic"/>
                <a:ea typeface="Century Gothic"/>
                <a:cs typeface="Century Gothic"/>
                <a:sym typeface="Century Gothic"/>
              </a:defRPr>
            </a:lvl4pPr>
            <a:lvl5pPr marL="2286000" marR="0" lvl="4" indent="-228600" algn="l" rtl="0">
              <a:spcBef>
                <a:spcPts val="2760"/>
              </a:spcBef>
              <a:spcAft>
                <a:spcPts val="0"/>
              </a:spcAft>
              <a:buClr>
                <a:schemeClr val="lt1"/>
              </a:buClr>
              <a:buSzPts val="5152"/>
              <a:buFont typeface="Noto Sans Symbols"/>
              <a:buNone/>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88" name="Shape 88"/>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89" name="Shape 89"/>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90" name="Shape 90"/>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62D2EF"/>
            </a:gs>
            <a:gs pos="10000">
              <a:srgbClr val="62D2EF"/>
            </a:gs>
            <a:gs pos="100000">
              <a:srgbClr val="05578D"/>
            </a:gs>
          </a:gsLst>
          <a:lin ang="6120000" scaled="0"/>
        </a:gradFill>
        <a:effectLst/>
      </p:bgPr>
    </p:bg>
    <p:spTree>
      <p:nvGrpSpPr>
        <p:cNvPr id="1" name="Shape 9"/>
        <p:cNvGrpSpPr/>
        <p:nvPr/>
      </p:nvGrpSpPr>
      <p:grpSpPr>
        <a:xfrm>
          <a:off x="0" y="0"/>
          <a:ext cx="0" cy="0"/>
          <a:chOff x="0" y="0"/>
          <a:chExt cx="0" cy="0"/>
        </a:xfrm>
      </p:grpSpPr>
      <p:grpSp>
        <p:nvGrpSpPr>
          <p:cNvPr id="10" name="Shape 10"/>
          <p:cNvGrpSpPr/>
          <p:nvPr/>
        </p:nvGrpSpPr>
        <p:grpSpPr>
          <a:xfrm>
            <a:off x="30685106" y="21810138"/>
            <a:ext cx="11364098" cy="14887785"/>
            <a:chOff x="6687077" y="3259666"/>
            <a:chExt cx="2981857" cy="3208867"/>
          </a:xfrm>
        </p:grpSpPr>
        <p:cxnSp>
          <p:nvCxnSpPr>
            <p:cNvPr id="11" name="Shape 11"/>
            <p:cNvCxnSpPr/>
            <p:nvPr/>
          </p:nvCxnSpPr>
          <p:spPr>
            <a:xfrm flipH="1">
              <a:off x="8756120" y="3259666"/>
              <a:ext cx="912814" cy="912812"/>
            </a:xfrm>
            <a:prstGeom prst="straightConnector1">
              <a:avLst/>
            </a:prstGeom>
            <a:noFill/>
            <a:ln w="9525" cap="flat" cmpd="sng">
              <a:solidFill>
                <a:schemeClr val="lt1"/>
              </a:solidFill>
              <a:prstDash val="solid"/>
              <a:round/>
              <a:headEnd type="none" w="sm" len="sm"/>
              <a:tailEnd type="none" w="sm" len="sm"/>
            </a:ln>
          </p:spPr>
        </p:cxnSp>
        <p:cxnSp>
          <p:nvCxnSpPr>
            <p:cNvPr id="12" name="Shape 12"/>
            <p:cNvCxnSpPr/>
            <p:nvPr/>
          </p:nvCxnSpPr>
          <p:spPr>
            <a:xfrm flipH="1">
              <a:off x="6687077" y="3486677"/>
              <a:ext cx="2981857" cy="2981856"/>
            </a:xfrm>
            <a:prstGeom prst="straightConnector1">
              <a:avLst/>
            </a:prstGeom>
            <a:noFill/>
            <a:ln w="9525" cap="flat" cmpd="sng">
              <a:solidFill>
                <a:schemeClr val="lt1"/>
              </a:solidFill>
              <a:prstDash val="solid"/>
              <a:round/>
              <a:headEnd type="none" w="sm" len="sm"/>
              <a:tailEnd type="none" w="sm" len="sm"/>
            </a:ln>
          </p:spPr>
        </p:cxnSp>
        <p:cxnSp>
          <p:nvCxnSpPr>
            <p:cNvPr id="13" name="Shape 13"/>
            <p:cNvCxnSpPr/>
            <p:nvPr/>
          </p:nvCxnSpPr>
          <p:spPr>
            <a:xfrm flipH="1">
              <a:off x="7772400" y="3581400"/>
              <a:ext cx="1896534" cy="1896533"/>
            </a:xfrm>
            <a:prstGeom prst="straightConnector1">
              <a:avLst/>
            </a:prstGeom>
            <a:noFill/>
            <a:ln w="9525" cap="flat" cmpd="sng">
              <a:solidFill>
                <a:schemeClr val="lt1"/>
              </a:solidFill>
              <a:prstDash val="solid"/>
              <a:round/>
              <a:headEnd type="none" w="sm" len="sm"/>
              <a:tailEnd type="none" w="sm" len="sm"/>
            </a:ln>
          </p:spPr>
        </p:cxnSp>
        <p:cxnSp>
          <p:nvCxnSpPr>
            <p:cNvPr id="14" name="Shape 14"/>
            <p:cNvCxnSpPr/>
            <p:nvPr/>
          </p:nvCxnSpPr>
          <p:spPr>
            <a:xfrm flipH="1">
              <a:off x="7923214" y="3433394"/>
              <a:ext cx="1739738" cy="1739740"/>
            </a:xfrm>
            <a:prstGeom prst="straightConnector1">
              <a:avLst/>
            </a:prstGeom>
            <a:noFill/>
            <a:ln w="28575" cap="flat" cmpd="sng">
              <a:solidFill>
                <a:schemeClr val="lt1"/>
              </a:solidFill>
              <a:prstDash val="solid"/>
              <a:round/>
              <a:headEnd type="none" w="sm" len="sm"/>
              <a:tailEnd type="none" w="sm" len="sm"/>
            </a:ln>
          </p:spPr>
        </p:cxnSp>
        <p:cxnSp>
          <p:nvCxnSpPr>
            <p:cNvPr id="15" name="Shape 15"/>
            <p:cNvCxnSpPr/>
            <p:nvPr/>
          </p:nvCxnSpPr>
          <p:spPr>
            <a:xfrm flipH="1">
              <a:off x="8398935" y="3985317"/>
              <a:ext cx="1264017" cy="1264016"/>
            </a:xfrm>
            <a:prstGeom prst="straightConnector1">
              <a:avLst/>
            </a:prstGeom>
            <a:noFill/>
            <a:ln w="28575" cap="flat" cmpd="sng">
              <a:solidFill>
                <a:schemeClr val="lt1"/>
              </a:solidFill>
              <a:prstDash val="solid"/>
              <a:round/>
              <a:headEnd type="none" w="sm" len="sm"/>
              <a:tailEnd type="none" w="sm" len="sm"/>
            </a:ln>
          </p:spPr>
        </p:cxnSp>
      </p:grpSp>
      <p:sp>
        <p:nvSpPr>
          <p:cNvPr id="16" name="Shape 16"/>
          <p:cNvSpPr txBox="1">
            <a:spLocks noGrp="1"/>
          </p:cNvSpPr>
          <p:nvPr>
            <p:ph type="title"/>
          </p:nvPr>
        </p:nvSpPr>
        <p:spPr>
          <a:xfrm>
            <a:off x="2453642" y="25176480"/>
            <a:ext cx="30152387" cy="8534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lt1"/>
              </a:buClr>
              <a:buSzPts val="14720"/>
              <a:buFont typeface="Century Gothic"/>
              <a:buNone/>
              <a:defRPr sz="1472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7" name="Shape 17"/>
          <p:cNvSpPr txBox="1">
            <a:spLocks noGrp="1"/>
          </p:cNvSpPr>
          <p:nvPr>
            <p:ph type="body" idx="1"/>
          </p:nvPr>
        </p:nvSpPr>
        <p:spPr>
          <a:xfrm>
            <a:off x="2453642" y="2987046"/>
            <a:ext cx="30152387" cy="21098951"/>
          </a:xfrm>
          <a:prstGeom prst="rect">
            <a:avLst/>
          </a:prstGeom>
          <a:noFill/>
          <a:ln>
            <a:noFill/>
          </a:ln>
        </p:spPr>
        <p:txBody>
          <a:bodyPr spcFirstLastPara="1" wrap="square" lIns="91425" tIns="91425" rIns="91425" bIns="91425" anchor="ctr" anchorCtr="0"/>
          <a:lstStyle>
            <a:lvl1pPr marL="457200" marR="0" lvl="0" indent="-695960" algn="l" rtl="0">
              <a:spcBef>
                <a:spcPts val="1840"/>
              </a:spcBef>
              <a:spcAft>
                <a:spcPts val="0"/>
              </a:spcAft>
              <a:buClr>
                <a:schemeClr val="lt1"/>
              </a:buClr>
              <a:buSzPts val="7360"/>
              <a:buFont typeface="Noto Sans Symbols"/>
              <a:buChar char="▶"/>
              <a:defRPr sz="9200" b="0" i="0" u="none" strike="noStrike" cap="none">
                <a:solidFill>
                  <a:srgbClr val="0F486F"/>
                </a:solidFill>
                <a:latin typeface="Century Gothic"/>
                <a:ea typeface="Century Gothic"/>
                <a:cs typeface="Century Gothic"/>
                <a:sym typeface="Century Gothic"/>
              </a:defRPr>
            </a:lvl1pPr>
            <a:lvl2pPr marL="914400" marR="0" lvl="1" indent="-649224" algn="l" rtl="0">
              <a:spcBef>
                <a:spcPts val="2760"/>
              </a:spcBef>
              <a:spcAft>
                <a:spcPts val="0"/>
              </a:spcAft>
              <a:buClr>
                <a:schemeClr val="lt1"/>
              </a:buClr>
              <a:buSzPts val="6624"/>
              <a:buFont typeface="Noto Sans Symbols"/>
              <a:buChar char="▶"/>
              <a:defRPr sz="8280" b="0" i="0" u="none" strike="noStrike" cap="none">
                <a:solidFill>
                  <a:srgbClr val="0F486F"/>
                </a:solidFill>
                <a:latin typeface="Century Gothic"/>
                <a:ea typeface="Century Gothic"/>
                <a:cs typeface="Century Gothic"/>
                <a:sym typeface="Century Gothic"/>
              </a:defRPr>
            </a:lvl2pPr>
            <a:lvl3pPr marL="1371600" marR="0" lvl="2" indent="-602488" algn="l" rtl="0">
              <a:spcBef>
                <a:spcPts val="2760"/>
              </a:spcBef>
              <a:spcAft>
                <a:spcPts val="0"/>
              </a:spcAft>
              <a:buClr>
                <a:schemeClr val="lt1"/>
              </a:buClr>
              <a:buSzPts val="5888"/>
              <a:buFont typeface="Noto Sans Symbols"/>
              <a:buChar char="▶"/>
              <a:defRPr sz="7360" b="0" i="0" u="none" strike="noStrike" cap="none">
                <a:solidFill>
                  <a:srgbClr val="0F486F"/>
                </a:solidFill>
                <a:latin typeface="Century Gothic"/>
                <a:ea typeface="Century Gothic"/>
                <a:cs typeface="Century Gothic"/>
                <a:sym typeface="Century Gothic"/>
              </a:defRPr>
            </a:lvl3pPr>
            <a:lvl4pPr marL="1828800" marR="0" lvl="3" indent="-555752"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4pPr>
            <a:lvl5pPr marL="2286000" marR="0" lvl="4"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5pPr>
            <a:lvl6pPr marL="2743200" marR="0" lvl="5"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6pPr>
            <a:lvl7pPr marL="3200400" marR="0" lvl="6"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7pPr>
            <a:lvl8pPr marL="3657600" marR="0" lvl="7" indent="-555751" algn="l" rtl="0">
              <a:spcBef>
                <a:spcPts val="2760"/>
              </a:spcBef>
              <a:spcAft>
                <a:spcPts val="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8pPr>
            <a:lvl9pPr marL="4114800" marR="0" lvl="8" indent="-555752" algn="l" rtl="0">
              <a:spcBef>
                <a:spcPts val="2760"/>
              </a:spcBef>
              <a:spcAft>
                <a:spcPts val="2760"/>
              </a:spcAft>
              <a:buClr>
                <a:schemeClr val="lt1"/>
              </a:buClr>
              <a:buSzPts val="5152"/>
              <a:buFont typeface="Noto Sans Symbols"/>
              <a:buChar char="▶"/>
              <a:defRPr sz="6440" b="0" i="0" u="none" strike="noStrike" cap="none">
                <a:solidFill>
                  <a:srgbClr val="0F486F"/>
                </a:solidFill>
                <a:latin typeface="Century Gothic"/>
                <a:ea typeface="Century Gothic"/>
                <a:cs typeface="Century Gothic"/>
                <a:sym typeface="Century Gothic"/>
              </a:defRPr>
            </a:lvl9pPr>
          </a:lstStyle>
          <a:p>
            <a:endParaRPr/>
          </a:p>
        </p:txBody>
      </p:sp>
      <p:sp>
        <p:nvSpPr>
          <p:cNvPr id="18" name="Shape 18"/>
          <p:cNvSpPr txBox="1">
            <a:spLocks noGrp="1"/>
          </p:cNvSpPr>
          <p:nvPr>
            <p:ph type="dt" idx="10"/>
          </p:nvPr>
        </p:nvSpPr>
        <p:spPr>
          <a:xfrm>
            <a:off x="34179128" y="34564341"/>
            <a:ext cx="5522130" cy="20447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19" name="Shape 19"/>
          <p:cNvSpPr txBox="1">
            <a:spLocks noGrp="1"/>
          </p:cNvSpPr>
          <p:nvPr>
            <p:ph type="ftr" idx="11"/>
          </p:nvPr>
        </p:nvSpPr>
        <p:spPr>
          <a:xfrm>
            <a:off x="2453640" y="34564322"/>
            <a:ext cx="26733931" cy="20447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600" b="0" i="0" u="none" strike="noStrike" cap="none">
                <a:solidFill>
                  <a:srgbClr val="09304A"/>
                </a:solidFill>
                <a:latin typeface="Century Gothic"/>
                <a:ea typeface="Century Gothic"/>
                <a:cs typeface="Century Gothic"/>
                <a:sym typeface="Century Gothic"/>
              </a:defRPr>
            </a:lvl1pPr>
            <a:lvl2pPr marR="0" lvl="1"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7603" b="0" i="0" u="none" strike="noStrike" cap="none">
                <a:solidFill>
                  <a:schemeClr val="lt1"/>
                </a:solidFill>
                <a:latin typeface="Century Gothic"/>
                <a:ea typeface="Century Gothic"/>
                <a:cs typeface="Century Gothic"/>
                <a:sym typeface="Century Gothic"/>
              </a:defRPr>
            </a:lvl9pPr>
          </a:lstStyle>
          <a:p>
            <a:endParaRPr/>
          </a:p>
        </p:txBody>
      </p:sp>
      <p:sp>
        <p:nvSpPr>
          <p:cNvPr id="20" name="Shape 20"/>
          <p:cNvSpPr txBox="1">
            <a:spLocks noGrp="1"/>
          </p:cNvSpPr>
          <p:nvPr>
            <p:ph type="sldNum" idx="12"/>
          </p:nvPr>
        </p:nvSpPr>
        <p:spPr>
          <a:xfrm>
            <a:off x="35762363" y="31239481"/>
            <a:ext cx="3941772" cy="375158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2880" b="0" i="0" u="none" strike="noStrike" cap="none">
                <a:solidFill>
                  <a:srgbClr val="09304A"/>
                </a:solidFill>
                <a:latin typeface="Century Gothic"/>
                <a:ea typeface="Century Gothic"/>
                <a:cs typeface="Century Gothic"/>
                <a:sym typeface="Century Gothic"/>
              </a:defRPr>
            </a:lvl1pPr>
            <a:lvl2pPr marL="0" marR="0" lvl="1" indent="0" algn="r" rtl="0">
              <a:spcBef>
                <a:spcPts val="0"/>
              </a:spcBef>
              <a:buNone/>
              <a:defRPr sz="12880" b="0" i="0" u="none" strike="noStrike" cap="none">
                <a:solidFill>
                  <a:srgbClr val="09304A"/>
                </a:solidFill>
                <a:latin typeface="Century Gothic"/>
                <a:ea typeface="Century Gothic"/>
                <a:cs typeface="Century Gothic"/>
                <a:sym typeface="Century Gothic"/>
              </a:defRPr>
            </a:lvl2pPr>
            <a:lvl3pPr marL="0" marR="0" lvl="2" indent="0" algn="r" rtl="0">
              <a:spcBef>
                <a:spcPts val="0"/>
              </a:spcBef>
              <a:buNone/>
              <a:defRPr sz="12880" b="0" i="0" u="none" strike="noStrike" cap="none">
                <a:solidFill>
                  <a:srgbClr val="09304A"/>
                </a:solidFill>
                <a:latin typeface="Century Gothic"/>
                <a:ea typeface="Century Gothic"/>
                <a:cs typeface="Century Gothic"/>
                <a:sym typeface="Century Gothic"/>
              </a:defRPr>
            </a:lvl3pPr>
            <a:lvl4pPr marL="0" marR="0" lvl="3" indent="0" algn="r" rtl="0">
              <a:spcBef>
                <a:spcPts val="0"/>
              </a:spcBef>
              <a:buNone/>
              <a:defRPr sz="12880" b="0" i="0" u="none" strike="noStrike" cap="none">
                <a:solidFill>
                  <a:srgbClr val="09304A"/>
                </a:solidFill>
                <a:latin typeface="Century Gothic"/>
                <a:ea typeface="Century Gothic"/>
                <a:cs typeface="Century Gothic"/>
                <a:sym typeface="Century Gothic"/>
              </a:defRPr>
            </a:lvl4pPr>
            <a:lvl5pPr marL="0" marR="0" lvl="4" indent="0" algn="r" rtl="0">
              <a:spcBef>
                <a:spcPts val="0"/>
              </a:spcBef>
              <a:buNone/>
              <a:defRPr sz="12880" b="0" i="0" u="none" strike="noStrike" cap="none">
                <a:solidFill>
                  <a:srgbClr val="09304A"/>
                </a:solidFill>
                <a:latin typeface="Century Gothic"/>
                <a:ea typeface="Century Gothic"/>
                <a:cs typeface="Century Gothic"/>
                <a:sym typeface="Century Gothic"/>
              </a:defRPr>
            </a:lvl5pPr>
            <a:lvl6pPr marL="0" marR="0" lvl="5" indent="0" algn="r" rtl="0">
              <a:spcBef>
                <a:spcPts val="0"/>
              </a:spcBef>
              <a:buNone/>
              <a:defRPr sz="12880" b="0" i="0" u="none" strike="noStrike" cap="none">
                <a:solidFill>
                  <a:srgbClr val="09304A"/>
                </a:solidFill>
                <a:latin typeface="Century Gothic"/>
                <a:ea typeface="Century Gothic"/>
                <a:cs typeface="Century Gothic"/>
                <a:sym typeface="Century Gothic"/>
              </a:defRPr>
            </a:lvl6pPr>
            <a:lvl7pPr marL="0" marR="0" lvl="6" indent="0" algn="r" rtl="0">
              <a:spcBef>
                <a:spcPts val="0"/>
              </a:spcBef>
              <a:buNone/>
              <a:defRPr sz="12880" b="0" i="0" u="none" strike="noStrike" cap="none">
                <a:solidFill>
                  <a:srgbClr val="09304A"/>
                </a:solidFill>
                <a:latin typeface="Century Gothic"/>
                <a:ea typeface="Century Gothic"/>
                <a:cs typeface="Century Gothic"/>
                <a:sym typeface="Century Gothic"/>
              </a:defRPr>
            </a:lvl7pPr>
            <a:lvl8pPr marL="0" marR="0" lvl="7" indent="0" algn="r" rtl="0">
              <a:spcBef>
                <a:spcPts val="0"/>
              </a:spcBef>
              <a:buNone/>
              <a:defRPr sz="12880" b="0" i="0" u="none" strike="noStrike" cap="none">
                <a:solidFill>
                  <a:srgbClr val="09304A"/>
                </a:solidFill>
                <a:latin typeface="Century Gothic"/>
                <a:ea typeface="Century Gothic"/>
                <a:cs typeface="Century Gothic"/>
                <a:sym typeface="Century Gothic"/>
              </a:defRPr>
            </a:lvl8pPr>
            <a:lvl9pPr marL="0" marR="0" lvl="8" indent="0" algn="r" rtl="0">
              <a:spcBef>
                <a:spcPts val="0"/>
              </a:spcBef>
              <a:buNone/>
              <a:defRPr sz="12880" b="0" i="0" u="none" strike="noStrike" cap="none">
                <a:solidFill>
                  <a:srgbClr val="09304A"/>
                </a:solidFill>
                <a:latin typeface="Century Gothic"/>
                <a:ea typeface="Century Gothic"/>
                <a:cs typeface="Century Gothic"/>
                <a:sym typeface="Century Gothic"/>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hdphoto" Target="../media/hdphoto1.wdp"/><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tif"/><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2.JP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94B3D"/>
        </a:solidFill>
        <a:effectLst/>
      </p:bgPr>
    </p:bg>
    <p:spTree>
      <p:nvGrpSpPr>
        <p:cNvPr id="1" name="Shape 144"/>
        <p:cNvGrpSpPr/>
        <p:nvPr/>
      </p:nvGrpSpPr>
      <p:grpSpPr>
        <a:xfrm>
          <a:off x="0" y="0"/>
          <a:ext cx="0" cy="0"/>
          <a:chOff x="0" y="0"/>
          <a:chExt cx="0" cy="0"/>
        </a:xfrm>
      </p:grpSpPr>
      <p:sp>
        <p:nvSpPr>
          <p:cNvPr id="146" name="Shape 146"/>
          <p:cNvSpPr/>
          <p:nvPr/>
        </p:nvSpPr>
        <p:spPr>
          <a:xfrm>
            <a:off x="28136610" y="35785401"/>
            <a:ext cx="13533120" cy="2497242"/>
          </a:xfrm>
          <a:prstGeom prst="rect">
            <a:avLst/>
          </a:prstGeom>
          <a:solidFill>
            <a:srgbClr val="428840"/>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47" name="Shape 147"/>
          <p:cNvSpPr/>
          <p:nvPr/>
        </p:nvSpPr>
        <p:spPr>
          <a:xfrm>
            <a:off x="28365210" y="36014858"/>
            <a:ext cx="13075920" cy="2038329"/>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603" b="0" i="0" u="none" strike="noStrike" cap="none">
                <a:solidFill>
                  <a:schemeClr val="lt1"/>
                </a:solidFill>
                <a:latin typeface="Cambria" panose="02040503050406030204" pitchFamily="18" charset="0"/>
                <a:ea typeface="Century Gothic"/>
                <a:cs typeface="Century Gothic"/>
                <a:sym typeface="Century Gothic"/>
              </a:rPr>
              <a:t>0</a:t>
            </a:r>
            <a:endParaRPr>
              <a:latin typeface="Cambria" panose="02040503050406030204" pitchFamily="18" charset="0"/>
            </a:endParaRPr>
          </a:p>
        </p:txBody>
      </p:sp>
      <p:sp>
        <p:nvSpPr>
          <p:cNvPr id="148" name="Shape 148"/>
          <p:cNvSpPr txBox="1"/>
          <p:nvPr/>
        </p:nvSpPr>
        <p:spPr>
          <a:xfrm>
            <a:off x="28670565" y="36891287"/>
            <a:ext cx="12411794" cy="1289124"/>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000" i="0" u="none" strike="noStrike" cap="none" dirty="0">
                <a:solidFill>
                  <a:schemeClr val="dk1"/>
                </a:solidFill>
                <a:latin typeface="Cambria" panose="02040503050406030204" pitchFamily="18" charset="0"/>
                <a:ea typeface="Droid Serif"/>
                <a:cs typeface="Droid Serif"/>
                <a:sym typeface="Droid Serif"/>
              </a:rPr>
              <a:t>This research is supported by the Office of Research and Sponsored Programs and the Department of Biology at UW</a:t>
            </a:r>
            <a:r>
              <a:rPr lang="en-US" sz="2000" dirty="0">
                <a:solidFill>
                  <a:schemeClr val="dk1"/>
                </a:solidFill>
                <a:latin typeface="Cambria" panose="02040503050406030204" pitchFamily="18" charset="0"/>
                <a:ea typeface="Droid Serif"/>
                <a:cs typeface="Droid Serif"/>
                <a:sym typeface="Droid Serif"/>
              </a:rPr>
              <a:t>-</a:t>
            </a:r>
            <a:r>
              <a:rPr lang="en-US" sz="2000" dirty="0" err="1">
                <a:solidFill>
                  <a:schemeClr val="dk1"/>
                </a:solidFill>
                <a:latin typeface="Cambria" panose="02040503050406030204" pitchFamily="18" charset="0"/>
                <a:ea typeface="Droid Serif"/>
                <a:cs typeface="Droid Serif"/>
                <a:sym typeface="Droid Serif"/>
              </a:rPr>
              <a:t>Eau</a:t>
            </a:r>
            <a:r>
              <a:rPr lang="en-US" sz="2000" dirty="0">
                <a:solidFill>
                  <a:schemeClr val="dk1"/>
                </a:solidFill>
                <a:latin typeface="Cambria" panose="02040503050406030204" pitchFamily="18" charset="0"/>
                <a:ea typeface="Droid Serif"/>
                <a:cs typeface="Droid Serif"/>
                <a:sym typeface="Droid Serif"/>
              </a:rPr>
              <a:t> Claire</a:t>
            </a:r>
            <a:r>
              <a:rPr lang="en-US" sz="2000" i="0" u="none" strike="noStrike" cap="none" dirty="0">
                <a:solidFill>
                  <a:schemeClr val="dk1"/>
                </a:solidFill>
                <a:latin typeface="Cambria" panose="02040503050406030204" pitchFamily="18" charset="0"/>
                <a:ea typeface="Droid Serif"/>
                <a:cs typeface="Droid Serif"/>
                <a:sym typeface="Droid Serif"/>
              </a:rPr>
              <a:t>. We are grateful to our colleagues at the Mayo Clinic, Rochester, MN and our </a:t>
            </a:r>
            <a:r>
              <a:rPr lang="en-US" sz="2000" i="0" u="none" strike="noStrike" cap="none" dirty="0" err="1">
                <a:solidFill>
                  <a:schemeClr val="dk1"/>
                </a:solidFill>
                <a:latin typeface="Cambria" panose="02040503050406030204" pitchFamily="18" charset="0"/>
                <a:ea typeface="Droid Serif"/>
                <a:cs typeface="Droid Serif"/>
                <a:sym typeface="Droid Serif"/>
              </a:rPr>
              <a:t>labmate</a:t>
            </a:r>
            <a:r>
              <a:rPr lang="en-US" sz="2000" dirty="0" err="1">
                <a:solidFill>
                  <a:schemeClr val="dk1"/>
                </a:solidFill>
                <a:latin typeface="Cambria" panose="02040503050406030204" pitchFamily="18" charset="0"/>
                <a:ea typeface="Droid Serif"/>
                <a:cs typeface="Droid Serif"/>
                <a:sym typeface="Droid Serif"/>
              </a:rPr>
              <a:t>s</a:t>
            </a:r>
            <a:r>
              <a:rPr lang="en-US" sz="2000" dirty="0">
                <a:solidFill>
                  <a:schemeClr val="dk1"/>
                </a:solidFill>
                <a:latin typeface="Cambria" panose="02040503050406030204" pitchFamily="18" charset="0"/>
                <a:ea typeface="Droid Serif"/>
                <a:cs typeface="Droid Serif"/>
                <a:sym typeface="Droid Serif"/>
              </a:rPr>
              <a:t> for sharing ideas, expertise and reagents.  We thank LTS for printing this poster.</a:t>
            </a:r>
            <a:endParaRPr sz="2000" dirty="0">
              <a:latin typeface="Cambria" panose="02040503050406030204" pitchFamily="18" charset="0"/>
              <a:ea typeface="Droid Serif"/>
              <a:cs typeface="Droid Serif"/>
              <a:sym typeface="Droid Serif"/>
            </a:endParaRPr>
          </a:p>
        </p:txBody>
      </p:sp>
      <p:sp>
        <p:nvSpPr>
          <p:cNvPr id="149" name="Shape 149"/>
          <p:cNvSpPr txBox="1"/>
          <p:nvPr/>
        </p:nvSpPr>
        <p:spPr>
          <a:xfrm>
            <a:off x="30084421" y="36058600"/>
            <a:ext cx="9637498" cy="52323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400" b="1" i="0" u="none" strike="noStrike" cap="none" dirty="0">
                <a:solidFill>
                  <a:schemeClr val="dk1"/>
                </a:solidFill>
                <a:latin typeface="Cambria" panose="02040503050406030204" pitchFamily="18" charset="0"/>
                <a:ea typeface="Droid Serif"/>
                <a:cs typeface="Droid Serif"/>
                <a:sym typeface="Droid Serif"/>
              </a:rPr>
              <a:t>Acknowledgements</a:t>
            </a:r>
            <a:endParaRPr sz="4400" dirty="0">
              <a:latin typeface="Cambria" panose="02040503050406030204" pitchFamily="18" charset="0"/>
              <a:ea typeface="Droid Serif"/>
              <a:cs typeface="Droid Serif"/>
              <a:sym typeface="Droid Serif"/>
            </a:endParaRPr>
          </a:p>
        </p:txBody>
      </p:sp>
      <p:sp>
        <p:nvSpPr>
          <p:cNvPr id="151" name="Shape 151"/>
          <p:cNvSpPr/>
          <p:nvPr/>
        </p:nvSpPr>
        <p:spPr>
          <a:xfrm>
            <a:off x="282988" y="17221596"/>
            <a:ext cx="13844016" cy="21064266"/>
          </a:xfrm>
          <a:prstGeom prst="rect">
            <a:avLst/>
          </a:prstGeom>
          <a:solidFill>
            <a:srgbClr val="499747"/>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52" name="Shape 152"/>
          <p:cNvSpPr/>
          <p:nvPr/>
        </p:nvSpPr>
        <p:spPr>
          <a:xfrm>
            <a:off x="511588" y="17448441"/>
            <a:ext cx="13386816" cy="20610576"/>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dirty="0">
              <a:solidFill>
                <a:schemeClr val="lt1"/>
              </a:solidFill>
              <a:latin typeface="Cambria" panose="02040503050406030204" pitchFamily="18" charset="0"/>
              <a:ea typeface="Century Gothic"/>
              <a:cs typeface="Century Gothic"/>
              <a:sym typeface="Century Gothic"/>
            </a:endParaRPr>
          </a:p>
        </p:txBody>
      </p:sp>
      <p:sp>
        <p:nvSpPr>
          <p:cNvPr id="153" name="Shape 153"/>
          <p:cNvSpPr txBox="1"/>
          <p:nvPr/>
        </p:nvSpPr>
        <p:spPr>
          <a:xfrm>
            <a:off x="529990" y="17794763"/>
            <a:ext cx="13350013" cy="81714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dirty="0">
                <a:solidFill>
                  <a:schemeClr val="dk1"/>
                </a:solidFill>
                <a:latin typeface="Cambria" panose="02040503050406030204" pitchFamily="18" charset="0"/>
                <a:ea typeface="Droid Serif"/>
                <a:cs typeface="Droid Serif"/>
                <a:sym typeface="Droid Serif"/>
              </a:rPr>
              <a:t>Investigating zebrafish with cystic kidneys</a:t>
            </a:r>
            <a:endParaRPr dirty="0">
              <a:latin typeface="Cambria" panose="02040503050406030204" pitchFamily="18" charset="0"/>
              <a:ea typeface="Droid Serif"/>
              <a:cs typeface="Droid Serif"/>
              <a:sym typeface="Droid Serif"/>
            </a:endParaRPr>
          </a:p>
        </p:txBody>
      </p:sp>
      <p:sp>
        <p:nvSpPr>
          <p:cNvPr id="154" name="Shape 154"/>
          <p:cNvSpPr txBox="1"/>
          <p:nvPr/>
        </p:nvSpPr>
        <p:spPr>
          <a:xfrm>
            <a:off x="875926" y="18773473"/>
            <a:ext cx="12658140" cy="7744905"/>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800" b="1" dirty="0">
                <a:solidFill>
                  <a:schemeClr val="dk1"/>
                </a:solidFill>
                <a:latin typeface="Cambria" panose="02040503050406030204" pitchFamily="18" charset="0"/>
                <a:ea typeface="Droid Serif"/>
                <a:cs typeface="Angsana New" panose="02020603050405020304" pitchFamily="18" charset="-34"/>
                <a:sym typeface="Droid Serif"/>
              </a:rPr>
              <a:t>The zebrafish mutant, </a:t>
            </a:r>
            <a:r>
              <a:rPr lang="en-US" sz="2800" b="1" i="1" dirty="0">
                <a:solidFill>
                  <a:schemeClr val="dk1"/>
                </a:solidFill>
                <a:latin typeface="Cambria" panose="02040503050406030204" pitchFamily="18" charset="0"/>
                <a:ea typeface="Droid Serif"/>
                <a:cs typeface="Angsana New" panose="02020603050405020304" pitchFamily="18" charset="-34"/>
                <a:sym typeface="Droid Serif"/>
              </a:rPr>
              <a:t>spinner, </a:t>
            </a:r>
            <a:r>
              <a:rPr lang="en-US" sz="2800" b="1" dirty="0">
                <a:solidFill>
                  <a:schemeClr val="dk1"/>
                </a:solidFill>
                <a:latin typeface="Cambria" panose="02040503050406030204" pitchFamily="18" charset="0"/>
                <a:ea typeface="Droid Serif"/>
                <a:cs typeface="Angsana New" panose="02020603050405020304" pitchFamily="18" charset="-34"/>
                <a:sym typeface="Droid Serif"/>
              </a:rPr>
              <a:t>forms kidney cysts and has cilia defects thus making it a good model to study how cysts arise.</a:t>
            </a:r>
            <a:endParaRPr sz="2800" b="1" dirty="0">
              <a:solidFill>
                <a:schemeClr val="dk1"/>
              </a:solidFill>
              <a:latin typeface="Cambria" panose="02040503050406030204" pitchFamily="18" charset="0"/>
              <a:ea typeface="Droid Serif"/>
              <a:cs typeface="Angsana New" panose="02020603050405020304" pitchFamily="18" charset="-34"/>
              <a:sym typeface="Droid Serif"/>
            </a:endParaRPr>
          </a:p>
          <a:p>
            <a:pPr lvl="0" algn="just"/>
            <a:endParaRPr lang="en-US" sz="2800" dirty="0">
              <a:solidFill>
                <a:schemeClr val="dk1"/>
              </a:solidFill>
              <a:latin typeface="Cambria" panose="02040503050406030204" pitchFamily="18" charset="0"/>
              <a:ea typeface="Droid Serif"/>
              <a:cs typeface="Angsana New" panose="02020603050405020304" pitchFamily="18" charset="-34"/>
              <a:sym typeface="Droid Serif"/>
            </a:endParaRPr>
          </a:p>
          <a:p>
            <a:pPr lvl="0" algn="just"/>
            <a:r>
              <a:rPr lang="en-US" sz="2800" dirty="0">
                <a:solidFill>
                  <a:schemeClr val="dk1"/>
                </a:solidFill>
                <a:latin typeface="Cambria" panose="02040503050406030204" pitchFamily="18" charset="0"/>
                <a:ea typeface="Droid Serif"/>
                <a:cs typeface="Angsana New" panose="02020603050405020304" pitchFamily="18" charset="-34"/>
                <a:sym typeface="Droid Serif"/>
              </a:rPr>
              <a:t>In collaboration with the Mayo Clinic (Rochester), we aim to:</a:t>
            </a: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Angsana New" panose="02020603050405020304" pitchFamily="18" charset="-34"/>
                <a:sym typeface="Droid Serif"/>
              </a:rPr>
              <a:t>Characterize the gene expression changes that take place during kidney cyst formation using deep RNAsequencing. </a:t>
            </a: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Angsana New" panose="02020603050405020304" pitchFamily="18" charset="-34"/>
                <a:sym typeface="Droid Serif"/>
              </a:rPr>
              <a:t>Characterize additional symptoms found in </a:t>
            </a:r>
            <a:r>
              <a:rPr lang="en-US" sz="2800" i="1" dirty="0">
                <a:solidFill>
                  <a:schemeClr val="dk1"/>
                </a:solidFill>
                <a:latin typeface="Cambria" panose="02040503050406030204" pitchFamily="18" charset="0"/>
                <a:ea typeface="Droid Serif"/>
                <a:cs typeface="Angsana New" panose="02020603050405020304" pitchFamily="18" charset="-34"/>
                <a:sym typeface="Droid Serif"/>
              </a:rPr>
              <a:t>spinner </a:t>
            </a:r>
            <a:r>
              <a:rPr lang="en-US" sz="2800" dirty="0">
                <a:solidFill>
                  <a:schemeClr val="dk1"/>
                </a:solidFill>
                <a:latin typeface="Cambria" panose="02040503050406030204" pitchFamily="18" charset="0"/>
                <a:ea typeface="Droid Serif"/>
                <a:cs typeface="Angsana New" panose="02020603050405020304" pitchFamily="18" charset="-34"/>
                <a:sym typeface="Droid Serif"/>
              </a:rPr>
              <a:t>mutant zebrafish</a:t>
            </a:r>
            <a:r>
              <a:rPr lang="en-US" sz="2800" baseline="30000" dirty="0">
                <a:solidFill>
                  <a:schemeClr val="dk1"/>
                </a:solidFill>
                <a:latin typeface="Cambria" panose="02040503050406030204" pitchFamily="18" charset="0"/>
                <a:ea typeface="Droid Serif"/>
                <a:cs typeface="Angsana New" panose="02020603050405020304" pitchFamily="18" charset="-34"/>
                <a:sym typeface="Droid Serif"/>
              </a:rPr>
              <a:t>[3</a:t>
            </a:r>
            <a:r>
              <a:rPr lang="en-US" sz="2800" baseline="30000" dirty="0">
                <a:latin typeface="Cambria" panose="02040503050406030204" pitchFamily="18" charset="0"/>
              </a:rPr>
              <a:t>, 4]</a:t>
            </a:r>
            <a:r>
              <a:rPr lang="en-US" sz="2800" dirty="0">
                <a:latin typeface="Cambria" panose="02040503050406030204" pitchFamily="18" charset="0"/>
              </a:rPr>
              <a:t>.</a:t>
            </a: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Angsana New" panose="02020603050405020304" pitchFamily="18" charset="-34"/>
                <a:sym typeface="Droid Serif"/>
              </a:rPr>
              <a:t>Identify the specific change in the DNA that underlies the mutant phenotypes.</a:t>
            </a: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Angsana New" panose="02020603050405020304" pitchFamily="18" charset="-34"/>
              <a:sym typeface="Droid Serif"/>
            </a:endParaRPr>
          </a:p>
          <a:p>
            <a:pPr lvl="0" algn="just"/>
            <a:r>
              <a:rPr lang="en-US" sz="2800" dirty="0">
                <a:solidFill>
                  <a:schemeClr val="dk1"/>
                </a:solidFill>
                <a:latin typeface="Cambria" panose="02040503050406030204" pitchFamily="18" charset="0"/>
                <a:ea typeface="Droid Serif"/>
                <a:cs typeface="Angsana New" panose="02020603050405020304" pitchFamily="18" charset="-34"/>
                <a:sym typeface="Droid Serif"/>
              </a:rPr>
              <a:t>The precise gene affected in the </a:t>
            </a:r>
            <a:r>
              <a:rPr lang="en-US" sz="2800" i="1" dirty="0">
                <a:solidFill>
                  <a:schemeClr val="dk1"/>
                </a:solidFill>
                <a:latin typeface="Cambria" panose="02040503050406030204" pitchFamily="18" charset="0"/>
                <a:ea typeface="Droid Serif"/>
                <a:cs typeface="Angsana New" panose="02020603050405020304" pitchFamily="18" charset="-34"/>
                <a:sym typeface="Droid Serif"/>
              </a:rPr>
              <a:t>spinner </a:t>
            </a:r>
            <a:r>
              <a:rPr lang="en-US" sz="2800" dirty="0">
                <a:solidFill>
                  <a:schemeClr val="dk1"/>
                </a:solidFill>
                <a:latin typeface="Cambria" panose="02040503050406030204" pitchFamily="18" charset="0"/>
                <a:ea typeface="Droid Serif"/>
                <a:cs typeface="Angsana New" panose="02020603050405020304" pitchFamily="18" charset="-34"/>
                <a:sym typeface="Droid Serif"/>
              </a:rPr>
              <a:t>mutant zebrafish remains unknown.  Through deep RNA sequencing, we have identified 30 genes that are expressed in the wild-type, but not in the </a:t>
            </a:r>
            <a:r>
              <a:rPr lang="en-US" sz="2800" i="1" dirty="0">
                <a:solidFill>
                  <a:schemeClr val="dk1"/>
                </a:solidFill>
                <a:latin typeface="Cambria" panose="02040503050406030204" pitchFamily="18" charset="0"/>
                <a:ea typeface="Droid Serif"/>
                <a:cs typeface="Angsana New" panose="02020603050405020304" pitchFamily="18" charset="-34"/>
                <a:sym typeface="Droid Serif"/>
              </a:rPr>
              <a:t>spinner </a:t>
            </a:r>
            <a:r>
              <a:rPr lang="en-US" sz="2800" dirty="0">
                <a:solidFill>
                  <a:schemeClr val="dk1"/>
                </a:solidFill>
                <a:latin typeface="Cambria" panose="02040503050406030204" pitchFamily="18" charset="0"/>
                <a:ea typeface="Droid Serif"/>
                <a:cs typeface="Angsana New" panose="02020603050405020304" pitchFamily="18" charset="-34"/>
                <a:sym typeface="Droid Serif"/>
              </a:rPr>
              <a:t>mutant zebrafish – these are ideal candidates for the cause of the </a:t>
            </a:r>
            <a:r>
              <a:rPr lang="en-US" sz="2800" i="1" dirty="0">
                <a:solidFill>
                  <a:schemeClr val="dk1"/>
                </a:solidFill>
                <a:latin typeface="Cambria" panose="02040503050406030204" pitchFamily="18" charset="0"/>
                <a:ea typeface="Droid Serif"/>
                <a:cs typeface="Angsana New" panose="02020603050405020304" pitchFamily="18" charset="-34"/>
                <a:sym typeface="Droid Serif"/>
              </a:rPr>
              <a:t>spinner </a:t>
            </a:r>
            <a:r>
              <a:rPr lang="en-US" sz="2800" dirty="0">
                <a:solidFill>
                  <a:schemeClr val="dk1"/>
                </a:solidFill>
                <a:latin typeface="Cambria" panose="02040503050406030204" pitchFamily="18" charset="0"/>
                <a:ea typeface="Droid Serif"/>
                <a:cs typeface="Angsana New" panose="02020603050405020304" pitchFamily="18" charset="-34"/>
                <a:sym typeface="Droid Serif"/>
              </a:rPr>
              <a:t>phenotype.  In addition, whole genome sequence data revealed a deletion of part of chromosome 17.  </a:t>
            </a:r>
            <a:endParaRPr lang="en-US" sz="2800" b="1" u="sng" dirty="0">
              <a:solidFill>
                <a:schemeClr val="dk1"/>
              </a:solidFill>
              <a:latin typeface="Cambria" panose="02040503050406030204" pitchFamily="18" charset="0"/>
              <a:ea typeface="Droid Serif"/>
              <a:cs typeface="Angsana New" panose="02020603050405020304" pitchFamily="18" charset="-34"/>
              <a:sym typeface="Droid Serif"/>
            </a:endParaRP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Angsana New" panose="02020603050405020304" pitchFamily="18" charset="-34"/>
              <a:sym typeface="Droid Serif"/>
            </a:endParaRPr>
          </a:p>
          <a:p>
            <a:pPr marL="0" marR="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Angsana New" panose="02020603050405020304" pitchFamily="18" charset="-34"/>
                <a:sym typeface="Droid Serif"/>
              </a:rPr>
              <a:t>In order to localize the mutation within the genome, we are using known markers to “map” the mutation. </a:t>
            </a: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Angsana New" panose="02020603050405020304" pitchFamily="18" charset="-34"/>
              <a:sym typeface="Droid Serif"/>
            </a:endParaRP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Angsana New" panose="02020603050405020304" pitchFamily="18" charset="-34"/>
              <a:sym typeface="Droid Serif"/>
            </a:endParaRPr>
          </a:p>
        </p:txBody>
      </p:sp>
      <p:sp>
        <p:nvSpPr>
          <p:cNvPr id="156" name="Shape 156"/>
          <p:cNvSpPr/>
          <p:nvPr/>
        </p:nvSpPr>
        <p:spPr>
          <a:xfrm>
            <a:off x="316143" y="292921"/>
            <a:ext cx="41338840" cy="5577840"/>
          </a:xfrm>
          <a:prstGeom prst="rect">
            <a:avLst/>
          </a:prstGeom>
          <a:solidFill>
            <a:srgbClr val="428840"/>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603" b="0" i="0" u="sng" strike="noStrike" cap="none">
                <a:solidFill>
                  <a:schemeClr val="lt1"/>
                </a:solidFill>
                <a:latin typeface="Cambria" panose="02040503050406030204" pitchFamily="18" charset="0"/>
                <a:ea typeface="Century Gothic"/>
                <a:cs typeface="Century Gothic"/>
                <a:sym typeface="Century Gothic"/>
              </a:rPr>
              <a:t>0</a:t>
            </a:r>
            <a:endParaRPr u="sng">
              <a:latin typeface="Cambria" panose="02040503050406030204" pitchFamily="18" charset="0"/>
            </a:endParaRPr>
          </a:p>
        </p:txBody>
      </p:sp>
      <p:grpSp>
        <p:nvGrpSpPr>
          <p:cNvPr id="157" name="Shape 157"/>
          <p:cNvGrpSpPr/>
          <p:nvPr/>
        </p:nvGrpSpPr>
        <p:grpSpPr>
          <a:xfrm>
            <a:off x="588748" y="544257"/>
            <a:ext cx="40884905" cy="5120640"/>
            <a:chOff x="574868" y="483565"/>
            <a:chExt cx="40946325" cy="5120640"/>
          </a:xfrm>
        </p:grpSpPr>
        <p:sp>
          <p:nvSpPr>
            <p:cNvPr id="158" name="Shape 158"/>
            <p:cNvSpPr/>
            <p:nvPr/>
          </p:nvSpPr>
          <p:spPr>
            <a:xfrm>
              <a:off x="574868" y="483565"/>
              <a:ext cx="40946325" cy="5120640"/>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sng" strike="noStrike" cap="none">
                <a:solidFill>
                  <a:schemeClr val="lt1"/>
                </a:solidFill>
                <a:latin typeface="Cambria" panose="02040503050406030204" pitchFamily="18" charset="0"/>
                <a:ea typeface="Century Gothic"/>
                <a:cs typeface="Century Gothic"/>
                <a:sym typeface="Century Gothic"/>
              </a:endParaRPr>
            </a:p>
          </p:txBody>
        </p:sp>
        <p:sp>
          <p:nvSpPr>
            <p:cNvPr id="159" name="Shape 159"/>
            <p:cNvSpPr txBox="1"/>
            <p:nvPr/>
          </p:nvSpPr>
          <p:spPr>
            <a:xfrm>
              <a:off x="810347" y="711408"/>
              <a:ext cx="40366500" cy="1446600"/>
            </a:xfrm>
            <a:prstGeom prst="rect">
              <a:avLst/>
            </a:prstGeom>
            <a:noFill/>
            <a:ln>
              <a:noFill/>
            </a:ln>
          </p:spPr>
          <p:txBody>
            <a:bodyPr spcFirstLastPara="1" wrap="square" lIns="91425" tIns="45700" rIns="91425" bIns="45700" anchor="t" anchorCtr="0">
              <a:noAutofit/>
            </a:bodyPr>
            <a:lstStyle/>
            <a:p>
              <a:pPr marL="0" lvl="0" indent="0" rtl="0">
                <a:lnSpc>
                  <a:spcPct val="115000"/>
                </a:lnSpc>
                <a:spcBef>
                  <a:spcPts val="0"/>
                </a:spcBef>
                <a:spcAft>
                  <a:spcPts val="0"/>
                </a:spcAft>
                <a:buSzPts val="1100"/>
                <a:buNone/>
              </a:pPr>
              <a:r>
                <a:rPr lang="en-US" sz="8300" b="1" dirty="0">
                  <a:solidFill>
                    <a:schemeClr val="dk1"/>
                  </a:solidFill>
                  <a:latin typeface="Cambria" panose="02040503050406030204" pitchFamily="18" charset="0"/>
                  <a:ea typeface="Droid Serif"/>
                  <a:cs typeface="Droid Serif"/>
                  <a:sym typeface="Droid Serif"/>
                </a:rPr>
                <a:t>Laying the groundwork for investigating the link </a:t>
              </a:r>
              <a:endParaRPr sz="8300" b="1" dirty="0">
                <a:solidFill>
                  <a:schemeClr val="dk1"/>
                </a:solidFill>
                <a:latin typeface="Cambria" panose="02040503050406030204" pitchFamily="18" charset="0"/>
                <a:ea typeface="Droid Serif"/>
                <a:cs typeface="Droid Serif"/>
                <a:sym typeface="Droid Serif"/>
              </a:endParaRPr>
            </a:p>
            <a:p>
              <a:pPr marL="0" lvl="0" indent="0" rtl="0">
                <a:lnSpc>
                  <a:spcPct val="115000"/>
                </a:lnSpc>
                <a:spcBef>
                  <a:spcPts val="0"/>
                </a:spcBef>
                <a:spcAft>
                  <a:spcPts val="0"/>
                </a:spcAft>
                <a:buSzPts val="1100"/>
                <a:buNone/>
              </a:pPr>
              <a:r>
                <a:rPr lang="en-US" sz="8300" b="1" dirty="0">
                  <a:solidFill>
                    <a:schemeClr val="dk1"/>
                  </a:solidFill>
                  <a:latin typeface="Cambria" panose="02040503050406030204" pitchFamily="18" charset="0"/>
                  <a:ea typeface="Droid Serif"/>
                  <a:cs typeface="Droid Serif"/>
                  <a:sym typeface="Droid Serif"/>
                </a:rPr>
                <a:t>between genes and polycystic kidney disease</a:t>
              </a:r>
              <a:endParaRPr sz="8300" b="1" dirty="0">
                <a:solidFill>
                  <a:schemeClr val="dk1"/>
                </a:solidFill>
                <a:latin typeface="Cambria" panose="02040503050406030204" pitchFamily="18" charset="0"/>
                <a:ea typeface="Droid Serif"/>
                <a:cs typeface="Droid Serif"/>
                <a:sym typeface="Droid Serif"/>
              </a:endParaRPr>
            </a:p>
            <a:p>
              <a:pPr marL="0" marR="0" lvl="0" indent="0" rtl="0">
                <a:spcBef>
                  <a:spcPts val="0"/>
                </a:spcBef>
                <a:spcAft>
                  <a:spcPts val="0"/>
                </a:spcAft>
                <a:buNone/>
              </a:pPr>
              <a:endParaRPr sz="8300" b="1" dirty="0">
                <a:solidFill>
                  <a:schemeClr val="dk1"/>
                </a:solidFill>
                <a:latin typeface="Cambria" panose="02040503050406030204" pitchFamily="18" charset="0"/>
                <a:ea typeface="Droid Serif"/>
                <a:cs typeface="Droid Serif"/>
                <a:sym typeface="Droid Serif"/>
              </a:endParaRPr>
            </a:p>
          </p:txBody>
        </p:sp>
        <p:sp>
          <p:nvSpPr>
            <p:cNvPr id="160" name="Shape 160"/>
            <p:cNvSpPr txBox="1"/>
            <p:nvPr/>
          </p:nvSpPr>
          <p:spPr>
            <a:xfrm>
              <a:off x="810356" y="3609905"/>
              <a:ext cx="27051000" cy="1938900"/>
            </a:xfrm>
            <a:prstGeom prst="rect">
              <a:avLst/>
            </a:prstGeom>
            <a:noFill/>
            <a:ln>
              <a:noFill/>
            </a:ln>
          </p:spPr>
          <p:txBody>
            <a:bodyPr spcFirstLastPara="1" wrap="square" lIns="91425" tIns="45700" rIns="91425" bIns="45700" anchor="b" anchorCtr="0">
              <a:noAutofit/>
            </a:bodyPr>
            <a:lstStyle/>
            <a:p>
              <a:pPr marL="0" marR="0" lvl="0" indent="0" rtl="0">
                <a:spcBef>
                  <a:spcPts val="0"/>
                </a:spcBef>
                <a:spcAft>
                  <a:spcPts val="0"/>
                </a:spcAft>
                <a:buNone/>
              </a:pPr>
              <a:r>
                <a:rPr lang="en-US" sz="4000" i="0" strike="noStrike" cap="none" dirty="0">
                  <a:solidFill>
                    <a:schemeClr val="dk1"/>
                  </a:solidFill>
                  <a:latin typeface="Cambria" panose="02040503050406030204" pitchFamily="18" charset="0"/>
                  <a:ea typeface="Droid Serif"/>
                  <a:cs typeface="Droid Serif"/>
                  <a:sym typeface="Droid Serif"/>
                </a:rPr>
                <a:t>Anneka Johnson, Katie </a:t>
              </a:r>
              <a:r>
                <a:rPr lang="en-US" sz="4000" i="0" strike="noStrike" cap="none" dirty="0" err="1">
                  <a:solidFill>
                    <a:schemeClr val="dk1"/>
                  </a:solidFill>
                  <a:latin typeface="Cambria" panose="02040503050406030204" pitchFamily="18" charset="0"/>
                  <a:ea typeface="Droid Serif"/>
                  <a:cs typeface="Droid Serif"/>
                  <a:sym typeface="Droid Serif"/>
                </a:rPr>
                <a:t>Paulich</a:t>
              </a:r>
              <a:r>
                <a:rPr lang="en-US" sz="4000" i="0" strike="noStrike" cap="none" dirty="0">
                  <a:solidFill>
                    <a:schemeClr val="dk1"/>
                  </a:solidFill>
                  <a:latin typeface="Cambria" panose="02040503050406030204" pitchFamily="18" charset="0"/>
                  <a:ea typeface="Droid Serif"/>
                  <a:cs typeface="Droid Serif"/>
                  <a:sym typeface="Droid Serif"/>
                </a:rPr>
                <a:t>, and Molly Svoboda</a:t>
              </a:r>
              <a:endParaRPr sz="4000" i="0" strike="noStrike" cap="none" dirty="0">
                <a:solidFill>
                  <a:schemeClr val="dk1"/>
                </a:solidFill>
                <a:latin typeface="Cambria" panose="02040503050406030204" pitchFamily="18" charset="0"/>
                <a:ea typeface="Droid Serif"/>
                <a:cs typeface="Droid Serif"/>
                <a:sym typeface="Droid Serif"/>
              </a:endParaRPr>
            </a:p>
            <a:p>
              <a:pPr marL="0" marR="0" lvl="0" indent="0" rtl="0">
                <a:spcBef>
                  <a:spcPts val="0"/>
                </a:spcBef>
                <a:spcAft>
                  <a:spcPts val="0"/>
                </a:spcAft>
                <a:buNone/>
              </a:pPr>
              <a:r>
                <a:rPr lang="en-US" sz="4000" i="0" strike="noStrike" cap="none" dirty="0">
                  <a:solidFill>
                    <a:schemeClr val="dk1"/>
                  </a:solidFill>
                  <a:latin typeface="Cambria" panose="02040503050406030204" pitchFamily="18" charset="0"/>
                  <a:ea typeface="Droid Serif"/>
                  <a:cs typeface="Droid Serif"/>
                  <a:sym typeface="Droid Serif"/>
                </a:rPr>
                <a:t>Faculty Mentor: Dr. Jamie Lyman Gingerich</a:t>
              </a:r>
              <a:endParaRPr dirty="0">
                <a:latin typeface="Cambria" panose="02040503050406030204" pitchFamily="18" charset="0"/>
                <a:ea typeface="Droid Serif"/>
                <a:cs typeface="Droid Serif"/>
                <a:sym typeface="Droid Serif"/>
              </a:endParaRPr>
            </a:p>
            <a:p>
              <a:pPr marL="0" marR="0" lvl="0" indent="0" rtl="0">
                <a:spcBef>
                  <a:spcPts val="0"/>
                </a:spcBef>
                <a:spcAft>
                  <a:spcPts val="0"/>
                </a:spcAft>
                <a:buNone/>
              </a:pPr>
              <a:r>
                <a:rPr lang="en-US" sz="4000" i="0" strike="noStrike" cap="none" dirty="0">
                  <a:solidFill>
                    <a:schemeClr val="dk1"/>
                  </a:solidFill>
                  <a:latin typeface="Cambria" panose="02040503050406030204" pitchFamily="18" charset="0"/>
                  <a:ea typeface="Droid Serif"/>
                  <a:cs typeface="Droid Serif"/>
                  <a:sym typeface="Droid Serif"/>
                </a:rPr>
                <a:t>Biology Department ◈ University of Wisconsin-</a:t>
              </a:r>
              <a:r>
                <a:rPr lang="en-US" sz="4000" i="0" strike="noStrike" cap="none" dirty="0" err="1">
                  <a:solidFill>
                    <a:schemeClr val="dk1"/>
                  </a:solidFill>
                  <a:latin typeface="Cambria" panose="02040503050406030204" pitchFamily="18" charset="0"/>
                  <a:ea typeface="Droid Serif"/>
                  <a:cs typeface="Droid Serif"/>
                  <a:sym typeface="Droid Serif"/>
                </a:rPr>
                <a:t>Eau</a:t>
              </a:r>
              <a:r>
                <a:rPr lang="en-US" sz="4000" i="0" strike="noStrike" cap="none" dirty="0">
                  <a:solidFill>
                    <a:schemeClr val="dk1"/>
                  </a:solidFill>
                  <a:latin typeface="Cambria" panose="02040503050406030204" pitchFamily="18" charset="0"/>
                  <a:ea typeface="Droid Serif"/>
                  <a:cs typeface="Droid Serif"/>
                  <a:sym typeface="Droid Serif"/>
                </a:rPr>
                <a:t> Claire</a:t>
              </a:r>
              <a:endParaRPr sz="4000" i="0" strike="noStrike" cap="none" dirty="0">
                <a:solidFill>
                  <a:schemeClr val="dk1"/>
                </a:solidFill>
                <a:latin typeface="Cambria" panose="02040503050406030204" pitchFamily="18" charset="0"/>
                <a:ea typeface="Droid Serif"/>
                <a:cs typeface="Droid Serif"/>
                <a:sym typeface="Droid Serif"/>
              </a:endParaRPr>
            </a:p>
          </p:txBody>
        </p:sp>
      </p:grpSp>
      <p:sp>
        <p:nvSpPr>
          <p:cNvPr id="163" name="Shape 163"/>
          <p:cNvSpPr/>
          <p:nvPr/>
        </p:nvSpPr>
        <p:spPr>
          <a:xfrm>
            <a:off x="28152411" y="29316673"/>
            <a:ext cx="13530442" cy="6328885"/>
          </a:xfrm>
          <a:prstGeom prst="rect">
            <a:avLst/>
          </a:prstGeom>
          <a:solidFill>
            <a:srgbClr val="428840"/>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64" name="Shape 164"/>
          <p:cNvSpPr/>
          <p:nvPr/>
        </p:nvSpPr>
        <p:spPr>
          <a:xfrm>
            <a:off x="28379673" y="29545891"/>
            <a:ext cx="13075919" cy="5870448"/>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603" b="0" i="0" u="none" strike="noStrike" cap="none">
                <a:solidFill>
                  <a:schemeClr val="lt1"/>
                </a:solidFill>
                <a:latin typeface="Cambria" panose="02040503050406030204" pitchFamily="18" charset="0"/>
                <a:ea typeface="Century Gothic"/>
                <a:cs typeface="Century Gothic"/>
                <a:sym typeface="Century Gothic"/>
              </a:rPr>
              <a:t>0</a:t>
            </a:r>
            <a:endParaRPr>
              <a:latin typeface="Cambria" panose="02040503050406030204" pitchFamily="18" charset="0"/>
            </a:endParaRPr>
          </a:p>
        </p:txBody>
      </p:sp>
      <p:sp>
        <p:nvSpPr>
          <p:cNvPr id="166" name="Shape 166"/>
          <p:cNvSpPr txBox="1"/>
          <p:nvPr/>
        </p:nvSpPr>
        <p:spPr>
          <a:xfrm>
            <a:off x="30873734" y="29552702"/>
            <a:ext cx="8087796" cy="10745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i="0" u="none" strike="noStrike" cap="none" dirty="0">
                <a:solidFill>
                  <a:schemeClr val="dk1"/>
                </a:solidFill>
                <a:latin typeface="Cambria" panose="02040503050406030204" pitchFamily="18" charset="0"/>
                <a:ea typeface="Droid Serif"/>
                <a:cs typeface="Droid Serif"/>
                <a:sym typeface="Droid Serif"/>
              </a:rPr>
              <a:t>References</a:t>
            </a:r>
            <a:endParaRPr sz="4800" dirty="0">
              <a:latin typeface="Cambria" panose="02040503050406030204" pitchFamily="18" charset="0"/>
              <a:ea typeface="Droid Serif"/>
              <a:cs typeface="Droid Serif"/>
              <a:sym typeface="Droid Serif"/>
            </a:endParaRPr>
          </a:p>
        </p:txBody>
      </p:sp>
      <p:sp>
        <p:nvSpPr>
          <p:cNvPr id="168" name="Shape 168"/>
          <p:cNvSpPr/>
          <p:nvPr/>
        </p:nvSpPr>
        <p:spPr>
          <a:xfrm>
            <a:off x="14369217" y="6122097"/>
            <a:ext cx="13530442" cy="22520129"/>
          </a:xfrm>
          <a:prstGeom prst="rect">
            <a:avLst/>
          </a:prstGeom>
          <a:solidFill>
            <a:srgbClr val="499747"/>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69" name="Shape 169"/>
          <p:cNvSpPr/>
          <p:nvPr/>
        </p:nvSpPr>
        <p:spPr>
          <a:xfrm>
            <a:off x="14596478" y="6349925"/>
            <a:ext cx="13075920" cy="22064472"/>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dirty="0">
              <a:solidFill>
                <a:schemeClr val="lt1"/>
              </a:solidFill>
              <a:latin typeface="Cambria" panose="02040503050406030204" pitchFamily="18" charset="0"/>
              <a:ea typeface="Century Gothic"/>
              <a:cs typeface="Century Gothic"/>
              <a:sym typeface="Century Gothic"/>
            </a:endParaRPr>
          </a:p>
        </p:txBody>
      </p:sp>
      <p:sp>
        <p:nvSpPr>
          <p:cNvPr id="170" name="Shape 170"/>
          <p:cNvSpPr txBox="1"/>
          <p:nvPr/>
        </p:nvSpPr>
        <p:spPr>
          <a:xfrm>
            <a:off x="15874334" y="6428547"/>
            <a:ext cx="10520209" cy="67831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dirty="0">
                <a:solidFill>
                  <a:schemeClr val="dk1"/>
                </a:solidFill>
                <a:latin typeface="Cambria" panose="02040503050406030204" pitchFamily="18" charset="0"/>
                <a:ea typeface="Droid Serif"/>
                <a:cs typeface="Droid Serif"/>
                <a:sym typeface="Droid Serif"/>
              </a:rPr>
              <a:t>Defining</a:t>
            </a:r>
            <a:r>
              <a:rPr lang="en-US" sz="4800" b="1" dirty="0">
                <a:solidFill>
                  <a:srgbClr val="222222"/>
                </a:solidFill>
                <a:highlight>
                  <a:srgbClr val="FFFFFF"/>
                </a:highlight>
                <a:latin typeface="Cambria" panose="02040503050406030204" pitchFamily="18" charset="0"/>
                <a:ea typeface="Droid Serif"/>
                <a:cs typeface="Droid Serif"/>
                <a:sym typeface="Droid Serif"/>
              </a:rPr>
              <a:t> cilia</a:t>
            </a:r>
            <a:r>
              <a:rPr lang="en-US" sz="4800" b="1" dirty="0">
                <a:solidFill>
                  <a:schemeClr val="dk1"/>
                </a:solidFill>
                <a:latin typeface="Cambria" panose="02040503050406030204" pitchFamily="18" charset="0"/>
                <a:ea typeface="Droid Serif"/>
                <a:cs typeface="Droid Serif"/>
                <a:sym typeface="Droid Serif"/>
              </a:rPr>
              <a:t> gene roles</a:t>
            </a:r>
            <a:endParaRPr sz="4800" b="1" i="0" u="none" strike="noStrike" cap="none" dirty="0">
              <a:solidFill>
                <a:schemeClr val="dk1"/>
              </a:solidFill>
              <a:latin typeface="Cambria" panose="02040503050406030204" pitchFamily="18" charset="0"/>
              <a:ea typeface="Droid Serif"/>
              <a:cs typeface="Droid Serif"/>
              <a:sym typeface="Droid Serif"/>
            </a:endParaRPr>
          </a:p>
        </p:txBody>
      </p:sp>
      <p:sp>
        <p:nvSpPr>
          <p:cNvPr id="172" name="Shape 172"/>
          <p:cNvSpPr/>
          <p:nvPr/>
        </p:nvSpPr>
        <p:spPr>
          <a:xfrm>
            <a:off x="14352746" y="28815534"/>
            <a:ext cx="13530442" cy="9470116"/>
          </a:xfrm>
          <a:prstGeom prst="rect">
            <a:avLst/>
          </a:prstGeom>
          <a:solidFill>
            <a:srgbClr val="499747"/>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73" name="Shape 173"/>
          <p:cNvSpPr/>
          <p:nvPr/>
        </p:nvSpPr>
        <p:spPr>
          <a:xfrm>
            <a:off x="14580007" y="29042600"/>
            <a:ext cx="13075920" cy="9015984"/>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74" name="Shape 174"/>
          <p:cNvSpPr txBox="1"/>
          <p:nvPr/>
        </p:nvSpPr>
        <p:spPr>
          <a:xfrm>
            <a:off x="14806584" y="29204564"/>
            <a:ext cx="12622767" cy="65411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i="0" u="none" strike="noStrike" cap="none" dirty="0">
                <a:solidFill>
                  <a:schemeClr val="dk1"/>
                </a:solidFill>
                <a:latin typeface="Cambria" panose="02040503050406030204" pitchFamily="18" charset="0"/>
                <a:ea typeface="Droid Serif"/>
                <a:cs typeface="Droid Serif"/>
                <a:sym typeface="Droid Serif"/>
              </a:rPr>
              <a:t>Establishing a stable zebrafish colony</a:t>
            </a:r>
            <a:endParaRPr dirty="0">
              <a:latin typeface="Cambria" panose="02040503050406030204" pitchFamily="18" charset="0"/>
              <a:ea typeface="Droid Serif"/>
              <a:cs typeface="Droid Serif"/>
              <a:sym typeface="Droid Serif"/>
            </a:endParaRPr>
          </a:p>
        </p:txBody>
      </p:sp>
      <p:sp>
        <p:nvSpPr>
          <p:cNvPr id="175" name="Shape 175"/>
          <p:cNvSpPr txBox="1"/>
          <p:nvPr/>
        </p:nvSpPr>
        <p:spPr>
          <a:xfrm>
            <a:off x="14923221" y="29858682"/>
            <a:ext cx="12309394" cy="778427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Droid Serif"/>
              <a:sym typeface="Droid Serif"/>
            </a:endParaRPr>
          </a:p>
          <a:p>
            <a:pPr lvl="0" algn="just"/>
            <a:r>
              <a:rPr lang="en-US" sz="2800" b="1" dirty="0">
                <a:solidFill>
                  <a:schemeClr val="dk1"/>
                </a:solidFill>
                <a:latin typeface="Cambria" panose="02040503050406030204" pitchFamily="18" charset="0"/>
                <a:ea typeface="Droid Serif"/>
                <a:cs typeface="Droid Serif"/>
                <a:sym typeface="Droid Serif"/>
              </a:rPr>
              <a:t>When using live organisms for research, like zebrafish and </a:t>
            </a:r>
            <a:r>
              <a:rPr lang="en-US" sz="2800" b="1" i="1" dirty="0">
                <a:solidFill>
                  <a:schemeClr val="dk1"/>
                </a:solidFill>
                <a:latin typeface="Cambria" panose="02040503050406030204" pitchFamily="18" charset="0"/>
                <a:ea typeface="Droid Serif"/>
                <a:cs typeface="Droid Serif"/>
                <a:sym typeface="Droid Serif"/>
              </a:rPr>
              <a:t>C. elegans, </a:t>
            </a:r>
            <a:r>
              <a:rPr lang="en-US" sz="2800" b="1" dirty="0">
                <a:solidFill>
                  <a:schemeClr val="dk1"/>
                </a:solidFill>
                <a:latin typeface="Cambria" panose="02040503050406030204" pitchFamily="18" charset="0"/>
                <a:ea typeface="Droid Serif"/>
                <a:cs typeface="Droid Serif"/>
                <a:sym typeface="Droid Serif"/>
              </a:rPr>
              <a:t>it is important to maintain healthy sustainable populations. </a:t>
            </a:r>
          </a:p>
          <a:p>
            <a:pPr lvl="0" algn="just"/>
            <a:endParaRPr lang="en-US" sz="2800" b="1" dirty="0">
              <a:solidFill>
                <a:schemeClr val="dk1"/>
              </a:solidFill>
              <a:latin typeface="Cambria" panose="02040503050406030204" pitchFamily="18" charset="0"/>
              <a:ea typeface="Droid Serif"/>
              <a:cs typeface="Droid Serif"/>
              <a:sym typeface="Droid Serif"/>
            </a:endParaRPr>
          </a:p>
          <a:p>
            <a:pPr lvl="0" algn="just"/>
            <a:r>
              <a:rPr lang="en-US" sz="2800" i="1" dirty="0">
                <a:solidFill>
                  <a:schemeClr val="dk1"/>
                </a:solidFill>
                <a:latin typeface="Cambria" panose="02040503050406030204" pitchFamily="18" charset="0"/>
                <a:ea typeface="Droid Serif"/>
                <a:cs typeface="Droid Serif"/>
                <a:sym typeface="Droid Serif"/>
              </a:rPr>
              <a:t>C. elegans</a:t>
            </a:r>
            <a:r>
              <a:rPr lang="en-US" sz="2800" dirty="0">
                <a:solidFill>
                  <a:schemeClr val="dk1"/>
                </a:solidFill>
                <a:latin typeface="Cambria" panose="02040503050406030204" pitchFamily="18" charset="0"/>
                <a:ea typeface="Droid Serif"/>
                <a:cs typeface="Droid Serif"/>
                <a:sym typeface="Droid Serif"/>
              </a:rPr>
              <a:t> are relatively easy to maintain while the zebrafish require more intensive care. </a:t>
            </a:r>
          </a:p>
          <a:p>
            <a:pPr marL="0" marR="0" lvl="0" indent="0" algn="just" rtl="0">
              <a:lnSpc>
                <a:spcPct val="100000"/>
              </a:lnSpc>
              <a:spcBef>
                <a:spcPts val="0"/>
              </a:spcBef>
              <a:spcAft>
                <a:spcPts val="0"/>
              </a:spcAft>
              <a:buNone/>
            </a:pPr>
            <a:endParaRPr sz="2800" dirty="0">
              <a:solidFill>
                <a:schemeClr val="dk1"/>
              </a:solidFill>
              <a:latin typeface="Cambria" panose="02040503050406030204" pitchFamily="18" charset="0"/>
              <a:ea typeface="Droid Serif"/>
              <a:cs typeface="Droid Serif"/>
              <a:sym typeface="Droid Serif"/>
            </a:endParaRP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To maximize fish well-being we have </a:t>
            </a:r>
            <a:endParaRPr sz="2800" dirty="0">
              <a:solidFill>
                <a:schemeClr val="dk1"/>
              </a:solidFill>
              <a:latin typeface="Cambria" panose="02040503050406030204" pitchFamily="18" charset="0"/>
              <a:ea typeface="Droid Serif"/>
              <a:cs typeface="Droid Serif"/>
              <a:sym typeface="Droid Serif"/>
            </a:endParaRP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established a feeding and light schedule</a:t>
            </a:r>
            <a:endParaRPr sz="2800" dirty="0">
              <a:solidFill>
                <a:schemeClr val="dk1"/>
              </a:solidFill>
              <a:latin typeface="Cambria" panose="02040503050406030204" pitchFamily="18" charset="0"/>
              <a:ea typeface="Droid Serif"/>
              <a:cs typeface="Droid Serif"/>
              <a:sym typeface="Droid Serif"/>
            </a:endParaRP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and their room is kept at a constant 25°C.</a:t>
            </a:r>
            <a:endParaRPr sz="2800" dirty="0">
              <a:solidFill>
                <a:schemeClr val="dk1"/>
              </a:solidFill>
              <a:latin typeface="Cambria" panose="02040503050406030204" pitchFamily="18" charset="0"/>
              <a:ea typeface="Droid Serif"/>
              <a:cs typeface="Droid Serif"/>
              <a:sym typeface="Droid Serif"/>
            </a:endParaRPr>
          </a:p>
          <a:p>
            <a:pPr marL="0" marR="0" lvl="0" indent="0" algn="just" rtl="0">
              <a:lnSpc>
                <a:spcPct val="100000"/>
              </a:lnSpc>
              <a:spcBef>
                <a:spcPts val="0"/>
              </a:spcBef>
              <a:spcAft>
                <a:spcPts val="0"/>
              </a:spcAft>
              <a:buNone/>
            </a:pPr>
            <a:endParaRPr sz="2800" dirty="0">
              <a:solidFill>
                <a:schemeClr val="dk1"/>
              </a:solidFill>
              <a:latin typeface="Cambria" panose="02040503050406030204" pitchFamily="18" charset="0"/>
              <a:ea typeface="Droid Serif"/>
              <a:cs typeface="Droid Serif"/>
              <a:sym typeface="Droid Serif"/>
            </a:endParaRP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Breeding the fish is essential for </a:t>
            </a:r>
            <a:endParaRPr sz="2800" dirty="0">
              <a:solidFill>
                <a:schemeClr val="dk1"/>
              </a:solidFill>
              <a:latin typeface="Cambria" panose="02040503050406030204" pitchFamily="18" charset="0"/>
              <a:ea typeface="Droid Serif"/>
              <a:cs typeface="Droid Serif"/>
              <a:sym typeface="Droid Serif"/>
            </a:endParaRP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continued research: during early </a:t>
            </a: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development, the fish are transparent </a:t>
            </a: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making it easy to observe the internal </a:t>
            </a: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organs.  We have had success obtaining </a:t>
            </a:r>
          </a:p>
          <a:p>
            <a:pPr marL="0" marR="0" lvl="0" indent="0" algn="just" rtl="0">
              <a:lnSpc>
                <a:spcPct val="100000"/>
              </a:lnSpc>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several clutches of embryos. </a:t>
            </a:r>
            <a:endParaRPr sz="2800"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endParaRPr sz="2800"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endParaRPr sz="2800" dirty="0">
              <a:solidFill>
                <a:schemeClr val="dk1"/>
              </a:solidFill>
              <a:latin typeface="Cambria" panose="02040503050406030204" pitchFamily="18" charset="0"/>
              <a:ea typeface="Droid Serif"/>
              <a:cs typeface="Droid Serif"/>
              <a:sym typeface="Droid Serif"/>
            </a:endParaRPr>
          </a:p>
        </p:txBody>
      </p:sp>
      <p:sp>
        <p:nvSpPr>
          <p:cNvPr id="180" name="Shape 180"/>
          <p:cNvSpPr/>
          <p:nvPr/>
        </p:nvSpPr>
        <p:spPr>
          <a:xfrm>
            <a:off x="28124541" y="6098773"/>
            <a:ext cx="13530442" cy="12290934"/>
          </a:xfrm>
          <a:prstGeom prst="rect">
            <a:avLst/>
          </a:prstGeom>
          <a:solidFill>
            <a:srgbClr val="499747"/>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81" name="Shape 181"/>
          <p:cNvSpPr/>
          <p:nvPr/>
        </p:nvSpPr>
        <p:spPr>
          <a:xfrm>
            <a:off x="28351802" y="6328072"/>
            <a:ext cx="13075920" cy="11832336"/>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82" name="Shape 182"/>
          <p:cNvSpPr txBox="1"/>
          <p:nvPr/>
        </p:nvSpPr>
        <p:spPr>
          <a:xfrm>
            <a:off x="31866322" y="6361094"/>
            <a:ext cx="6046880" cy="95188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i="0" u="none" strike="noStrike" cap="none" dirty="0">
                <a:solidFill>
                  <a:schemeClr val="dk1"/>
                </a:solidFill>
                <a:latin typeface="Cambria" panose="02040503050406030204" pitchFamily="18" charset="0"/>
                <a:ea typeface="Droid Serif"/>
                <a:cs typeface="Droid Serif"/>
                <a:sym typeface="Droid Serif"/>
              </a:rPr>
              <a:t>Looking forward</a:t>
            </a:r>
            <a:endParaRPr dirty="0">
              <a:latin typeface="Cambria" panose="02040503050406030204" pitchFamily="18" charset="0"/>
              <a:ea typeface="Droid Serif"/>
              <a:cs typeface="Droid Serif"/>
              <a:sym typeface="Droid Serif"/>
            </a:endParaRPr>
          </a:p>
        </p:txBody>
      </p:sp>
      <p:sp>
        <p:nvSpPr>
          <p:cNvPr id="183" name="Shape 183"/>
          <p:cNvSpPr txBox="1"/>
          <p:nvPr/>
        </p:nvSpPr>
        <p:spPr>
          <a:xfrm>
            <a:off x="28695014" y="8773607"/>
            <a:ext cx="12309394" cy="9398405"/>
          </a:xfrm>
          <a:prstGeom prst="rect">
            <a:avLst/>
          </a:prstGeom>
          <a:noFill/>
          <a:ln>
            <a:noFill/>
          </a:ln>
        </p:spPr>
        <p:txBody>
          <a:bodyPr spcFirstLastPara="1" wrap="square" lIns="91425" tIns="45700" rIns="91425" bIns="45700" anchor="t" anchorCtr="0">
            <a:noAutofit/>
          </a:bodyPr>
          <a:lstStyle/>
          <a:p>
            <a:pPr marL="50800" lvl="0" algn="just">
              <a:buSzPts val="2800"/>
            </a:pPr>
            <a:r>
              <a:rPr lang="en-US" sz="2800" b="1" u="sng" dirty="0">
                <a:latin typeface="Cambria" panose="02040503050406030204" pitchFamily="18" charset="0"/>
                <a:ea typeface="Droid Serif"/>
                <a:cs typeface="Droid Serif"/>
                <a:sym typeface="Droid Serif"/>
              </a:rPr>
              <a:t>Characterization of the zebrafish </a:t>
            </a:r>
            <a:r>
              <a:rPr lang="en-US" sz="2800" b="1" i="1" u="sng" dirty="0">
                <a:latin typeface="Cambria" panose="02040503050406030204" pitchFamily="18" charset="0"/>
                <a:ea typeface="Droid Serif"/>
                <a:cs typeface="Droid Serif"/>
                <a:sym typeface="Droid Serif"/>
              </a:rPr>
              <a:t>spinner</a:t>
            </a:r>
            <a:r>
              <a:rPr lang="en-US" sz="2800" b="1" u="sng" dirty="0">
                <a:latin typeface="Cambria" panose="02040503050406030204" pitchFamily="18" charset="0"/>
                <a:ea typeface="Droid Serif"/>
                <a:cs typeface="Droid Serif"/>
                <a:sym typeface="Droid Serif"/>
              </a:rPr>
              <a:t> mutant:</a:t>
            </a:r>
          </a:p>
          <a:p>
            <a:pPr marL="508000" lvl="0" indent="-457200" algn="just">
              <a:buSzPts val="2800"/>
              <a:buFont typeface="Arial" panose="020B0604020202020204" pitchFamily="34" charset="0"/>
              <a:buChar char="•"/>
            </a:pPr>
            <a:r>
              <a:rPr lang="en-US" sz="2800" dirty="0">
                <a:latin typeface="Cambria" panose="02040503050406030204" pitchFamily="18" charset="0"/>
                <a:ea typeface="Droid Serif"/>
                <a:cs typeface="Droid Serif"/>
                <a:sym typeface="Droid Serif"/>
              </a:rPr>
              <a:t>Analyze cilia structure in the brain. </a:t>
            </a:r>
          </a:p>
          <a:p>
            <a:pPr marL="508000" lvl="0" indent="-457200" algn="just">
              <a:buSzPts val="2800"/>
              <a:buFont typeface="Arial" panose="020B0604020202020204" pitchFamily="34" charset="0"/>
              <a:buChar char="•"/>
            </a:pPr>
            <a:r>
              <a:rPr lang="en-US" sz="2800" dirty="0">
                <a:latin typeface="Cambria" panose="02040503050406030204" pitchFamily="18" charset="0"/>
                <a:ea typeface="Droid Serif"/>
                <a:cs typeface="Droid Serif"/>
                <a:sym typeface="Droid Serif"/>
              </a:rPr>
              <a:t>Analyze heart asymmetry.</a:t>
            </a:r>
          </a:p>
          <a:p>
            <a:pPr marL="508000" lvl="0" indent="-457200" algn="just">
              <a:buSzPts val="2800"/>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Assess liver development and look for presence of cysts.</a:t>
            </a:r>
          </a:p>
          <a:p>
            <a:pPr marL="508000" lvl="0" indent="-457200" algn="just">
              <a:buSzPts val="2800"/>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Identify, clone, and characterize the causative gene.</a:t>
            </a:r>
            <a:endParaRPr lang="en-US" sz="2800" b="1" u="sng" dirty="0">
              <a:solidFill>
                <a:schemeClr val="dk1"/>
              </a:solidFill>
              <a:latin typeface="Cambria" panose="02040503050406030204" pitchFamily="18" charset="0"/>
              <a:ea typeface="Droid Serif"/>
              <a:cs typeface="Droid Serif"/>
              <a:sym typeface="Droid Serif"/>
            </a:endParaRPr>
          </a:p>
          <a:p>
            <a:pPr marL="50800" lvl="0" algn="just">
              <a:buSzPts val="2800"/>
            </a:pPr>
            <a:endParaRPr lang="en-US" sz="4800" b="1" u="sng" dirty="0">
              <a:solidFill>
                <a:schemeClr val="dk1"/>
              </a:solidFill>
              <a:latin typeface="Cambria" panose="02040503050406030204" pitchFamily="18" charset="0"/>
              <a:ea typeface="Droid Serif"/>
              <a:cs typeface="Droid Serif"/>
              <a:sym typeface="Droid Serif"/>
            </a:endParaRPr>
          </a:p>
          <a:p>
            <a:pPr lvl="0"/>
            <a:r>
              <a:rPr lang="en-US" sz="2800" b="1" u="sng" dirty="0">
                <a:solidFill>
                  <a:schemeClr val="dk1"/>
                </a:solidFill>
                <a:latin typeface="Cambria" panose="02040503050406030204" pitchFamily="18" charset="0"/>
                <a:ea typeface="Droid Serif"/>
                <a:cs typeface="Droid Serif"/>
                <a:sym typeface="Droid Serif"/>
              </a:rPr>
              <a:t>Factors affecting PKD-2 localization:</a:t>
            </a:r>
          </a:p>
          <a:p>
            <a:pPr marL="457200" lvl="0" indent="-457200">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Analyze cilia integrity and function to determine whether putative PKD-2 localization factors affect PKD-2 localization directly or as a secondary consequence.</a:t>
            </a:r>
            <a:endParaRPr lang="en-US" sz="2800" dirty="0">
              <a:latin typeface="Cambria" panose="02040503050406030204" pitchFamily="18" charset="0"/>
            </a:endParaRPr>
          </a:p>
          <a:p>
            <a:pPr marL="457200" indent="-457200">
              <a:buFont typeface="Arial" panose="020B0604020202020204" pitchFamily="34" charset="0"/>
              <a:buChar char="•"/>
            </a:pPr>
            <a:r>
              <a:rPr lang="en-US" sz="2800" dirty="0">
                <a:solidFill>
                  <a:schemeClr val="dk1"/>
                </a:solidFill>
                <a:latin typeface="Cambria" panose="02040503050406030204" pitchFamily="18" charset="0"/>
                <a:sym typeface="Droid Serif"/>
              </a:rPr>
              <a:t>Identify zebrafish orthologs of </a:t>
            </a:r>
            <a:r>
              <a:rPr lang="en-US" sz="2800" i="1" dirty="0">
                <a:solidFill>
                  <a:schemeClr val="dk1"/>
                </a:solidFill>
                <a:latin typeface="Cambria" panose="02040503050406030204" pitchFamily="18" charset="0"/>
                <a:sym typeface="Droid Serif"/>
              </a:rPr>
              <a:t>C. elegans </a:t>
            </a:r>
            <a:r>
              <a:rPr lang="en-US" sz="2800" dirty="0">
                <a:solidFill>
                  <a:schemeClr val="dk1"/>
                </a:solidFill>
                <a:latin typeface="Cambria" panose="02040503050406030204" pitchFamily="18" charset="0"/>
                <a:sym typeface="Droid Serif"/>
              </a:rPr>
              <a:t>localization factors to investigate gene function in a vertebrate</a:t>
            </a:r>
            <a:r>
              <a:rPr lang="en-US" sz="2800" dirty="0">
                <a:latin typeface="Cambria" panose="02040503050406030204" pitchFamily="18" charset="0"/>
              </a:rPr>
              <a:t>.  </a:t>
            </a:r>
          </a:p>
          <a:p>
            <a:pPr algn="just"/>
            <a:endParaRPr lang="en-US" sz="4800" b="1" u="sng"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r>
              <a:rPr lang="en-US" sz="2800" b="1" u="sng" dirty="0">
                <a:solidFill>
                  <a:schemeClr val="dk1"/>
                </a:solidFill>
                <a:latin typeface="Cambria" panose="02040503050406030204" pitchFamily="18" charset="0"/>
                <a:ea typeface="Droid Serif"/>
                <a:cs typeface="Droid Serif"/>
                <a:sym typeface="Droid Serif"/>
              </a:rPr>
              <a:t>Zebrafish Stripes and Pigmentation:</a:t>
            </a:r>
          </a:p>
          <a:p>
            <a:pPr lvl="0" algn="just"/>
            <a:r>
              <a:rPr lang="en-US" sz="2800" dirty="0">
                <a:solidFill>
                  <a:schemeClr val="dk1"/>
                </a:solidFill>
                <a:latin typeface="Cambria" panose="02040503050406030204" pitchFamily="18" charset="0"/>
                <a:ea typeface="Droid Serif"/>
                <a:cs typeface="Droid Serif"/>
                <a:sym typeface="Droid Serif"/>
              </a:rPr>
              <a:t>During the introduction of several populations to our zebrafish facility, we observed darkening of the stripes and overall pigmentation.</a:t>
            </a:r>
          </a:p>
          <a:p>
            <a:pPr lvl="0" algn="just"/>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Investigate if the pigment darkening is due to water pH, light cycles, or food type (and thus may be useful as a measure of fish acclimation). </a:t>
            </a:r>
          </a:p>
          <a:p>
            <a:pPr marL="50800" marR="0" lvl="0" algn="just" rtl="0">
              <a:spcBef>
                <a:spcPts val="0"/>
              </a:spcBef>
              <a:spcAft>
                <a:spcPts val="0"/>
              </a:spcAft>
              <a:buSzPts val="2800"/>
            </a:pPr>
            <a:endParaRPr sz="2800" dirty="0">
              <a:solidFill>
                <a:schemeClr val="dk1"/>
              </a:solidFill>
              <a:latin typeface="Cambria" panose="02040503050406030204" pitchFamily="18" charset="0"/>
              <a:ea typeface="Droid Serif"/>
              <a:cs typeface="Droid Serif"/>
              <a:sym typeface="Droid Serif"/>
            </a:endParaRPr>
          </a:p>
        </p:txBody>
      </p:sp>
      <p:pic>
        <p:nvPicPr>
          <p:cNvPr id="188" name="Shape 188"/>
          <p:cNvPicPr preferRelativeResize="0"/>
          <p:nvPr/>
        </p:nvPicPr>
        <p:blipFill>
          <a:blip r:embed="rId3">
            <a:alphaModFix/>
          </a:blip>
          <a:stretch>
            <a:fillRect/>
          </a:stretch>
        </p:blipFill>
        <p:spPr>
          <a:xfrm>
            <a:off x="24799105" y="1869775"/>
            <a:ext cx="15847975" cy="2469604"/>
          </a:xfrm>
          <a:prstGeom prst="rect">
            <a:avLst/>
          </a:prstGeom>
          <a:noFill/>
          <a:ln>
            <a:noFill/>
          </a:ln>
        </p:spPr>
      </p:pic>
      <p:sp>
        <p:nvSpPr>
          <p:cNvPr id="187" name="Shape 187"/>
          <p:cNvSpPr txBox="1"/>
          <p:nvPr/>
        </p:nvSpPr>
        <p:spPr>
          <a:xfrm>
            <a:off x="14813318" y="7392266"/>
            <a:ext cx="12524746" cy="20796667"/>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800" b="1" dirty="0">
                <a:solidFill>
                  <a:schemeClr val="dk1"/>
                </a:solidFill>
                <a:latin typeface="Cambria" panose="02040503050406030204" pitchFamily="18" charset="0"/>
                <a:ea typeface="Droid Serif"/>
                <a:cs typeface="Droid Serif"/>
                <a:sym typeface="Droid Serif"/>
              </a:rPr>
              <a:t>Analysis of genes related to cilia structure and function may lead to insight into the underlying pathology of ADPKD.</a:t>
            </a:r>
            <a:endParaRPr sz="2800" b="1"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endParaRPr sz="1600" b="1" u="sng"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ADPKD is a ciliopathy, a disease </a:t>
            </a:r>
          </a:p>
          <a:p>
            <a:pPr marL="0" marR="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with symptoms caused by </a:t>
            </a:r>
          </a:p>
          <a:p>
            <a:pPr marL="0" marR="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dysfunctional cilia.  </a:t>
            </a:r>
          </a:p>
          <a:p>
            <a:pPr marL="0" marR="0" lvl="0" indent="0" algn="just" rtl="0">
              <a:spcBef>
                <a:spcPts val="0"/>
              </a:spcBef>
              <a:spcAft>
                <a:spcPts val="0"/>
              </a:spcAft>
              <a:buNone/>
            </a:pPr>
            <a:endParaRPr sz="2000" dirty="0">
              <a:solidFill>
                <a:schemeClr val="dk1"/>
              </a:solidFill>
              <a:latin typeface="Cambria" panose="02040503050406030204" pitchFamily="18" charset="0"/>
              <a:ea typeface="Droid Serif"/>
              <a:cs typeface="Droid Serif"/>
              <a:sym typeface="Droid Serif"/>
            </a:endParaRPr>
          </a:p>
          <a:p>
            <a:pPr marL="0" marR="0" lvl="0" indent="0"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The gene </a:t>
            </a:r>
            <a:r>
              <a:rPr lang="en-US" sz="2800" i="1" dirty="0">
                <a:solidFill>
                  <a:schemeClr val="dk1"/>
                </a:solidFill>
                <a:latin typeface="Cambria" panose="02040503050406030204" pitchFamily="18" charset="0"/>
                <a:ea typeface="Droid Serif"/>
                <a:cs typeface="Droid Serif"/>
                <a:sym typeface="Droid Serif"/>
              </a:rPr>
              <a:t>pkd-2</a:t>
            </a:r>
            <a:r>
              <a:rPr lang="en-US" sz="2800" dirty="0">
                <a:solidFill>
                  <a:schemeClr val="dk1"/>
                </a:solidFill>
                <a:latin typeface="Cambria" panose="02040503050406030204" pitchFamily="18" charset="0"/>
                <a:ea typeface="Droid Serif"/>
                <a:cs typeface="Droid Serif"/>
                <a:sym typeface="Droid Serif"/>
              </a:rPr>
              <a:t> encodes the protein </a:t>
            </a:r>
          </a:p>
          <a:p>
            <a:pPr marL="0" marR="0" lvl="0" indent="0"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PKD-2 which is found in the primary</a:t>
            </a:r>
            <a:br>
              <a:rPr lang="en-US" sz="2800" dirty="0">
                <a:solidFill>
                  <a:schemeClr val="dk1"/>
                </a:solidFill>
                <a:latin typeface="Cambria" panose="02040503050406030204" pitchFamily="18" charset="0"/>
                <a:ea typeface="Droid Serif"/>
                <a:cs typeface="Droid Serif"/>
                <a:sym typeface="Droid Serif"/>
              </a:rPr>
            </a:br>
            <a:r>
              <a:rPr lang="en-US" sz="2800" dirty="0">
                <a:solidFill>
                  <a:schemeClr val="dk1"/>
                </a:solidFill>
                <a:latin typeface="Cambria" panose="02040503050406030204" pitchFamily="18" charset="0"/>
                <a:ea typeface="Droid Serif"/>
                <a:cs typeface="Droid Serif"/>
                <a:sym typeface="Droid Serif"/>
              </a:rPr>
              <a:t> cilia of both </a:t>
            </a:r>
            <a:r>
              <a:rPr lang="en-US" sz="2800" i="1" dirty="0">
                <a:solidFill>
                  <a:schemeClr val="dk1"/>
                </a:solidFill>
                <a:latin typeface="Cambria" panose="02040503050406030204" pitchFamily="18" charset="0"/>
                <a:ea typeface="Droid Serif"/>
                <a:cs typeface="Droid Serif"/>
                <a:sym typeface="Droid Serif"/>
              </a:rPr>
              <a:t>C. elegans </a:t>
            </a:r>
            <a:r>
              <a:rPr lang="en-US" sz="2800" dirty="0">
                <a:solidFill>
                  <a:schemeClr val="dk1"/>
                </a:solidFill>
                <a:latin typeface="Cambria" panose="02040503050406030204" pitchFamily="18" charset="0"/>
                <a:ea typeface="Droid Serif"/>
                <a:cs typeface="Droid Serif"/>
                <a:sym typeface="Droid Serif"/>
              </a:rPr>
              <a:t>and humans. The PKD-2 protein must be targeted to the ciliary membrane for proper cilia function in both humans and nematodes</a:t>
            </a:r>
            <a:r>
              <a:rPr lang="en-US" sz="2800" baseline="30000" dirty="0">
                <a:latin typeface="Cambria" panose="02040503050406030204" pitchFamily="18" charset="0"/>
              </a:rPr>
              <a:t> [5]</a:t>
            </a:r>
            <a:r>
              <a:rPr lang="en-US" sz="2800" dirty="0">
                <a:solidFill>
                  <a:schemeClr val="dk1"/>
                </a:solidFill>
                <a:latin typeface="Cambria" panose="02040503050406030204" pitchFamily="18" charset="0"/>
                <a:ea typeface="Droid Serif"/>
                <a:cs typeface="DaunPenh" panose="01010101010101010101" pitchFamily="2" charset="0"/>
                <a:sym typeface="Droid Serif"/>
              </a:rPr>
              <a:t>.</a:t>
            </a:r>
            <a:r>
              <a:rPr lang="en-US" sz="2800" baseline="30000" dirty="0">
                <a:latin typeface="Cambria" panose="02040503050406030204" pitchFamily="18" charset="0"/>
              </a:rPr>
              <a:t> </a:t>
            </a:r>
            <a:br>
              <a:rPr lang="en-US" sz="2800" baseline="30000" dirty="0">
                <a:latin typeface="Cambria" panose="02040503050406030204" pitchFamily="18" charset="0"/>
              </a:rPr>
            </a:br>
            <a:endParaRPr sz="1600" dirty="0">
              <a:solidFill>
                <a:schemeClr val="dk1"/>
              </a:solidFill>
              <a:latin typeface="Cambria" panose="02040503050406030204" pitchFamily="18" charset="0"/>
              <a:ea typeface="Droid Serif"/>
              <a:cs typeface="Droid Serif"/>
              <a:sym typeface="Droid Serif"/>
            </a:endParaRPr>
          </a:p>
          <a:p>
            <a:pPr marL="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Prior work in our lab has established an efficient pipeline for screening candidate PKD-2 localization factors in </a:t>
            </a:r>
            <a:r>
              <a:rPr lang="en-US" sz="2800" i="1" dirty="0">
                <a:solidFill>
                  <a:schemeClr val="dk1"/>
                </a:solidFill>
                <a:latin typeface="Cambria" panose="02040503050406030204" pitchFamily="18" charset="0"/>
                <a:ea typeface="Droid Serif"/>
                <a:cs typeface="Droid Serif"/>
                <a:sym typeface="Droid Serif"/>
              </a:rPr>
              <a:t>C. elegans</a:t>
            </a:r>
            <a:r>
              <a:rPr lang="en-US" sz="2800" dirty="0">
                <a:solidFill>
                  <a:schemeClr val="dk1"/>
                </a:solidFill>
                <a:latin typeface="Cambria" panose="02040503050406030204" pitchFamily="18" charset="0"/>
                <a:ea typeface="Droid Serif"/>
                <a:cs typeface="Droid Serif"/>
                <a:sym typeface="Droid Serif"/>
              </a:rPr>
              <a:t>. The lab screened 2,571 genes by RNAinterference (RNAi) and identified 113 putative PKD-2 localization factors. </a:t>
            </a:r>
            <a:endParaRPr sz="2800" dirty="0">
              <a:solidFill>
                <a:schemeClr val="dk1"/>
              </a:solidFill>
              <a:latin typeface="Cambria" panose="02040503050406030204" pitchFamily="18" charset="0"/>
              <a:ea typeface="Droid Serif"/>
              <a:cs typeface="Droid Serif"/>
              <a:sym typeface="Droid Serif"/>
            </a:endParaRPr>
          </a:p>
          <a:p>
            <a:pPr marL="0" lvl="0" indent="0" algn="just" rtl="0">
              <a:spcBef>
                <a:spcPts val="0"/>
              </a:spcBef>
              <a:spcAft>
                <a:spcPts val="0"/>
              </a:spcAft>
              <a:buNone/>
            </a:pPr>
            <a:endParaRPr sz="2000" dirty="0">
              <a:solidFill>
                <a:schemeClr val="dk1"/>
              </a:solidFill>
              <a:latin typeface="Cambria" panose="02040503050406030204" pitchFamily="18" charset="0"/>
              <a:ea typeface="Droid Serif"/>
              <a:cs typeface="Droid Serif"/>
              <a:sym typeface="Droid Serif"/>
            </a:endParaRPr>
          </a:p>
          <a:p>
            <a:pPr marL="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We aim to:</a:t>
            </a:r>
          </a:p>
          <a:p>
            <a:pPr marL="457200" lvl="0" indent="-457200" algn="just" rtl="0">
              <a:spcBef>
                <a:spcPts val="0"/>
              </a:spcBef>
              <a:spcAft>
                <a:spcPts val="0"/>
              </a:spcAf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Further characterize these PKD-2 localization factors.</a:t>
            </a:r>
          </a:p>
          <a:p>
            <a:pPr marL="457200" lvl="0" indent="-457200" algn="just" rtl="0">
              <a:spcBef>
                <a:spcPts val="0"/>
              </a:spcBef>
              <a:spcAft>
                <a:spcPts val="0"/>
              </a:spcAf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Assess the effects of interfering with translation of localization factors in strains with enhanced sensitivity to RNAi.</a:t>
            </a: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0" lvl="0" indent="0" algn="just" rtl="0">
              <a:spcBef>
                <a:spcPts val="0"/>
              </a:spcBef>
              <a:spcAft>
                <a:spcPts val="0"/>
              </a:spcAft>
              <a:buNone/>
            </a:pPr>
            <a:endParaRPr sz="1600"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Droid Serif"/>
              <a:sym typeface="Droid Serif"/>
            </a:endParaRPr>
          </a:p>
          <a:p>
            <a:pPr marL="0" lvl="0" indent="0" algn="just" rtl="0">
              <a:spcBef>
                <a:spcPts val="0"/>
              </a:spcBef>
              <a:spcAft>
                <a:spcPts val="0"/>
              </a:spcAft>
              <a:buNone/>
            </a:pPr>
            <a:endParaRPr sz="1600"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Droid Serif"/>
              <a:sym typeface="Droid Serif"/>
            </a:endParaRPr>
          </a:p>
          <a:p>
            <a:pPr marL="0" marR="0" lvl="0" indent="0" algn="just" rtl="0">
              <a:spcBef>
                <a:spcPts val="0"/>
              </a:spcBef>
              <a:spcAft>
                <a:spcPts val="0"/>
              </a:spcAft>
              <a:buNone/>
            </a:pPr>
            <a:endParaRPr lang="en-US" sz="2800" b="1" u="sng" dirty="0">
              <a:solidFill>
                <a:schemeClr val="dk1"/>
              </a:solidFill>
              <a:latin typeface="Cambria" panose="02040503050406030204" pitchFamily="18" charset="0"/>
              <a:ea typeface="Droid Serif"/>
              <a:cs typeface="Droid Serif"/>
              <a:sym typeface="Droid Serif"/>
            </a:endParaRPr>
          </a:p>
          <a:p>
            <a:pPr lvl="0"/>
            <a:endParaRPr lang="en-US" sz="2800" dirty="0">
              <a:solidFill>
                <a:schemeClr val="dk1"/>
              </a:solidFill>
              <a:latin typeface="Cambria" panose="02040503050406030204" pitchFamily="18" charset="0"/>
              <a:ea typeface="Droid Serif"/>
              <a:cs typeface="Droid Serif"/>
              <a:sym typeface="Droid Serif"/>
            </a:endParaRPr>
          </a:p>
          <a:p>
            <a:pPr marL="457200" lvl="0" indent="-457200">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All four strains (both the RNAi hypersensitive strains YY168 and NL2099 as well as the control strains </a:t>
            </a:r>
            <a:r>
              <a:rPr lang="en-US" sz="2800" i="1" dirty="0">
                <a:solidFill>
                  <a:schemeClr val="dk1"/>
                </a:solidFill>
                <a:latin typeface="Cambria" panose="02040503050406030204" pitchFamily="18" charset="0"/>
                <a:ea typeface="Droid Serif"/>
                <a:cs typeface="Droid Serif"/>
                <a:sym typeface="Droid Serif"/>
              </a:rPr>
              <a:t>him-5</a:t>
            </a:r>
            <a:r>
              <a:rPr lang="en-US" sz="2800" dirty="0">
                <a:solidFill>
                  <a:schemeClr val="dk1"/>
                </a:solidFill>
                <a:latin typeface="Cambria" panose="02040503050406030204" pitchFamily="18" charset="0"/>
                <a:ea typeface="Droid Serif"/>
                <a:cs typeface="Droid Serif"/>
                <a:sym typeface="Droid Serif"/>
              </a:rPr>
              <a:t> </a:t>
            </a:r>
            <a:r>
              <a:rPr lang="en-US" sz="2800" dirty="0" err="1">
                <a:solidFill>
                  <a:schemeClr val="dk1"/>
                </a:solidFill>
                <a:latin typeface="Cambria" panose="02040503050406030204" pitchFamily="18" charset="0"/>
                <a:ea typeface="Droid Serif"/>
                <a:cs typeface="Droid Serif"/>
                <a:sym typeface="Droid Serif"/>
              </a:rPr>
              <a:t>IsD</a:t>
            </a:r>
            <a:r>
              <a:rPr lang="en-US" sz="2800" dirty="0">
                <a:solidFill>
                  <a:schemeClr val="dk1"/>
                </a:solidFill>
                <a:latin typeface="Cambria" panose="02040503050406030204" pitchFamily="18" charset="0"/>
                <a:ea typeface="Droid Serif"/>
                <a:cs typeface="Droid Serif"/>
                <a:sym typeface="Droid Serif"/>
              </a:rPr>
              <a:t> and N2) dye-fill in both the head and the tail indicating that ciliated neurons are structurally intact.</a:t>
            </a:r>
          </a:p>
          <a:p>
            <a:pPr marL="457200" lvl="0" indent="-457200">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When expression of </a:t>
            </a:r>
            <a:r>
              <a:rPr lang="en-US" sz="2800" i="1" dirty="0">
                <a:solidFill>
                  <a:schemeClr val="dk1"/>
                </a:solidFill>
                <a:latin typeface="Cambria" panose="02040503050406030204" pitchFamily="18" charset="0"/>
                <a:ea typeface="Droid Serif"/>
                <a:cs typeface="Droid Serif"/>
                <a:sym typeface="Droid Serif"/>
              </a:rPr>
              <a:t>unc-13, </a:t>
            </a:r>
            <a:r>
              <a:rPr lang="en-US" sz="2800" dirty="0">
                <a:solidFill>
                  <a:schemeClr val="dk1"/>
                </a:solidFill>
                <a:latin typeface="Cambria" panose="02040503050406030204" pitchFamily="18" charset="0"/>
                <a:ea typeface="Droid Serif"/>
                <a:cs typeface="Droid Serif"/>
                <a:sym typeface="Droid Serif"/>
              </a:rPr>
              <a:t>a PKD-2 localization factor, is reduced via RNAi, the hypersensitive strains exhibit altered dye-filling compared to the N2 strain. Thus, indicating </a:t>
            </a:r>
            <a:r>
              <a:rPr lang="en-US" sz="2800" i="1" dirty="0">
                <a:solidFill>
                  <a:schemeClr val="dk1"/>
                </a:solidFill>
                <a:latin typeface="Cambria" panose="02040503050406030204" pitchFamily="18" charset="0"/>
                <a:ea typeface="Droid Serif"/>
                <a:cs typeface="Droid Serif"/>
                <a:sym typeface="Droid Serif"/>
              </a:rPr>
              <a:t>unc-13 </a:t>
            </a:r>
            <a:r>
              <a:rPr lang="en-US" sz="2800" dirty="0">
                <a:solidFill>
                  <a:schemeClr val="dk1"/>
                </a:solidFill>
                <a:latin typeface="Cambria" panose="02040503050406030204" pitchFamily="18" charset="0"/>
                <a:ea typeface="Droid Serif"/>
                <a:cs typeface="Droid Serif"/>
                <a:sym typeface="Droid Serif"/>
              </a:rPr>
              <a:t>may have a role in cilia structure in tail neurons.</a:t>
            </a:r>
          </a:p>
          <a:p>
            <a:pPr marL="457200" lvl="0" indent="-457200">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The N2 and </a:t>
            </a:r>
            <a:r>
              <a:rPr lang="en-US" sz="2800" i="1" dirty="0">
                <a:solidFill>
                  <a:schemeClr val="dk1"/>
                </a:solidFill>
                <a:latin typeface="Cambria" panose="02040503050406030204" pitchFamily="18" charset="0"/>
                <a:ea typeface="Droid Serif"/>
                <a:cs typeface="Droid Serif"/>
                <a:sym typeface="Droid Serif"/>
              </a:rPr>
              <a:t>him-5</a:t>
            </a:r>
            <a:r>
              <a:rPr lang="en-US" sz="2800" dirty="0">
                <a:solidFill>
                  <a:schemeClr val="dk1"/>
                </a:solidFill>
                <a:latin typeface="Cambria" panose="02040503050406030204" pitchFamily="18" charset="0"/>
                <a:ea typeface="Droid Serif"/>
                <a:cs typeface="Droid Serif"/>
                <a:sym typeface="Droid Serif"/>
              </a:rPr>
              <a:t> </a:t>
            </a:r>
            <a:r>
              <a:rPr lang="en-US" sz="2800" dirty="0" err="1">
                <a:solidFill>
                  <a:schemeClr val="dk1"/>
                </a:solidFill>
                <a:latin typeface="Cambria" panose="02040503050406030204" pitchFamily="18" charset="0"/>
                <a:ea typeface="Droid Serif"/>
                <a:cs typeface="Droid Serif"/>
                <a:sym typeface="Droid Serif"/>
              </a:rPr>
              <a:t>IsD</a:t>
            </a:r>
            <a:r>
              <a:rPr lang="en-US" sz="2800" dirty="0">
                <a:solidFill>
                  <a:schemeClr val="dk1"/>
                </a:solidFill>
                <a:latin typeface="Cambria" panose="02040503050406030204" pitchFamily="18" charset="0"/>
                <a:ea typeface="Droid Serif"/>
                <a:cs typeface="Droid Serif"/>
                <a:sym typeface="Droid Serif"/>
              </a:rPr>
              <a:t> strains are not equally sensitive to RNAi.  </a:t>
            </a:r>
          </a:p>
          <a:p>
            <a:pPr marL="457200" lvl="0" indent="-457200">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lvl="0"/>
            <a:r>
              <a:rPr lang="en-US" sz="2800" dirty="0">
                <a:solidFill>
                  <a:schemeClr val="dk1"/>
                </a:solidFill>
                <a:latin typeface="Cambria" panose="02040503050406030204" pitchFamily="18" charset="0"/>
                <a:ea typeface="Droid Serif"/>
                <a:cs typeface="Droid Serif"/>
                <a:sym typeface="Droid Serif"/>
              </a:rPr>
              <a:t>Future work on this project will involve testing additional putative PKD-2 localization factors as well as further analysis of the sensitivity of different strains of worms.  </a:t>
            </a:r>
          </a:p>
        </p:txBody>
      </p:sp>
      <p:sp>
        <p:nvSpPr>
          <p:cNvPr id="190" name="Shape 190"/>
          <p:cNvSpPr txBox="1"/>
          <p:nvPr/>
        </p:nvSpPr>
        <p:spPr>
          <a:xfrm>
            <a:off x="21640544" y="35984058"/>
            <a:ext cx="5653168" cy="1046678"/>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dirty="0">
                <a:latin typeface="Cambria" panose="02040503050406030204" pitchFamily="18" charset="0"/>
              </a:rPr>
              <a:t>Figure 5: Stages of zebrafish development. Thirty hours old (a) Ten days old (b) Two months old (c) adult zebrafish (d)</a:t>
            </a:r>
            <a:endParaRPr sz="1800" dirty="0">
              <a:latin typeface="Cambria" panose="02040503050406030204" pitchFamily="18" charset="0"/>
            </a:endParaRPr>
          </a:p>
        </p:txBody>
      </p:sp>
      <p:sp>
        <p:nvSpPr>
          <p:cNvPr id="193" name="Shape 193"/>
          <p:cNvSpPr/>
          <p:nvPr/>
        </p:nvSpPr>
        <p:spPr>
          <a:xfrm>
            <a:off x="28124499" y="18628086"/>
            <a:ext cx="13530526" cy="10487937"/>
          </a:xfrm>
          <a:prstGeom prst="rect">
            <a:avLst/>
          </a:prstGeom>
          <a:solidFill>
            <a:srgbClr val="499747"/>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dirty="0">
              <a:solidFill>
                <a:schemeClr val="lt1"/>
              </a:solidFill>
              <a:latin typeface="Cambria" panose="02040503050406030204" pitchFamily="18" charset="0"/>
              <a:ea typeface="Century Gothic"/>
              <a:cs typeface="Century Gothic"/>
              <a:sym typeface="Century Gothic"/>
            </a:endParaRPr>
          </a:p>
        </p:txBody>
      </p:sp>
      <p:sp>
        <p:nvSpPr>
          <p:cNvPr id="194" name="Shape 194"/>
          <p:cNvSpPr/>
          <p:nvPr/>
        </p:nvSpPr>
        <p:spPr>
          <a:xfrm>
            <a:off x="28351802" y="18856570"/>
            <a:ext cx="13075920" cy="10030968"/>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endParaRPr sz="7603" b="0" i="0" u="none" strike="noStrike" cap="none">
              <a:solidFill>
                <a:schemeClr val="lt1"/>
              </a:solidFill>
              <a:latin typeface="Cambria" panose="02040503050406030204" pitchFamily="18" charset="0"/>
              <a:ea typeface="Century Gothic"/>
              <a:cs typeface="Century Gothic"/>
              <a:sym typeface="Century Gothic"/>
            </a:endParaRPr>
          </a:p>
        </p:txBody>
      </p:sp>
      <p:sp>
        <p:nvSpPr>
          <p:cNvPr id="195" name="Shape 195"/>
          <p:cNvSpPr txBox="1"/>
          <p:nvPr/>
        </p:nvSpPr>
        <p:spPr>
          <a:xfrm>
            <a:off x="28677100" y="19133153"/>
            <a:ext cx="12425324" cy="78877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dirty="0">
                <a:solidFill>
                  <a:schemeClr val="dk1"/>
                </a:solidFill>
                <a:latin typeface="Cambria" panose="02040503050406030204" pitchFamily="18" charset="0"/>
                <a:ea typeface="Droid Serif"/>
                <a:cs typeface="Droid Serif"/>
                <a:sym typeface="Droid Serif"/>
              </a:rPr>
              <a:t>Skills developed during our time in the lab </a:t>
            </a:r>
            <a:endParaRPr dirty="0">
              <a:latin typeface="Cambria" panose="02040503050406030204" pitchFamily="18" charset="0"/>
              <a:ea typeface="Droid Serif"/>
              <a:cs typeface="Droid Serif"/>
              <a:sym typeface="Droid Serif"/>
            </a:endParaRPr>
          </a:p>
        </p:txBody>
      </p:sp>
      <p:sp>
        <p:nvSpPr>
          <p:cNvPr id="196" name="Shape 196"/>
          <p:cNvSpPr txBox="1"/>
          <p:nvPr/>
        </p:nvSpPr>
        <p:spPr>
          <a:xfrm>
            <a:off x="28704500" y="20226350"/>
            <a:ext cx="12309394" cy="8267212"/>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800" dirty="0">
                <a:solidFill>
                  <a:schemeClr val="dk1"/>
                </a:solidFill>
                <a:latin typeface="Cambria" panose="02040503050406030204" pitchFamily="18" charset="0"/>
                <a:ea typeface="Droid Serif"/>
                <a:cs typeface="Droid Serif"/>
                <a:sym typeface="Droid Serif"/>
              </a:rPr>
              <a:t>After completing an academic year of research in the Lyman Gingerich lab, we have developed several scientific research skills: </a:t>
            </a:r>
          </a:p>
          <a:p>
            <a:pPr marL="0" marR="0" lvl="0" indent="0" algn="just" rtl="0">
              <a:spcBef>
                <a:spcPts val="0"/>
              </a:spcBef>
              <a:spcAft>
                <a:spcPts val="0"/>
              </a:spcAft>
              <a:buNone/>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Through analysis and discussion of primary literature on several topics (including RNAinterference, polycystic kidney disease, and zebrafish husbandry), we can </a:t>
            </a:r>
            <a:r>
              <a:rPr lang="en-US" sz="2800" dirty="0">
                <a:solidFill>
                  <a:schemeClr val="tx1"/>
                </a:solidFill>
                <a:latin typeface="Cambria" panose="02040503050406030204" pitchFamily="18" charset="0"/>
                <a:ea typeface="Droid Serif"/>
                <a:cs typeface="Droid Serif"/>
                <a:sym typeface="Droid Serif"/>
              </a:rPr>
              <a:t>design experimental procedures and determine directions for research. </a:t>
            </a:r>
          </a:p>
          <a:p>
            <a:pPr lvl="0" algn="just"/>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Through time spent at the microscope and in the fish room, we developed the ability </a:t>
            </a:r>
            <a:r>
              <a:rPr lang="en-US" sz="2800" dirty="0">
                <a:solidFill>
                  <a:schemeClr val="tx1"/>
                </a:solidFill>
                <a:latin typeface="Cambria" panose="02040503050406030204" pitchFamily="18" charset="0"/>
                <a:ea typeface="Droid Serif"/>
                <a:cs typeface="Droid Serif"/>
                <a:sym typeface="Droid Serif"/>
              </a:rPr>
              <a:t>to sex both </a:t>
            </a:r>
            <a:r>
              <a:rPr lang="en-US" sz="2800" i="1" dirty="0">
                <a:solidFill>
                  <a:schemeClr val="tx1"/>
                </a:solidFill>
                <a:latin typeface="Cambria" panose="02040503050406030204" pitchFamily="18" charset="0"/>
                <a:ea typeface="Droid Serif"/>
                <a:cs typeface="Droid Serif"/>
                <a:sym typeface="Droid Serif"/>
              </a:rPr>
              <a:t>C. elegans</a:t>
            </a:r>
            <a:r>
              <a:rPr lang="en-US" sz="2800" dirty="0">
                <a:solidFill>
                  <a:schemeClr val="tx1"/>
                </a:solidFill>
                <a:latin typeface="Cambria" panose="02040503050406030204" pitchFamily="18" charset="0"/>
                <a:ea typeface="Droid Serif"/>
                <a:cs typeface="Droid Serif"/>
                <a:sym typeface="Droid Serif"/>
              </a:rPr>
              <a:t> and zebrafish and set up successful crosses. </a:t>
            </a:r>
          </a:p>
          <a:p>
            <a:pPr marL="457200" lvl="0" indent="-457200" algn="jus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By developing a plan to compare different types of growth media (necessary for maintaining </a:t>
            </a:r>
            <a:r>
              <a:rPr lang="en-US" sz="2800" i="1" dirty="0">
                <a:solidFill>
                  <a:schemeClr val="dk1"/>
                </a:solidFill>
                <a:latin typeface="Cambria" panose="02040503050406030204" pitchFamily="18" charset="0"/>
                <a:ea typeface="Droid Serif"/>
                <a:cs typeface="Droid Serif"/>
                <a:sym typeface="Droid Serif"/>
              </a:rPr>
              <a:t>C. elegans</a:t>
            </a:r>
            <a:r>
              <a:rPr lang="en-US" sz="2800" dirty="0">
                <a:solidFill>
                  <a:schemeClr val="dk1"/>
                </a:solidFill>
                <a:latin typeface="Cambria" panose="02040503050406030204" pitchFamily="18" charset="0"/>
                <a:ea typeface="Droid Serif"/>
                <a:cs typeface="Droid Serif"/>
                <a:sym typeface="Droid Serif"/>
              </a:rPr>
              <a:t>), we learned about experimental design and the proper use of equipment, such the autoclave.</a:t>
            </a:r>
          </a:p>
          <a:p>
            <a:pPr marL="457200" lvl="0" indent="-457200" algn="just">
              <a:buFont typeface="Arial" panose="020B0604020202020204" pitchFamily="34" charset="0"/>
              <a:buChar char="•"/>
            </a:pPr>
            <a:endParaRPr lang="en-US" sz="2800" dirty="0">
              <a:solidFill>
                <a:schemeClr val="dk1"/>
              </a:solidFill>
              <a:latin typeface="Cambria" panose="02040503050406030204" pitchFamily="18" charset="0"/>
              <a:ea typeface="Droid Serif"/>
              <a:cs typeface="Droid Serif"/>
              <a:sym typeface="Droid Serif"/>
            </a:endParaRP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roid Serif"/>
                <a:sym typeface="Droid Serif"/>
              </a:rPr>
              <a:t>By running a number of different protocols (PCR, gel electrophoresis, dye-filling assays), we learned how to use micropipettes, centrifuges, and balances.  We also developed skills to interpret results and ask the next research questions.</a:t>
            </a:r>
          </a:p>
          <a:p>
            <a:pPr lvl="0" algn="just"/>
            <a:endParaRPr lang="en-US" sz="2800" dirty="0">
              <a:solidFill>
                <a:schemeClr val="dk1"/>
              </a:solidFill>
              <a:latin typeface="Cambria" panose="02040503050406030204" pitchFamily="18" charset="0"/>
              <a:ea typeface="Droid Serif"/>
              <a:cs typeface="Droid Serif"/>
              <a:sym typeface="Droid Serif"/>
            </a:endParaRPr>
          </a:p>
          <a:p>
            <a:pPr lvl="0" algn="just"/>
            <a:endParaRPr sz="2800" dirty="0">
              <a:solidFill>
                <a:schemeClr val="dk1"/>
              </a:solidFill>
              <a:latin typeface="Cambria" panose="02040503050406030204" pitchFamily="18" charset="0"/>
              <a:ea typeface="Droid Serif"/>
              <a:cs typeface="Droid Serif"/>
              <a:sym typeface="Droid Serif"/>
            </a:endParaRPr>
          </a:p>
        </p:txBody>
      </p:sp>
      <p:sp>
        <p:nvSpPr>
          <p:cNvPr id="200" name="Shape 200"/>
          <p:cNvSpPr/>
          <p:nvPr/>
        </p:nvSpPr>
        <p:spPr>
          <a:xfrm>
            <a:off x="475582" y="6168215"/>
            <a:ext cx="13569067" cy="10592990"/>
          </a:xfrm>
          <a:prstGeom prst="rect">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603" b="0" i="0" u="none" strike="noStrike" cap="none" dirty="0">
                <a:solidFill>
                  <a:schemeClr val="lt1"/>
                </a:solidFill>
                <a:latin typeface="Cambria" panose="02040503050406030204" pitchFamily="18" charset="0"/>
                <a:ea typeface="Century Gothic"/>
                <a:cs typeface="Century Gothic"/>
                <a:sym typeface="Century Gothic"/>
              </a:rPr>
              <a:t>0</a:t>
            </a:r>
            <a:endParaRPr dirty="0">
              <a:latin typeface="Cambria" panose="02040503050406030204" pitchFamily="18" charset="0"/>
            </a:endParaRPr>
          </a:p>
        </p:txBody>
      </p:sp>
      <p:sp>
        <p:nvSpPr>
          <p:cNvPr id="199" name="Shape 199"/>
          <p:cNvSpPr/>
          <p:nvPr/>
        </p:nvSpPr>
        <p:spPr>
          <a:xfrm>
            <a:off x="298936" y="6111513"/>
            <a:ext cx="13845745" cy="10935388"/>
          </a:xfrm>
          <a:prstGeom prst="rect">
            <a:avLst/>
          </a:prstGeom>
          <a:solidFill>
            <a:srgbClr val="428840"/>
          </a:solidFill>
          <a:ln w="381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dirty="0">
              <a:solidFill>
                <a:schemeClr val="lt1"/>
              </a:solidFill>
              <a:latin typeface="Cambria" panose="02040503050406030204" pitchFamily="18" charset="0"/>
              <a:ea typeface="Century Gothic"/>
              <a:cs typeface="Century Gothic"/>
              <a:sym typeface="Century Gothic"/>
            </a:endParaRPr>
          </a:p>
        </p:txBody>
      </p:sp>
      <p:sp>
        <p:nvSpPr>
          <p:cNvPr id="201" name="Shape 201"/>
          <p:cNvSpPr txBox="1"/>
          <p:nvPr/>
        </p:nvSpPr>
        <p:spPr>
          <a:xfrm>
            <a:off x="3007174" y="6326814"/>
            <a:ext cx="8276220" cy="20104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1" dirty="0">
                <a:solidFill>
                  <a:schemeClr val="dk1"/>
                </a:solidFill>
                <a:latin typeface="Cambria" panose="02040503050406030204" pitchFamily="18" charset="0"/>
                <a:ea typeface="Droid Serif"/>
                <a:cs typeface="Droid Serif"/>
                <a:sym typeface="Droid Serif"/>
              </a:rPr>
              <a:t>Introduction</a:t>
            </a:r>
            <a:endParaRPr sz="4800" dirty="0">
              <a:latin typeface="Cambria" panose="02040503050406030204" pitchFamily="18" charset="0"/>
              <a:ea typeface="Droid Serif"/>
              <a:cs typeface="Droid Serif"/>
              <a:sym typeface="Droid Serif"/>
            </a:endParaRPr>
          </a:p>
        </p:txBody>
      </p:sp>
      <p:sp>
        <p:nvSpPr>
          <p:cNvPr id="10" name="Rectangle 9">
            <a:extLst>
              <a:ext uri="{FF2B5EF4-FFF2-40B4-BE49-F238E27FC236}">
                <a16:creationId xmlns:a16="http://schemas.microsoft.com/office/drawing/2014/main" id="{5271C0FE-1A25-4BD5-AD5E-8D8A8575203A}"/>
              </a:ext>
            </a:extLst>
          </p:cNvPr>
          <p:cNvSpPr/>
          <p:nvPr/>
        </p:nvSpPr>
        <p:spPr>
          <a:xfrm>
            <a:off x="528400" y="6339695"/>
            <a:ext cx="13386816" cy="10479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203" name="Shape 203"/>
          <p:cNvSpPr txBox="1"/>
          <p:nvPr/>
        </p:nvSpPr>
        <p:spPr>
          <a:xfrm>
            <a:off x="966540" y="11499874"/>
            <a:ext cx="12616242" cy="5416844"/>
          </a:xfrm>
          <a:prstGeom prst="rect">
            <a:avLst/>
          </a:prstGeom>
          <a:noFill/>
          <a:ln>
            <a:noFill/>
          </a:ln>
        </p:spPr>
        <p:txBody>
          <a:bodyPr spcFirstLastPara="1" wrap="square" lIns="91425" tIns="91425" rIns="91425" bIns="91425" anchor="t" anchorCtr="0">
            <a:noAutofit/>
          </a:bodyPr>
          <a:lstStyle/>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aunPenh" panose="01010101010101010101" pitchFamily="2" charset="0"/>
                <a:sym typeface="Droid Serif"/>
              </a:rPr>
              <a:t>Patients with autosomal dominant polycystic kidney disease (ADPKD) suffer from disrupted kidney function due to large, fluid-filled cysts that form in the collecting ducts and kidney tubules (a)</a:t>
            </a:r>
            <a:r>
              <a:rPr lang="en-US" sz="2800" baseline="30000" dirty="0">
                <a:latin typeface="Cambria" panose="02040503050406030204" pitchFamily="18" charset="0"/>
              </a:rPr>
              <a:t> [1]</a:t>
            </a:r>
            <a:r>
              <a:rPr lang="en-US" sz="2800" dirty="0">
                <a:solidFill>
                  <a:schemeClr val="dk1"/>
                </a:solidFill>
                <a:latin typeface="Cambria" panose="02040503050406030204" pitchFamily="18" charset="0"/>
                <a:ea typeface="Droid Serif"/>
                <a:cs typeface="DaunPenh" panose="01010101010101010101" pitchFamily="2" charset="0"/>
                <a:sym typeface="Droid Serif"/>
              </a:rPr>
              <a:t>.</a:t>
            </a:r>
            <a:r>
              <a:rPr lang="en-US" sz="2800" dirty="0">
                <a:latin typeface="Candara" panose="020E0502030303020204" pitchFamily="34" charset="0"/>
              </a:rPr>
              <a:t> </a:t>
            </a:r>
            <a:r>
              <a:rPr lang="en-US" sz="2800" dirty="0">
                <a:solidFill>
                  <a:schemeClr val="dk1"/>
                </a:solidFill>
                <a:latin typeface="Cambria" panose="02040503050406030204" pitchFamily="18" charset="0"/>
                <a:ea typeface="Droid Serif"/>
                <a:cs typeface="DaunPenh" panose="01010101010101010101" pitchFamily="2" charset="0"/>
                <a:sym typeface="Droid Serif"/>
              </a:rPr>
              <a:t>Current </a:t>
            </a:r>
            <a:r>
              <a:rPr lang="en-US" sz="2800" dirty="0">
                <a:solidFill>
                  <a:schemeClr val="dk1"/>
                </a:solidFill>
                <a:latin typeface="Cambria" panose="02040503050406030204" pitchFamily="18" charset="0"/>
                <a:ea typeface="Droid Serif"/>
                <a:cs typeface="DaunPenh" panose="020B0604020202020204" pitchFamily="2" charset="0"/>
                <a:sym typeface="Droid Serif"/>
              </a:rPr>
              <a:t>treatments</a:t>
            </a:r>
            <a:r>
              <a:rPr lang="en-US" sz="2800" dirty="0">
                <a:solidFill>
                  <a:schemeClr val="dk1"/>
                </a:solidFill>
                <a:latin typeface="Cambria" panose="02040503050406030204" pitchFamily="18" charset="0"/>
                <a:ea typeface="Droid Serif"/>
                <a:cs typeface="DaunPenh" panose="01010101010101010101" pitchFamily="2" charset="0"/>
                <a:sym typeface="Droid Serif"/>
              </a:rPr>
              <a:t> for the disease manage cyst growth but do not prevent cyst formation. </a:t>
            </a:r>
          </a:p>
          <a:p>
            <a:pPr marL="457200" lvl="0" indent="-457200" algn="just" rtl="0">
              <a:spcBef>
                <a:spcPts val="0"/>
              </a:spcBef>
              <a:spcAft>
                <a:spcPts val="0"/>
              </a:spcAft>
              <a:buFont typeface="Arial" panose="020B0604020202020204" pitchFamily="34" charset="0"/>
              <a:buChar char="•"/>
            </a:pPr>
            <a:r>
              <a:rPr lang="en-US" sz="2800" dirty="0">
                <a:solidFill>
                  <a:schemeClr val="dk1"/>
                </a:solidFill>
                <a:latin typeface="Cambria" panose="02040503050406030204" pitchFamily="18" charset="0"/>
                <a:ea typeface="Droid Serif"/>
                <a:cs typeface="DaunPenh" panose="01010101010101010101" pitchFamily="2" charset="0"/>
                <a:sym typeface="Droid Serif"/>
              </a:rPr>
              <a:t>Although the specific mutations that underlie polycystic kidney disease have been identified, the intervening steps between the altered gene and the disease symptoms remain unclear.  We are particularly interested in the link between primary cilia and kidney cysts.</a:t>
            </a:r>
          </a:p>
          <a:p>
            <a:pPr marL="457200" lvl="0" indent="-457200" algn="just">
              <a:buFont typeface="Arial" panose="020B0604020202020204" pitchFamily="34" charset="0"/>
              <a:buChar char="•"/>
            </a:pPr>
            <a:r>
              <a:rPr lang="en-US" sz="2800" dirty="0">
                <a:solidFill>
                  <a:schemeClr val="dk1"/>
                </a:solidFill>
                <a:latin typeface="Cambria" panose="02040503050406030204" pitchFamily="18" charset="0"/>
                <a:ea typeface="Droid Serif"/>
                <a:cs typeface="DaunPenh" panose="01010101010101010101" pitchFamily="2" charset="0"/>
                <a:sym typeface="Droid Serif"/>
              </a:rPr>
              <a:t>This year, we worked to amplify target zebrafish genes, maintain healthy zebrafish and nematode populations, and study the effects in </a:t>
            </a:r>
            <a:r>
              <a:rPr lang="en-US" sz="2800" i="1" dirty="0">
                <a:solidFill>
                  <a:schemeClr val="dk1"/>
                </a:solidFill>
                <a:latin typeface="Cambria" panose="02040503050406030204" pitchFamily="18" charset="0"/>
                <a:ea typeface="Droid Serif"/>
                <a:cs typeface="DaunPenh" panose="01010101010101010101" pitchFamily="2" charset="0"/>
                <a:sym typeface="Droid Serif"/>
              </a:rPr>
              <a:t>C. elegans </a:t>
            </a:r>
            <a:r>
              <a:rPr lang="en-US" sz="2800" dirty="0">
                <a:solidFill>
                  <a:schemeClr val="dk1"/>
                </a:solidFill>
                <a:latin typeface="Cambria" panose="02040503050406030204" pitchFamily="18" charset="0"/>
                <a:ea typeface="Droid Serif"/>
                <a:cs typeface="DaunPenh" panose="01010101010101010101" pitchFamily="2" charset="0"/>
                <a:sym typeface="Droid Serif"/>
              </a:rPr>
              <a:t>of downregulating cilia-related genes through RNAinterference (RNAi)</a:t>
            </a:r>
            <a:r>
              <a:rPr lang="en-US" sz="2800" baseline="30000" dirty="0">
                <a:latin typeface="Cambria" panose="02040503050406030204" pitchFamily="18" charset="0"/>
              </a:rPr>
              <a:t> [2]</a:t>
            </a:r>
            <a:r>
              <a:rPr lang="en-US" sz="2800" dirty="0">
                <a:solidFill>
                  <a:schemeClr val="dk1"/>
                </a:solidFill>
                <a:latin typeface="Cambria" panose="02040503050406030204" pitchFamily="18" charset="0"/>
                <a:ea typeface="Droid Serif"/>
                <a:cs typeface="DaunPenh" panose="01010101010101010101" pitchFamily="2" charset="0"/>
                <a:sym typeface="Droid Serif"/>
              </a:rPr>
              <a:t>.</a:t>
            </a:r>
            <a:r>
              <a:rPr lang="en-US" sz="2800" baseline="30000" dirty="0">
                <a:latin typeface="Cambria" panose="02040503050406030204" pitchFamily="18" charset="0"/>
              </a:rPr>
              <a:t> </a:t>
            </a:r>
            <a:r>
              <a:rPr lang="en-US" sz="2800" dirty="0">
                <a:solidFill>
                  <a:schemeClr val="dk1"/>
                </a:solidFill>
                <a:latin typeface="Cambria" panose="02040503050406030204" pitchFamily="18" charset="0"/>
                <a:ea typeface="Droid Serif"/>
                <a:cs typeface="DaunPenh" panose="01010101010101010101" pitchFamily="2" charset="0"/>
                <a:sym typeface="Droid Serif"/>
              </a:rPr>
              <a:t> </a:t>
            </a:r>
            <a:endParaRPr sz="2800" dirty="0">
              <a:solidFill>
                <a:schemeClr val="dk1"/>
              </a:solidFill>
              <a:latin typeface="Cambria" panose="02040503050406030204" pitchFamily="18" charset="0"/>
              <a:ea typeface="Droid Serif"/>
              <a:cs typeface="DaunPenh" panose="01010101010101010101" pitchFamily="2" charset="0"/>
              <a:sym typeface="Droid Serif"/>
            </a:endParaRPr>
          </a:p>
        </p:txBody>
      </p:sp>
      <p:grpSp>
        <p:nvGrpSpPr>
          <p:cNvPr id="29" name="Group 28"/>
          <p:cNvGrpSpPr/>
          <p:nvPr/>
        </p:nvGrpSpPr>
        <p:grpSpPr>
          <a:xfrm>
            <a:off x="21203087" y="8284680"/>
            <a:ext cx="5999574" cy="2452638"/>
            <a:chOff x="21505657" y="8236844"/>
            <a:chExt cx="5999574" cy="2452638"/>
          </a:xfrm>
        </p:grpSpPr>
        <p:pic>
          <p:nvPicPr>
            <p:cNvPr id="209" name="Shape 209"/>
            <p:cNvPicPr preferRelativeResize="0"/>
            <p:nvPr/>
          </p:nvPicPr>
          <p:blipFill rotWithShape="1">
            <a:blip r:embed="rId4">
              <a:alphaModFix/>
            </a:blip>
            <a:srcRect t="7275" r="1640"/>
            <a:stretch/>
          </p:blipFill>
          <p:spPr>
            <a:xfrm>
              <a:off x="21505657" y="8236844"/>
              <a:ext cx="5999574" cy="1615968"/>
            </a:xfrm>
            <a:prstGeom prst="rect">
              <a:avLst/>
            </a:prstGeom>
            <a:noFill/>
            <a:ln>
              <a:noFill/>
            </a:ln>
          </p:spPr>
        </p:pic>
        <p:sp>
          <p:nvSpPr>
            <p:cNvPr id="210" name="Shape 210"/>
            <p:cNvSpPr txBox="1"/>
            <p:nvPr/>
          </p:nvSpPr>
          <p:spPr>
            <a:xfrm>
              <a:off x="21505657" y="9724691"/>
              <a:ext cx="5412900" cy="964791"/>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dirty="0">
                  <a:latin typeface="Cambria" panose="02040503050406030204" pitchFamily="18" charset="0"/>
                  <a:ea typeface="Droid Serif"/>
                  <a:cs typeface="Droid Serif"/>
                  <a:sym typeface="Droid Serif"/>
                </a:rPr>
                <a:t>Figure 3: Male and hermaphrodite </a:t>
              </a:r>
              <a:r>
                <a:rPr lang="en-US" sz="1800" i="1" dirty="0">
                  <a:latin typeface="Cambria" panose="02040503050406030204" pitchFamily="18" charset="0"/>
                  <a:ea typeface="Droid Serif"/>
                  <a:cs typeface="Droid Serif"/>
                  <a:sym typeface="Droid Serif"/>
                </a:rPr>
                <a:t>C. elegans </a:t>
              </a:r>
              <a:r>
                <a:rPr lang="en-US" sz="1800" dirty="0">
                  <a:latin typeface="Cambria" panose="02040503050406030204" pitchFamily="18" charset="0"/>
                  <a:ea typeface="Droid Serif"/>
                  <a:cs typeface="Droid Serif"/>
                  <a:sym typeface="Droid Serif"/>
                </a:rPr>
                <a:t>(a). Structure of </a:t>
              </a:r>
              <a:r>
                <a:rPr lang="en-US" sz="1800" i="1" dirty="0">
                  <a:latin typeface="Cambria" panose="02040503050406030204" pitchFamily="18" charset="0"/>
                  <a:ea typeface="Droid Serif"/>
                  <a:cs typeface="Droid Serif"/>
                  <a:sym typeface="Droid Serif"/>
                </a:rPr>
                <a:t>C. elegans </a:t>
              </a:r>
              <a:r>
                <a:rPr lang="en-US" sz="1800" dirty="0">
                  <a:latin typeface="Cambria" panose="02040503050406030204" pitchFamily="18" charset="0"/>
                  <a:ea typeface="Droid Serif"/>
                  <a:cs typeface="Droid Serif"/>
                  <a:sym typeface="Droid Serif"/>
                </a:rPr>
                <a:t>primary cilia found on certain neurons.(b).</a:t>
              </a:r>
              <a:endParaRPr sz="1800" dirty="0">
                <a:latin typeface="Cambria" panose="02040503050406030204" pitchFamily="18" charset="0"/>
                <a:ea typeface="Droid Serif"/>
                <a:cs typeface="Droid Serif"/>
                <a:sym typeface="Droid Serif"/>
              </a:endParaRPr>
            </a:p>
          </p:txBody>
        </p:sp>
      </p:grpSp>
      <p:sp>
        <p:nvSpPr>
          <p:cNvPr id="206" name="Shape 206"/>
          <p:cNvSpPr txBox="1"/>
          <p:nvPr/>
        </p:nvSpPr>
        <p:spPr>
          <a:xfrm>
            <a:off x="2774896" y="10731019"/>
            <a:ext cx="9369810" cy="693562"/>
          </a:xfrm>
          <a:prstGeom prst="rect">
            <a:avLst/>
          </a:prstGeom>
          <a:noFill/>
          <a:ln>
            <a:noFill/>
          </a:ln>
        </p:spPr>
        <p:txBody>
          <a:bodyPr spcFirstLastPara="1" wrap="square" lIns="91425" tIns="91425" rIns="91425" bIns="91425" anchor="t" anchorCtr="0">
            <a:noAutofit/>
          </a:bodyPr>
          <a:lstStyle/>
          <a:p>
            <a:r>
              <a:rPr lang="en-US" sz="1800" dirty="0">
                <a:solidFill>
                  <a:sysClr val="windowText" lastClr="000000"/>
                </a:solidFill>
                <a:latin typeface="Cambria" panose="02040503050406030204" pitchFamily="18" charset="0"/>
                <a:ea typeface="Droid Serif"/>
                <a:cs typeface="Droid Serif"/>
                <a:sym typeface="Droid Serif"/>
              </a:rPr>
              <a:t>Figure 1. The etiology of human polycystic kidney disease (a, left – normal kidney, right – diseased kidney) can be studied using zebrafish (b) and </a:t>
            </a:r>
            <a:r>
              <a:rPr lang="en-US" sz="1800" i="1" dirty="0">
                <a:solidFill>
                  <a:sysClr val="windowText" lastClr="000000"/>
                </a:solidFill>
                <a:latin typeface="Cambria" panose="02040503050406030204" pitchFamily="18" charset="0"/>
                <a:ea typeface="Droid Serif"/>
                <a:cs typeface="Droid Serif"/>
                <a:sym typeface="Droid Serif"/>
              </a:rPr>
              <a:t>C. </a:t>
            </a:r>
            <a:r>
              <a:rPr lang="en-US" sz="1800" i="1" dirty="0" err="1">
                <a:solidFill>
                  <a:sysClr val="windowText" lastClr="000000"/>
                </a:solidFill>
                <a:latin typeface="Cambria" panose="02040503050406030204" pitchFamily="18" charset="0"/>
                <a:ea typeface="Droid Serif"/>
                <a:cs typeface="Droid Serif"/>
                <a:sym typeface="Droid Serif"/>
              </a:rPr>
              <a:t>elegans</a:t>
            </a:r>
            <a:r>
              <a:rPr lang="en-US" sz="1800" i="1" dirty="0">
                <a:solidFill>
                  <a:sysClr val="windowText" lastClr="000000"/>
                </a:solidFill>
                <a:latin typeface="Cambria" panose="02040503050406030204" pitchFamily="18" charset="0"/>
                <a:ea typeface="Droid Serif"/>
                <a:cs typeface="Droid Serif"/>
                <a:sym typeface="Droid Serif"/>
              </a:rPr>
              <a:t> </a:t>
            </a:r>
            <a:r>
              <a:rPr lang="en-US" sz="1800" dirty="0">
                <a:solidFill>
                  <a:sysClr val="windowText" lastClr="000000"/>
                </a:solidFill>
                <a:latin typeface="Cambria" panose="02040503050406030204" pitchFamily="18" charset="0"/>
                <a:ea typeface="Droid Serif"/>
                <a:cs typeface="Droid Serif"/>
                <a:sym typeface="Droid Serif"/>
              </a:rPr>
              <a:t>(c), not to scale. </a:t>
            </a:r>
            <a:endParaRPr sz="1800" dirty="0">
              <a:solidFill>
                <a:sysClr val="windowText" lastClr="000000"/>
              </a:solidFill>
              <a:latin typeface="Cambria" panose="02040503050406030204" pitchFamily="18" charset="0"/>
              <a:ea typeface="Droid Serif"/>
              <a:cs typeface="Droid Serif"/>
              <a:sym typeface="Droid Serif"/>
            </a:endParaRPr>
          </a:p>
        </p:txBody>
      </p:sp>
      <p:cxnSp>
        <p:nvCxnSpPr>
          <p:cNvPr id="202" name="Shape 202"/>
          <p:cNvCxnSpPr>
            <a:cxnSpLocks/>
          </p:cNvCxnSpPr>
          <p:nvPr/>
        </p:nvCxnSpPr>
        <p:spPr>
          <a:xfrm>
            <a:off x="984942" y="7296208"/>
            <a:ext cx="12473732" cy="24021"/>
          </a:xfrm>
          <a:prstGeom prst="straightConnector1">
            <a:avLst/>
          </a:prstGeom>
          <a:noFill/>
          <a:ln w="57150" cap="flat" cmpd="sng">
            <a:solidFill>
              <a:srgbClr val="428840"/>
            </a:solidFill>
            <a:prstDash val="solid"/>
            <a:round/>
            <a:headEnd type="none" w="sm" len="sm"/>
            <a:tailEnd type="none" w="sm" len="sm"/>
          </a:ln>
        </p:spPr>
      </p:cxnSp>
      <p:pic>
        <p:nvPicPr>
          <p:cNvPr id="212" name="Shape 212"/>
          <p:cNvPicPr preferRelativeResize="0"/>
          <p:nvPr/>
        </p:nvPicPr>
        <p:blipFill rotWithShape="1">
          <a:blip r:embed="rId5">
            <a:alphaModFix/>
          </a:blip>
          <a:srcRect l="45982" t="44820" r="20621" b="46205"/>
          <a:stretch/>
        </p:blipFill>
        <p:spPr>
          <a:xfrm>
            <a:off x="24656148" y="34560928"/>
            <a:ext cx="2741369" cy="1347865"/>
          </a:xfrm>
          <a:prstGeom prst="rect">
            <a:avLst/>
          </a:prstGeom>
          <a:noFill/>
          <a:ln>
            <a:noFill/>
          </a:ln>
        </p:spPr>
      </p:pic>
      <p:pic>
        <p:nvPicPr>
          <p:cNvPr id="213" name="Shape 213"/>
          <p:cNvPicPr preferRelativeResize="0"/>
          <p:nvPr/>
        </p:nvPicPr>
        <p:blipFill rotWithShape="1">
          <a:blip r:embed="rId6">
            <a:alphaModFix/>
          </a:blip>
          <a:srcRect l="49237" t="33289" r="13631" b="55020"/>
          <a:stretch/>
        </p:blipFill>
        <p:spPr>
          <a:xfrm>
            <a:off x="21692294" y="34560928"/>
            <a:ext cx="2857894" cy="1351092"/>
          </a:xfrm>
          <a:prstGeom prst="rect">
            <a:avLst/>
          </a:prstGeom>
          <a:noFill/>
          <a:ln>
            <a:noFill/>
          </a:ln>
        </p:spPr>
      </p:pic>
      <p:sp>
        <p:nvSpPr>
          <p:cNvPr id="4" name="TextBox 3">
            <a:extLst>
              <a:ext uri="{FF2B5EF4-FFF2-40B4-BE49-F238E27FC236}">
                <a16:creationId xmlns:a16="http://schemas.microsoft.com/office/drawing/2014/main" id="{6D3EAE71-891E-49B5-BBDE-EA638CB294AF}"/>
              </a:ext>
            </a:extLst>
          </p:cNvPr>
          <p:cNvSpPr txBox="1"/>
          <p:nvPr/>
        </p:nvSpPr>
        <p:spPr>
          <a:xfrm>
            <a:off x="5123073" y="6398232"/>
            <a:ext cx="4197470" cy="830997"/>
          </a:xfrm>
          <a:prstGeom prst="rect">
            <a:avLst/>
          </a:prstGeom>
          <a:noFill/>
        </p:spPr>
        <p:txBody>
          <a:bodyPr wrap="square" rtlCol="0">
            <a:spAutoFit/>
          </a:bodyPr>
          <a:lstStyle/>
          <a:p>
            <a:r>
              <a:rPr lang="en-US" sz="4800" b="1" dirty="0">
                <a:latin typeface="Cambria" panose="02040503050406030204" pitchFamily="18" charset="0"/>
              </a:rPr>
              <a:t>Introduction</a:t>
            </a:r>
          </a:p>
        </p:txBody>
      </p:sp>
      <p:pic>
        <p:nvPicPr>
          <p:cNvPr id="6" name="Picture 5">
            <a:extLst>
              <a:ext uri="{FF2B5EF4-FFF2-40B4-BE49-F238E27FC236}">
                <a16:creationId xmlns:a16="http://schemas.microsoft.com/office/drawing/2014/main" id="{6F886E32-CC57-4CC5-91F2-B59B465E6D3A}"/>
              </a:ext>
            </a:extLst>
          </p:cNvPr>
          <p:cNvPicPr>
            <a:picLocks noChangeAspect="1"/>
          </p:cNvPicPr>
          <p:nvPr/>
        </p:nvPicPr>
        <p:blipFill rotWithShape="1">
          <a:blip r:embed="rId7"/>
          <a:srcRect l="22218" t="12160" r="15645" b="22984"/>
          <a:stretch/>
        </p:blipFill>
        <p:spPr>
          <a:xfrm rot="5400000">
            <a:off x="22351148" y="32286623"/>
            <a:ext cx="1540186" cy="2857893"/>
          </a:xfrm>
          <a:prstGeom prst="rect">
            <a:avLst/>
          </a:prstGeom>
        </p:spPr>
      </p:pic>
      <p:pic>
        <p:nvPicPr>
          <p:cNvPr id="7" name="Picture 6">
            <a:extLst>
              <a:ext uri="{FF2B5EF4-FFF2-40B4-BE49-F238E27FC236}">
                <a16:creationId xmlns:a16="http://schemas.microsoft.com/office/drawing/2014/main" id="{99B0D2DA-1B71-47D5-B071-24E446268A06}"/>
              </a:ext>
            </a:extLst>
          </p:cNvPr>
          <p:cNvPicPr>
            <a:picLocks noChangeAspect="1"/>
          </p:cNvPicPr>
          <p:nvPr/>
        </p:nvPicPr>
        <p:blipFill rotWithShape="1">
          <a:blip r:embed="rId8"/>
          <a:srcRect l="36488" t="21661" r="16512" b="30523"/>
          <a:stretch/>
        </p:blipFill>
        <p:spPr>
          <a:xfrm rot="5400000">
            <a:off x="25278470" y="32312962"/>
            <a:ext cx="1539160" cy="2783804"/>
          </a:xfrm>
          <a:prstGeom prst="rect">
            <a:avLst/>
          </a:prstGeom>
        </p:spPr>
      </p:pic>
      <p:sp>
        <p:nvSpPr>
          <p:cNvPr id="11" name="TextBox 10">
            <a:extLst>
              <a:ext uri="{FF2B5EF4-FFF2-40B4-BE49-F238E27FC236}">
                <a16:creationId xmlns:a16="http://schemas.microsoft.com/office/drawing/2014/main" id="{517EE6B3-7C58-41BB-BDC8-2FDCE418DD89}"/>
              </a:ext>
            </a:extLst>
          </p:cNvPr>
          <p:cNvSpPr txBox="1"/>
          <p:nvPr/>
        </p:nvSpPr>
        <p:spPr>
          <a:xfrm>
            <a:off x="979976" y="32041174"/>
            <a:ext cx="12504515" cy="923330"/>
          </a:xfrm>
          <a:prstGeom prst="rect">
            <a:avLst/>
          </a:prstGeom>
          <a:noFill/>
        </p:spPr>
        <p:txBody>
          <a:bodyPr wrap="square" rtlCol="0">
            <a:spAutoFit/>
          </a:bodyPr>
          <a:lstStyle/>
          <a:p>
            <a:r>
              <a:rPr lang="en-US" sz="1800" dirty="0">
                <a:latin typeface="Cambria" panose="02040503050406030204" pitchFamily="18" charset="0"/>
              </a:rPr>
              <a:t>Figure 2. Strategy for locating the mutation in </a:t>
            </a:r>
            <a:r>
              <a:rPr lang="en-US" sz="1800" i="1" dirty="0">
                <a:latin typeface="Cambria" panose="02040503050406030204" pitchFamily="18" charset="0"/>
              </a:rPr>
              <a:t>spinner </a:t>
            </a:r>
            <a:r>
              <a:rPr lang="en-US" sz="1800" dirty="0">
                <a:latin typeface="Cambria" panose="02040503050406030204" pitchFamily="18" charset="0"/>
              </a:rPr>
              <a:t>mutant zebrafish.  Amplification and cleavage  of wild-type DNA (b) verity that protocols (a) work in our lab.   Identification of the boundaries of the deletion (c) will be useful for identifying candidate genes.  </a:t>
            </a:r>
          </a:p>
        </p:txBody>
      </p:sp>
      <p:sp>
        <p:nvSpPr>
          <p:cNvPr id="3" name="Rectangle 2">
            <a:extLst>
              <a:ext uri="{FF2B5EF4-FFF2-40B4-BE49-F238E27FC236}">
                <a16:creationId xmlns:a16="http://schemas.microsoft.com/office/drawing/2014/main" id="{BFF57B42-6E56-4013-86DB-FAE84B74D261}"/>
              </a:ext>
            </a:extLst>
          </p:cNvPr>
          <p:cNvSpPr/>
          <p:nvPr/>
        </p:nvSpPr>
        <p:spPr>
          <a:xfrm>
            <a:off x="28451548" y="30603279"/>
            <a:ext cx="12956169" cy="4524315"/>
          </a:xfrm>
          <a:prstGeom prst="rect">
            <a:avLst/>
          </a:prstGeom>
        </p:spPr>
        <p:txBody>
          <a:bodyPr wrap="square">
            <a:spAutoFit/>
          </a:bodyPr>
          <a:lstStyle/>
          <a:p>
            <a:r>
              <a:rPr lang="en-US" sz="2400" dirty="0">
                <a:solidFill>
                  <a:schemeClr val="tx1"/>
                </a:solidFill>
                <a:latin typeface="Cambria" panose="02040503050406030204" pitchFamily="18" charset="0"/>
              </a:rPr>
              <a:t>1. Afzelius BA.  (2004) Cilia-related diseases. J </a:t>
            </a:r>
            <a:r>
              <a:rPr lang="en-US" sz="2400" dirty="0" err="1">
                <a:solidFill>
                  <a:schemeClr val="tx1"/>
                </a:solidFill>
                <a:latin typeface="Cambria" panose="02040503050406030204" pitchFamily="18" charset="0"/>
              </a:rPr>
              <a:t>Pathol</a:t>
            </a:r>
            <a:r>
              <a:rPr lang="en-US" sz="2400" dirty="0">
                <a:solidFill>
                  <a:schemeClr val="tx1"/>
                </a:solidFill>
                <a:latin typeface="Cambria" panose="02040503050406030204" pitchFamily="18" charset="0"/>
              </a:rPr>
              <a:t>.  204(4):470-477.   </a:t>
            </a:r>
          </a:p>
          <a:p>
            <a:r>
              <a:rPr lang="en-US" sz="2400" dirty="0">
                <a:solidFill>
                  <a:schemeClr val="tx1"/>
                </a:solidFill>
                <a:latin typeface="Cambria" panose="02040503050406030204" pitchFamily="18" charset="0"/>
              </a:rPr>
              <a:t>2. Wang Z, Gerstein M, Snyder M. (2009)  RNA-</a:t>
            </a:r>
            <a:r>
              <a:rPr lang="en-US" sz="2400" dirty="0" err="1">
                <a:solidFill>
                  <a:schemeClr val="tx1"/>
                </a:solidFill>
                <a:latin typeface="Cambria" panose="02040503050406030204" pitchFamily="18" charset="0"/>
              </a:rPr>
              <a:t>Seq</a:t>
            </a:r>
            <a:r>
              <a:rPr lang="en-US" sz="2400" dirty="0">
                <a:solidFill>
                  <a:schemeClr val="tx1"/>
                </a:solidFill>
                <a:latin typeface="Cambria" panose="02040503050406030204" pitchFamily="18" charset="0"/>
              </a:rPr>
              <a:t>: a revolutionary tool for transcriptomics.  Nat Rev Genet. 10(1):57-63. </a:t>
            </a:r>
          </a:p>
          <a:p>
            <a:r>
              <a:rPr lang="en-US" sz="2400" dirty="0">
                <a:solidFill>
                  <a:schemeClr val="tx1"/>
                </a:solidFill>
                <a:latin typeface="Cambria" panose="02040503050406030204" pitchFamily="18" charset="0"/>
              </a:rPr>
              <a:t>3. Hsu LS, </a:t>
            </a:r>
            <a:r>
              <a:rPr lang="en-US" sz="2400" dirty="0" err="1">
                <a:solidFill>
                  <a:schemeClr val="tx1"/>
                </a:solidFill>
                <a:latin typeface="Cambria" panose="02040503050406030204" pitchFamily="18" charset="0"/>
              </a:rPr>
              <a:t>Chiou</a:t>
            </a:r>
            <a:r>
              <a:rPr lang="en-US" sz="2400" dirty="0">
                <a:solidFill>
                  <a:schemeClr val="tx1"/>
                </a:solidFill>
                <a:latin typeface="Cambria" panose="02040503050406030204" pitchFamily="18" charset="0"/>
              </a:rPr>
              <a:t> BH, Hsu TW, Wang CC, Chen SC. (2016) The regulation of transcriptome responses in zebrafish embryo exposure to </a:t>
            </a:r>
            <a:r>
              <a:rPr lang="en-US" sz="2400" dirty="0" err="1">
                <a:solidFill>
                  <a:schemeClr val="tx1"/>
                </a:solidFill>
                <a:latin typeface="Cambria" panose="02040503050406030204" pitchFamily="18" charset="0"/>
              </a:rPr>
              <a:t>triadimefon</a:t>
            </a:r>
            <a:r>
              <a:rPr lang="en-US" sz="2400" dirty="0">
                <a:solidFill>
                  <a:schemeClr val="tx1"/>
                </a:solidFill>
                <a:latin typeface="Cambria" panose="02040503050406030204" pitchFamily="18" charset="0"/>
              </a:rPr>
              <a:t>.  Environ </a:t>
            </a:r>
            <a:r>
              <a:rPr lang="en-US" sz="2400" dirty="0" err="1">
                <a:solidFill>
                  <a:schemeClr val="tx1"/>
                </a:solidFill>
                <a:latin typeface="Cambria" panose="02040503050406030204" pitchFamily="18" charset="0"/>
              </a:rPr>
              <a:t>Toxicol</a:t>
            </a:r>
            <a:r>
              <a:rPr lang="en-US" sz="2400" dirty="0">
                <a:solidFill>
                  <a:schemeClr val="tx1"/>
                </a:solidFill>
                <a:latin typeface="Cambria" panose="02040503050406030204" pitchFamily="18" charset="0"/>
              </a:rPr>
              <a:t>. </a:t>
            </a:r>
          </a:p>
          <a:p>
            <a:r>
              <a:rPr lang="en-US" sz="2400" dirty="0">
                <a:solidFill>
                  <a:schemeClr val="tx1"/>
                </a:solidFill>
                <a:latin typeface="Cambria" panose="02040503050406030204" pitchFamily="18" charset="0"/>
              </a:rPr>
              <a:t>4. Yin J, Morrissey ME, Shine L, Kennedy C, Higgins DG, Kennedy BN. (2014) Genes and signaling networks regulated during zebrafish optic vesicle morphogenesis. BMC Genomics. 15:825.</a:t>
            </a:r>
          </a:p>
          <a:p>
            <a:r>
              <a:rPr lang="en-US" sz="2400" dirty="0">
                <a:solidFill>
                  <a:schemeClr val="tx1"/>
                </a:solidFill>
                <a:latin typeface="Cambria" panose="02040503050406030204" pitchFamily="18" charset="0"/>
              </a:rPr>
              <a:t>5. Yang H, Zhou Y, </a:t>
            </a:r>
            <a:r>
              <a:rPr lang="en-US" sz="2400" dirty="0" err="1">
                <a:solidFill>
                  <a:schemeClr val="tx1"/>
                </a:solidFill>
                <a:latin typeface="Cambria" panose="02040503050406030204" pitchFamily="18" charset="0"/>
              </a:rPr>
              <a:t>Gu</a:t>
            </a:r>
            <a:r>
              <a:rPr lang="en-US" sz="2400" dirty="0">
                <a:solidFill>
                  <a:schemeClr val="tx1"/>
                </a:solidFill>
                <a:latin typeface="Cambria" panose="02040503050406030204" pitchFamily="18" charset="0"/>
              </a:rPr>
              <a:t> J, </a:t>
            </a:r>
            <a:r>
              <a:rPr lang="en-US" sz="2400" dirty="0" err="1">
                <a:solidFill>
                  <a:schemeClr val="tx1"/>
                </a:solidFill>
                <a:latin typeface="Cambria" panose="02040503050406030204" pitchFamily="18" charset="0"/>
              </a:rPr>
              <a:t>Xie</a:t>
            </a:r>
            <a:r>
              <a:rPr lang="en-US" sz="2400" dirty="0">
                <a:solidFill>
                  <a:schemeClr val="tx1"/>
                </a:solidFill>
                <a:latin typeface="Cambria" panose="02040503050406030204" pitchFamily="18" charset="0"/>
              </a:rPr>
              <a:t> S, Xu Y, Zhu G, Wang L, Huang J, Ma H, Yao J. (2013) Deep mRNA sequencing analysis to capture the transcriptome landscape of zebrafish embryos and larvae. </a:t>
            </a:r>
            <a:r>
              <a:rPr lang="en-US" sz="2400" dirty="0" err="1">
                <a:solidFill>
                  <a:schemeClr val="tx1"/>
                </a:solidFill>
                <a:latin typeface="Cambria" panose="02040503050406030204" pitchFamily="18" charset="0"/>
              </a:rPr>
              <a:t>PLoS</a:t>
            </a:r>
            <a:r>
              <a:rPr lang="en-US" sz="2400" dirty="0">
                <a:solidFill>
                  <a:schemeClr val="tx1"/>
                </a:solidFill>
                <a:latin typeface="Cambria" panose="02040503050406030204" pitchFamily="18" charset="0"/>
              </a:rPr>
              <a:t> One. 8(5):e64058.  </a:t>
            </a:r>
          </a:p>
          <a:p>
            <a:r>
              <a:rPr lang="en-US" sz="2400" dirty="0">
                <a:solidFill>
                  <a:schemeClr val="tx1"/>
                </a:solidFill>
                <a:latin typeface="Cambria" panose="02040503050406030204" pitchFamily="18" charset="0"/>
              </a:rPr>
              <a:t>6. </a:t>
            </a:r>
            <a:r>
              <a:rPr lang="en-US" sz="2400" dirty="0" err="1">
                <a:solidFill>
                  <a:schemeClr val="tx1"/>
                </a:solidFill>
                <a:latin typeface="Cambria" panose="02040503050406030204" pitchFamily="18" charset="0"/>
              </a:rPr>
              <a:t>Amack</a:t>
            </a:r>
            <a:r>
              <a:rPr lang="en-US" sz="2400" dirty="0">
                <a:solidFill>
                  <a:schemeClr val="tx1"/>
                </a:solidFill>
                <a:latin typeface="Cambria" panose="02040503050406030204" pitchFamily="18" charset="0"/>
              </a:rPr>
              <a:t> lab; University of New York, Upstate Medical University</a:t>
            </a:r>
          </a:p>
          <a:p>
            <a:r>
              <a:rPr lang="en-US" sz="2400" dirty="0">
                <a:solidFill>
                  <a:schemeClr val="tx1"/>
                </a:solidFill>
                <a:latin typeface="Cambria" panose="02040503050406030204" pitchFamily="18" charset="0"/>
              </a:rPr>
              <a:t>7. </a:t>
            </a:r>
            <a:r>
              <a:rPr lang="en-US" sz="2400" dirty="0" err="1">
                <a:solidFill>
                  <a:schemeClr val="tx1"/>
                </a:solidFill>
                <a:latin typeface="Cambria" panose="02040503050406030204" pitchFamily="18" charset="0"/>
              </a:rPr>
              <a:t>Wormatlas</a:t>
            </a:r>
            <a:r>
              <a:rPr lang="en-US" sz="2400" dirty="0">
                <a:solidFill>
                  <a:schemeClr val="tx1"/>
                </a:solidFill>
                <a:latin typeface="Cambria" panose="02040503050406030204" pitchFamily="18" charset="0"/>
              </a:rPr>
              <a:t>; Introduction to male C. </a:t>
            </a:r>
            <a:r>
              <a:rPr lang="en-US" sz="2400" dirty="0" err="1">
                <a:solidFill>
                  <a:schemeClr val="tx1"/>
                </a:solidFill>
                <a:latin typeface="Cambria" panose="02040503050406030204" pitchFamily="18" charset="0"/>
              </a:rPr>
              <a:t>elegan</a:t>
            </a:r>
            <a:r>
              <a:rPr lang="en-US" sz="2400" dirty="0">
                <a:solidFill>
                  <a:schemeClr val="tx1"/>
                </a:solidFill>
                <a:latin typeface="Cambria" panose="02040503050406030204" pitchFamily="18" charset="0"/>
              </a:rPr>
              <a:t> anatomy</a:t>
            </a:r>
          </a:p>
        </p:txBody>
      </p:sp>
      <p:cxnSp>
        <p:nvCxnSpPr>
          <p:cNvPr id="87" name="Shape 202">
            <a:extLst>
              <a:ext uri="{FF2B5EF4-FFF2-40B4-BE49-F238E27FC236}">
                <a16:creationId xmlns:a16="http://schemas.microsoft.com/office/drawing/2014/main" id="{ADF56FF6-5DCD-4647-8A6C-0263D913C412}"/>
              </a:ext>
            </a:extLst>
          </p:cNvPr>
          <p:cNvCxnSpPr>
            <a:cxnSpLocks/>
          </p:cNvCxnSpPr>
          <p:nvPr/>
        </p:nvCxnSpPr>
        <p:spPr>
          <a:xfrm>
            <a:off x="968130" y="18712702"/>
            <a:ext cx="12473732" cy="24021"/>
          </a:xfrm>
          <a:prstGeom prst="straightConnector1">
            <a:avLst/>
          </a:prstGeom>
          <a:noFill/>
          <a:ln w="57150" cap="flat" cmpd="sng">
            <a:solidFill>
              <a:srgbClr val="428840"/>
            </a:solidFill>
            <a:prstDash val="solid"/>
            <a:round/>
            <a:headEnd type="none" w="sm" len="sm"/>
            <a:tailEnd type="none" w="sm" len="sm"/>
          </a:ln>
        </p:spPr>
      </p:cxnSp>
      <p:cxnSp>
        <p:nvCxnSpPr>
          <p:cNvPr id="88" name="Shape 202">
            <a:extLst>
              <a:ext uri="{FF2B5EF4-FFF2-40B4-BE49-F238E27FC236}">
                <a16:creationId xmlns:a16="http://schemas.microsoft.com/office/drawing/2014/main" id="{BC24C7FE-2BBC-4F19-82F9-F3AADE20D350}"/>
              </a:ext>
            </a:extLst>
          </p:cNvPr>
          <p:cNvCxnSpPr>
            <a:cxnSpLocks/>
          </p:cNvCxnSpPr>
          <p:nvPr/>
        </p:nvCxnSpPr>
        <p:spPr>
          <a:xfrm>
            <a:off x="14897572" y="7296208"/>
            <a:ext cx="12473732" cy="24021"/>
          </a:xfrm>
          <a:prstGeom prst="straightConnector1">
            <a:avLst/>
          </a:prstGeom>
          <a:noFill/>
          <a:ln w="57150" cap="flat" cmpd="sng">
            <a:solidFill>
              <a:srgbClr val="428840"/>
            </a:solidFill>
            <a:prstDash val="solid"/>
            <a:round/>
            <a:headEnd type="none" w="sm" len="sm"/>
            <a:tailEnd type="none" w="sm" len="sm"/>
          </a:ln>
        </p:spPr>
      </p:cxnSp>
      <p:cxnSp>
        <p:nvCxnSpPr>
          <p:cNvPr id="89" name="Shape 202">
            <a:extLst>
              <a:ext uri="{FF2B5EF4-FFF2-40B4-BE49-F238E27FC236}">
                <a16:creationId xmlns:a16="http://schemas.microsoft.com/office/drawing/2014/main" id="{06014967-06C3-4909-B75E-B53B4C154449}"/>
              </a:ext>
            </a:extLst>
          </p:cNvPr>
          <p:cNvCxnSpPr>
            <a:cxnSpLocks/>
          </p:cNvCxnSpPr>
          <p:nvPr/>
        </p:nvCxnSpPr>
        <p:spPr>
          <a:xfrm>
            <a:off x="28652896" y="7296208"/>
            <a:ext cx="12473732" cy="24021"/>
          </a:xfrm>
          <a:prstGeom prst="straightConnector1">
            <a:avLst/>
          </a:prstGeom>
          <a:noFill/>
          <a:ln w="57150" cap="flat" cmpd="sng">
            <a:solidFill>
              <a:srgbClr val="428840"/>
            </a:solidFill>
            <a:prstDash val="solid"/>
            <a:round/>
            <a:headEnd type="none" w="sm" len="sm"/>
            <a:tailEnd type="none" w="sm" len="sm"/>
          </a:ln>
        </p:spPr>
      </p:cxnSp>
      <p:cxnSp>
        <p:nvCxnSpPr>
          <p:cNvPr id="90" name="Shape 202">
            <a:extLst>
              <a:ext uri="{FF2B5EF4-FFF2-40B4-BE49-F238E27FC236}">
                <a16:creationId xmlns:a16="http://schemas.microsoft.com/office/drawing/2014/main" id="{8A3AA799-3B9C-42A9-B340-380449855A4C}"/>
              </a:ext>
            </a:extLst>
          </p:cNvPr>
          <p:cNvCxnSpPr>
            <a:cxnSpLocks/>
          </p:cNvCxnSpPr>
          <p:nvPr/>
        </p:nvCxnSpPr>
        <p:spPr>
          <a:xfrm>
            <a:off x="14881101" y="30125336"/>
            <a:ext cx="12473732" cy="24021"/>
          </a:xfrm>
          <a:prstGeom prst="straightConnector1">
            <a:avLst/>
          </a:prstGeom>
          <a:noFill/>
          <a:ln w="57150" cap="flat" cmpd="sng">
            <a:solidFill>
              <a:srgbClr val="428840"/>
            </a:solidFill>
            <a:prstDash val="solid"/>
            <a:round/>
            <a:headEnd type="none" w="sm" len="sm"/>
            <a:tailEnd type="none" w="sm" len="sm"/>
          </a:ln>
        </p:spPr>
      </p:cxnSp>
      <p:sp>
        <p:nvSpPr>
          <p:cNvPr id="92" name="Shape 189">
            <a:extLst>
              <a:ext uri="{FF2B5EF4-FFF2-40B4-BE49-F238E27FC236}">
                <a16:creationId xmlns:a16="http://schemas.microsoft.com/office/drawing/2014/main" id="{24F47834-B6A3-48BC-9D52-5BC4CBB59951}"/>
              </a:ext>
            </a:extLst>
          </p:cNvPr>
          <p:cNvSpPr txBox="1"/>
          <p:nvPr/>
        </p:nvSpPr>
        <p:spPr>
          <a:xfrm>
            <a:off x="21666813" y="32900391"/>
            <a:ext cx="4353064" cy="650201"/>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dirty="0">
                <a:latin typeface="Cambria" panose="02040503050406030204" pitchFamily="18" charset="0"/>
              </a:rPr>
              <a:t>a			    b</a:t>
            </a:r>
            <a:endParaRPr sz="1800" dirty="0">
              <a:latin typeface="Cambria" panose="02040503050406030204" pitchFamily="18" charset="0"/>
            </a:endParaRPr>
          </a:p>
        </p:txBody>
      </p:sp>
      <p:sp>
        <p:nvSpPr>
          <p:cNvPr id="93" name="Shape 189">
            <a:extLst>
              <a:ext uri="{FF2B5EF4-FFF2-40B4-BE49-F238E27FC236}">
                <a16:creationId xmlns:a16="http://schemas.microsoft.com/office/drawing/2014/main" id="{D9FF2136-B6D3-47FD-9C91-D272A1691AE5}"/>
              </a:ext>
            </a:extLst>
          </p:cNvPr>
          <p:cNvSpPr txBox="1"/>
          <p:nvPr/>
        </p:nvSpPr>
        <p:spPr>
          <a:xfrm>
            <a:off x="21666813" y="34503970"/>
            <a:ext cx="4135495" cy="650201"/>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dirty="0">
                <a:latin typeface="Cambria" panose="02040503050406030204" pitchFamily="18" charset="0"/>
              </a:rPr>
              <a:t>c		                       d		     </a:t>
            </a:r>
            <a:endParaRPr sz="1800" dirty="0">
              <a:latin typeface="Cambria" panose="02040503050406030204" pitchFamily="18" charset="0"/>
            </a:endParaRPr>
          </a:p>
        </p:txBody>
      </p:sp>
      <p:pic>
        <p:nvPicPr>
          <p:cNvPr id="22" name="Picture 21">
            <a:extLst>
              <a:ext uri="{FF2B5EF4-FFF2-40B4-BE49-F238E27FC236}">
                <a16:creationId xmlns:a16="http://schemas.microsoft.com/office/drawing/2014/main" id="{0DF6CC70-73BC-45DE-B443-BDFB8205FA63}"/>
              </a:ext>
            </a:extLst>
          </p:cNvPr>
          <p:cNvPicPr>
            <a:picLocks noChangeAspect="1"/>
          </p:cNvPicPr>
          <p:nvPr/>
        </p:nvPicPr>
        <p:blipFill>
          <a:blip r:embed="rId9"/>
          <a:stretch>
            <a:fillRect/>
          </a:stretch>
        </p:blipFill>
        <p:spPr>
          <a:xfrm>
            <a:off x="38125084" y="9011986"/>
            <a:ext cx="2667000" cy="1981200"/>
          </a:xfrm>
          <a:prstGeom prst="rect">
            <a:avLst/>
          </a:prstGeom>
        </p:spPr>
      </p:pic>
      <p:sp>
        <p:nvSpPr>
          <p:cNvPr id="23" name="TextBox 22">
            <a:extLst>
              <a:ext uri="{FF2B5EF4-FFF2-40B4-BE49-F238E27FC236}">
                <a16:creationId xmlns:a16="http://schemas.microsoft.com/office/drawing/2014/main" id="{92E3E6A4-398B-4930-A815-475DB1A4F60A}"/>
              </a:ext>
            </a:extLst>
          </p:cNvPr>
          <p:cNvSpPr txBox="1"/>
          <p:nvPr/>
        </p:nvSpPr>
        <p:spPr>
          <a:xfrm>
            <a:off x="38082376" y="10961023"/>
            <a:ext cx="2752416" cy="1200329"/>
          </a:xfrm>
          <a:prstGeom prst="rect">
            <a:avLst/>
          </a:prstGeom>
          <a:noFill/>
        </p:spPr>
        <p:txBody>
          <a:bodyPr wrap="square" rtlCol="0">
            <a:spAutoFit/>
          </a:bodyPr>
          <a:lstStyle/>
          <a:p>
            <a:r>
              <a:rPr lang="en-US" sz="1800" dirty="0">
                <a:latin typeface="Cambria" panose="02040503050406030204" pitchFamily="18" charset="0"/>
              </a:rPr>
              <a:t>Figure 6: Example of wild-type asymmetric heart looping (</a:t>
            </a:r>
            <a:r>
              <a:rPr lang="en-US" sz="1800" dirty="0" err="1">
                <a:latin typeface="Cambria" panose="02040503050406030204" pitchFamily="18" charset="0"/>
              </a:rPr>
              <a:t>Amack</a:t>
            </a:r>
            <a:r>
              <a:rPr lang="en-US" sz="1800" dirty="0">
                <a:latin typeface="Cambria" panose="02040503050406030204" pitchFamily="18" charset="0"/>
              </a:rPr>
              <a:t> 2018)</a:t>
            </a:r>
            <a:r>
              <a:rPr lang="en-US" sz="1800" dirty="0">
                <a:solidFill>
                  <a:schemeClr val="dk1"/>
                </a:solidFill>
                <a:latin typeface="Cambria" panose="02040503050406030204" pitchFamily="18" charset="0"/>
                <a:ea typeface="Droid Serif"/>
                <a:cs typeface="Angsana New" panose="02020603050405020304" pitchFamily="18" charset="-34"/>
                <a:sym typeface="Droid Serif"/>
              </a:rPr>
              <a:t> .</a:t>
            </a:r>
            <a:r>
              <a:rPr lang="en-US" sz="1800" baseline="30000" dirty="0">
                <a:solidFill>
                  <a:schemeClr val="dk1"/>
                </a:solidFill>
                <a:latin typeface="Cambria" panose="02040503050406030204" pitchFamily="18" charset="0"/>
                <a:ea typeface="Droid Serif"/>
                <a:cs typeface="Angsana New" panose="02020603050405020304" pitchFamily="18" charset="-34"/>
                <a:sym typeface="Droid Serif"/>
              </a:rPr>
              <a:t>6</a:t>
            </a:r>
            <a:endParaRPr lang="en-US" sz="1800" dirty="0">
              <a:solidFill>
                <a:schemeClr val="dk1"/>
              </a:solidFill>
              <a:latin typeface="Cambria" panose="02040503050406030204" pitchFamily="18" charset="0"/>
              <a:ea typeface="Droid Serif"/>
              <a:cs typeface="Angsana New" panose="02020603050405020304" pitchFamily="18" charset="-34"/>
              <a:sym typeface="Droid Serif"/>
            </a:endParaRPr>
          </a:p>
          <a:p>
            <a:endParaRPr lang="en-US" sz="1800" dirty="0">
              <a:solidFill>
                <a:srgbClr val="7030A0"/>
              </a:solidFill>
              <a:latin typeface="Cambria" panose="02040503050406030204" pitchFamily="18" charset="0"/>
            </a:endParaRPr>
          </a:p>
        </p:txBody>
      </p:sp>
      <p:sp>
        <p:nvSpPr>
          <p:cNvPr id="16" name="TextBox 15"/>
          <p:cNvSpPr txBox="1"/>
          <p:nvPr/>
        </p:nvSpPr>
        <p:spPr>
          <a:xfrm>
            <a:off x="15232803" y="21297477"/>
            <a:ext cx="11520176" cy="1200329"/>
          </a:xfrm>
          <a:prstGeom prst="rect">
            <a:avLst/>
          </a:prstGeom>
          <a:noFill/>
        </p:spPr>
        <p:txBody>
          <a:bodyPr wrap="square" rtlCol="0">
            <a:spAutoFit/>
          </a:bodyPr>
          <a:lstStyle/>
          <a:p>
            <a:r>
              <a:rPr lang="en-US" sz="1800" dirty="0">
                <a:latin typeface="Cambria" panose="02040503050406030204" pitchFamily="18" charset="0"/>
              </a:rPr>
              <a:t>Figure 4. Reduction of </a:t>
            </a:r>
            <a:r>
              <a:rPr lang="en-US" sz="1800" i="1" dirty="0">
                <a:latin typeface="Cambria" panose="02040503050406030204" pitchFamily="18" charset="0"/>
              </a:rPr>
              <a:t>unc-13</a:t>
            </a:r>
            <a:r>
              <a:rPr lang="en-US" sz="1800" dirty="0">
                <a:latin typeface="Cambria" panose="02040503050406030204" pitchFamily="18" charset="0"/>
              </a:rPr>
              <a:t> gene expression affects ciliary structure as assessed by dye-filling.  </a:t>
            </a:r>
            <a:r>
              <a:rPr lang="en-US" sz="1800" dirty="0">
                <a:solidFill>
                  <a:schemeClr val="tx1"/>
                </a:solidFill>
                <a:latin typeface="Cambria" panose="02040503050406030204" pitchFamily="18" charset="0"/>
              </a:rPr>
              <a:t>Putative PKD-2 localization using RNAi (a) represents the step by step determination of target genes’ impact on cilia structure. </a:t>
            </a:r>
            <a:r>
              <a:rPr lang="en-US" sz="1800" dirty="0">
                <a:latin typeface="Cambria" panose="02040503050406030204" pitchFamily="18" charset="0"/>
              </a:rPr>
              <a:t>When bathed in a lipophilic fluorescent dye (b), ciliated neurons in the head and tail will take up the dye. </a:t>
            </a:r>
            <a:r>
              <a:rPr lang="en-US" sz="1800" dirty="0">
                <a:solidFill>
                  <a:schemeClr val="tx1"/>
                </a:solidFill>
                <a:latin typeface="Cambria" panose="02040503050406030204" pitchFamily="18" charset="0"/>
              </a:rPr>
              <a:t>Strains YY168 and NL2099 have been previously shown to have enhanced </a:t>
            </a:r>
            <a:r>
              <a:rPr lang="en-US" sz="1800" dirty="0">
                <a:latin typeface="Cambria" panose="02040503050406030204" pitchFamily="18" charset="0"/>
              </a:rPr>
              <a:t>sensitivity to RNAi, particularly in the neurons</a:t>
            </a:r>
            <a:r>
              <a:rPr lang="en-US" sz="1800" baseline="30000" dirty="0">
                <a:latin typeface="Cambria" panose="02040503050406030204" pitchFamily="18" charset="0"/>
              </a:rPr>
              <a:t>[5]</a:t>
            </a:r>
            <a:r>
              <a:rPr lang="en-US" sz="1800" dirty="0">
                <a:latin typeface="Cambria" panose="02040503050406030204" pitchFamily="18" charset="0"/>
              </a:rPr>
              <a:t>.</a:t>
            </a:r>
          </a:p>
        </p:txBody>
      </p:sp>
      <p:sp>
        <p:nvSpPr>
          <p:cNvPr id="2" name="TextBox 1"/>
          <p:cNvSpPr txBox="1"/>
          <p:nvPr/>
        </p:nvSpPr>
        <p:spPr>
          <a:xfrm>
            <a:off x="854217" y="7335009"/>
            <a:ext cx="12662067" cy="954107"/>
          </a:xfrm>
          <a:prstGeom prst="rect">
            <a:avLst/>
          </a:prstGeom>
          <a:noFill/>
        </p:spPr>
        <p:txBody>
          <a:bodyPr wrap="square" rtlCol="0">
            <a:spAutoFit/>
          </a:bodyPr>
          <a:lstStyle/>
          <a:p>
            <a:r>
              <a:rPr lang="en-US" sz="2800" b="1" dirty="0">
                <a:latin typeface="Cambria" panose="02040503050406030204" pitchFamily="18" charset="0"/>
              </a:rPr>
              <a:t>Our lab studies human polycystic kidney disease using zebrafish and </a:t>
            </a:r>
          </a:p>
          <a:p>
            <a:r>
              <a:rPr lang="en-US" sz="2800" b="1" i="1" dirty="0">
                <a:latin typeface="Cambria" panose="02040503050406030204" pitchFamily="18" charset="0"/>
              </a:rPr>
              <a:t>C. </a:t>
            </a:r>
            <a:r>
              <a:rPr lang="en-US" sz="2800" b="1" i="1" dirty="0" err="1">
                <a:latin typeface="Cambria" panose="02040503050406030204" pitchFamily="18" charset="0"/>
              </a:rPr>
              <a:t>elegans</a:t>
            </a:r>
            <a:r>
              <a:rPr lang="en-US" sz="2800" b="1" i="1" dirty="0">
                <a:latin typeface="Cambria" panose="02040503050406030204" pitchFamily="18" charset="0"/>
              </a:rPr>
              <a:t> </a:t>
            </a:r>
            <a:r>
              <a:rPr lang="en-US" sz="2800" b="1" dirty="0">
                <a:latin typeface="Cambria" panose="02040503050406030204" pitchFamily="18" charset="0"/>
              </a:rPr>
              <a:t>as models.  </a:t>
            </a:r>
          </a:p>
        </p:txBody>
      </p:sp>
      <p:grpSp>
        <p:nvGrpSpPr>
          <p:cNvPr id="18" name="Group 17"/>
          <p:cNvGrpSpPr/>
          <p:nvPr/>
        </p:nvGrpSpPr>
        <p:grpSpPr>
          <a:xfrm>
            <a:off x="1047128" y="27026141"/>
            <a:ext cx="4122357" cy="4596382"/>
            <a:chOff x="1980578" y="29554033"/>
            <a:chExt cx="4122357" cy="4596382"/>
          </a:xfrm>
        </p:grpSpPr>
        <p:sp>
          <p:nvSpPr>
            <p:cNvPr id="20" name="TextBox 19"/>
            <p:cNvSpPr txBox="1"/>
            <p:nvPr/>
          </p:nvSpPr>
          <p:spPr>
            <a:xfrm>
              <a:off x="2701621" y="29554033"/>
              <a:ext cx="2666114" cy="461665"/>
            </a:xfrm>
            <a:prstGeom prst="rect">
              <a:avLst/>
            </a:prstGeom>
            <a:noFill/>
          </p:spPr>
          <p:txBody>
            <a:bodyPr wrap="none" rtlCol="0">
              <a:spAutoFit/>
            </a:bodyPr>
            <a:lstStyle/>
            <a:p>
              <a:pPr algn="ctr"/>
              <a:r>
                <a:rPr lang="en-US" sz="2400" b="1" u="sng" dirty="0">
                  <a:latin typeface="Cambria" panose="02040503050406030204" pitchFamily="18" charset="0"/>
                </a:rPr>
                <a:t>Mapping Strategy</a:t>
              </a:r>
            </a:p>
          </p:txBody>
        </p:sp>
        <p:sp>
          <p:nvSpPr>
            <p:cNvPr id="96" name="TextBox 95"/>
            <p:cNvSpPr txBox="1"/>
            <p:nvPr/>
          </p:nvSpPr>
          <p:spPr>
            <a:xfrm>
              <a:off x="1994734" y="30013430"/>
              <a:ext cx="4108201" cy="830997"/>
            </a:xfrm>
            <a:prstGeom prst="rect">
              <a:avLst/>
            </a:prstGeom>
            <a:noFill/>
          </p:spPr>
          <p:txBody>
            <a:bodyPr wrap="square" rtlCol="0">
              <a:spAutoFit/>
            </a:bodyPr>
            <a:lstStyle/>
            <a:p>
              <a:pPr algn="ctr"/>
              <a:r>
                <a:rPr lang="en-US" sz="2400" dirty="0">
                  <a:latin typeface="Cambria" panose="02040503050406030204" pitchFamily="18" charset="0"/>
                </a:rPr>
                <a:t>Isolate DNA from mutant and wild-type fish</a:t>
              </a:r>
            </a:p>
          </p:txBody>
        </p:sp>
        <p:sp>
          <p:nvSpPr>
            <p:cNvPr id="97" name="TextBox 96"/>
            <p:cNvSpPr txBox="1"/>
            <p:nvPr/>
          </p:nvSpPr>
          <p:spPr>
            <a:xfrm>
              <a:off x="1994734" y="31287461"/>
              <a:ext cx="4108201" cy="1200329"/>
            </a:xfrm>
            <a:prstGeom prst="rect">
              <a:avLst/>
            </a:prstGeom>
            <a:noFill/>
          </p:spPr>
          <p:txBody>
            <a:bodyPr wrap="square" rtlCol="0">
              <a:spAutoFit/>
            </a:bodyPr>
            <a:lstStyle/>
            <a:p>
              <a:pPr algn="ctr"/>
              <a:r>
                <a:rPr lang="en-US" sz="2400" dirty="0">
                  <a:latin typeface="Cambria" panose="02040503050406030204" pitchFamily="18" charset="0"/>
                </a:rPr>
                <a:t>Amplify known markers by PCR and process by restriction digest</a:t>
              </a:r>
            </a:p>
          </p:txBody>
        </p:sp>
        <p:sp>
          <p:nvSpPr>
            <p:cNvPr id="98" name="TextBox 97"/>
            <p:cNvSpPr txBox="1"/>
            <p:nvPr/>
          </p:nvSpPr>
          <p:spPr>
            <a:xfrm>
              <a:off x="1980578" y="32950086"/>
              <a:ext cx="4108201" cy="1200329"/>
            </a:xfrm>
            <a:prstGeom prst="rect">
              <a:avLst/>
            </a:prstGeom>
            <a:noFill/>
          </p:spPr>
          <p:txBody>
            <a:bodyPr wrap="square" rtlCol="0">
              <a:spAutoFit/>
            </a:bodyPr>
            <a:lstStyle/>
            <a:p>
              <a:pPr algn="ctr"/>
              <a:r>
                <a:rPr lang="en-US" sz="2400" dirty="0">
                  <a:latin typeface="Cambria" panose="02040503050406030204" pitchFamily="18" charset="0"/>
                </a:rPr>
                <a:t>Compare marker patterns to determine location of mutation</a:t>
              </a:r>
            </a:p>
          </p:txBody>
        </p:sp>
        <p:cxnSp>
          <p:nvCxnSpPr>
            <p:cNvPr id="28" name="Straight Arrow Connector 27"/>
            <p:cNvCxnSpPr/>
            <p:nvPr/>
          </p:nvCxnSpPr>
          <p:spPr>
            <a:xfrm flipH="1">
              <a:off x="4048834" y="30888746"/>
              <a:ext cx="14156" cy="51234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4048834" y="32478030"/>
              <a:ext cx="0" cy="51234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8797617" y="27026141"/>
            <a:ext cx="4803697" cy="4166443"/>
            <a:chOff x="9027177" y="29938942"/>
            <a:chExt cx="4803697" cy="4166443"/>
          </a:xfrm>
        </p:grpSpPr>
        <p:sp>
          <p:nvSpPr>
            <p:cNvPr id="105" name="TextBox 104"/>
            <p:cNvSpPr txBox="1"/>
            <p:nvPr/>
          </p:nvSpPr>
          <p:spPr>
            <a:xfrm>
              <a:off x="9512147" y="29938942"/>
              <a:ext cx="3592651" cy="461665"/>
            </a:xfrm>
            <a:prstGeom prst="rect">
              <a:avLst/>
            </a:prstGeom>
            <a:noFill/>
          </p:spPr>
          <p:txBody>
            <a:bodyPr wrap="none" rtlCol="0">
              <a:spAutoFit/>
            </a:bodyPr>
            <a:lstStyle/>
            <a:p>
              <a:pPr algn="ctr"/>
              <a:r>
                <a:rPr lang="en-US" sz="2400" b="1" i="1" dirty="0">
                  <a:latin typeface="Cambria" panose="02040503050406030204" pitchFamily="18" charset="0"/>
                </a:rPr>
                <a:t>spinner</a:t>
              </a:r>
              <a:r>
                <a:rPr lang="en-US" sz="2400" b="1" dirty="0">
                  <a:latin typeface="Cambria" panose="02040503050406030204" pitchFamily="18" charset="0"/>
                </a:rPr>
                <a:t> chromosome 17</a:t>
              </a:r>
            </a:p>
          </p:txBody>
        </p:sp>
        <p:cxnSp>
          <p:nvCxnSpPr>
            <p:cNvPr id="106" name="Straight Connector 105"/>
            <p:cNvCxnSpPr/>
            <p:nvPr/>
          </p:nvCxnSpPr>
          <p:spPr>
            <a:xfrm>
              <a:off x="10251624" y="30542560"/>
              <a:ext cx="0" cy="5868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10251624" y="31636656"/>
              <a:ext cx="0" cy="16377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10251624" y="30927062"/>
              <a:ext cx="0" cy="43200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a:off x="10251624" y="31409283"/>
              <a:ext cx="0" cy="43200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10" name="Left Brace 109"/>
            <p:cNvSpPr/>
            <p:nvPr/>
          </p:nvSpPr>
          <p:spPr>
            <a:xfrm>
              <a:off x="9879635" y="31129414"/>
              <a:ext cx="45719" cy="49586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TextBox 110"/>
            <p:cNvSpPr txBox="1"/>
            <p:nvPr/>
          </p:nvSpPr>
          <p:spPr>
            <a:xfrm>
              <a:off x="9110660" y="31224379"/>
              <a:ext cx="1016625" cy="369332"/>
            </a:xfrm>
            <a:prstGeom prst="rect">
              <a:avLst/>
            </a:prstGeom>
            <a:noFill/>
          </p:spPr>
          <p:txBody>
            <a:bodyPr wrap="none" rtlCol="0">
              <a:spAutoFit/>
            </a:bodyPr>
            <a:lstStyle/>
            <a:p>
              <a:r>
                <a:rPr lang="en-US" dirty="0">
                  <a:latin typeface="Cambria" panose="02040503050406030204" pitchFamily="18" charset="0"/>
                </a:rPr>
                <a:t>Deletion</a:t>
              </a:r>
            </a:p>
          </p:txBody>
        </p:sp>
        <p:cxnSp>
          <p:nvCxnSpPr>
            <p:cNvPr id="112" name="Straight Connector 111"/>
            <p:cNvCxnSpPr/>
            <p:nvPr/>
          </p:nvCxnSpPr>
          <p:spPr>
            <a:xfrm>
              <a:off x="12191881" y="30542560"/>
              <a:ext cx="0" cy="109409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12191881" y="31636656"/>
              <a:ext cx="0" cy="16377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a:off x="12191881" y="30708694"/>
              <a:ext cx="0" cy="432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rot="5400000">
              <a:off x="12191881" y="31177267"/>
              <a:ext cx="0" cy="432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a:off x="12191881" y="32239522"/>
              <a:ext cx="0" cy="432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12366937" y="32301633"/>
              <a:ext cx="644728" cy="307777"/>
            </a:xfrm>
            <a:prstGeom prst="rect">
              <a:avLst/>
            </a:prstGeom>
            <a:noFill/>
          </p:spPr>
          <p:txBody>
            <a:bodyPr wrap="none" rtlCol="0">
              <a:spAutoFit/>
            </a:bodyPr>
            <a:lstStyle/>
            <a:p>
              <a:r>
                <a:rPr lang="en-US" sz="1400" dirty="0">
                  <a:latin typeface="Cambria" panose="02040503050406030204" pitchFamily="18" charset="0"/>
                </a:rPr>
                <a:t>5.0cM</a:t>
              </a:r>
            </a:p>
          </p:txBody>
        </p:sp>
        <p:sp>
          <p:nvSpPr>
            <p:cNvPr id="118" name="TextBox 117"/>
            <p:cNvSpPr txBox="1"/>
            <p:nvPr/>
          </p:nvSpPr>
          <p:spPr>
            <a:xfrm>
              <a:off x="11467633" y="32301633"/>
              <a:ext cx="694421" cy="523220"/>
            </a:xfrm>
            <a:prstGeom prst="rect">
              <a:avLst/>
            </a:prstGeom>
            <a:noFill/>
          </p:spPr>
          <p:txBody>
            <a:bodyPr wrap="none" rtlCol="0">
              <a:spAutoFit/>
            </a:bodyPr>
            <a:lstStyle/>
            <a:p>
              <a:r>
                <a:rPr lang="en-US" sz="1400" b="1" dirty="0">
                  <a:solidFill>
                    <a:srgbClr val="00B050"/>
                  </a:solidFill>
                  <a:latin typeface="Cambria" panose="02040503050406030204" pitchFamily="18" charset="0"/>
                </a:rPr>
                <a:t>z652</a:t>
              </a:r>
            </a:p>
            <a:p>
              <a:r>
                <a:rPr lang="en-US" sz="1400" b="1" dirty="0">
                  <a:solidFill>
                    <a:srgbClr val="00B050"/>
                  </a:solidFill>
                  <a:latin typeface="Cambria" panose="02040503050406030204" pitchFamily="18" charset="0"/>
                </a:rPr>
                <a:t>z9179</a:t>
              </a:r>
            </a:p>
          </p:txBody>
        </p:sp>
        <p:sp>
          <p:nvSpPr>
            <p:cNvPr id="119" name="TextBox 118"/>
            <p:cNvSpPr txBox="1"/>
            <p:nvPr/>
          </p:nvSpPr>
          <p:spPr>
            <a:xfrm>
              <a:off x="11374921" y="31239378"/>
              <a:ext cx="694421" cy="307777"/>
            </a:xfrm>
            <a:prstGeom prst="rect">
              <a:avLst/>
            </a:prstGeom>
            <a:noFill/>
          </p:spPr>
          <p:txBody>
            <a:bodyPr wrap="none" rtlCol="0">
              <a:spAutoFit/>
            </a:bodyPr>
            <a:lstStyle/>
            <a:p>
              <a:r>
                <a:rPr lang="en-US" sz="1400" b="1" dirty="0">
                  <a:solidFill>
                    <a:srgbClr val="C00000"/>
                  </a:solidFill>
                  <a:latin typeface="Cambria" panose="02040503050406030204" pitchFamily="18" charset="0"/>
                </a:rPr>
                <a:t>z4268</a:t>
              </a:r>
            </a:p>
          </p:txBody>
        </p:sp>
        <p:sp>
          <p:nvSpPr>
            <p:cNvPr id="120" name="TextBox 119"/>
            <p:cNvSpPr txBox="1"/>
            <p:nvPr/>
          </p:nvSpPr>
          <p:spPr>
            <a:xfrm>
              <a:off x="12358018" y="31239377"/>
              <a:ext cx="644728" cy="307777"/>
            </a:xfrm>
            <a:prstGeom prst="rect">
              <a:avLst/>
            </a:prstGeom>
            <a:noFill/>
          </p:spPr>
          <p:txBody>
            <a:bodyPr wrap="none" rtlCol="0">
              <a:spAutoFit/>
            </a:bodyPr>
            <a:lstStyle/>
            <a:p>
              <a:r>
                <a:rPr lang="en-US" sz="1400" dirty="0">
                  <a:latin typeface="Cambria" panose="02040503050406030204" pitchFamily="18" charset="0"/>
                </a:rPr>
                <a:t>3.8cM</a:t>
              </a:r>
            </a:p>
          </p:txBody>
        </p:sp>
        <p:sp>
          <p:nvSpPr>
            <p:cNvPr id="121" name="TextBox 120"/>
            <p:cNvSpPr txBox="1"/>
            <p:nvPr/>
          </p:nvSpPr>
          <p:spPr>
            <a:xfrm>
              <a:off x="11369767" y="30774654"/>
              <a:ext cx="694421" cy="307777"/>
            </a:xfrm>
            <a:prstGeom prst="rect">
              <a:avLst/>
            </a:prstGeom>
            <a:noFill/>
          </p:spPr>
          <p:txBody>
            <a:bodyPr wrap="none" rtlCol="0">
              <a:spAutoFit/>
            </a:bodyPr>
            <a:lstStyle/>
            <a:p>
              <a:r>
                <a:rPr lang="en-US" sz="1400" b="1" dirty="0">
                  <a:solidFill>
                    <a:srgbClr val="00B050"/>
                  </a:solidFill>
                  <a:latin typeface="Cambria" panose="02040503050406030204" pitchFamily="18" charset="0"/>
                </a:rPr>
                <a:t>z7266</a:t>
              </a:r>
            </a:p>
          </p:txBody>
        </p:sp>
        <p:sp>
          <p:nvSpPr>
            <p:cNvPr id="122" name="TextBox 121"/>
            <p:cNvSpPr txBox="1"/>
            <p:nvPr/>
          </p:nvSpPr>
          <p:spPr>
            <a:xfrm>
              <a:off x="12369893" y="30765580"/>
              <a:ext cx="644728" cy="307777"/>
            </a:xfrm>
            <a:prstGeom prst="rect">
              <a:avLst/>
            </a:prstGeom>
            <a:noFill/>
          </p:spPr>
          <p:txBody>
            <a:bodyPr wrap="none" rtlCol="0">
              <a:spAutoFit/>
            </a:bodyPr>
            <a:lstStyle/>
            <a:p>
              <a:r>
                <a:rPr lang="en-US" sz="1400" dirty="0">
                  <a:latin typeface="Cambria" panose="02040503050406030204" pitchFamily="18" charset="0"/>
                </a:rPr>
                <a:t>2.3cM</a:t>
              </a:r>
            </a:p>
          </p:txBody>
        </p:sp>
        <p:sp>
          <p:nvSpPr>
            <p:cNvPr id="123" name="TextBox 122"/>
            <p:cNvSpPr txBox="1"/>
            <p:nvPr/>
          </p:nvSpPr>
          <p:spPr>
            <a:xfrm>
              <a:off x="9027177" y="33274388"/>
              <a:ext cx="2287557" cy="830997"/>
            </a:xfrm>
            <a:prstGeom prst="rect">
              <a:avLst/>
            </a:prstGeom>
            <a:noFill/>
          </p:spPr>
          <p:txBody>
            <a:bodyPr wrap="square" rtlCol="0">
              <a:spAutoFit/>
            </a:bodyPr>
            <a:lstStyle/>
            <a:p>
              <a:pPr algn="ctr"/>
              <a:r>
                <a:rPr lang="en-US" sz="2400" dirty="0">
                  <a:latin typeface="Cambria" panose="02040503050406030204" pitchFamily="18" charset="0"/>
                </a:rPr>
                <a:t>Whole Genome Sequence Data</a:t>
              </a:r>
            </a:p>
          </p:txBody>
        </p:sp>
        <p:sp>
          <p:nvSpPr>
            <p:cNvPr id="124" name="TextBox 123"/>
            <p:cNvSpPr txBox="1"/>
            <p:nvPr/>
          </p:nvSpPr>
          <p:spPr>
            <a:xfrm>
              <a:off x="11272238" y="33274388"/>
              <a:ext cx="2160675" cy="461665"/>
            </a:xfrm>
            <a:prstGeom prst="rect">
              <a:avLst/>
            </a:prstGeom>
            <a:noFill/>
          </p:spPr>
          <p:txBody>
            <a:bodyPr wrap="square" rtlCol="0">
              <a:spAutoFit/>
            </a:bodyPr>
            <a:lstStyle/>
            <a:p>
              <a:pPr algn="ctr"/>
              <a:r>
                <a:rPr lang="en-US" sz="2400" dirty="0">
                  <a:latin typeface="Cambria" panose="02040503050406030204" pitchFamily="18" charset="0"/>
                </a:rPr>
                <a:t>Genetic Map</a:t>
              </a:r>
            </a:p>
          </p:txBody>
        </p:sp>
        <p:cxnSp>
          <p:nvCxnSpPr>
            <p:cNvPr id="125" name="Straight Connector 124"/>
            <p:cNvCxnSpPr>
              <a:stCxn id="121" idx="1"/>
            </p:cNvCxnSpPr>
            <p:nvPr/>
          </p:nvCxnSpPr>
          <p:spPr>
            <a:xfrm flipH="1">
              <a:off x="10350578" y="30928543"/>
              <a:ext cx="1019189" cy="69306"/>
            </a:xfrm>
            <a:prstGeom prst="line">
              <a:avLst/>
            </a:prstGeom>
            <a:ln w="63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118" idx="1"/>
            </p:cNvCxnSpPr>
            <p:nvPr/>
          </p:nvCxnSpPr>
          <p:spPr>
            <a:xfrm flipH="1" flipV="1">
              <a:off x="10350034" y="32156055"/>
              <a:ext cx="1117599" cy="407188"/>
            </a:xfrm>
            <a:prstGeom prst="line">
              <a:avLst/>
            </a:prstGeom>
            <a:ln w="63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flipV="1">
              <a:off x="10564847" y="31377348"/>
              <a:ext cx="806324" cy="5529"/>
            </a:xfrm>
            <a:prstGeom prst="line">
              <a:avLst/>
            </a:prstGeom>
            <a:ln w="63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10399363" y="30986122"/>
              <a:ext cx="282450" cy="369332"/>
            </a:xfrm>
            <a:prstGeom prst="rect">
              <a:avLst/>
            </a:prstGeom>
            <a:noFill/>
          </p:spPr>
          <p:txBody>
            <a:bodyPr wrap="none" rtlCol="0">
              <a:spAutoFit/>
            </a:bodyPr>
            <a:lstStyle/>
            <a:p>
              <a:r>
                <a:rPr lang="en-US" dirty="0">
                  <a:latin typeface="Cambria" panose="02040503050406030204" pitchFamily="18" charset="0"/>
                </a:rPr>
                <a:t>?</a:t>
              </a:r>
            </a:p>
          </p:txBody>
        </p:sp>
        <p:sp>
          <p:nvSpPr>
            <p:cNvPr id="129" name="TextBox 128"/>
            <p:cNvSpPr txBox="1"/>
            <p:nvPr/>
          </p:nvSpPr>
          <p:spPr>
            <a:xfrm>
              <a:off x="10422832" y="31448168"/>
              <a:ext cx="282450" cy="369332"/>
            </a:xfrm>
            <a:prstGeom prst="rect">
              <a:avLst/>
            </a:prstGeom>
            <a:noFill/>
          </p:spPr>
          <p:txBody>
            <a:bodyPr wrap="none" rtlCol="0">
              <a:spAutoFit/>
            </a:bodyPr>
            <a:lstStyle/>
            <a:p>
              <a:r>
                <a:rPr lang="en-US" dirty="0">
                  <a:latin typeface="Cambria" panose="02040503050406030204" pitchFamily="18" charset="0"/>
                </a:rPr>
                <a:t>?</a:t>
              </a:r>
            </a:p>
          </p:txBody>
        </p:sp>
        <p:sp>
          <p:nvSpPr>
            <p:cNvPr id="130" name="Left Brace 129"/>
            <p:cNvSpPr/>
            <p:nvPr/>
          </p:nvSpPr>
          <p:spPr>
            <a:xfrm>
              <a:off x="13040722" y="30586542"/>
              <a:ext cx="72000" cy="6840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TextBox 130"/>
            <p:cNvSpPr txBox="1"/>
            <p:nvPr/>
          </p:nvSpPr>
          <p:spPr>
            <a:xfrm>
              <a:off x="13067523" y="30541858"/>
              <a:ext cx="763351" cy="954107"/>
            </a:xfrm>
            <a:prstGeom prst="rect">
              <a:avLst/>
            </a:prstGeom>
            <a:noFill/>
          </p:spPr>
          <p:txBody>
            <a:bodyPr wrap="none" rtlCol="0">
              <a:spAutoFit/>
            </a:bodyPr>
            <a:lstStyle/>
            <a:p>
              <a:r>
                <a:rPr lang="en-US" sz="1400" dirty="0">
                  <a:latin typeface="Cambria" panose="02040503050406030204" pitchFamily="18" charset="0"/>
                </a:rPr>
                <a:t>z13336</a:t>
              </a:r>
            </a:p>
            <a:p>
              <a:r>
                <a:rPr lang="en-US" sz="1400" dirty="0">
                  <a:latin typeface="Cambria" panose="02040503050406030204" pitchFamily="18" charset="0"/>
                </a:rPr>
                <a:t>z1990</a:t>
              </a:r>
            </a:p>
            <a:p>
              <a:r>
                <a:rPr lang="en-US" sz="1400" dirty="0">
                  <a:latin typeface="Cambria" panose="02040503050406030204" pitchFamily="18" charset="0"/>
                </a:rPr>
                <a:t>z24042</a:t>
              </a:r>
            </a:p>
            <a:p>
              <a:endParaRPr lang="en-US" sz="1400" dirty="0">
                <a:latin typeface="Cambria" panose="02040503050406030204" pitchFamily="18" charset="0"/>
              </a:endParaRPr>
            </a:p>
          </p:txBody>
        </p:sp>
      </p:grpSp>
      <p:grpSp>
        <p:nvGrpSpPr>
          <p:cNvPr id="8" name="Group 7"/>
          <p:cNvGrpSpPr/>
          <p:nvPr/>
        </p:nvGrpSpPr>
        <p:grpSpPr>
          <a:xfrm>
            <a:off x="3220650" y="8421974"/>
            <a:ext cx="2349928" cy="2318095"/>
            <a:chOff x="966819" y="7846265"/>
            <a:chExt cx="2349928" cy="2318095"/>
          </a:xfrm>
        </p:grpSpPr>
        <p:pic>
          <p:nvPicPr>
            <p:cNvPr id="205" name="Shape 205"/>
            <p:cNvPicPr preferRelativeResize="0"/>
            <p:nvPr/>
          </p:nvPicPr>
          <p:blipFill rotWithShape="1">
            <a:blip r:embed="rId10">
              <a:alphaModFix/>
            </a:blip>
            <a:srcRect b="21611"/>
            <a:stretch/>
          </p:blipFill>
          <p:spPr>
            <a:xfrm>
              <a:off x="984942" y="7918341"/>
              <a:ext cx="2331805" cy="2246019"/>
            </a:xfrm>
            <a:prstGeom prst="rect">
              <a:avLst/>
            </a:prstGeom>
            <a:noFill/>
            <a:ln>
              <a:noFill/>
            </a:ln>
          </p:spPr>
        </p:pic>
        <p:sp>
          <p:nvSpPr>
            <p:cNvPr id="12" name="TextBox 11">
              <a:extLst>
                <a:ext uri="{FF2B5EF4-FFF2-40B4-BE49-F238E27FC236}">
                  <a16:creationId xmlns:a16="http://schemas.microsoft.com/office/drawing/2014/main" id="{CC9C5261-C3A0-4684-BCA5-716BB5262F20}"/>
                </a:ext>
              </a:extLst>
            </p:cNvPr>
            <p:cNvSpPr txBox="1"/>
            <p:nvPr/>
          </p:nvSpPr>
          <p:spPr>
            <a:xfrm>
              <a:off x="966819" y="7846265"/>
              <a:ext cx="234693" cy="369332"/>
            </a:xfrm>
            <a:prstGeom prst="rect">
              <a:avLst/>
            </a:prstGeom>
            <a:noFill/>
          </p:spPr>
          <p:txBody>
            <a:bodyPr wrap="square" rtlCol="0">
              <a:spAutoFit/>
            </a:bodyPr>
            <a:lstStyle/>
            <a:p>
              <a:pPr algn="ctr"/>
              <a:r>
                <a:rPr lang="en-US" sz="1800" dirty="0">
                  <a:solidFill>
                    <a:schemeClr val="bg1"/>
                  </a:solidFill>
                  <a:latin typeface="Cambria" panose="02040503050406030204" pitchFamily="18" charset="0"/>
                </a:rPr>
                <a:t>a</a:t>
              </a:r>
            </a:p>
          </p:txBody>
        </p:sp>
      </p:grpSp>
      <p:pic>
        <p:nvPicPr>
          <p:cNvPr id="132" name="Picture 3"/>
          <p:cNvPicPr>
            <a:picLocks noChangeAspect="1" noChangeArrowheads="1"/>
          </p:cNvPicPr>
          <p:nvPr/>
        </p:nvPicPr>
        <p:blipFill rotWithShape="1">
          <a:blip r:embed="rId11">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rcRect l="46828"/>
          <a:stretch/>
        </p:blipFill>
        <p:spPr bwMode="auto">
          <a:xfrm>
            <a:off x="8096731" y="8486587"/>
            <a:ext cx="2980099" cy="2239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 name="TextBox 94">
            <a:extLst>
              <a:ext uri="{FF2B5EF4-FFF2-40B4-BE49-F238E27FC236}">
                <a16:creationId xmlns:a16="http://schemas.microsoft.com/office/drawing/2014/main" id="{CC9C5261-C3A0-4684-BCA5-716BB5262F20}"/>
              </a:ext>
            </a:extLst>
          </p:cNvPr>
          <p:cNvSpPr txBox="1"/>
          <p:nvPr/>
        </p:nvSpPr>
        <p:spPr>
          <a:xfrm>
            <a:off x="7675059" y="8437464"/>
            <a:ext cx="1155758" cy="369332"/>
          </a:xfrm>
          <a:prstGeom prst="rect">
            <a:avLst/>
          </a:prstGeom>
          <a:noFill/>
        </p:spPr>
        <p:txBody>
          <a:bodyPr wrap="square" rtlCol="0">
            <a:spAutoFit/>
          </a:bodyPr>
          <a:lstStyle/>
          <a:p>
            <a:pPr algn="ctr"/>
            <a:r>
              <a:rPr lang="en-US" sz="1800" dirty="0">
                <a:solidFill>
                  <a:schemeClr val="bg1"/>
                </a:solidFill>
                <a:latin typeface="Cambria" panose="02040503050406030204" pitchFamily="18" charset="0"/>
              </a:rPr>
              <a:t>c</a:t>
            </a:r>
          </a:p>
        </p:txBody>
      </p:sp>
      <p:grpSp>
        <p:nvGrpSpPr>
          <p:cNvPr id="15" name="Group 14"/>
          <p:cNvGrpSpPr/>
          <p:nvPr/>
        </p:nvGrpSpPr>
        <p:grpSpPr>
          <a:xfrm>
            <a:off x="5676817" y="8169810"/>
            <a:ext cx="2549044" cy="2620890"/>
            <a:chOff x="-1560474" y="6221194"/>
            <a:chExt cx="4801350" cy="4936678"/>
          </a:xfrm>
        </p:grpSpPr>
        <p:grpSp>
          <p:nvGrpSpPr>
            <p:cNvPr id="134" name="Group 133"/>
            <p:cNvGrpSpPr/>
            <p:nvPr/>
          </p:nvGrpSpPr>
          <p:grpSpPr>
            <a:xfrm>
              <a:off x="-1560474" y="6822186"/>
              <a:ext cx="4801350" cy="4335686"/>
              <a:chOff x="6306450" y="1858643"/>
              <a:chExt cx="4801350" cy="4335686"/>
            </a:xfrm>
          </p:grpSpPr>
          <p:pic>
            <p:nvPicPr>
              <p:cNvPr id="135" name="Picture 134"/>
              <p:cNvPicPr preferRelativeResize="0">
                <a:picLocks noChangeAspect="1"/>
              </p:cNvPicPr>
              <p:nvPr/>
            </p:nvPicPr>
            <p:blipFill rotWithShape="1">
              <a:blip r:embed="rId13" cstate="print">
                <a:extLst>
                  <a:ext uri="{28A0092B-C50C-407E-A947-70E740481C1C}">
                    <a14:useLocalDpi xmlns:a14="http://schemas.microsoft.com/office/drawing/2010/main" val="0"/>
                  </a:ext>
                </a:extLst>
              </a:blip>
              <a:srcRect t="17090"/>
              <a:stretch/>
            </p:blipFill>
            <p:spPr>
              <a:xfrm>
                <a:off x="6306450" y="3386604"/>
                <a:ext cx="4361920" cy="2712355"/>
              </a:xfrm>
              <a:prstGeom prst="rect">
                <a:avLst/>
              </a:prstGeom>
            </p:spPr>
          </p:pic>
          <p:pic>
            <p:nvPicPr>
              <p:cNvPr id="136" name="Picture 135"/>
              <p:cNvPicPr preferRelativeResize="0">
                <a:picLocks noChangeAspect="1"/>
              </p:cNvPicPr>
              <p:nvPr/>
            </p:nvPicPr>
            <p:blipFill rotWithShape="1">
              <a:blip r:embed="rId14" cstate="print">
                <a:extLst>
                  <a:ext uri="{28A0092B-C50C-407E-A947-70E740481C1C}">
                    <a14:useLocalDpi xmlns:a14="http://schemas.microsoft.com/office/drawing/2010/main" val="0"/>
                  </a:ext>
                </a:extLst>
              </a:blip>
              <a:srcRect t="26667" b="34835"/>
              <a:stretch/>
            </p:blipFill>
            <p:spPr>
              <a:xfrm flipH="1">
                <a:off x="6306980" y="1858643"/>
                <a:ext cx="4361920" cy="1259417"/>
              </a:xfrm>
              <a:prstGeom prst="rect">
                <a:avLst/>
              </a:prstGeom>
            </p:spPr>
          </p:pic>
          <p:sp>
            <p:nvSpPr>
              <p:cNvPr id="137" name="TextBox 136"/>
              <p:cNvSpPr txBox="1"/>
              <p:nvPr/>
            </p:nvSpPr>
            <p:spPr>
              <a:xfrm>
                <a:off x="9032464" y="2641082"/>
                <a:ext cx="1895924" cy="579725"/>
              </a:xfrm>
              <a:prstGeom prst="rect">
                <a:avLst/>
              </a:prstGeom>
              <a:noFill/>
            </p:spPr>
            <p:txBody>
              <a:bodyPr wrap="square" rtlCol="0">
                <a:spAutoFit/>
              </a:bodyPr>
              <a:lstStyle/>
              <a:p>
                <a:r>
                  <a:rPr lang="en-US" dirty="0">
                    <a:solidFill>
                      <a:prstClr val="white"/>
                    </a:solidFill>
                    <a:latin typeface="Cambria" panose="02040503050406030204"/>
                  </a:rPr>
                  <a:t>wild-type</a:t>
                </a:r>
              </a:p>
            </p:txBody>
          </p:sp>
          <p:sp>
            <p:nvSpPr>
              <p:cNvPr id="138" name="TextBox 137"/>
              <p:cNvSpPr txBox="1"/>
              <p:nvPr/>
            </p:nvSpPr>
            <p:spPr>
              <a:xfrm>
                <a:off x="9319523" y="5614604"/>
                <a:ext cx="1788277" cy="579725"/>
              </a:xfrm>
              <a:prstGeom prst="rect">
                <a:avLst/>
              </a:prstGeom>
              <a:noFill/>
            </p:spPr>
            <p:txBody>
              <a:bodyPr wrap="square" rtlCol="0">
                <a:spAutoFit/>
              </a:bodyPr>
              <a:lstStyle/>
              <a:p>
                <a:r>
                  <a:rPr lang="en-US" i="1" dirty="0">
                    <a:solidFill>
                      <a:prstClr val="white"/>
                    </a:solidFill>
                    <a:latin typeface="Cambria" panose="02040503050406030204"/>
                  </a:rPr>
                  <a:t>spinner</a:t>
                </a:r>
              </a:p>
            </p:txBody>
          </p:sp>
        </p:grpSp>
        <p:grpSp>
          <p:nvGrpSpPr>
            <p:cNvPr id="9" name="Group 8"/>
            <p:cNvGrpSpPr/>
            <p:nvPr/>
          </p:nvGrpSpPr>
          <p:grpSpPr>
            <a:xfrm>
              <a:off x="-1137555" y="6221194"/>
              <a:ext cx="1980154" cy="3806962"/>
              <a:chOff x="-1137555" y="6221194"/>
              <a:chExt cx="1980154" cy="3806962"/>
            </a:xfrm>
          </p:grpSpPr>
          <p:grpSp>
            <p:nvGrpSpPr>
              <p:cNvPr id="139" name="Group 138"/>
              <p:cNvGrpSpPr/>
              <p:nvPr/>
            </p:nvGrpSpPr>
            <p:grpSpPr>
              <a:xfrm>
                <a:off x="-1137555" y="6221194"/>
                <a:ext cx="1980154" cy="1258182"/>
                <a:chOff x="6729369" y="1257651"/>
                <a:chExt cx="1980154" cy="1258182"/>
              </a:xfrm>
            </p:grpSpPr>
            <p:cxnSp>
              <p:nvCxnSpPr>
                <p:cNvPr id="140" name="Straight Arrow Connector 139"/>
                <p:cNvCxnSpPr/>
                <p:nvPr/>
              </p:nvCxnSpPr>
              <p:spPr>
                <a:xfrm flipH="1">
                  <a:off x="7641190" y="1911022"/>
                  <a:ext cx="14004" cy="60481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6729369" y="1257651"/>
                  <a:ext cx="1980154" cy="579725"/>
                </a:xfrm>
                <a:prstGeom prst="rect">
                  <a:avLst/>
                </a:prstGeom>
                <a:noFill/>
              </p:spPr>
              <p:txBody>
                <a:bodyPr wrap="square" rtlCol="0">
                  <a:spAutoFit/>
                </a:bodyPr>
                <a:lstStyle/>
                <a:p>
                  <a:pPr algn="ctr"/>
                  <a:r>
                    <a:rPr lang="en-US" dirty="0"/>
                    <a:t>Kidney</a:t>
                  </a:r>
                </a:p>
              </p:txBody>
            </p:sp>
          </p:grpSp>
          <p:cxnSp>
            <p:nvCxnSpPr>
              <p:cNvPr id="142" name="Straight Arrow Connector 141"/>
              <p:cNvCxnSpPr/>
              <p:nvPr/>
            </p:nvCxnSpPr>
            <p:spPr>
              <a:xfrm flipV="1">
                <a:off x="178856" y="8976898"/>
                <a:ext cx="0" cy="7531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484084" y="9658824"/>
                <a:ext cx="1325880" cy="369332"/>
              </a:xfrm>
              <a:prstGeom prst="rect">
                <a:avLst/>
              </a:prstGeom>
              <a:noFill/>
            </p:spPr>
            <p:txBody>
              <a:bodyPr wrap="square" rtlCol="0">
                <a:spAutoFit/>
              </a:bodyPr>
              <a:lstStyle/>
              <a:p>
                <a:pPr algn="ctr"/>
                <a:r>
                  <a:rPr lang="en-US" dirty="0"/>
                  <a:t>Cyst</a:t>
                </a:r>
              </a:p>
            </p:txBody>
          </p:sp>
        </p:grpSp>
      </p:grpSp>
      <p:sp>
        <p:nvSpPr>
          <p:cNvPr id="94" name="TextBox 93">
            <a:extLst>
              <a:ext uri="{FF2B5EF4-FFF2-40B4-BE49-F238E27FC236}">
                <a16:creationId xmlns:a16="http://schemas.microsoft.com/office/drawing/2014/main" id="{CC9C5261-C3A0-4684-BCA5-716BB5262F20}"/>
              </a:ext>
            </a:extLst>
          </p:cNvPr>
          <p:cNvSpPr txBox="1"/>
          <p:nvPr/>
        </p:nvSpPr>
        <p:spPr>
          <a:xfrm>
            <a:off x="3781390" y="8404275"/>
            <a:ext cx="4027447" cy="369332"/>
          </a:xfrm>
          <a:prstGeom prst="rect">
            <a:avLst/>
          </a:prstGeom>
          <a:noFill/>
        </p:spPr>
        <p:txBody>
          <a:bodyPr wrap="square" rtlCol="0">
            <a:spAutoFit/>
          </a:bodyPr>
          <a:lstStyle/>
          <a:p>
            <a:pPr algn="ctr"/>
            <a:r>
              <a:rPr lang="en-US" sz="1800" b="1" dirty="0">
                <a:solidFill>
                  <a:schemeClr val="bg1"/>
                </a:solidFill>
                <a:latin typeface="Cambria" panose="02040503050406030204" pitchFamily="18" charset="0"/>
              </a:rPr>
              <a:t>b</a:t>
            </a:r>
          </a:p>
        </p:txBody>
      </p:sp>
      <p:pic>
        <p:nvPicPr>
          <p:cNvPr id="24" name="Picture 23">
            <a:extLst>
              <a:ext uri="{FF2B5EF4-FFF2-40B4-BE49-F238E27FC236}">
                <a16:creationId xmlns:a16="http://schemas.microsoft.com/office/drawing/2014/main" id="{A7C1EAA4-7CF5-4CEF-8850-636BA955F8E5}"/>
              </a:ext>
            </a:extLst>
          </p:cNvPr>
          <p:cNvPicPr>
            <a:picLocks noChangeAspect="1"/>
          </p:cNvPicPr>
          <p:nvPr/>
        </p:nvPicPr>
        <p:blipFill>
          <a:blip r:embed="rId15"/>
          <a:stretch>
            <a:fillRect/>
          </a:stretch>
        </p:blipFill>
        <p:spPr>
          <a:xfrm>
            <a:off x="14847037" y="16012747"/>
            <a:ext cx="3999163" cy="4700114"/>
          </a:xfrm>
          <a:prstGeom prst="rect">
            <a:avLst/>
          </a:prstGeom>
          <a:ln w="12700">
            <a:solidFill>
              <a:schemeClr val="tx1"/>
            </a:solidFill>
          </a:ln>
        </p:spPr>
      </p:pic>
      <p:sp>
        <p:nvSpPr>
          <p:cNvPr id="13" name="TextBox 12"/>
          <p:cNvSpPr txBox="1"/>
          <p:nvPr/>
        </p:nvSpPr>
        <p:spPr>
          <a:xfrm>
            <a:off x="1103814" y="27055568"/>
            <a:ext cx="1209367" cy="369332"/>
          </a:xfrm>
          <a:prstGeom prst="rect">
            <a:avLst/>
          </a:prstGeom>
          <a:noFill/>
        </p:spPr>
        <p:txBody>
          <a:bodyPr wrap="square" rtlCol="0">
            <a:spAutoFit/>
          </a:bodyPr>
          <a:lstStyle/>
          <a:p>
            <a:r>
              <a:rPr lang="en-US" sz="1800" dirty="0">
                <a:latin typeface="Cambria" panose="02040503050406030204" pitchFamily="18" charset="0"/>
              </a:rPr>
              <a:t>a</a:t>
            </a:r>
          </a:p>
        </p:txBody>
      </p:sp>
      <p:grpSp>
        <p:nvGrpSpPr>
          <p:cNvPr id="21" name="Group 20"/>
          <p:cNvGrpSpPr/>
          <p:nvPr/>
        </p:nvGrpSpPr>
        <p:grpSpPr>
          <a:xfrm>
            <a:off x="5363389" y="26897278"/>
            <a:ext cx="3588852" cy="5290884"/>
            <a:chOff x="5535354" y="27399819"/>
            <a:chExt cx="3158483" cy="4656409"/>
          </a:xfrm>
        </p:grpSpPr>
        <p:grpSp>
          <p:nvGrpSpPr>
            <p:cNvPr id="27" name="Group 26"/>
            <p:cNvGrpSpPr/>
            <p:nvPr/>
          </p:nvGrpSpPr>
          <p:grpSpPr>
            <a:xfrm>
              <a:off x="5535354" y="27465901"/>
              <a:ext cx="3158483" cy="4590327"/>
              <a:chOff x="5935404" y="29910511"/>
              <a:chExt cx="3158483" cy="4590327"/>
            </a:xfrm>
          </p:grpSpPr>
          <p:pic>
            <p:nvPicPr>
              <p:cNvPr id="17" name="Picture 16"/>
              <p:cNvPicPr>
                <a:picLocks noChangeAspect="1"/>
              </p:cNvPicPr>
              <p:nvPr/>
            </p:nvPicPr>
            <p:blipFill rotWithShape="1">
              <a:blip r:embed="rId16">
                <a:extLst>
                  <a:ext uri="{28A0092B-C50C-407E-A947-70E740481C1C}">
                    <a14:useLocalDpi xmlns:a14="http://schemas.microsoft.com/office/drawing/2010/main" val="0"/>
                  </a:ext>
                </a:extLst>
              </a:blip>
              <a:srcRect l="-630" t="3941" r="63427" b="59340"/>
              <a:stretch/>
            </p:blipFill>
            <p:spPr>
              <a:xfrm>
                <a:off x="5935404" y="29910511"/>
                <a:ext cx="2896394" cy="3751940"/>
              </a:xfrm>
              <a:prstGeom prst="rect">
                <a:avLst/>
              </a:prstGeom>
            </p:spPr>
          </p:pic>
          <p:sp>
            <p:nvSpPr>
              <p:cNvPr id="99" name="TextBox 98">
                <a:extLst>
                  <a:ext uri="{FF2B5EF4-FFF2-40B4-BE49-F238E27FC236}">
                    <a16:creationId xmlns:a16="http://schemas.microsoft.com/office/drawing/2014/main" id="{517EE6B3-7C58-41BB-BDC8-2FDCE418DD89}"/>
                  </a:ext>
                </a:extLst>
              </p:cNvPr>
              <p:cNvSpPr txBox="1"/>
              <p:nvPr/>
            </p:nvSpPr>
            <p:spPr>
              <a:xfrm rot="2700000">
                <a:off x="7126782" y="33788020"/>
                <a:ext cx="932006" cy="369332"/>
              </a:xfrm>
              <a:prstGeom prst="rect">
                <a:avLst/>
              </a:prstGeom>
              <a:noFill/>
            </p:spPr>
            <p:txBody>
              <a:bodyPr wrap="square" rtlCol="0">
                <a:spAutoFit/>
              </a:bodyPr>
              <a:lstStyle/>
              <a:p>
                <a:r>
                  <a:rPr lang="en-US" sz="1800" dirty="0">
                    <a:latin typeface="Cambria" panose="02040503050406030204" pitchFamily="18" charset="0"/>
                  </a:rPr>
                  <a:t>z7266</a:t>
                </a:r>
              </a:p>
            </p:txBody>
          </p:sp>
          <p:sp>
            <p:nvSpPr>
              <p:cNvPr id="100" name="TextBox 99">
                <a:extLst>
                  <a:ext uri="{FF2B5EF4-FFF2-40B4-BE49-F238E27FC236}">
                    <a16:creationId xmlns:a16="http://schemas.microsoft.com/office/drawing/2014/main" id="{517EE6B3-7C58-41BB-BDC8-2FDCE418DD89}"/>
                  </a:ext>
                </a:extLst>
              </p:cNvPr>
              <p:cNvSpPr txBox="1"/>
              <p:nvPr/>
            </p:nvSpPr>
            <p:spPr>
              <a:xfrm rot="2700000">
                <a:off x="7641951" y="33809097"/>
                <a:ext cx="932006" cy="369332"/>
              </a:xfrm>
              <a:prstGeom prst="rect">
                <a:avLst/>
              </a:prstGeom>
              <a:noFill/>
            </p:spPr>
            <p:txBody>
              <a:bodyPr wrap="square" rtlCol="0">
                <a:spAutoFit/>
              </a:bodyPr>
              <a:lstStyle/>
              <a:p>
                <a:r>
                  <a:rPr lang="en-US" sz="1800" dirty="0">
                    <a:latin typeface="Cambria" panose="02040503050406030204" pitchFamily="18" charset="0"/>
                  </a:rPr>
                  <a:t>z9179</a:t>
                </a:r>
              </a:p>
            </p:txBody>
          </p:sp>
          <p:sp>
            <p:nvSpPr>
              <p:cNvPr id="101" name="TextBox 100">
                <a:extLst>
                  <a:ext uri="{FF2B5EF4-FFF2-40B4-BE49-F238E27FC236}">
                    <a16:creationId xmlns:a16="http://schemas.microsoft.com/office/drawing/2014/main" id="{517EE6B3-7C58-41BB-BDC8-2FDCE418DD89}"/>
                  </a:ext>
                </a:extLst>
              </p:cNvPr>
              <p:cNvSpPr txBox="1"/>
              <p:nvPr/>
            </p:nvSpPr>
            <p:spPr>
              <a:xfrm rot="2700000">
                <a:off x="8084725" y="33850169"/>
                <a:ext cx="932006" cy="369332"/>
              </a:xfrm>
              <a:prstGeom prst="rect">
                <a:avLst/>
              </a:prstGeom>
              <a:noFill/>
            </p:spPr>
            <p:txBody>
              <a:bodyPr wrap="square" rtlCol="0">
                <a:spAutoFit/>
              </a:bodyPr>
              <a:lstStyle/>
              <a:p>
                <a:r>
                  <a:rPr lang="en-US" sz="1800" dirty="0">
                    <a:latin typeface="Cambria" panose="02040503050406030204" pitchFamily="18" charset="0"/>
                  </a:rPr>
                  <a:t>z4268</a:t>
                </a:r>
              </a:p>
            </p:txBody>
          </p:sp>
          <p:sp>
            <p:nvSpPr>
              <p:cNvPr id="103" name="TextBox 102">
                <a:extLst>
                  <a:ext uri="{FF2B5EF4-FFF2-40B4-BE49-F238E27FC236}">
                    <a16:creationId xmlns:a16="http://schemas.microsoft.com/office/drawing/2014/main" id="{517EE6B3-7C58-41BB-BDC8-2FDCE418DD89}"/>
                  </a:ext>
                </a:extLst>
              </p:cNvPr>
              <p:cNvSpPr txBox="1"/>
              <p:nvPr/>
            </p:nvSpPr>
            <p:spPr>
              <a:xfrm rot="2700000">
                <a:off x="8443218" y="33788021"/>
                <a:ext cx="932006" cy="369332"/>
              </a:xfrm>
              <a:prstGeom prst="rect">
                <a:avLst/>
              </a:prstGeom>
              <a:noFill/>
            </p:spPr>
            <p:txBody>
              <a:bodyPr wrap="square" rtlCol="0">
                <a:spAutoFit/>
              </a:bodyPr>
              <a:lstStyle/>
              <a:p>
                <a:r>
                  <a:rPr lang="en-US" sz="1800" dirty="0">
                    <a:latin typeface="Cambria" panose="02040503050406030204" pitchFamily="18" charset="0"/>
                  </a:rPr>
                  <a:t>z11456</a:t>
                </a:r>
              </a:p>
            </p:txBody>
          </p:sp>
        </p:grpSp>
        <p:sp>
          <p:nvSpPr>
            <p:cNvPr id="144" name="TextBox 143"/>
            <p:cNvSpPr txBox="1"/>
            <p:nvPr/>
          </p:nvSpPr>
          <p:spPr>
            <a:xfrm>
              <a:off x="5585762" y="27399819"/>
              <a:ext cx="1978062" cy="369332"/>
            </a:xfrm>
            <a:prstGeom prst="rect">
              <a:avLst/>
            </a:prstGeom>
            <a:noFill/>
          </p:spPr>
          <p:txBody>
            <a:bodyPr wrap="square" rtlCol="0">
              <a:spAutoFit/>
            </a:bodyPr>
            <a:lstStyle/>
            <a:p>
              <a:r>
                <a:rPr lang="en-US" sz="1800" dirty="0">
                  <a:solidFill>
                    <a:schemeClr val="bg1"/>
                  </a:solidFill>
                  <a:latin typeface="Cambria" panose="02040503050406030204" pitchFamily="18" charset="0"/>
                </a:rPr>
                <a:t>b</a:t>
              </a:r>
            </a:p>
          </p:txBody>
        </p:sp>
      </p:grpSp>
      <p:sp>
        <p:nvSpPr>
          <p:cNvPr id="176" name="Shape 203"/>
          <p:cNvSpPr txBox="1"/>
          <p:nvPr/>
        </p:nvSpPr>
        <p:spPr>
          <a:xfrm>
            <a:off x="938481" y="33684059"/>
            <a:ext cx="12616242" cy="2449352"/>
          </a:xfrm>
          <a:prstGeom prst="rect">
            <a:avLst/>
          </a:prstGeom>
          <a:noFill/>
          <a:ln>
            <a:noFill/>
          </a:ln>
        </p:spPr>
        <p:txBody>
          <a:bodyPr spcFirstLastPara="1" wrap="square" lIns="91425" tIns="91425" rIns="91425" bIns="91425" anchor="t" anchorCtr="0">
            <a:noAutofit/>
          </a:bodyPr>
          <a:lstStyle/>
          <a:p>
            <a:pPr marL="457200" lvl="0" indent="-457200" algn="just" rtl="0">
              <a:spcBef>
                <a:spcPts val="0"/>
              </a:spcBef>
              <a:spcAft>
                <a:spcPts val="0"/>
              </a:spcAft>
              <a:buFont typeface="Arial" panose="020B0604020202020204" pitchFamily="34" charset="0"/>
              <a:buChar char="•"/>
            </a:pPr>
            <a:r>
              <a:rPr lang="en-US" sz="2800" dirty="0">
                <a:solidFill>
                  <a:schemeClr val="dk1"/>
                </a:solidFill>
                <a:latin typeface="Cambria" panose="02040503050406030204" pitchFamily="18" charset="0"/>
                <a:ea typeface="Droid Serif"/>
                <a:cs typeface="DaunPenh" panose="01010101010101010101" pitchFamily="2" charset="0"/>
                <a:sym typeface="Droid Serif"/>
              </a:rPr>
              <a:t>The deletion of chromosome 17 is located somewhere between 2.3cM and 5.3cM.  </a:t>
            </a:r>
          </a:p>
          <a:p>
            <a:pPr marL="457200" lvl="0" indent="-457200" algn="just" rtl="0">
              <a:spcBef>
                <a:spcPts val="0"/>
              </a:spcBef>
              <a:spcAft>
                <a:spcPts val="0"/>
              </a:spcAft>
              <a:buFont typeface="Arial" panose="020B0604020202020204" pitchFamily="34" charset="0"/>
              <a:buChar char="•"/>
            </a:pPr>
            <a:r>
              <a:rPr lang="en-US" sz="2800" dirty="0">
                <a:solidFill>
                  <a:schemeClr val="dk1"/>
                </a:solidFill>
                <a:latin typeface="Cambria" panose="02040503050406030204" pitchFamily="18" charset="0"/>
                <a:ea typeface="Droid Serif"/>
                <a:cs typeface="DaunPenh" panose="01010101010101010101" pitchFamily="2" charset="0"/>
                <a:sym typeface="Droid Serif"/>
              </a:rPr>
              <a:t>The </a:t>
            </a:r>
            <a:r>
              <a:rPr lang="en-US" sz="2800" i="1" dirty="0">
                <a:solidFill>
                  <a:schemeClr val="dk1"/>
                </a:solidFill>
                <a:latin typeface="Cambria" panose="02040503050406030204" pitchFamily="18" charset="0"/>
                <a:ea typeface="Droid Serif"/>
                <a:cs typeface="DaunPenh" panose="01010101010101010101" pitchFamily="2" charset="0"/>
                <a:sym typeface="Droid Serif"/>
              </a:rPr>
              <a:t>spinner</a:t>
            </a:r>
            <a:r>
              <a:rPr lang="en-US" sz="2800" dirty="0">
                <a:solidFill>
                  <a:schemeClr val="dk1"/>
                </a:solidFill>
                <a:latin typeface="Cambria" panose="02040503050406030204" pitchFamily="18" charset="0"/>
                <a:ea typeface="Droid Serif"/>
                <a:cs typeface="DaunPenh" panose="01010101010101010101" pitchFamily="2" charset="0"/>
                <a:sym typeface="Droid Serif"/>
              </a:rPr>
              <a:t> mutation is tightly linked to this deletion.</a:t>
            </a:r>
          </a:p>
          <a:p>
            <a:pPr marL="457200" indent="-457200" algn="just">
              <a:buFont typeface="Arial" panose="020B0604020202020204" pitchFamily="34" charset="0"/>
              <a:buChar char="•"/>
            </a:pPr>
            <a:r>
              <a:rPr lang="en-US" sz="2800" dirty="0">
                <a:latin typeface="Cambria" panose="02040503050406030204" pitchFamily="18" charset="0"/>
                <a:ea typeface="Droid Serif"/>
                <a:cs typeface="Angsana New" panose="02020603050405020304" pitchFamily="18" charset="-34"/>
                <a:sym typeface="Droid Serif"/>
              </a:rPr>
              <a:t>The whole genome sequence data in this region is incorrectly assembled, thus candidate gene identification will require additional steps.  </a:t>
            </a:r>
            <a:endParaRPr lang="en-US" sz="2800" dirty="0">
              <a:solidFill>
                <a:schemeClr val="dk1"/>
              </a:solidFill>
              <a:latin typeface="Cambria" panose="02040503050406030204" pitchFamily="18" charset="0"/>
              <a:ea typeface="Droid Serif"/>
              <a:cs typeface="DaunPenh" panose="01010101010101010101" pitchFamily="2" charset="0"/>
              <a:sym typeface="Droid Serif"/>
            </a:endParaRPr>
          </a:p>
          <a:p>
            <a:pPr marL="457200" lvl="0" indent="-457200" algn="just" rtl="0">
              <a:spcBef>
                <a:spcPts val="0"/>
              </a:spcBef>
              <a:spcAft>
                <a:spcPts val="0"/>
              </a:spcAft>
              <a:buFont typeface="Arial" panose="020B0604020202020204" pitchFamily="34" charset="0"/>
              <a:buChar char="•"/>
            </a:pPr>
            <a:endParaRPr lang="en-US" sz="2800" dirty="0">
              <a:solidFill>
                <a:schemeClr val="dk1"/>
              </a:solidFill>
              <a:latin typeface="Cambria" panose="02040503050406030204" pitchFamily="18" charset="0"/>
              <a:ea typeface="Droid Serif"/>
              <a:cs typeface="DaunPenh" panose="01010101010101010101" pitchFamily="2" charset="0"/>
              <a:sym typeface="Droid Serif"/>
            </a:endParaRPr>
          </a:p>
        </p:txBody>
      </p:sp>
      <p:sp>
        <p:nvSpPr>
          <p:cNvPr id="177" name="Shape 203"/>
          <p:cNvSpPr txBox="1"/>
          <p:nvPr/>
        </p:nvSpPr>
        <p:spPr>
          <a:xfrm>
            <a:off x="875926" y="36503984"/>
            <a:ext cx="12616242" cy="2449352"/>
          </a:xfrm>
          <a:prstGeom prst="rect">
            <a:avLst/>
          </a:prstGeom>
          <a:noFill/>
          <a:ln>
            <a:noFill/>
          </a:ln>
        </p:spPr>
        <p:txBody>
          <a:bodyPr spcFirstLastPara="1" wrap="square" lIns="91425" tIns="91425" rIns="91425" bIns="91425" anchor="t" anchorCtr="0">
            <a:noAutofit/>
          </a:bodyPr>
          <a:lstStyle/>
          <a:p>
            <a:pPr lvl="0" algn="just" rtl="0">
              <a:spcBef>
                <a:spcPts val="0"/>
              </a:spcBef>
              <a:spcAft>
                <a:spcPts val="0"/>
              </a:spcAft>
            </a:pPr>
            <a:r>
              <a:rPr lang="en-US" sz="2800" dirty="0">
                <a:solidFill>
                  <a:schemeClr val="dk1"/>
                </a:solidFill>
                <a:latin typeface="Cambria" panose="02040503050406030204" pitchFamily="18" charset="0"/>
                <a:ea typeface="Droid Serif"/>
                <a:cs typeface="DaunPenh" panose="01010101010101010101" pitchFamily="2" charset="0"/>
                <a:sym typeface="Droid Serif"/>
              </a:rPr>
              <a:t>We plan to more precisely identify the boundaries of the deleted region and test for the presence of candidate gene sequences within the </a:t>
            </a:r>
            <a:r>
              <a:rPr lang="en-US" sz="2800" i="1" dirty="0">
                <a:solidFill>
                  <a:schemeClr val="dk1"/>
                </a:solidFill>
                <a:latin typeface="Cambria" panose="02040503050406030204" pitchFamily="18" charset="0"/>
                <a:ea typeface="Droid Serif"/>
                <a:cs typeface="DaunPenh" panose="01010101010101010101" pitchFamily="2" charset="0"/>
                <a:sym typeface="Droid Serif"/>
              </a:rPr>
              <a:t>spinner </a:t>
            </a:r>
            <a:r>
              <a:rPr lang="en-US" sz="2800" dirty="0">
                <a:solidFill>
                  <a:schemeClr val="dk1"/>
                </a:solidFill>
                <a:latin typeface="Cambria" panose="02040503050406030204" pitchFamily="18" charset="0"/>
                <a:ea typeface="Droid Serif"/>
                <a:cs typeface="DaunPenh" panose="01010101010101010101" pitchFamily="2" charset="0"/>
                <a:sym typeface="Droid Serif"/>
              </a:rPr>
              <a:t>mutant DNA.  </a:t>
            </a:r>
          </a:p>
        </p:txBody>
      </p:sp>
      <p:sp>
        <p:nvSpPr>
          <p:cNvPr id="165" name="TextBox 164"/>
          <p:cNvSpPr txBox="1"/>
          <p:nvPr/>
        </p:nvSpPr>
        <p:spPr>
          <a:xfrm>
            <a:off x="8983905" y="26956116"/>
            <a:ext cx="1209367" cy="369332"/>
          </a:xfrm>
          <a:prstGeom prst="rect">
            <a:avLst/>
          </a:prstGeom>
          <a:noFill/>
        </p:spPr>
        <p:txBody>
          <a:bodyPr wrap="square" rtlCol="0">
            <a:spAutoFit/>
          </a:bodyPr>
          <a:lstStyle/>
          <a:p>
            <a:r>
              <a:rPr lang="en-US" sz="1800" dirty="0">
                <a:latin typeface="Cambria" panose="02040503050406030204" pitchFamily="18" charset="0"/>
              </a:rPr>
              <a:t>c</a:t>
            </a:r>
          </a:p>
        </p:txBody>
      </p:sp>
      <p:sp>
        <p:nvSpPr>
          <p:cNvPr id="178" name="TextBox 177"/>
          <p:cNvSpPr txBox="1"/>
          <p:nvPr/>
        </p:nvSpPr>
        <p:spPr>
          <a:xfrm>
            <a:off x="28687095" y="7335009"/>
            <a:ext cx="12442730" cy="1384995"/>
          </a:xfrm>
          <a:prstGeom prst="rect">
            <a:avLst/>
          </a:prstGeom>
          <a:noFill/>
        </p:spPr>
        <p:txBody>
          <a:bodyPr wrap="square" rtlCol="0">
            <a:spAutoFit/>
          </a:bodyPr>
          <a:lstStyle/>
          <a:p>
            <a:r>
              <a:rPr lang="en-US" sz="2800" b="1" dirty="0">
                <a:latin typeface="Cambria" panose="02040503050406030204" pitchFamily="18" charset="0"/>
              </a:rPr>
              <a:t>Now that we have established both zebrafish and </a:t>
            </a:r>
            <a:r>
              <a:rPr lang="en-US" sz="2800" b="1" i="1" dirty="0">
                <a:latin typeface="Cambria" panose="02040503050406030204" pitchFamily="18" charset="0"/>
              </a:rPr>
              <a:t>C. elegans </a:t>
            </a:r>
            <a:r>
              <a:rPr lang="en-US" sz="2800" b="1" dirty="0">
                <a:latin typeface="Cambria" panose="02040503050406030204" pitchFamily="18" charset="0"/>
              </a:rPr>
              <a:t>models, future work in our lab will focus on developing a more nuanced understanding of the connections between mutations, cilia and disease symptoms.  </a:t>
            </a:r>
          </a:p>
        </p:txBody>
      </p:sp>
      <p:cxnSp>
        <p:nvCxnSpPr>
          <p:cNvPr id="184" name="Shape 202">
            <a:extLst>
              <a:ext uri="{FF2B5EF4-FFF2-40B4-BE49-F238E27FC236}">
                <a16:creationId xmlns:a16="http://schemas.microsoft.com/office/drawing/2014/main" id="{06014967-06C3-4909-B75E-B53B4C154449}"/>
              </a:ext>
            </a:extLst>
          </p:cNvPr>
          <p:cNvCxnSpPr>
            <a:cxnSpLocks/>
          </p:cNvCxnSpPr>
          <p:nvPr/>
        </p:nvCxnSpPr>
        <p:spPr>
          <a:xfrm>
            <a:off x="28652896" y="19955898"/>
            <a:ext cx="12473732" cy="24021"/>
          </a:xfrm>
          <a:prstGeom prst="straightConnector1">
            <a:avLst/>
          </a:prstGeom>
          <a:noFill/>
          <a:ln w="57150" cap="flat" cmpd="sng">
            <a:solidFill>
              <a:srgbClr val="428840"/>
            </a:solidFill>
            <a:prstDash val="solid"/>
            <a:round/>
            <a:headEnd type="none" w="sm" len="sm"/>
            <a:tailEnd type="none" w="sm" len="sm"/>
          </a:ln>
        </p:spPr>
      </p:cxnSp>
      <p:grpSp>
        <p:nvGrpSpPr>
          <p:cNvPr id="31" name="Group 30"/>
          <p:cNvGrpSpPr/>
          <p:nvPr/>
        </p:nvGrpSpPr>
        <p:grpSpPr>
          <a:xfrm>
            <a:off x="19161011" y="16012747"/>
            <a:ext cx="8246714" cy="4760808"/>
            <a:chOff x="19448737" y="15626069"/>
            <a:chExt cx="7844975" cy="4760808"/>
          </a:xfrm>
        </p:grpSpPr>
        <p:grpSp>
          <p:nvGrpSpPr>
            <p:cNvPr id="30" name="Group 29"/>
            <p:cNvGrpSpPr/>
            <p:nvPr/>
          </p:nvGrpSpPr>
          <p:grpSpPr>
            <a:xfrm>
              <a:off x="19448737" y="15626069"/>
              <a:ext cx="7844975" cy="4760808"/>
              <a:chOff x="19448737" y="15626069"/>
              <a:chExt cx="7844975" cy="4760808"/>
            </a:xfrm>
          </p:grpSpPr>
          <p:pic>
            <p:nvPicPr>
              <p:cNvPr id="25" name="Picture 24"/>
              <p:cNvPicPr>
                <a:picLocks noChangeAspect="1"/>
              </p:cNvPicPr>
              <p:nvPr/>
            </p:nvPicPr>
            <p:blipFill>
              <a:blip r:embed="rId17"/>
              <a:stretch>
                <a:fillRect/>
              </a:stretch>
            </p:blipFill>
            <p:spPr>
              <a:xfrm>
                <a:off x="19448737" y="15626069"/>
                <a:ext cx="7844975" cy="4702824"/>
              </a:xfrm>
              <a:prstGeom prst="rect">
                <a:avLst/>
              </a:prstGeom>
              <a:ln w="12700">
                <a:solidFill>
                  <a:schemeClr val="tx1"/>
                </a:solidFill>
              </a:ln>
            </p:spPr>
          </p:pic>
          <p:sp>
            <p:nvSpPr>
              <p:cNvPr id="26" name="TextBox 25"/>
              <p:cNvSpPr txBox="1"/>
              <p:nvPr/>
            </p:nvSpPr>
            <p:spPr>
              <a:xfrm>
                <a:off x="20855899" y="20079100"/>
                <a:ext cx="1095927" cy="307777"/>
              </a:xfrm>
              <a:prstGeom prst="rect">
                <a:avLst/>
              </a:prstGeom>
              <a:noFill/>
              <a:ln w="12700">
                <a:noFill/>
              </a:ln>
            </p:spPr>
            <p:txBody>
              <a:bodyPr wrap="square" rtlCol="0">
                <a:spAutoFit/>
              </a:bodyPr>
              <a:lstStyle/>
              <a:p>
                <a:r>
                  <a:rPr lang="en-US" i="1" dirty="0">
                    <a:solidFill>
                      <a:schemeClr val="tx1">
                        <a:lumMod val="65000"/>
                        <a:lumOff val="35000"/>
                      </a:schemeClr>
                    </a:solidFill>
                    <a:latin typeface="Cambria" panose="02040503050406030204" pitchFamily="18" charset="0"/>
                  </a:rPr>
                  <a:t>him</a:t>
                </a:r>
                <a:r>
                  <a:rPr lang="en-US" dirty="0">
                    <a:solidFill>
                      <a:schemeClr val="tx1">
                        <a:lumMod val="65000"/>
                        <a:lumOff val="35000"/>
                      </a:schemeClr>
                    </a:solidFill>
                    <a:latin typeface="Cambria" panose="02040503050406030204" pitchFamily="18" charset="0"/>
                  </a:rPr>
                  <a:t> 5 </a:t>
                </a:r>
                <a:r>
                  <a:rPr lang="en-US" dirty="0" err="1">
                    <a:solidFill>
                      <a:schemeClr val="tx1">
                        <a:lumMod val="65000"/>
                        <a:lumOff val="35000"/>
                      </a:schemeClr>
                    </a:solidFill>
                    <a:latin typeface="Cambria" panose="02040503050406030204" pitchFamily="18" charset="0"/>
                  </a:rPr>
                  <a:t>IsD</a:t>
                </a:r>
                <a:endParaRPr lang="en-US" dirty="0">
                  <a:solidFill>
                    <a:schemeClr val="tx1">
                      <a:lumMod val="65000"/>
                      <a:lumOff val="35000"/>
                    </a:schemeClr>
                  </a:solidFill>
                  <a:latin typeface="Cambria" panose="02040503050406030204" pitchFamily="18" charset="0"/>
                </a:endParaRPr>
              </a:p>
            </p:txBody>
          </p:sp>
        </p:grpSp>
        <p:sp>
          <p:nvSpPr>
            <p:cNvPr id="185" name="TextBox 184"/>
            <p:cNvSpPr txBox="1"/>
            <p:nvPr/>
          </p:nvSpPr>
          <p:spPr>
            <a:xfrm>
              <a:off x="22828619" y="20074108"/>
              <a:ext cx="522336" cy="307777"/>
            </a:xfrm>
            <a:prstGeom prst="rect">
              <a:avLst/>
            </a:prstGeom>
            <a:noFill/>
            <a:ln w="12700">
              <a:noFill/>
            </a:ln>
          </p:spPr>
          <p:txBody>
            <a:bodyPr wrap="square" rtlCol="0">
              <a:spAutoFit/>
            </a:bodyPr>
            <a:lstStyle/>
            <a:p>
              <a:r>
                <a:rPr lang="en-US" dirty="0">
                  <a:solidFill>
                    <a:schemeClr val="tx1">
                      <a:lumMod val="65000"/>
                      <a:lumOff val="35000"/>
                    </a:schemeClr>
                  </a:solidFill>
                  <a:latin typeface="Cambria" panose="02040503050406030204" pitchFamily="18" charset="0"/>
                </a:rPr>
                <a:t>N2</a:t>
              </a:r>
            </a:p>
          </p:txBody>
        </p:sp>
        <p:sp>
          <p:nvSpPr>
            <p:cNvPr id="186" name="TextBox 185"/>
            <p:cNvSpPr txBox="1"/>
            <p:nvPr/>
          </p:nvSpPr>
          <p:spPr>
            <a:xfrm>
              <a:off x="24173047" y="20068288"/>
              <a:ext cx="732322" cy="307777"/>
            </a:xfrm>
            <a:prstGeom prst="rect">
              <a:avLst/>
            </a:prstGeom>
            <a:noFill/>
            <a:ln w="12700">
              <a:noFill/>
            </a:ln>
          </p:spPr>
          <p:txBody>
            <a:bodyPr wrap="square" rtlCol="0">
              <a:spAutoFit/>
            </a:bodyPr>
            <a:lstStyle/>
            <a:p>
              <a:r>
                <a:rPr lang="en-US" dirty="0">
                  <a:solidFill>
                    <a:schemeClr val="tx1">
                      <a:lumMod val="65000"/>
                      <a:lumOff val="35000"/>
                    </a:schemeClr>
                  </a:solidFill>
                  <a:latin typeface="Cambria" panose="02040503050406030204" pitchFamily="18" charset="0"/>
                </a:rPr>
                <a:t>YY168</a:t>
              </a:r>
            </a:p>
          </p:txBody>
        </p:sp>
        <p:sp>
          <p:nvSpPr>
            <p:cNvPr id="189" name="TextBox 188"/>
            <p:cNvSpPr txBox="1"/>
            <p:nvPr/>
          </p:nvSpPr>
          <p:spPr>
            <a:xfrm>
              <a:off x="25746636" y="20074107"/>
              <a:ext cx="927372" cy="307777"/>
            </a:xfrm>
            <a:prstGeom prst="rect">
              <a:avLst/>
            </a:prstGeom>
            <a:noFill/>
            <a:ln w="12700">
              <a:noFill/>
            </a:ln>
          </p:spPr>
          <p:txBody>
            <a:bodyPr wrap="square" rtlCol="0">
              <a:spAutoFit/>
            </a:bodyPr>
            <a:lstStyle/>
            <a:p>
              <a:r>
                <a:rPr lang="en-US" dirty="0">
                  <a:solidFill>
                    <a:schemeClr val="tx1">
                      <a:lumMod val="65000"/>
                      <a:lumOff val="35000"/>
                    </a:schemeClr>
                  </a:solidFill>
                  <a:latin typeface="Cambria" panose="02040503050406030204" pitchFamily="18" charset="0"/>
                </a:rPr>
                <a:t>NL2099</a:t>
              </a:r>
            </a:p>
          </p:txBody>
        </p:sp>
      </p:grpSp>
      <p:cxnSp>
        <p:nvCxnSpPr>
          <p:cNvPr id="191" name="Shape 202">
            <a:extLst>
              <a:ext uri="{FF2B5EF4-FFF2-40B4-BE49-F238E27FC236}">
                <a16:creationId xmlns:a16="http://schemas.microsoft.com/office/drawing/2014/main" id="{06014967-06C3-4909-B75E-B53B4C154449}"/>
              </a:ext>
            </a:extLst>
          </p:cNvPr>
          <p:cNvCxnSpPr>
            <a:cxnSpLocks/>
          </p:cNvCxnSpPr>
          <p:nvPr/>
        </p:nvCxnSpPr>
        <p:spPr>
          <a:xfrm>
            <a:off x="28680766" y="30439416"/>
            <a:ext cx="12473732" cy="24021"/>
          </a:xfrm>
          <a:prstGeom prst="straightConnector1">
            <a:avLst/>
          </a:prstGeom>
          <a:noFill/>
          <a:ln w="57150" cap="flat" cmpd="sng">
            <a:solidFill>
              <a:srgbClr val="428840"/>
            </a:solidFill>
            <a:prstDash val="solid"/>
            <a:round/>
            <a:headEnd type="none" w="sm" len="sm"/>
            <a:tailEnd type="none" w="sm" len="sm"/>
          </a:ln>
        </p:spPr>
      </p:cxnSp>
      <p:cxnSp>
        <p:nvCxnSpPr>
          <p:cNvPr id="197" name="Shape 202">
            <a:extLst>
              <a:ext uri="{FF2B5EF4-FFF2-40B4-BE49-F238E27FC236}">
                <a16:creationId xmlns:a16="http://schemas.microsoft.com/office/drawing/2014/main" id="{06014967-06C3-4909-B75E-B53B4C154449}"/>
              </a:ext>
            </a:extLst>
          </p:cNvPr>
          <p:cNvCxnSpPr>
            <a:cxnSpLocks/>
          </p:cNvCxnSpPr>
          <p:nvPr/>
        </p:nvCxnSpPr>
        <p:spPr>
          <a:xfrm>
            <a:off x="28666304" y="36801256"/>
            <a:ext cx="12473732" cy="24021"/>
          </a:xfrm>
          <a:prstGeom prst="straightConnector1">
            <a:avLst/>
          </a:prstGeom>
          <a:noFill/>
          <a:ln w="57150" cap="flat" cmpd="sng">
            <a:solidFill>
              <a:srgbClr val="428840"/>
            </a:solidFill>
            <a:prstDash val="solid"/>
            <a:round/>
            <a:headEnd type="none" w="sm" len="sm"/>
            <a:tailEnd type="none" w="sm" len="sm"/>
          </a:ln>
        </p:spPr>
      </p:cxnSp>
      <p:graphicFrame>
        <p:nvGraphicFramePr>
          <p:cNvPr id="5" name="Table 4">
            <a:extLst>
              <a:ext uri="{FF2B5EF4-FFF2-40B4-BE49-F238E27FC236}">
                <a16:creationId xmlns:a16="http://schemas.microsoft.com/office/drawing/2014/main" id="{D5531ED3-B185-4A32-BA50-A7BD385C327F}"/>
              </a:ext>
            </a:extLst>
          </p:cNvPr>
          <p:cNvGraphicFramePr>
            <a:graphicFrameLocks noGrp="1"/>
          </p:cNvGraphicFramePr>
          <p:nvPr>
            <p:extLst>
              <p:ext uri="{D42A27DB-BD31-4B8C-83A1-F6EECF244321}">
                <p14:modId xmlns:p14="http://schemas.microsoft.com/office/powerpoint/2010/main" val="2176168824"/>
              </p:ext>
            </p:extLst>
          </p:nvPr>
        </p:nvGraphicFramePr>
        <p:xfrm>
          <a:off x="889511" y="26956116"/>
          <a:ext cx="4310743" cy="4702629"/>
        </p:xfrm>
        <a:graphic>
          <a:graphicData uri="http://schemas.openxmlformats.org/drawingml/2006/table">
            <a:tbl>
              <a:tblPr/>
              <a:tblGrid>
                <a:gridCol w="4310743">
                  <a:extLst>
                    <a:ext uri="{9D8B030D-6E8A-4147-A177-3AD203B41FA5}">
                      <a16:colId xmlns:a16="http://schemas.microsoft.com/office/drawing/2014/main" val="2387435740"/>
                    </a:ext>
                  </a:extLst>
                </a:gridCol>
              </a:tblGrid>
              <a:tr h="4702629">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940938044"/>
                  </a:ext>
                </a:extLst>
              </a:tr>
            </a:tbl>
          </a:graphicData>
        </a:graphic>
      </p:graphicFrame>
      <p:graphicFrame>
        <p:nvGraphicFramePr>
          <p:cNvPr id="64" name="Table 63">
            <a:extLst>
              <a:ext uri="{FF2B5EF4-FFF2-40B4-BE49-F238E27FC236}">
                <a16:creationId xmlns:a16="http://schemas.microsoft.com/office/drawing/2014/main" id="{1F9E0B96-6951-40E2-9ADC-39D0B0342394}"/>
              </a:ext>
            </a:extLst>
          </p:cNvPr>
          <p:cNvGraphicFramePr>
            <a:graphicFrameLocks noGrp="1"/>
          </p:cNvGraphicFramePr>
          <p:nvPr>
            <p:extLst>
              <p:ext uri="{D42A27DB-BD31-4B8C-83A1-F6EECF244321}">
                <p14:modId xmlns:p14="http://schemas.microsoft.com/office/powerpoint/2010/main" val="940835298"/>
              </p:ext>
            </p:extLst>
          </p:nvPr>
        </p:nvGraphicFramePr>
        <p:xfrm>
          <a:off x="8901861" y="26915049"/>
          <a:ext cx="4772116" cy="4310743"/>
        </p:xfrm>
        <a:graphic>
          <a:graphicData uri="http://schemas.openxmlformats.org/drawingml/2006/table">
            <a:tbl>
              <a:tblPr/>
              <a:tblGrid>
                <a:gridCol w="4772116">
                  <a:extLst>
                    <a:ext uri="{9D8B030D-6E8A-4147-A177-3AD203B41FA5}">
                      <a16:colId xmlns:a16="http://schemas.microsoft.com/office/drawing/2014/main" val="2540949018"/>
                    </a:ext>
                  </a:extLst>
                </a:gridCol>
              </a:tblGrid>
              <a:tr h="4310743">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867207034"/>
                  </a:ext>
                </a:extLst>
              </a:tr>
            </a:tbl>
          </a:graphicData>
        </a:graphic>
      </p:graphicFrame>
      <p:sp>
        <p:nvSpPr>
          <p:cNvPr id="65" name="TextBox 64">
            <a:extLst>
              <a:ext uri="{FF2B5EF4-FFF2-40B4-BE49-F238E27FC236}">
                <a16:creationId xmlns:a16="http://schemas.microsoft.com/office/drawing/2014/main" id="{8CCDC39E-F0F5-446B-87CB-116BFB1837E8}"/>
              </a:ext>
            </a:extLst>
          </p:cNvPr>
          <p:cNvSpPr txBox="1"/>
          <p:nvPr/>
        </p:nvSpPr>
        <p:spPr>
          <a:xfrm>
            <a:off x="18570363" y="16248346"/>
            <a:ext cx="305917" cy="307777"/>
          </a:xfrm>
          <a:prstGeom prst="rect">
            <a:avLst/>
          </a:prstGeom>
          <a:noFill/>
        </p:spPr>
        <p:txBody>
          <a:bodyPr wrap="square" rtlCol="0">
            <a:spAutoFit/>
          </a:bodyPr>
          <a:lstStyle/>
          <a:p>
            <a:r>
              <a:rPr lang="en-US" dirty="0">
                <a:latin typeface="Cambria" panose="02040503050406030204" pitchFamily="18" charset="0"/>
              </a:rPr>
              <a:t>a</a:t>
            </a:r>
          </a:p>
        </p:txBody>
      </p:sp>
      <p:sp>
        <p:nvSpPr>
          <p:cNvPr id="145" name="TextBox 144">
            <a:extLst>
              <a:ext uri="{FF2B5EF4-FFF2-40B4-BE49-F238E27FC236}">
                <a16:creationId xmlns:a16="http://schemas.microsoft.com/office/drawing/2014/main" id="{4A8EB588-76CB-40F1-9E85-373E65A6E1C3}"/>
              </a:ext>
            </a:extLst>
          </p:cNvPr>
          <p:cNvSpPr txBox="1"/>
          <p:nvPr/>
        </p:nvSpPr>
        <p:spPr>
          <a:xfrm>
            <a:off x="19207309" y="16274003"/>
            <a:ext cx="305917" cy="307777"/>
          </a:xfrm>
          <a:prstGeom prst="rect">
            <a:avLst/>
          </a:prstGeom>
          <a:noFill/>
        </p:spPr>
        <p:txBody>
          <a:bodyPr wrap="square" rtlCol="0">
            <a:spAutoFit/>
          </a:bodyPr>
          <a:lstStyle/>
          <a:p>
            <a:r>
              <a:rPr lang="en-US" dirty="0">
                <a:latin typeface="Cambria" panose="02040503050406030204" pitchFamily="18" charset="0"/>
              </a:rPr>
              <a:t>b</a:t>
            </a:r>
          </a:p>
        </p:txBody>
      </p:sp>
    </p:spTree>
  </p:cSld>
  <p:clrMapOvr>
    <a:masterClrMapping/>
  </p:clrMapOvr>
</p:sld>
</file>

<file path=ppt/theme/theme1.xml><?xml version="1.0" encoding="utf-8"?>
<a:theme xmlns:a="http://schemas.openxmlformats.org/drawingml/2006/main" name="Slice">
  <a:themeElements>
    <a:clrScheme name="Slice">
      <a:dk1>
        <a:srgbClr val="000000"/>
      </a:dk1>
      <a:lt1>
        <a:srgbClr val="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2154</Words>
  <Application>Microsoft Office PowerPoint</Application>
  <PresentationFormat>Custom</PresentationFormat>
  <Paragraphs>209</Paragraphs>
  <Slides>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Candara</vt:lpstr>
      <vt:lpstr>Calibri</vt:lpstr>
      <vt:lpstr>Droid Serif</vt:lpstr>
      <vt:lpstr>DaunPenh</vt:lpstr>
      <vt:lpstr>Angsana New</vt:lpstr>
      <vt:lpstr>Cambria</vt:lpstr>
      <vt:lpstr>Noto Sans Symbols</vt:lpstr>
      <vt:lpstr>Arial</vt:lpstr>
      <vt:lpstr>Century Gothic</vt:lpstr>
      <vt:lpstr>Slice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paulickn</dc:creator>
  <cp:lastModifiedBy>paulickn</cp:lastModifiedBy>
  <cp:revision>129</cp:revision>
  <cp:lastPrinted>2018-04-20T20:01:55Z</cp:lastPrinted>
  <dcterms:modified xsi:type="dcterms:W3CDTF">2018-04-25T02:08:12Z</dcterms:modified>
</cp:coreProperties>
</file>