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859"/>
    <p:restoredTop sz="94986" autoAdjust="0"/>
  </p:normalViewPr>
  <p:slideViewPr>
    <p:cSldViewPr snapToGrid="0" snapToObjects="1">
      <p:cViewPr varScale="1">
        <p:scale>
          <a:sx n="21" d="100"/>
          <a:sy n="21" d="100"/>
        </p:scale>
        <p:origin x="256"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FBE78E-0629-B14F-AEBD-6FA4AC1492B6}" type="datetimeFigureOut">
              <a:rPr lang="en-US" smtClean="0"/>
              <a:t>4/30/18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706EE7-1BB7-BE49-8030-298CCF78ACC4}" type="slidenum">
              <a:rPr lang="en-US" smtClean="0"/>
              <a:t>‹#›</a:t>
            </a:fld>
            <a:endParaRPr lang="en-US"/>
          </a:p>
        </p:txBody>
      </p:sp>
    </p:spTree>
    <p:extLst>
      <p:ext uri="{BB962C8B-B14F-4D97-AF65-F5344CB8AC3E}">
        <p14:creationId xmlns:p14="http://schemas.microsoft.com/office/powerpoint/2010/main" val="4219325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706EE7-1BB7-BE49-8030-298CCF78ACC4}" type="slidenum">
              <a:rPr lang="en-US" smtClean="0"/>
              <a:t>1</a:t>
            </a:fld>
            <a:endParaRPr lang="en-US"/>
          </a:p>
        </p:txBody>
      </p:sp>
    </p:spTree>
    <p:extLst>
      <p:ext uri="{BB962C8B-B14F-4D97-AF65-F5344CB8AC3E}">
        <p14:creationId xmlns:p14="http://schemas.microsoft.com/office/powerpoint/2010/main" val="1560750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C691204-C422-114D-8C02-69529D5EDFF6}" type="datetimeFigureOut">
              <a:rPr lang="en-US" smtClean="0"/>
              <a:t>4/30/18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320770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691204-C422-114D-8C02-69529D5EDFF6}" type="datetimeFigureOut">
              <a:rPr lang="en-US" smtClean="0"/>
              <a:t>4/30/18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67288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691204-C422-114D-8C02-69529D5EDFF6}" type="datetimeFigureOut">
              <a:rPr lang="en-US" smtClean="0"/>
              <a:t>4/30/18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3911376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691204-C422-114D-8C02-69529D5EDFF6}" type="datetimeFigureOut">
              <a:rPr lang="en-US" smtClean="0"/>
              <a:t>4/30/18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207702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C691204-C422-114D-8C02-69529D5EDFF6}" type="datetimeFigureOut">
              <a:rPr lang="en-US" smtClean="0"/>
              <a:t>4/30/18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3193427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C691204-C422-114D-8C02-69529D5EDFF6}" type="datetimeFigureOut">
              <a:rPr lang="en-US" smtClean="0"/>
              <a:t>4/30/18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3693567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C691204-C422-114D-8C02-69529D5EDFF6}" type="datetimeFigureOut">
              <a:rPr lang="en-US" smtClean="0"/>
              <a:t>4/30/18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783931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C691204-C422-114D-8C02-69529D5EDFF6}" type="datetimeFigureOut">
              <a:rPr lang="en-US" smtClean="0"/>
              <a:t>4/30/18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1745307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691204-C422-114D-8C02-69529D5EDFF6}" type="datetimeFigureOut">
              <a:rPr lang="en-US" smtClean="0"/>
              <a:t>4/30/18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508117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0C691204-C422-114D-8C02-69529D5EDFF6}" type="datetimeFigureOut">
              <a:rPr lang="en-US" smtClean="0"/>
              <a:t>4/30/18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3026377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0C691204-C422-114D-8C02-69529D5EDFF6}" type="datetimeFigureOut">
              <a:rPr lang="en-US" smtClean="0"/>
              <a:t>4/30/18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EF1A19-28A5-1C4F-9CDA-CFCA3ADA2ED2}" type="slidenum">
              <a:rPr lang="en-US" smtClean="0"/>
              <a:t>‹#›</a:t>
            </a:fld>
            <a:endParaRPr lang="en-US"/>
          </a:p>
        </p:txBody>
      </p:sp>
    </p:spTree>
    <p:extLst>
      <p:ext uri="{BB962C8B-B14F-4D97-AF65-F5344CB8AC3E}">
        <p14:creationId xmlns:p14="http://schemas.microsoft.com/office/powerpoint/2010/main" val="3958845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0C691204-C422-114D-8C02-69529D5EDFF6}" type="datetimeFigureOut">
              <a:rPr lang="en-US" smtClean="0"/>
              <a:t>4/30/18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8FEF1A19-28A5-1C4F-9CDA-CFCA3ADA2ED2}" type="slidenum">
              <a:rPr lang="en-US" smtClean="0"/>
              <a:t>‹#›</a:t>
            </a:fld>
            <a:endParaRPr lang="en-US"/>
          </a:p>
        </p:txBody>
      </p:sp>
    </p:spTree>
    <p:extLst>
      <p:ext uri="{BB962C8B-B14F-4D97-AF65-F5344CB8AC3E}">
        <p14:creationId xmlns:p14="http://schemas.microsoft.com/office/powerpoint/2010/main" val="1789900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2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Rounded Rectangle 7">
            <a:extLst>
              <a:ext uri="{FF2B5EF4-FFF2-40B4-BE49-F238E27FC236}">
                <a16:creationId xmlns:a16="http://schemas.microsoft.com/office/drawing/2014/main" id="{C8F722B2-9F8E-EA47-888C-5D96AD534A01}"/>
              </a:ext>
            </a:extLst>
          </p:cNvPr>
          <p:cNvSpPr/>
          <p:nvPr/>
        </p:nvSpPr>
        <p:spPr>
          <a:xfrm>
            <a:off x="0" y="326621"/>
            <a:ext cx="42062400" cy="4212797"/>
          </a:xfrm>
          <a:prstGeom prst="roundRect">
            <a:avLst/>
          </a:prstGeom>
          <a:gradFill flip="none" rotWithShape="1">
            <a:gsLst>
              <a:gs pos="0">
                <a:schemeClr val="accent2">
                  <a:lumMod val="0"/>
                  <a:lumOff val="100000"/>
                </a:schemeClr>
              </a:gs>
              <a:gs pos="13000">
                <a:schemeClr val="accent2">
                  <a:lumMod val="0"/>
                  <a:lumOff val="100000"/>
                </a:schemeClr>
              </a:gs>
              <a:gs pos="100000">
                <a:schemeClr val="accent2">
                  <a:lumMod val="100000"/>
                </a:schemeClr>
              </a:gs>
            </a:gsLst>
            <a:path path="circle">
              <a:fillToRect l="50000" t="-80000" r="50000" b="180000"/>
            </a:path>
            <a:tileRect/>
          </a:grad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ECD451EB-2B65-2F44-9017-C436D4372F9D}"/>
              </a:ext>
            </a:extLst>
          </p:cNvPr>
          <p:cNvSpPr txBox="1"/>
          <p:nvPr/>
        </p:nvSpPr>
        <p:spPr>
          <a:xfrm>
            <a:off x="0" y="-599438"/>
            <a:ext cx="42062400" cy="4678653"/>
          </a:xfrm>
          <a:prstGeom prst="rect">
            <a:avLst/>
          </a:prstGeom>
          <a:noFill/>
        </p:spPr>
        <p:txBody>
          <a:bodyPr wrap="square" rtlCol="0">
            <a:spAutoFit/>
          </a:bodyPr>
          <a:lstStyle/>
          <a:p>
            <a:endParaRPr lang="en-US" dirty="0"/>
          </a:p>
          <a:p>
            <a:pPr algn="ctr">
              <a:lnSpc>
                <a:spcPct val="150000"/>
              </a:lnSpc>
            </a:pPr>
            <a:r>
              <a:rPr lang="en-US" sz="6000" b="1" dirty="0">
                <a:latin typeface="Microsoft Sans Serif" panose="020B0604020202020204" pitchFamily="34" charset="0"/>
                <a:cs typeface="Microsoft Sans Serif" panose="020B0604020202020204" pitchFamily="34" charset="0"/>
              </a:rPr>
              <a:t>How Do Stimulus Difficulty and Amount of Delay Impact Judgments of Learning Made by Younger and Older Adults?</a:t>
            </a:r>
          </a:p>
          <a:p>
            <a:pPr algn="ctr">
              <a:lnSpc>
                <a:spcPct val="150000"/>
              </a:lnSpc>
            </a:pPr>
            <a:r>
              <a:rPr lang="en-US" sz="4400" dirty="0">
                <a:latin typeface="Microsoft Sans Serif" panose="020B0604020202020204" pitchFamily="34" charset="0"/>
                <a:cs typeface="Microsoft Sans Serif" panose="020B0604020202020204" pitchFamily="34" charset="0"/>
              </a:rPr>
              <a:t>Emily Onken ⎸Faculty Mentor: Jarrod Hines</a:t>
            </a:r>
          </a:p>
          <a:p>
            <a:pPr algn="ctr">
              <a:lnSpc>
                <a:spcPct val="150000"/>
              </a:lnSpc>
            </a:pPr>
            <a:r>
              <a:rPr lang="en-US" sz="4400" dirty="0">
                <a:latin typeface="Microsoft Sans Serif" panose="020B0604020202020204" pitchFamily="34" charset="0"/>
                <a:cs typeface="Microsoft Sans Serif" panose="020B0604020202020204" pitchFamily="34" charset="0"/>
              </a:rPr>
              <a:t>Department of Psychology</a:t>
            </a:r>
          </a:p>
        </p:txBody>
      </p:sp>
      <p:pic>
        <p:nvPicPr>
          <p:cNvPr id="10" name="Picture 9">
            <a:extLst>
              <a:ext uri="{FF2B5EF4-FFF2-40B4-BE49-F238E27FC236}">
                <a16:creationId xmlns:a16="http://schemas.microsoft.com/office/drawing/2014/main" id="{A79EC6DA-B5A4-2443-B8C9-12F849E956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92264" y="1426360"/>
            <a:ext cx="6613084" cy="2997220"/>
          </a:xfrm>
          <a:prstGeom prst="rect">
            <a:avLst/>
          </a:prstGeom>
        </p:spPr>
      </p:pic>
      <p:sp>
        <p:nvSpPr>
          <p:cNvPr id="12" name="TextBox 11">
            <a:extLst>
              <a:ext uri="{FF2B5EF4-FFF2-40B4-BE49-F238E27FC236}">
                <a16:creationId xmlns:a16="http://schemas.microsoft.com/office/drawing/2014/main" id="{8ACD0A29-C3C4-4B43-B623-B62D66E9E625}"/>
              </a:ext>
            </a:extLst>
          </p:cNvPr>
          <p:cNvSpPr txBox="1"/>
          <p:nvPr/>
        </p:nvSpPr>
        <p:spPr>
          <a:xfrm>
            <a:off x="853438" y="4751402"/>
            <a:ext cx="14136189" cy="34009310"/>
          </a:xfrm>
          <a:prstGeom prst="rect">
            <a:avLst/>
          </a:prstGeom>
          <a:noFill/>
        </p:spPr>
        <p:txBody>
          <a:bodyPr wrap="square" numCol="1" spcCol="914400" rtlCol="0">
            <a:spAutoFit/>
          </a:bodyPr>
          <a:lstStyle/>
          <a:p>
            <a:pPr algn="ctr"/>
            <a:r>
              <a:rPr lang="en-US" sz="4400" b="1" dirty="0">
                <a:latin typeface="Microsoft Sans Serif" charset="0"/>
                <a:ea typeface="Microsoft Sans Serif" charset="0"/>
                <a:cs typeface="Microsoft Sans Serif" charset="0"/>
              </a:rPr>
              <a:t>I</a:t>
            </a:r>
            <a:r>
              <a:rPr lang="en-US" sz="4000" b="1" dirty="0">
                <a:latin typeface="Microsoft Sans Serif" charset="0"/>
                <a:ea typeface="Microsoft Sans Serif" charset="0"/>
                <a:cs typeface="Microsoft Sans Serif" charset="0"/>
              </a:rPr>
              <a:t>NTRODUCTION</a:t>
            </a:r>
          </a:p>
          <a:p>
            <a:r>
              <a:rPr lang="en-US" sz="2800" dirty="0">
                <a:latin typeface="Microsoft Sans Serif" charset="0"/>
                <a:ea typeface="Microsoft Sans Serif" charset="0"/>
                <a:cs typeface="Microsoft Sans Serif" charset="0"/>
              </a:rPr>
              <a:t>Learning is most effective when we monitor our progress and direct our efforts toward unlearned material. The concept of being aware of our learning is referred to as metacognition, and we are interested in what causes a change in judgements of learning (JOLs). JOLs are estimates of how well material has been learned (e.g. when studying for an exam, a student may determine that they know Chapter 3 very well but do not know Chapter 4 as well). Prior research has supported the idea that JOLs are more accurate predictors of learning when there is a delay between study and judgement (e.g., Rhodes &amp; Tauber, 2011). Additionally, a delay of  at least 30 seconds has been found to increase the accuracy of JOLs (Sikström &amp; Jönsson, 2005). </a:t>
            </a:r>
          </a:p>
          <a:p>
            <a:endParaRPr lang="en-US" sz="2800" dirty="0">
              <a:latin typeface="Microsoft Sans Serif" charset="0"/>
              <a:ea typeface="Microsoft Sans Serif" charset="0"/>
              <a:cs typeface="Microsoft Sans Serif" charset="0"/>
            </a:endParaRPr>
          </a:p>
          <a:p>
            <a:r>
              <a:rPr lang="en-US" sz="2800" dirty="0">
                <a:latin typeface="Microsoft Sans Serif" charset="0"/>
                <a:ea typeface="Microsoft Sans Serif" charset="0"/>
                <a:cs typeface="Microsoft Sans Serif" charset="0"/>
              </a:rPr>
              <a:t>The delayed JOL effect is our primary focus, and in this study we investigated whether there is a change in accuracy between immediate JOLs and JOLs taken after either a 20-, 40,- or 60-second delay. UWEC undergraduates aged 18-25 years and “workers”  on Amazon’s Mechanical Turk aged 57 years and older were compared in terms of their performance on a task administered using Qualtrics online survey software. They completed a paired-associate task, wherein individual paired-associates (e.g. APPLE-CART) were studied. For nonzero delays, study was followed by a distractor task involving the mental rotation of 3-D objects, where participants decided whether two objects were identical when one object may be slightly rotated (Hayward et al., 2006). The normative difficulty of paired-associates was also manipulated within-subjects; pairs were either normatively easy, moderate, or difficult-to-learn. </a:t>
            </a:r>
          </a:p>
          <a:p>
            <a:endParaRPr lang="en-US" sz="2800" dirty="0">
              <a:latin typeface="Microsoft Sans Serif" charset="0"/>
              <a:ea typeface="Microsoft Sans Serif" charset="0"/>
              <a:cs typeface="Microsoft Sans Serif" charset="0"/>
            </a:endParaRPr>
          </a:p>
          <a:p>
            <a:r>
              <a:rPr lang="en-US" sz="2800" dirty="0">
                <a:latin typeface="Microsoft Sans Serif" charset="0"/>
                <a:ea typeface="Microsoft Sans Serif" charset="0"/>
                <a:cs typeface="Microsoft Sans Serif" charset="0"/>
              </a:rPr>
              <a:t>We hypothesized that JOLs would decrease in response to longer delays and greater difficulty. We also predicted that JOLs would decrease most following a 60-second delay in comparison to no delay and when comparing normatively-easy and difficult-to-learn stimuli. Difficulty of stimuli was also expected to impact cued-recall performance more than size of delay. Lastly, we anticipated similar memory monitoring accuracy for younger and older adults in terms of both JOLs and post-test confidence judgements (CJs).</a:t>
            </a:r>
          </a:p>
          <a:p>
            <a:pPr algn="ctr"/>
            <a:r>
              <a:rPr lang="en-US" sz="4400" b="1" dirty="0">
                <a:latin typeface="Microsoft Sans Serif" charset="0"/>
                <a:ea typeface="Microsoft Sans Serif" charset="0"/>
                <a:cs typeface="Microsoft Sans Serif" charset="0"/>
              </a:rPr>
              <a:t>M</a:t>
            </a:r>
            <a:r>
              <a:rPr lang="en-US" sz="4000" b="1" dirty="0">
                <a:latin typeface="Microsoft Sans Serif" charset="0"/>
                <a:ea typeface="Microsoft Sans Serif" charset="0"/>
                <a:cs typeface="Microsoft Sans Serif" charset="0"/>
              </a:rPr>
              <a:t>ETHOD</a:t>
            </a:r>
            <a:endParaRPr lang="en-US" sz="3200" b="1" dirty="0">
              <a:latin typeface="Microsoft Sans Serif" charset="0"/>
              <a:ea typeface="Microsoft Sans Serif" charset="0"/>
              <a:cs typeface="Microsoft Sans Serif" charset="0"/>
            </a:endParaRPr>
          </a:p>
          <a:p>
            <a:pPr algn="just">
              <a:buClr>
                <a:schemeClr val="accent5">
                  <a:lumMod val="50000"/>
                </a:schemeClr>
              </a:buClr>
            </a:pPr>
            <a:r>
              <a:rPr lang="en-US" sz="2800" dirty="0">
                <a:latin typeface="Microsoft Sans Serif" charset="0"/>
                <a:ea typeface="Microsoft Sans Serif" charset="0"/>
                <a:cs typeface="Microsoft Sans Serif" charset="0"/>
              </a:rPr>
              <a:t>Younger adult data was gathered from UWEC undergraduate students who participated through the SONA online research pool; participants received course credit or extra credit for participation. Older adult data was gathered using Amazon’s Mechanical Turk, where participants were paid. Participation followed informed consent and ended with debriefing. All participants were native English speakers with a U.S. high school degree, and all participants were located in the United States. </a:t>
            </a: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r>
              <a:rPr lang="en-US" sz="2800" b="1" i="1" dirty="0">
                <a:latin typeface="Microsoft Sans Serif" charset="0"/>
                <a:ea typeface="Microsoft Sans Serif" charset="0"/>
                <a:cs typeface="Microsoft Sans Serif" charset="0"/>
              </a:rPr>
              <a:t>Participant Demographics:</a:t>
            </a: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fontAlgn="base"/>
            <a:r>
              <a:rPr lang="en-US" sz="2800" b="1" i="1" dirty="0">
                <a:latin typeface="Microsoft Sans Serif" panose="020B0604020202020204" pitchFamily="34" charset="0"/>
                <a:cs typeface="Microsoft Sans Serif" panose="020B0604020202020204" pitchFamily="34" charset="0"/>
              </a:rPr>
              <a:t>Paired Associates Construction:</a:t>
            </a:r>
            <a:r>
              <a:rPr lang="en-US" sz="2800" dirty="0">
                <a:latin typeface="Microsoft Sans Serif" panose="020B0604020202020204" pitchFamily="34" charset="0"/>
                <a:cs typeface="Microsoft Sans Serif" panose="020B0604020202020204" pitchFamily="34" charset="0"/>
              </a:rPr>
              <a:t>​</a:t>
            </a:r>
          </a:p>
          <a:p>
            <a:pPr fontAlgn="base"/>
            <a:r>
              <a:rPr lang="en-US" sz="2800" dirty="0">
                <a:latin typeface="Microsoft Sans Serif" panose="020B0604020202020204" pitchFamily="34" charset="0"/>
                <a:cs typeface="Microsoft Sans Serif" panose="020B0604020202020204" pitchFamily="34" charset="0"/>
              </a:rPr>
              <a:t>Difficulty was varied according to normative forward association strength (Nelson, McEvoy, &amp; Schreiber, 2004). The forward association for Easy (.075 - .125), Medium (.01 - .03), and Hard (None) paired associates varied according to standards used by Cohen, Yan, </a:t>
            </a:r>
            <a:r>
              <a:rPr lang="en-US" sz="2800" dirty="0" err="1">
                <a:latin typeface="Microsoft Sans Serif" panose="020B0604020202020204" pitchFamily="34" charset="0"/>
                <a:cs typeface="Microsoft Sans Serif" panose="020B0604020202020204" pitchFamily="34" charset="0"/>
              </a:rPr>
              <a:t>Halamish</a:t>
            </a:r>
            <a:r>
              <a:rPr lang="en-US" sz="2800" dirty="0">
                <a:latin typeface="Microsoft Sans Serif" panose="020B0604020202020204" pitchFamily="34" charset="0"/>
                <a:cs typeface="Microsoft Sans Serif" panose="020B0604020202020204" pitchFamily="34" charset="0"/>
              </a:rPr>
              <a:t>, and Bjork (2013). </a:t>
            </a:r>
            <a:endParaRPr lang="en-US" sz="2800" dirty="0">
              <a:latin typeface="Microsoft Sans Serif" charset="0"/>
              <a:ea typeface="Microsoft Sans Serif" charset="0"/>
              <a:cs typeface="Microsoft Sans Serif" charset="0"/>
            </a:endParaRP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r>
              <a:rPr lang="en-US" sz="2800" b="1" i="1" dirty="0">
                <a:latin typeface="Microsoft Sans Serif" charset="0"/>
                <a:ea typeface="Microsoft Sans Serif" charset="0"/>
                <a:cs typeface="Microsoft Sans Serif" charset="0"/>
              </a:rPr>
              <a:t>Part 1: Study:</a:t>
            </a:r>
          </a:p>
          <a:p>
            <a:pPr marL="457200" indent="-457200" algn="just">
              <a:buClr>
                <a:schemeClr val="accent5">
                  <a:lumMod val="50000"/>
                </a:schemeClr>
              </a:buClr>
              <a:buFont typeface="Arial" panose="020B0604020202020204" pitchFamily="34" charset="0"/>
              <a:buChar char="•"/>
            </a:pPr>
            <a:r>
              <a:rPr lang="en-US" sz="2800" dirty="0">
                <a:latin typeface="Microsoft Sans Serif" charset="0"/>
                <a:ea typeface="Microsoft Sans Serif" charset="0"/>
                <a:cs typeface="Microsoft Sans Serif" charset="0"/>
              </a:rPr>
              <a:t>A randomized sequence consisting of 16 stimuli from each difficulty (easy, moderate, and difficult) was displayed with word pairs staying on the screen for 1.5-seconds for younger adults and older adults.</a:t>
            </a:r>
          </a:p>
          <a:p>
            <a:pPr marL="457200" indent="-457200" algn="just">
              <a:buClr>
                <a:schemeClr val="accent5">
                  <a:lumMod val="50000"/>
                </a:schemeClr>
              </a:buClr>
              <a:buFont typeface="Arial" panose="020B0604020202020204" pitchFamily="34" charset="0"/>
              <a:buChar char="•"/>
            </a:pPr>
            <a:r>
              <a:rPr lang="en-US" sz="2800" dirty="0">
                <a:latin typeface="Microsoft Sans Serif" charset="0"/>
                <a:ea typeface="Microsoft Sans Serif" charset="0"/>
                <a:cs typeface="Microsoft Sans Serif" charset="0"/>
              </a:rPr>
              <a:t>After each word pair was studied, a delay of either 0, 20, 40, or 60-seconds commenced. For nonzero delays, participants engaged in a 3-D mental rotation distractor task, where two objects were displayed and participants were asked to determine whether the two objects were identical or not. They used a computer mouse to select either “Yes” or “No”, after which new image pairs were shown until the time delay was fulfilled.</a:t>
            </a:r>
          </a:p>
          <a:p>
            <a:pPr marL="457200" indent="-457200" algn="just">
              <a:buClr>
                <a:schemeClr val="accent5">
                  <a:lumMod val="50000"/>
                </a:schemeClr>
              </a:buClr>
              <a:buFont typeface="Arial" panose="020B0604020202020204" pitchFamily="34" charset="0"/>
              <a:buChar char="•"/>
            </a:pPr>
            <a:r>
              <a:rPr lang="en-US" sz="2800" dirty="0">
                <a:latin typeface="Microsoft Sans Serif" charset="0"/>
                <a:ea typeface="Microsoft Sans Serif" charset="0"/>
                <a:cs typeface="Microsoft Sans Serif" charset="0"/>
              </a:rPr>
              <a:t>Participants were asked to give a judgement of learning (JOL) based on their confidence in remembering the previous word pair in about 15 minutes, scaled from  0-100%. Only the stimulus portion of the word pair was shown during JOL reporting (e.g. APPLE-____).</a:t>
            </a:r>
          </a:p>
          <a:p>
            <a:pPr algn="just">
              <a:buClr>
                <a:schemeClr val="accent5">
                  <a:lumMod val="50000"/>
                </a:schemeClr>
              </a:buClr>
            </a:pPr>
            <a:endParaRPr lang="en-US" sz="2800" dirty="0">
              <a:latin typeface="Microsoft Sans Serif" charset="0"/>
              <a:ea typeface="Microsoft Sans Serif" charset="0"/>
              <a:cs typeface="Microsoft Sans Serif" charset="0"/>
            </a:endParaRPr>
          </a:p>
          <a:p>
            <a:pPr algn="just">
              <a:buClr>
                <a:schemeClr val="accent5">
                  <a:lumMod val="50000"/>
                </a:schemeClr>
              </a:buClr>
            </a:pPr>
            <a:r>
              <a:rPr lang="en-US" sz="2800" b="1" i="1" dirty="0">
                <a:latin typeface="Microsoft Sans Serif" charset="0"/>
                <a:ea typeface="Microsoft Sans Serif" charset="0"/>
                <a:cs typeface="Microsoft Sans Serif" charset="0"/>
              </a:rPr>
              <a:t>Part 2: Test</a:t>
            </a:r>
            <a:endParaRPr lang="en-US" sz="2800" dirty="0">
              <a:latin typeface="Microsoft Sans Serif" charset="0"/>
              <a:ea typeface="Microsoft Sans Serif" charset="0"/>
              <a:cs typeface="Microsoft Sans Serif" charset="0"/>
            </a:endParaRPr>
          </a:p>
          <a:p>
            <a:pPr marL="457200" indent="-457200" algn="just">
              <a:buClr>
                <a:schemeClr val="accent5">
                  <a:lumMod val="50000"/>
                </a:schemeClr>
              </a:buClr>
              <a:buFont typeface="Arial" panose="020B0604020202020204" pitchFamily="34" charset="0"/>
              <a:buChar char="•"/>
            </a:pPr>
            <a:r>
              <a:rPr lang="en-US" sz="2800" dirty="0">
                <a:latin typeface="Microsoft Sans Serif" charset="0"/>
                <a:ea typeface="Microsoft Sans Serif" charset="0"/>
                <a:cs typeface="Microsoft Sans Serif" charset="0"/>
              </a:rPr>
              <a:t>During cued recall testing, the first portion of each word pair was shown without the target (e.g. APPLE - ___ ). Participants were asked to type the second portion of the word pair. We scored responses based on the first three letters being correct. </a:t>
            </a:r>
          </a:p>
          <a:p>
            <a:pPr marL="457200" indent="-457200" algn="just">
              <a:buClr>
                <a:schemeClr val="accent5">
                  <a:lumMod val="50000"/>
                </a:schemeClr>
              </a:buClr>
              <a:buFont typeface="Arial" panose="020B0604020202020204" pitchFamily="34" charset="0"/>
              <a:buChar char="•"/>
            </a:pPr>
            <a:r>
              <a:rPr lang="en-US" sz="2800" dirty="0">
                <a:latin typeface="Microsoft Sans Serif" charset="0"/>
                <a:ea typeface="Microsoft Sans Serif" charset="0"/>
                <a:cs typeface="Microsoft Sans Serif" charset="0"/>
              </a:rPr>
              <a:t>After each word pair, participants gave a confidence judgement for their response on a scale from 0-100%. </a:t>
            </a:r>
            <a:endParaRPr lang="en-US" sz="4400" b="1" dirty="0">
              <a:latin typeface="Microsoft Sans Serif" charset="0"/>
              <a:ea typeface="Microsoft Sans Serif" charset="0"/>
              <a:cs typeface="Microsoft Sans Serif" charset="0"/>
            </a:endParaRPr>
          </a:p>
        </p:txBody>
      </p:sp>
      <p:sp>
        <p:nvSpPr>
          <p:cNvPr id="13" name="Rectangle 12">
            <a:extLst>
              <a:ext uri="{FF2B5EF4-FFF2-40B4-BE49-F238E27FC236}">
                <a16:creationId xmlns:a16="http://schemas.microsoft.com/office/drawing/2014/main" id="{0EA148A5-290B-604C-A134-A3C9B9B03722}"/>
              </a:ext>
            </a:extLst>
          </p:cNvPr>
          <p:cNvSpPr/>
          <p:nvPr/>
        </p:nvSpPr>
        <p:spPr>
          <a:xfrm rot="10800000" flipV="1">
            <a:off x="15518686" y="31922005"/>
            <a:ext cx="12506879" cy="7448193"/>
          </a:xfrm>
          <a:prstGeom prst="rect">
            <a:avLst/>
          </a:prstGeom>
        </p:spPr>
        <p:txBody>
          <a:bodyPr wrap="square" numCol="1">
            <a:spAutoFit/>
          </a:bodyPr>
          <a:lstStyle/>
          <a:p>
            <a:pPr algn="ctr"/>
            <a:r>
              <a:rPr lang="en-US" sz="4000" b="1" dirty="0">
                <a:latin typeface="Microsoft Sans Serif" charset="0"/>
                <a:ea typeface="Microsoft Sans Serif" charset="0"/>
                <a:cs typeface="Microsoft Sans Serif" charset="0"/>
              </a:rPr>
              <a:t>REFERENCES</a:t>
            </a:r>
            <a:endParaRPr lang="en-US" sz="4000" dirty="0">
              <a:latin typeface="Microsoft Sans Serif" panose="020B0604020202020204" pitchFamily="34" charset="0"/>
              <a:cs typeface="Microsoft Sans Serif" panose="020B0604020202020204" pitchFamily="34" charset="0"/>
            </a:endParaRPr>
          </a:p>
          <a:p>
            <a:pPr marL="228600" lvl="0" indent="-228600" defTabSz="914400" eaLnBrk="0" fontAlgn="base" hangingPunct="0">
              <a:spcBef>
                <a:spcPct val="0"/>
              </a:spcBef>
              <a:spcAft>
                <a:spcPct val="0"/>
              </a:spcAft>
            </a:pPr>
            <a:r>
              <a:rPr lang="en-US" altLang="en-US" sz="2600" dirty="0">
                <a:latin typeface="Microsoft Sans Serif" panose="020B0604020202020204" pitchFamily="34" charset="0"/>
                <a:cs typeface="Microsoft Sans Serif" panose="020B0604020202020204" pitchFamily="34" charset="0"/>
              </a:rPr>
              <a:t>Cohen, M. S., Yan, V. X., </a:t>
            </a:r>
            <a:r>
              <a:rPr lang="en-US" altLang="en-US" sz="2600" dirty="0" err="1">
                <a:latin typeface="Microsoft Sans Serif" panose="020B0604020202020204" pitchFamily="34" charset="0"/>
                <a:cs typeface="Microsoft Sans Serif" panose="020B0604020202020204" pitchFamily="34" charset="0"/>
              </a:rPr>
              <a:t>Halamish</a:t>
            </a:r>
            <a:r>
              <a:rPr lang="en-US" altLang="en-US" sz="2600" dirty="0">
                <a:latin typeface="Microsoft Sans Serif" panose="020B0604020202020204" pitchFamily="34" charset="0"/>
                <a:cs typeface="Microsoft Sans Serif" panose="020B0604020202020204" pitchFamily="34" charset="0"/>
              </a:rPr>
              <a:t>, V., &amp; Bjork, R. A. (2013, April 8). Do Students Think That Difficult or Valuable Materials Should Be Restudied Sooner Rather Than Later? </a:t>
            </a:r>
            <a:r>
              <a:rPr lang="en-US" altLang="en-US" sz="2600" i="1" dirty="0">
                <a:latin typeface="Microsoft Sans Serif" panose="020B0604020202020204" pitchFamily="34" charset="0"/>
                <a:cs typeface="Microsoft Sans Serif" panose="020B0604020202020204" pitchFamily="34" charset="0"/>
              </a:rPr>
              <a:t>Journal of Experimental Psychology: Learning, Memory, and Cognition, 39(6), 1682-1696</a:t>
            </a:r>
            <a:r>
              <a:rPr lang="en-US" altLang="en-US" sz="2600" dirty="0">
                <a:latin typeface="Microsoft Sans Serif" panose="020B0604020202020204" pitchFamily="34" charset="0"/>
                <a:cs typeface="Microsoft Sans Serif" panose="020B0604020202020204" pitchFamily="34" charset="0"/>
              </a:rPr>
              <a:t>. </a:t>
            </a:r>
            <a:r>
              <a:rPr lang="en-US" altLang="en-US" sz="2600" dirty="0" err="1">
                <a:latin typeface="Microsoft Sans Serif" panose="020B0604020202020204" pitchFamily="34" charset="0"/>
                <a:cs typeface="Microsoft Sans Serif" panose="020B0604020202020204" pitchFamily="34" charset="0"/>
              </a:rPr>
              <a:t>doi</a:t>
            </a:r>
            <a:r>
              <a:rPr lang="en-US" altLang="en-US" sz="2600" dirty="0">
                <a:latin typeface="Microsoft Sans Serif" panose="020B0604020202020204" pitchFamily="34" charset="0"/>
                <a:cs typeface="Microsoft Sans Serif" panose="020B0604020202020204" pitchFamily="34" charset="0"/>
              </a:rPr>
              <a:t>: 10.1037/a0032425 </a:t>
            </a:r>
            <a:endParaRPr lang="en-US" sz="2600" dirty="0">
              <a:latin typeface="Microsoft Sans Serif" panose="020B0604020202020204" pitchFamily="34" charset="0"/>
              <a:cs typeface="Microsoft Sans Serif" panose="020B0604020202020204" pitchFamily="34" charset="0"/>
            </a:endParaRPr>
          </a:p>
          <a:p>
            <a:pPr marL="228600" lvl="0" indent="-228600"/>
            <a:r>
              <a:rPr lang="en-US" sz="2600" dirty="0">
                <a:latin typeface="Microsoft Sans Serif" panose="020B0604020202020204" pitchFamily="34" charset="0"/>
                <a:cs typeface="Microsoft Sans Serif" panose="020B0604020202020204" pitchFamily="34" charset="0"/>
              </a:rPr>
              <a:t>Hayward, W. G., Zhou G., Gauthier, I., &amp; Harris, I. M. (2006) Dissociating viewpoint costs in mental rotation and object recognition. </a:t>
            </a:r>
            <a:r>
              <a:rPr lang="en-US" sz="2600" i="1" dirty="0">
                <a:latin typeface="Microsoft Sans Serif" panose="020B0604020202020204" pitchFamily="34" charset="0"/>
                <a:cs typeface="Microsoft Sans Serif" panose="020B0604020202020204" pitchFamily="34" charset="0"/>
              </a:rPr>
              <a:t>Psychonomic Bulletin &amp; Review 13(5)</a:t>
            </a:r>
            <a:r>
              <a:rPr lang="en-US" sz="2600" dirty="0">
                <a:latin typeface="Microsoft Sans Serif" panose="020B0604020202020204" pitchFamily="34" charset="0"/>
                <a:cs typeface="Microsoft Sans Serif" panose="020B0604020202020204" pitchFamily="34" charset="0"/>
              </a:rPr>
              <a:t>, 820-825. doi:10.1167/6.6.812</a:t>
            </a:r>
          </a:p>
          <a:p>
            <a:pPr marL="228600" lvl="0" indent="-228600"/>
            <a:r>
              <a:rPr lang="en-US" sz="2600" dirty="0">
                <a:latin typeface="Microsoft Sans Serif" panose="020B0604020202020204" pitchFamily="34" charset="0"/>
                <a:cs typeface="Microsoft Sans Serif" panose="020B0604020202020204" pitchFamily="34" charset="0"/>
              </a:rPr>
              <a:t>Hines, J. C., Hertzog, C., &amp; </a:t>
            </a:r>
            <a:r>
              <a:rPr lang="en-US" sz="2600" dirty="0" err="1">
                <a:latin typeface="Microsoft Sans Serif" panose="020B0604020202020204" pitchFamily="34" charset="0"/>
                <a:cs typeface="Microsoft Sans Serif" panose="020B0604020202020204" pitchFamily="34" charset="0"/>
              </a:rPr>
              <a:t>Touron</a:t>
            </a:r>
            <a:r>
              <a:rPr lang="en-US" sz="2600" dirty="0">
                <a:latin typeface="Microsoft Sans Serif" panose="020B0604020202020204" pitchFamily="34" charset="0"/>
                <a:cs typeface="Microsoft Sans Serif" panose="020B0604020202020204" pitchFamily="34" charset="0"/>
              </a:rPr>
              <a:t>, D. R. (2015). Younger and older adults weight multiple cues in a similar manner to generate judgments of learning. </a:t>
            </a:r>
            <a:r>
              <a:rPr lang="en-US" sz="2600" i="1" dirty="0">
                <a:latin typeface="Microsoft Sans Serif" panose="020B0604020202020204" pitchFamily="34" charset="0"/>
                <a:cs typeface="Microsoft Sans Serif" panose="020B0604020202020204" pitchFamily="34" charset="0"/>
              </a:rPr>
              <a:t>Aging, Neuropsychology, and Cognition, 22,</a:t>
            </a:r>
            <a:r>
              <a:rPr lang="en-US" sz="2600" dirty="0">
                <a:latin typeface="Microsoft Sans Serif" panose="020B0604020202020204" pitchFamily="34" charset="0"/>
                <a:cs typeface="Microsoft Sans Serif" panose="020B0604020202020204" pitchFamily="34" charset="0"/>
              </a:rPr>
              <a:t> 693-711. </a:t>
            </a:r>
            <a:r>
              <a:rPr lang="en-US" sz="2600" dirty="0" err="1">
                <a:latin typeface="Microsoft Sans Serif" panose="020B0604020202020204" pitchFamily="34" charset="0"/>
                <a:cs typeface="Microsoft Sans Serif" panose="020B0604020202020204" pitchFamily="34" charset="0"/>
              </a:rPr>
              <a:t>doi</a:t>
            </a:r>
            <a:r>
              <a:rPr lang="en-US" sz="2600" dirty="0">
                <a:latin typeface="Microsoft Sans Serif" panose="020B0604020202020204" pitchFamily="34" charset="0"/>
                <a:cs typeface="Microsoft Sans Serif" panose="020B0604020202020204" pitchFamily="34" charset="0"/>
              </a:rPr>
              <a:t>: 10.1080/13825585.2015.1028884</a:t>
            </a:r>
          </a:p>
          <a:p>
            <a:pPr marL="228600" indent="-228600"/>
            <a:r>
              <a:rPr lang="en-US" sz="2600" dirty="0">
                <a:latin typeface="Microsoft Sans Serif" panose="020B0604020202020204" pitchFamily="34" charset="0"/>
                <a:cs typeface="Microsoft Sans Serif" panose="020B0604020202020204" pitchFamily="34" charset="0"/>
              </a:rPr>
              <a:t>Nelson, D. L., McEvoy, C. L., &amp; Schreiber, T. A. (2004). The University of South Florida word association, rhyme, and word fragment norms. </a:t>
            </a:r>
            <a:r>
              <a:rPr lang="en-US" sz="2600" i="1" dirty="0">
                <a:latin typeface="Microsoft Sans Serif" panose="020B0604020202020204" pitchFamily="34" charset="0"/>
                <a:cs typeface="Microsoft Sans Serif" panose="020B0604020202020204" pitchFamily="34" charset="0"/>
              </a:rPr>
              <a:t>Behavior Research Methods, Instruments, &amp; Computers, 36, </a:t>
            </a:r>
            <a:r>
              <a:rPr lang="en-US" sz="2600" dirty="0">
                <a:latin typeface="Microsoft Sans Serif" panose="020B0604020202020204" pitchFamily="34" charset="0"/>
                <a:cs typeface="Microsoft Sans Serif" panose="020B0604020202020204" pitchFamily="34" charset="0"/>
              </a:rPr>
              <a:t>402–407. doi:10.3758/BF03195588</a:t>
            </a:r>
          </a:p>
          <a:p>
            <a:pPr marL="228600" lvl="0" indent="-228600"/>
            <a:endParaRPr lang="en-US" sz="2600" dirty="0">
              <a:latin typeface="Microsoft Sans Serif" panose="020B0604020202020204" pitchFamily="34" charset="0"/>
              <a:cs typeface="Microsoft Sans Serif" panose="020B0604020202020204" pitchFamily="34" charset="0"/>
            </a:endParaRPr>
          </a:p>
          <a:p>
            <a:pPr marL="228600" lvl="0" indent="-228600"/>
            <a:endParaRPr lang="en-US" sz="2600" dirty="0">
              <a:latin typeface="Microsoft Sans Serif" panose="020B0604020202020204" pitchFamily="34" charset="0"/>
              <a:cs typeface="Microsoft Sans Serif" panose="020B0604020202020204" pitchFamily="34" charset="0"/>
            </a:endParaRPr>
          </a:p>
          <a:p>
            <a:pPr marL="228600" lvl="0" indent="-228600"/>
            <a:endParaRPr lang="en-US" sz="2600" dirty="0">
              <a:latin typeface="Microsoft Sans Serif" panose="020B0604020202020204" pitchFamily="34" charset="0"/>
              <a:cs typeface="Microsoft Sans Serif" panose="020B0604020202020204" pitchFamily="34" charset="0"/>
            </a:endParaRPr>
          </a:p>
        </p:txBody>
      </p:sp>
      <p:sp>
        <p:nvSpPr>
          <p:cNvPr id="14" name="Rectangle 13">
            <a:extLst>
              <a:ext uri="{FF2B5EF4-FFF2-40B4-BE49-F238E27FC236}">
                <a16:creationId xmlns:a16="http://schemas.microsoft.com/office/drawing/2014/main" id="{F4F1136D-7F3B-0442-9AF9-4D8AB1FEBF13}"/>
              </a:ext>
            </a:extLst>
          </p:cNvPr>
          <p:cNvSpPr/>
          <p:nvPr/>
        </p:nvSpPr>
        <p:spPr>
          <a:xfrm>
            <a:off x="15612288" y="4754243"/>
            <a:ext cx="26138013" cy="738664"/>
          </a:xfrm>
          <a:prstGeom prst="rect">
            <a:avLst/>
          </a:prstGeom>
        </p:spPr>
        <p:txBody>
          <a:bodyPr wrap="square">
            <a:spAutoFit/>
          </a:bodyPr>
          <a:lstStyle/>
          <a:p>
            <a:pPr algn="ctr"/>
            <a:r>
              <a:rPr lang="en-US" sz="4200" b="1" dirty="0">
                <a:latin typeface="Microsoft Sans Serif" charset="0"/>
                <a:ea typeface="Microsoft Sans Serif" charset="0"/>
                <a:cs typeface="Microsoft Sans Serif" charset="0"/>
              </a:rPr>
              <a:t>RESULTS</a:t>
            </a:r>
            <a:endParaRPr lang="en-US" sz="4200" dirty="0"/>
          </a:p>
        </p:txBody>
      </p:sp>
      <p:cxnSp>
        <p:nvCxnSpPr>
          <p:cNvPr id="3" name="Straight Connector 2">
            <a:extLst>
              <a:ext uri="{FF2B5EF4-FFF2-40B4-BE49-F238E27FC236}">
                <a16:creationId xmlns:a16="http://schemas.microsoft.com/office/drawing/2014/main" id="{53651739-D473-FA47-AB56-5938DF7427E8}"/>
              </a:ext>
            </a:extLst>
          </p:cNvPr>
          <p:cNvCxnSpPr>
            <a:cxnSpLocks/>
          </p:cNvCxnSpPr>
          <p:nvPr/>
        </p:nvCxnSpPr>
        <p:spPr>
          <a:xfrm>
            <a:off x="15300960" y="5305798"/>
            <a:ext cx="0" cy="32655093"/>
          </a:xfrm>
          <a:prstGeom prst="line">
            <a:avLst/>
          </a:prstGeom>
        </p:spPr>
        <p:style>
          <a:lnRef idx="3">
            <a:schemeClr val="accent2"/>
          </a:lnRef>
          <a:fillRef idx="0">
            <a:schemeClr val="accent2"/>
          </a:fillRef>
          <a:effectRef idx="2">
            <a:schemeClr val="accent2"/>
          </a:effectRef>
          <a:fontRef idx="minor">
            <a:schemeClr val="tx1"/>
          </a:fontRef>
        </p:style>
      </p:cxnSp>
      <p:cxnSp>
        <p:nvCxnSpPr>
          <p:cNvPr id="16" name="Straight Connector 15">
            <a:extLst>
              <a:ext uri="{FF2B5EF4-FFF2-40B4-BE49-F238E27FC236}">
                <a16:creationId xmlns:a16="http://schemas.microsoft.com/office/drawing/2014/main" id="{535458D5-A04E-2347-9E70-BD2F85B2E379}"/>
              </a:ext>
            </a:extLst>
          </p:cNvPr>
          <p:cNvCxnSpPr/>
          <p:nvPr/>
        </p:nvCxnSpPr>
        <p:spPr>
          <a:xfrm>
            <a:off x="15538264" y="31812080"/>
            <a:ext cx="25834062" cy="0"/>
          </a:xfrm>
          <a:prstGeom prst="line">
            <a:avLst/>
          </a:prstGeom>
        </p:spPr>
        <p:style>
          <a:lnRef idx="3">
            <a:schemeClr val="accent2"/>
          </a:lnRef>
          <a:fillRef idx="0">
            <a:schemeClr val="accent2"/>
          </a:fillRef>
          <a:effectRef idx="2">
            <a:schemeClr val="accent2"/>
          </a:effectRef>
          <a:fontRef idx="minor">
            <a:schemeClr val="tx1"/>
          </a:fontRef>
        </p:style>
      </p:cxnSp>
      <p:pic>
        <p:nvPicPr>
          <p:cNvPr id="9" name="Picture 8">
            <a:extLst>
              <a:ext uri="{FF2B5EF4-FFF2-40B4-BE49-F238E27FC236}">
                <a16:creationId xmlns:a16="http://schemas.microsoft.com/office/drawing/2014/main" id="{A43455EF-4780-F340-A58C-5551245F18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2407" y="2004199"/>
            <a:ext cx="3058964" cy="2206924"/>
          </a:xfrm>
          <a:prstGeom prst="rect">
            <a:avLst/>
          </a:prstGeom>
        </p:spPr>
      </p:pic>
      <p:sp>
        <p:nvSpPr>
          <p:cNvPr id="17" name="TextBox 16">
            <a:extLst>
              <a:ext uri="{FF2B5EF4-FFF2-40B4-BE49-F238E27FC236}">
                <a16:creationId xmlns:a16="http://schemas.microsoft.com/office/drawing/2014/main" id="{CE9E08E2-44A5-E246-BD98-182C2281D5AE}"/>
              </a:ext>
            </a:extLst>
          </p:cNvPr>
          <p:cNvSpPr txBox="1"/>
          <p:nvPr/>
        </p:nvSpPr>
        <p:spPr>
          <a:xfrm>
            <a:off x="15683128" y="25937325"/>
            <a:ext cx="12379451" cy="7171194"/>
          </a:xfrm>
          <a:prstGeom prst="rect">
            <a:avLst/>
          </a:prstGeom>
          <a:noFill/>
        </p:spPr>
        <p:txBody>
          <a:bodyPr wrap="square" numCol="1" rtlCol="0">
            <a:spAutoFit/>
          </a:bodyPr>
          <a:lstStyle/>
          <a:p>
            <a:pPr algn="ctr">
              <a:buClr>
                <a:schemeClr val="accent5">
                  <a:lumMod val="50000"/>
                </a:schemeClr>
              </a:buClr>
            </a:pPr>
            <a:r>
              <a:rPr lang="en-US" sz="4000" b="1" dirty="0">
                <a:latin typeface="Microsoft Sans Serif" charset="0"/>
                <a:ea typeface="Microsoft Sans Serif" charset="0"/>
                <a:cs typeface="Microsoft Sans Serif" charset="0"/>
              </a:rPr>
              <a:t>DISCUSSION</a:t>
            </a:r>
            <a:r>
              <a:rPr lang="en-US" sz="4000" dirty="0">
                <a:latin typeface="Microsoft Sans Serif" charset="0"/>
                <a:ea typeface="Microsoft Sans Serif" charset="0"/>
                <a:cs typeface="Microsoft Sans Serif" charset="0"/>
              </a:rPr>
              <a:t>                     </a:t>
            </a:r>
            <a:endParaRPr lang="en-US" sz="2800" dirty="0">
              <a:latin typeface="Microsoft Sans Serif" charset="0"/>
              <a:ea typeface="Microsoft Sans Serif" charset="0"/>
              <a:cs typeface="Microsoft Sans Serif" charset="0"/>
            </a:endParaRPr>
          </a:p>
          <a:p>
            <a:r>
              <a:rPr lang="en-US" sz="2800" dirty="0">
                <a:latin typeface="Microsoft Sans Serif" charset="0"/>
                <a:ea typeface="Microsoft Sans Serif" charset="0"/>
                <a:cs typeface="Microsoft Sans Serif" charset="0"/>
              </a:rPr>
              <a:t>Our first hypothesis was unsupported by our finding that JOLs were actually higher after the 60s delay compared to the 0s delay. As expected, however, JOLs decreased along with increasing difficulty. This was complicated by an Difficulty x Age interaction such that length of delay did not matter for easy items, but offered marginal differences for moderately difficult and hard items, with higher JOLs paired with longer delays. </a:t>
            </a:r>
          </a:p>
          <a:p>
            <a:endParaRPr lang="en-US" sz="2800" dirty="0">
              <a:latin typeface="Microsoft Sans Serif" charset="0"/>
              <a:ea typeface="Microsoft Sans Serif" charset="0"/>
              <a:cs typeface="Microsoft Sans Serif" charset="0"/>
            </a:endParaRPr>
          </a:p>
          <a:p>
            <a:r>
              <a:rPr lang="en-US" sz="2800" dirty="0">
                <a:latin typeface="Microsoft Sans Serif" charset="0"/>
                <a:ea typeface="Microsoft Sans Serif" charset="0"/>
                <a:cs typeface="Microsoft Sans Serif" charset="0"/>
              </a:rPr>
              <a:t>Stimulus difficulty impacted cued recall accuracy as expected, with harder items associated with lower recall accuracy. Accuracy was also a bit higher following a 60s delay, perhaps benefitting from distributed retrieval practice.</a:t>
            </a:r>
          </a:p>
          <a:p>
            <a:endParaRPr lang="en-US" sz="2800" dirty="0">
              <a:latin typeface="Microsoft Sans Serif" charset="0"/>
              <a:ea typeface="Microsoft Sans Serif" charset="0"/>
              <a:cs typeface="Microsoft Sans Serif" charset="0"/>
            </a:endParaRPr>
          </a:p>
          <a:p>
            <a:endParaRPr lang="en-US" sz="2800" dirty="0">
              <a:latin typeface="Microsoft Sans Serif" charset="0"/>
              <a:ea typeface="Microsoft Sans Serif" charset="0"/>
              <a:cs typeface="Microsoft Sans Serif" charset="0"/>
            </a:endParaRPr>
          </a:p>
          <a:p>
            <a:endParaRPr lang="en-US" sz="2800" dirty="0">
              <a:latin typeface="Microsoft Sans Serif" charset="0"/>
              <a:ea typeface="Microsoft Sans Serif" charset="0"/>
              <a:cs typeface="Microsoft Sans Serif" charset="0"/>
            </a:endParaRPr>
          </a:p>
          <a:p>
            <a:endParaRPr lang="en-US" sz="2800" dirty="0">
              <a:latin typeface="Microsoft Sans Serif" charset="0"/>
              <a:ea typeface="Microsoft Sans Serif" charset="0"/>
              <a:cs typeface="Microsoft Sans Serif" charset="0"/>
            </a:endParaRPr>
          </a:p>
          <a:p>
            <a:endParaRPr lang="en-US" sz="2800" dirty="0">
              <a:latin typeface="Microsoft Sans Serif" charset="0"/>
              <a:ea typeface="Microsoft Sans Serif" charset="0"/>
              <a:cs typeface="Microsoft Sans Serif" charset="0"/>
            </a:endParaRPr>
          </a:p>
        </p:txBody>
      </p:sp>
      <p:graphicFrame>
        <p:nvGraphicFramePr>
          <p:cNvPr id="19" name="Table 18">
            <a:extLst>
              <a:ext uri="{FF2B5EF4-FFF2-40B4-BE49-F238E27FC236}">
                <a16:creationId xmlns:a16="http://schemas.microsoft.com/office/drawing/2014/main" id="{7AD3F43B-58FF-1E4C-B75F-59EB8E93DC09}"/>
              </a:ext>
            </a:extLst>
          </p:cNvPr>
          <p:cNvGraphicFramePr>
            <a:graphicFrameLocks noGrp="1"/>
          </p:cNvGraphicFramePr>
          <p:nvPr>
            <p:extLst>
              <p:ext uri="{D42A27DB-BD31-4B8C-83A1-F6EECF244321}">
                <p14:modId xmlns:p14="http://schemas.microsoft.com/office/powerpoint/2010/main" val="1993696249"/>
              </p:ext>
            </p:extLst>
          </p:nvPr>
        </p:nvGraphicFramePr>
        <p:xfrm>
          <a:off x="304799" y="22152314"/>
          <a:ext cx="14684826" cy="3727397"/>
        </p:xfrm>
        <a:graphic>
          <a:graphicData uri="http://schemas.openxmlformats.org/drawingml/2006/table">
            <a:tbl>
              <a:tblPr firstRow="1" bandRow="1">
                <a:tableStyleId>{21E4AEA4-8DFA-4A89-87EB-49C32662AFE0}</a:tableStyleId>
              </a:tblPr>
              <a:tblGrid>
                <a:gridCol w="1659180">
                  <a:extLst>
                    <a:ext uri="{9D8B030D-6E8A-4147-A177-3AD203B41FA5}">
                      <a16:colId xmlns:a16="http://schemas.microsoft.com/office/drawing/2014/main" val="4203988600"/>
                    </a:ext>
                  </a:extLst>
                </a:gridCol>
                <a:gridCol w="1911335">
                  <a:extLst>
                    <a:ext uri="{9D8B030D-6E8A-4147-A177-3AD203B41FA5}">
                      <a16:colId xmlns:a16="http://schemas.microsoft.com/office/drawing/2014/main" val="2427432496"/>
                    </a:ext>
                  </a:extLst>
                </a:gridCol>
                <a:gridCol w="1654629">
                  <a:extLst>
                    <a:ext uri="{9D8B030D-6E8A-4147-A177-3AD203B41FA5}">
                      <a16:colId xmlns:a16="http://schemas.microsoft.com/office/drawing/2014/main" val="3630201265"/>
                    </a:ext>
                  </a:extLst>
                </a:gridCol>
                <a:gridCol w="2140612">
                  <a:extLst>
                    <a:ext uri="{9D8B030D-6E8A-4147-A177-3AD203B41FA5}">
                      <a16:colId xmlns:a16="http://schemas.microsoft.com/office/drawing/2014/main" val="867224675"/>
                    </a:ext>
                  </a:extLst>
                </a:gridCol>
                <a:gridCol w="1885433">
                  <a:extLst>
                    <a:ext uri="{9D8B030D-6E8A-4147-A177-3AD203B41FA5}">
                      <a16:colId xmlns:a16="http://schemas.microsoft.com/office/drawing/2014/main" val="3315674093"/>
                    </a:ext>
                  </a:extLst>
                </a:gridCol>
                <a:gridCol w="3494336">
                  <a:extLst>
                    <a:ext uri="{9D8B030D-6E8A-4147-A177-3AD203B41FA5}">
                      <a16:colId xmlns:a16="http://schemas.microsoft.com/office/drawing/2014/main" val="1677087939"/>
                    </a:ext>
                  </a:extLst>
                </a:gridCol>
                <a:gridCol w="1939301">
                  <a:extLst>
                    <a:ext uri="{9D8B030D-6E8A-4147-A177-3AD203B41FA5}">
                      <a16:colId xmlns:a16="http://schemas.microsoft.com/office/drawing/2014/main" val="1245488257"/>
                    </a:ext>
                  </a:extLst>
                </a:gridCol>
              </a:tblGrid>
              <a:tr h="984197">
                <a:tc>
                  <a:txBody>
                    <a:bodyPr/>
                    <a:lstStyle/>
                    <a:p>
                      <a:endParaRPr lang="en-US" sz="2400" dirty="0">
                        <a:latin typeface="Microsoft Sans Serif" panose="020B0604020202020204" pitchFamily="34" charset="0"/>
                        <a:cs typeface="Microsoft Sans Serif" panose="020B0604020202020204" pitchFamily="34" charset="0"/>
                      </a:endParaRPr>
                    </a:p>
                  </a:txBody>
                  <a:tcPr>
                    <a:solidFill>
                      <a:schemeClr val="accent2"/>
                    </a:solidFill>
                  </a:tcPr>
                </a:tc>
                <a:tc>
                  <a:txBody>
                    <a:bodyPr/>
                    <a:lstStyle/>
                    <a:p>
                      <a:r>
                        <a:rPr lang="en-US" sz="2400" dirty="0">
                          <a:latin typeface="Microsoft Sans Serif" panose="020B0604020202020204" pitchFamily="34" charset="0"/>
                          <a:cs typeface="Microsoft Sans Serif" panose="020B0604020202020204" pitchFamily="34" charset="0"/>
                        </a:rPr>
                        <a:t>Number of Participants</a:t>
                      </a:r>
                    </a:p>
                  </a:txBody>
                  <a:tcPr/>
                </a:tc>
                <a:tc>
                  <a:txBody>
                    <a:bodyPr/>
                    <a:lstStyle/>
                    <a:p>
                      <a:r>
                        <a:rPr lang="en-US" sz="2400" dirty="0">
                          <a:latin typeface="Microsoft Sans Serif" panose="020B0604020202020204" pitchFamily="34" charset="0"/>
                          <a:cs typeface="Microsoft Sans Serif" panose="020B0604020202020204" pitchFamily="34" charset="0"/>
                        </a:rPr>
                        <a:t>Gender</a:t>
                      </a:r>
                    </a:p>
                  </a:txBody>
                  <a:tcPr/>
                </a:tc>
                <a:tc>
                  <a:txBody>
                    <a:bodyPr/>
                    <a:lstStyle/>
                    <a:p>
                      <a:r>
                        <a:rPr lang="en-US" sz="2400" dirty="0">
                          <a:latin typeface="Microsoft Sans Serif" panose="020B0604020202020204" pitchFamily="34" charset="0"/>
                          <a:cs typeface="Microsoft Sans Serif" panose="020B0604020202020204" pitchFamily="34" charset="0"/>
                        </a:rPr>
                        <a:t>Average Age</a:t>
                      </a:r>
                    </a:p>
                  </a:txBody>
                  <a:tcPr/>
                </a:tc>
                <a:tc>
                  <a:txBody>
                    <a:bodyPr/>
                    <a:lstStyle/>
                    <a:p>
                      <a:r>
                        <a:rPr lang="en-US" sz="2400" dirty="0">
                          <a:latin typeface="Microsoft Sans Serif" panose="020B0604020202020204" pitchFamily="34" charset="0"/>
                          <a:cs typeface="Microsoft Sans Serif" panose="020B0604020202020204" pitchFamily="34" charset="0"/>
                        </a:rPr>
                        <a:t>Shipley Vocabulary</a:t>
                      </a:r>
                    </a:p>
                  </a:txBody>
                  <a:tcPr/>
                </a:tc>
                <a:tc>
                  <a:txBody>
                    <a:bodyPr/>
                    <a:lstStyle/>
                    <a:p>
                      <a:r>
                        <a:rPr lang="en-US" sz="2400" dirty="0">
                          <a:latin typeface="Microsoft Sans Serif" panose="020B0604020202020204" pitchFamily="34" charset="0"/>
                          <a:cs typeface="Microsoft Sans Serif" panose="020B0604020202020204" pitchFamily="34" charset="0"/>
                        </a:rPr>
                        <a:t>Race</a:t>
                      </a:r>
                    </a:p>
                  </a:txBody>
                  <a:tcPr/>
                </a:tc>
                <a:tc>
                  <a:txBody>
                    <a:bodyPr/>
                    <a:lstStyle/>
                    <a:p>
                      <a:r>
                        <a:rPr lang="en-US" sz="2400" dirty="0">
                          <a:latin typeface="Microsoft Sans Serif" panose="020B0604020202020204" pitchFamily="34" charset="0"/>
                          <a:cs typeface="Microsoft Sans Serif" panose="020B0604020202020204" pitchFamily="34" charset="0"/>
                        </a:rPr>
                        <a:t>Ethnicity</a:t>
                      </a:r>
                    </a:p>
                  </a:txBody>
                  <a:tcPr/>
                </a:tc>
                <a:extLst>
                  <a:ext uri="{0D108BD9-81ED-4DB2-BD59-A6C34878D82A}">
                    <a16:rowId xmlns:a16="http://schemas.microsoft.com/office/drawing/2014/main" val="3476677519"/>
                  </a:ext>
                </a:extLst>
              </a:tr>
              <a:tr h="1372561">
                <a:tc>
                  <a:txBody>
                    <a:bodyPr/>
                    <a:lstStyle/>
                    <a:p>
                      <a:r>
                        <a:rPr lang="en-US" sz="2400" b="1" dirty="0">
                          <a:solidFill>
                            <a:schemeClr val="bg1"/>
                          </a:solidFill>
                          <a:latin typeface="Microsoft Sans Serif" panose="020B0604020202020204" pitchFamily="34" charset="0"/>
                          <a:cs typeface="Microsoft Sans Serif" panose="020B0604020202020204" pitchFamily="34" charset="0"/>
                        </a:rPr>
                        <a:t>Younger Adults</a:t>
                      </a:r>
                    </a:p>
                  </a:txBody>
                  <a:tcPr>
                    <a:solidFill>
                      <a:schemeClr val="accent2"/>
                    </a:solidFill>
                  </a:tcPr>
                </a:tc>
                <a:tc>
                  <a:txBody>
                    <a:bodyPr/>
                    <a:lstStyle/>
                    <a:p>
                      <a:r>
                        <a:rPr lang="en-US" sz="2400" dirty="0">
                          <a:latin typeface="Microsoft Sans Serif" panose="020B0604020202020204" pitchFamily="34" charset="0"/>
                          <a:cs typeface="Microsoft Sans Serif" panose="020B0604020202020204" pitchFamily="34" charset="0"/>
                        </a:rPr>
                        <a:t>36</a:t>
                      </a:r>
                    </a:p>
                  </a:txBody>
                  <a:tcPr/>
                </a:tc>
                <a:tc>
                  <a:txBody>
                    <a:bodyPr/>
                    <a:lstStyle/>
                    <a:p>
                      <a:r>
                        <a:rPr lang="en-US" sz="2400" dirty="0">
                          <a:latin typeface="Microsoft Sans Serif" panose="020B0604020202020204" pitchFamily="34" charset="0"/>
                          <a:cs typeface="Microsoft Sans Serif" panose="020B0604020202020204" pitchFamily="34" charset="0"/>
                        </a:rPr>
                        <a:t>12 Men</a:t>
                      </a:r>
                    </a:p>
                    <a:p>
                      <a:r>
                        <a:rPr lang="en-US" sz="2400" dirty="0">
                          <a:latin typeface="Microsoft Sans Serif" panose="020B0604020202020204" pitchFamily="34" charset="0"/>
                          <a:cs typeface="Microsoft Sans Serif" panose="020B0604020202020204" pitchFamily="34" charset="0"/>
                        </a:rPr>
                        <a:t>24 Women</a:t>
                      </a:r>
                    </a:p>
                  </a:txBody>
                  <a:tcPr/>
                </a:tc>
                <a:tc>
                  <a:txBody>
                    <a:bodyPr/>
                    <a:lstStyle/>
                    <a:p>
                      <a:r>
                        <a:rPr lang="en-US" sz="2400" i="1" dirty="0">
                          <a:latin typeface="Microsoft Sans Serif" panose="020B0604020202020204" pitchFamily="34" charset="0"/>
                          <a:cs typeface="Microsoft Sans Serif" panose="020B0604020202020204" pitchFamily="34" charset="0"/>
                        </a:rPr>
                        <a:t>M = 20.00 </a:t>
                      </a:r>
                      <a:r>
                        <a:rPr lang="en-US" sz="2400" i="1" dirty="0" err="1">
                          <a:latin typeface="Microsoft Sans Serif" panose="020B0604020202020204" pitchFamily="34" charset="0"/>
                          <a:cs typeface="Microsoft Sans Serif" panose="020B0604020202020204" pitchFamily="34" charset="0"/>
                        </a:rPr>
                        <a:t>yrs</a:t>
                      </a:r>
                      <a:endParaRPr lang="en-US" sz="2400" i="1" dirty="0">
                        <a:latin typeface="Microsoft Sans Serif" panose="020B0604020202020204" pitchFamily="34" charset="0"/>
                        <a:cs typeface="Microsoft Sans Serif" panose="020B0604020202020204" pitchFamily="34" charset="0"/>
                      </a:endParaRPr>
                    </a:p>
                    <a:p>
                      <a:r>
                        <a:rPr lang="en-US" sz="2400" i="1" dirty="0">
                          <a:latin typeface="Microsoft Sans Serif" panose="020B0604020202020204" pitchFamily="34" charset="0"/>
                          <a:cs typeface="Microsoft Sans Serif" panose="020B0604020202020204" pitchFamily="34" charset="0"/>
                        </a:rPr>
                        <a:t>SD = 3.80 </a:t>
                      </a:r>
                      <a:r>
                        <a:rPr lang="en-US" sz="2400" i="1" dirty="0" err="1">
                          <a:latin typeface="Microsoft Sans Serif" panose="020B0604020202020204" pitchFamily="34" charset="0"/>
                          <a:cs typeface="Microsoft Sans Serif" panose="020B0604020202020204" pitchFamily="34" charset="0"/>
                        </a:rPr>
                        <a:t>yrs</a:t>
                      </a:r>
                      <a:endParaRPr lang="en-US" sz="2400" i="1" dirty="0">
                        <a:latin typeface="Microsoft Sans Serif" panose="020B0604020202020204" pitchFamily="34" charset="0"/>
                        <a:cs typeface="Microsoft Sans Serif" panose="020B0604020202020204" pitchFamily="34" charset="0"/>
                      </a:endParaRPr>
                    </a:p>
                  </a:txBody>
                  <a:tcPr/>
                </a:tc>
                <a:tc>
                  <a:txBody>
                    <a:bodyPr/>
                    <a:lstStyle/>
                    <a:p>
                      <a:r>
                        <a:rPr lang="en-US" sz="2400" i="1" dirty="0">
                          <a:latin typeface="Microsoft Sans Serif" panose="020B0604020202020204" pitchFamily="34" charset="0"/>
                          <a:cs typeface="Microsoft Sans Serif" panose="020B0604020202020204" pitchFamily="34" charset="0"/>
                        </a:rPr>
                        <a:t>M = 29.42</a:t>
                      </a:r>
                    </a:p>
                    <a:p>
                      <a:r>
                        <a:rPr lang="en-US" sz="2400" i="1" dirty="0">
                          <a:latin typeface="Microsoft Sans Serif" panose="020B0604020202020204" pitchFamily="34" charset="0"/>
                          <a:cs typeface="Microsoft Sans Serif" panose="020B0604020202020204" pitchFamily="34" charset="0"/>
                        </a:rPr>
                        <a:t>SD = 3.54</a:t>
                      </a:r>
                    </a:p>
                  </a:txBody>
                  <a:tcPr/>
                </a:tc>
                <a:tc>
                  <a:txBody>
                    <a:bodyPr/>
                    <a:lstStyle/>
                    <a:p>
                      <a:r>
                        <a:rPr lang="en-US" sz="2400" dirty="0">
                          <a:latin typeface="Microsoft Sans Serif" panose="020B0604020202020204" pitchFamily="34" charset="0"/>
                          <a:cs typeface="Microsoft Sans Serif" panose="020B0604020202020204" pitchFamily="34" charset="0"/>
                        </a:rPr>
                        <a:t>1 American Indian/Alaska Native</a:t>
                      </a:r>
                    </a:p>
                    <a:p>
                      <a:r>
                        <a:rPr lang="en-US" sz="2400" dirty="0">
                          <a:latin typeface="Microsoft Sans Serif" panose="020B0604020202020204" pitchFamily="34" charset="0"/>
                          <a:cs typeface="Microsoft Sans Serif" panose="020B0604020202020204" pitchFamily="34" charset="0"/>
                        </a:rPr>
                        <a:t>1 Asian</a:t>
                      </a:r>
                    </a:p>
                    <a:p>
                      <a:r>
                        <a:rPr lang="en-US" sz="2400" dirty="0">
                          <a:latin typeface="Microsoft Sans Serif" panose="020B0604020202020204" pitchFamily="34" charset="0"/>
                          <a:cs typeface="Microsoft Sans Serif" panose="020B0604020202020204" pitchFamily="34" charset="0"/>
                        </a:rPr>
                        <a:t>34 White/Caucasian</a:t>
                      </a:r>
                    </a:p>
                  </a:txBody>
                  <a:tcPr/>
                </a:tc>
                <a:tc>
                  <a:txBody>
                    <a:bodyPr/>
                    <a:lstStyle/>
                    <a:p>
                      <a:endParaRPr lang="en-US" sz="2400" dirty="0">
                        <a:latin typeface="Microsoft Sans Serif" panose="020B0604020202020204" pitchFamily="34" charset="0"/>
                        <a:cs typeface="Microsoft Sans Serif" panose="020B0604020202020204" pitchFamily="34" charset="0"/>
                      </a:endParaRPr>
                    </a:p>
                  </a:txBody>
                  <a:tcPr/>
                </a:tc>
                <a:extLst>
                  <a:ext uri="{0D108BD9-81ED-4DB2-BD59-A6C34878D82A}">
                    <a16:rowId xmlns:a16="http://schemas.microsoft.com/office/drawing/2014/main" val="2428414667"/>
                  </a:ext>
                </a:extLst>
              </a:tr>
              <a:tr h="1049606">
                <a:tc>
                  <a:txBody>
                    <a:bodyPr/>
                    <a:lstStyle/>
                    <a:p>
                      <a:r>
                        <a:rPr lang="en-US" sz="2400" b="1" dirty="0">
                          <a:solidFill>
                            <a:schemeClr val="bg1"/>
                          </a:solidFill>
                          <a:latin typeface="Microsoft Sans Serif" panose="020B0604020202020204" pitchFamily="34" charset="0"/>
                          <a:cs typeface="Microsoft Sans Serif" panose="020B0604020202020204" pitchFamily="34" charset="0"/>
                        </a:rPr>
                        <a:t>Older Adults</a:t>
                      </a:r>
                    </a:p>
                  </a:txBody>
                  <a:tcPr>
                    <a:solidFill>
                      <a:schemeClr val="accent2"/>
                    </a:solidFill>
                  </a:tcPr>
                </a:tc>
                <a:tc>
                  <a:txBody>
                    <a:bodyPr/>
                    <a:lstStyle/>
                    <a:p>
                      <a:r>
                        <a:rPr lang="en-US" sz="2400" dirty="0">
                          <a:latin typeface="Microsoft Sans Serif" panose="020B0604020202020204" pitchFamily="34" charset="0"/>
                          <a:cs typeface="Microsoft Sans Serif" panose="020B0604020202020204" pitchFamily="34" charset="0"/>
                        </a:rPr>
                        <a:t>39</a:t>
                      </a:r>
                    </a:p>
                  </a:txBody>
                  <a:tcPr/>
                </a:tc>
                <a:tc>
                  <a:txBody>
                    <a:bodyPr/>
                    <a:lstStyle/>
                    <a:p>
                      <a:r>
                        <a:rPr lang="en-US" sz="2400" dirty="0">
                          <a:latin typeface="Microsoft Sans Serif" panose="020B0604020202020204" pitchFamily="34" charset="0"/>
                          <a:cs typeface="Microsoft Sans Serif" panose="020B0604020202020204" pitchFamily="34" charset="0"/>
                        </a:rPr>
                        <a:t>10 Men</a:t>
                      </a:r>
                    </a:p>
                    <a:p>
                      <a:r>
                        <a:rPr lang="en-US" sz="2400" dirty="0">
                          <a:latin typeface="Microsoft Sans Serif" panose="020B0604020202020204" pitchFamily="34" charset="0"/>
                          <a:cs typeface="Microsoft Sans Serif" panose="020B0604020202020204" pitchFamily="34" charset="0"/>
                        </a:rPr>
                        <a:t>29 Women</a:t>
                      </a:r>
                    </a:p>
                  </a:txBody>
                  <a:tcPr/>
                </a:tc>
                <a:tc>
                  <a:txBody>
                    <a:bodyPr/>
                    <a:lstStyle/>
                    <a:p>
                      <a:r>
                        <a:rPr lang="en-US" sz="2400" i="1" dirty="0">
                          <a:latin typeface="Microsoft Sans Serif" panose="020B0604020202020204" pitchFamily="34" charset="0"/>
                          <a:cs typeface="Microsoft Sans Serif" panose="020B0604020202020204" pitchFamily="34" charset="0"/>
                        </a:rPr>
                        <a:t>M = 62.66 </a:t>
                      </a:r>
                      <a:r>
                        <a:rPr lang="en-US" sz="2400" i="1" dirty="0" err="1">
                          <a:latin typeface="Microsoft Sans Serif" panose="020B0604020202020204" pitchFamily="34" charset="0"/>
                          <a:cs typeface="Microsoft Sans Serif" panose="020B0604020202020204" pitchFamily="34" charset="0"/>
                        </a:rPr>
                        <a:t>yrs</a:t>
                      </a:r>
                      <a:endParaRPr lang="en-US" sz="2400" i="1" dirty="0">
                        <a:latin typeface="Microsoft Sans Serif" panose="020B0604020202020204" pitchFamily="34" charset="0"/>
                        <a:cs typeface="Microsoft Sans Serif" panose="020B0604020202020204" pitchFamily="34" charset="0"/>
                      </a:endParaRPr>
                    </a:p>
                    <a:p>
                      <a:r>
                        <a:rPr lang="en-US" sz="2400" i="1" dirty="0">
                          <a:latin typeface="Microsoft Sans Serif" panose="020B0604020202020204" pitchFamily="34" charset="0"/>
                          <a:cs typeface="Microsoft Sans Serif" panose="020B0604020202020204" pitchFamily="34" charset="0"/>
                        </a:rPr>
                        <a:t>SD = 4.59 </a:t>
                      </a:r>
                      <a:r>
                        <a:rPr lang="en-US" sz="2400" i="1" dirty="0" err="1">
                          <a:latin typeface="Microsoft Sans Serif" panose="020B0604020202020204" pitchFamily="34" charset="0"/>
                          <a:cs typeface="Microsoft Sans Serif" panose="020B0604020202020204" pitchFamily="34" charset="0"/>
                        </a:rPr>
                        <a:t>yrs</a:t>
                      </a:r>
                      <a:endParaRPr lang="en-US" sz="2400" i="1" dirty="0">
                        <a:latin typeface="Microsoft Sans Serif" panose="020B0604020202020204" pitchFamily="34" charset="0"/>
                        <a:cs typeface="Microsoft Sans Serif" panose="020B0604020202020204" pitchFamily="34" charset="0"/>
                      </a:endParaRPr>
                    </a:p>
                  </a:txBody>
                  <a:tcPr/>
                </a:tc>
                <a:tc>
                  <a:txBody>
                    <a:bodyPr/>
                    <a:lstStyle/>
                    <a:p>
                      <a:r>
                        <a:rPr lang="en-US" sz="2400" i="1" dirty="0">
                          <a:latin typeface="Microsoft Sans Serif" panose="020B0604020202020204" pitchFamily="34" charset="0"/>
                          <a:cs typeface="Microsoft Sans Serif" panose="020B0604020202020204" pitchFamily="34" charset="0"/>
                        </a:rPr>
                        <a:t>M = 35.57</a:t>
                      </a:r>
                    </a:p>
                    <a:p>
                      <a:r>
                        <a:rPr lang="en-US" sz="2400" i="1" dirty="0">
                          <a:latin typeface="Microsoft Sans Serif" panose="020B0604020202020204" pitchFamily="34" charset="0"/>
                          <a:cs typeface="Microsoft Sans Serif" panose="020B0604020202020204" pitchFamily="34" charset="0"/>
                        </a:rPr>
                        <a:t>SD = 3.23</a:t>
                      </a:r>
                    </a:p>
                  </a:txBody>
                  <a:tcPr/>
                </a:tc>
                <a:tc>
                  <a:txBody>
                    <a:bodyPr/>
                    <a:lstStyle/>
                    <a:p>
                      <a:r>
                        <a:rPr lang="en-US" sz="2400" dirty="0">
                          <a:latin typeface="Microsoft Sans Serif" panose="020B0604020202020204" pitchFamily="34" charset="0"/>
                          <a:cs typeface="Microsoft Sans Serif" panose="020B0604020202020204" pitchFamily="34" charset="0"/>
                        </a:rPr>
                        <a:t>38 White/Caucasian </a:t>
                      </a:r>
                    </a:p>
                    <a:p>
                      <a:r>
                        <a:rPr lang="en-US" sz="2400" dirty="0">
                          <a:latin typeface="Microsoft Sans Serif" panose="020B0604020202020204" pitchFamily="34" charset="0"/>
                          <a:cs typeface="Microsoft Sans Serif" panose="020B0604020202020204" pitchFamily="34" charset="0"/>
                        </a:rPr>
                        <a:t>1 Black/African American</a:t>
                      </a:r>
                    </a:p>
                  </a:txBody>
                  <a:tcPr/>
                </a:tc>
                <a:tc>
                  <a:txBody>
                    <a:bodyPr/>
                    <a:lstStyle/>
                    <a:p>
                      <a:r>
                        <a:rPr lang="en-US" sz="2400" dirty="0">
                          <a:latin typeface="Microsoft Sans Serif" panose="020B0604020202020204" pitchFamily="34" charset="0"/>
                          <a:cs typeface="Microsoft Sans Serif" panose="020B0604020202020204" pitchFamily="34" charset="0"/>
                        </a:rPr>
                        <a:t>1 Hispanic or Latino/a</a:t>
                      </a:r>
                    </a:p>
                  </a:txBody>
                  <a:tcPr/>
                </a:tc>
                <a:extLst>
                  <a:ext uri="{0D108BD9-81ED-4DB2-BD59-A6C34878D82A}">
                    <a16:rowId xmlns:a16="http://schemas.microsoft.com/office/drawing/2014/main" val="2585582550"/>
                  </a:ext>
                </a:extLst>
              </a:tr>
            </a:tbl>
          </a:graphicData>
        </a:graphic>
      </p:graphicFrame>
      <p:cxnSp>
        <p:nvCxnSpPr>
          <p:cNvPr id="4" name="Straight Connector 3">
            <a:extLst>
              <a:ext uri="{FF2B5EF4-FFF2-40B4-BE49-F238E27FC236}">
                <a16:creationId xmlns:a16="http://schemas.microsoft.com/office/drawing/2014/main" id="{17E25642-0C6D-F64F-8FB6-A7D2D9946BD5}"/>
              </a:ext>
            </a:extLst>
          </p:cNvPr>
          <p:cNvCxnSpPr>
            <a:cxnSpLocks/>
          </p:cNvCxnSpPr>
          <p:nvPr/>
        </p:nvCxnSpPr>
        <p:spPr>
          <a:xfrm>
            <a:off x="15612291" y="25773529"/>
            <a:ext cx="25834063" cy="0"/>
          </a:xfrm>
          <a:prstGeom prst="line">
            <a:avLst/>
          </a:prstGeom>
        </p:spPr>
        <p:style>
          <a:lnRef idx="3">
            <a:schemeClr val="accent2"/>
          </a:lnRef>
          <a:fillRef idx="0">
            <a:schemeClr val="accent2"/>
          </a:fillRef>
          <a:effectRef idx="2">
            <a:schemeClr val="accent2"/>
          </a:effectRef>
          <a:fontRef idx="minor">
            <a:schemeClr val="tx1"/>
          </a:fontRef>
        </p:style>
      </p:cxnSp>
      <p:sp>
        <p:nvSpPr>
          <p:cNvPr id="5" name="AutoShape 2" descr="page1image3679584">
            <a:extLst>
              <a:ext uri="{FF2B5EF4-FFF2-40B4-BE49-F238E27FC236}">
                <a16:creationId xmlns:a16="http://schemas.microsoft.com/office/drawing/2014/main" id="{85591B07-A024-B64E-A51A-50F971312B23}"/>
              </a:ext>
            </a:extLst>
          </p:cNvPr>
          <p:cNvSpPr>
            <a:spLocks noChangeAspect="1" noChangeArrowheads="1"/>
          </p:cNvSpPr>
          <p:nvPr/>
        </p:nvSpPr>
        <p:spPr bwMode="auto">
          <a:xfrm>
            <a:off x="0" y="-7938"/>
            <a:ext cx="152400" cy="152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5" descr="page1image3679584">
            <a:extLst>
              <a:ext uri="{FF2B5EF4-FFF2-40B4-BE49-F238E27FC236}">
                <a16:creationId xmlns:a16="http://schemas.microsoft.com/office/drawing/2014/main" id="{5BED53B6-5288-3C48-91AC-47CC1AC6194B}"/>
              </a:ext>
            </a:extLst>
          </p:cNvPr>
          <p:cNvSpPr>
            <a:spLocks noChangeAspect="1" noChangeArrowheads="1"/>
          </p:cNvSpPr>
          <p:nvPr/>
        </p:nvSpPr>
        <p:spPr bwMode="auto">
          <a:xfrm>
            <a:off x="152400" y="144462"/>
            <a:ext cx="152400" cy="152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AutoShape 8" descr="page1image3679584">
            <a:extLst>
              <a:ext uri="{FF2B5EF4-FFF2-40B4-BE49-F238E27FC236}">
                <a16:creationId xmlns:a16="http://schemas.microsoft.com/office/drawing/2014/main" id="{0487ECC9-A020-6743-84E2-AC31D33AB336}"/>
              </a:ext>
            </a:extLst>
          </p:cNvPr>
          <p:cNvSpPr>
            <a:spLocks noChangeAspect="1" noChangeArrowheads="1"/>
          </p:cNvSpPr>
          <p:nvPr/>
        </p:nvSpPr>
        <p:spPr bwMode="auto">
          <a:xfrm>
            <a:off x="304800" y="296862"/>
            <a:ext cx="152400" cy="152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AutoShape 11" descr="page1image3679584">
            <a:extLst>
              <a:ext uri="{FF2B5EF4-FFF2-40B4-BE49-F238E27FC236}">
                <a16:creationId xmlns:a16="http://schemas.microsoft.com/office/drawing/2014/main" id="{1DC10476-F888-0B49-84DF-1F2BD363C6CD}"/>
              </a:ext>
            </a:extLst>
          </p:cNvPr>
          <p:cNvSpPr>
            <a:spLocks noChangeAspect="1" noChangeArrowheads="1"/>
          </p:cNvSpPr>
          <p:nvPr/>
        </p:nvSpPr>
        <p:spPr bwMode="auto">
          <a:xfrm>
            <a:off x="457200" y="449262"/>
            <a:ext cx="152400" cy="152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Rectangle 2">
            <a:extLst>
              <a:ext uri="{FF2B5EF4-FFF2-40B4-BE49-F238E27FC236}">
                <a16:creationId xmlns:a16="http://schemas.microsoft.com/office/drawing/2014/main" id="{3BBEE20F-8E2D-BA4F-93FE-FD3541CBDD62}"/>
              </a:ext>
            </a:extLst>
          </p:cNvPr>
          <p:cNvSpPr>
            <a:spLocks noChangeArrowheads="1"/>
          </p:cNvSpPr>
          <p:nvPr/>
        </p:nvSpPr>
        <p:spPr bwMode="auto">
          <a:xfrm>
            <a:off x="29953111" y="17066723"/>
            <a:ext cx="14707798" cy="13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23" name="TextBox 22">
            <a:extLst>
              <a:ext uri="{FF2B5EF4-FFF2-40B4-BE49-F238E27FC236}">
                <a16:creationId xmlns:a16="http://schemas.microsoft.com/office/drawing/2014/main" id="{8138BF54-966B-6A40-ABCB-E63B78C6955C}"/>
              </a:ext>
            </a:extLst>
          </p:cNvPr>
          <p:cNvSpPr txBox="1"/>
          <p:nvPr/>
        </p:nvSpPr>
        <p:spPr>
          <a:xfrm>
            <a:off x="15923622" y="5421013"/>
            <a:ext cx="6320249" cy="646331"/>
          </a:xfrm>
          <a:prstGeom prst="rect">
            <a:avLst/>
          </a:prstGeom>
          <a:noFill/>
        </p:spPr>
        <p:txBody>
          <a:bodyPr wrap="square" rtlCol="0">
            <a:spAutoFit/>
          </a:bodyPr>
          <a:lstStyle/>
          <a:p>
            <a:r>
              <a:rPr lang="en-US" sz="3600" b="1" i="1" dirty="0">
                <a:latin typeface="Microsoft Sans Serif" panose="020B0604020202020204" pitchFamily="34" charset="0"/>
                <a:cs typeface="Microsoft Sans Serif" panose="020B0604020202020204" pitchFamily="34" charset="0"/>
              </a:rPr>
              <a:t>Judgements of Learning</a:t>
            </a:r>
          </a:p>
        </p:txBody>
      </p:sp>
      <p:sp>
        <p:nvSpPr>
          <p:cNvPr id="25" name="TextBox 24">
            <a:extLst>
              <a:ext uri="{FF2B5EF4-FFF2-40B4-BE49-F238E27FC236}">
                <a16:creationId xmlns:a16="http://schemas.microsoft.com/office/drawing/2014/main" id="{1553B78A-B512-4847-9299-54FB60D8514F}"/>
              </a:ext>
            </a:extLst>
          </p:cNvPr>
          <p:cNvSpPr txBox="1"/>
          <p:nvPr/>
        </p:nvSpPr>
        <p:spPr>
          <a:xfrm>
            <a:off x="15923622" y="16710542"/>
            <a:ext cx="12506880" cy="646331"/>
          </a:xfrm>
          <a:prstGeom prst="rect">
            <a:avLst/>
          </a:prstGeom>
          <a:noFill/>
        </p:spPr>
        <p:txBody>
          <a:bodyPr wrap="square" rtlCol="0">
            <a:spAutoFit/>
          </a:bodyPr>
          <a:lstStyle/>
          <a:p>
            <a:r>
              <a:rPr lang="en-US" sz="3600" b="1" i="1" dirty="0">
                <a:latin typeface="Microsoft Sans Serif" panose="020B0604020202020204" pitchFamily="34" charset="0"/>
                <a:cs typeface="Microsoft Sans Serif" panose="020B0604020202020204" pitchFamily="34" charset="0"/>
              </a:rPr>
              <a:t>Judgements of Learning Fluency (Reaction Times)</a:t>
            </a:r>
          </a:p>
        </p:txBody>
      </p:sp>
      <p:sp>
        <p:nvSpPr>
          <p:cNvPr id="27" name="TextBox 26">
            <a:extLst>
              <a:ext uri="{FF2B5EF4-FFF2-40B4-BE49-F238E27FC236}">
                <a16:creationId xmlns:a16="http://schemas.microsoft.com/office/drawing/2014/main" id="{17A2E684-FAA6-C942-8DC5-9D270C9555A9}"/>
              </a:ext>
            </a:extLst>
          </p:cNvPr>
          <p:cNvSpPr txBox="1"/>
          <p:nvPr/>
        </p:nvSpPr>
        <p:spPr>
          <a:xfrm>
            <a:off x="29162864" y="5422614"/>
            <a:ext cx="3320349" cy="646331"/>
          </a:xfrm>
          <a:prstGeom prst="rect">
            <a:avLst/>
          </a:prstGeom>
          <a:noFill/>
        </p:spPr>
        <p:txBody>
          <a:bodyPr wrap="square" rtlCol="0">
            <a:spAutoFit/>
          </a:bodyPr>
          <a:lstStyle/>
          <a:p>
            <a:r>
              <a:rPr lang="en-US" sz="3600" b="1" i="1" dirty="0">
                <a:latin typeface="Microsoft Sans Serif" panose="020B0604020202020204" pitchFamily="34" charset="0"/>
                <a:cs typeface="Microsoft Sans Serif" panose="020B0604020202020204" pitchFamily="34" charset="0"/>
              </a:rPr>
              <a:t>Accuracy</a:t>
            </a:r>
          </a:p>
        </p:txBody>
      </p:sp>
      <p:sp>
        <p:nvSpPr>
          <p:cNvPr id="30" name="TextBox 29">
            <a:extLst>
              <a:ext uri="{FF2B5EF4-FFF2-40B4-BE49-F238E27FC236}">
                <a16:creationId xmlns:a16="http://schemas.microsoft.com/office/drawing/2014/main" id="{F6F97BEC-0FB5-4F4E-BC08-1F9DE7560400}"/>
              </a:ext>
            </a:extLst>
          </p:cNvPr>
          <p:cNvSpPr txBox="1"/>
          <p:nvPr/>
        </p:nvSpPr>
        <p:spPr>
          <a:xfrm>
            <a:off x="29162864" y="18491467"/>
            <a:ext cx="7104023" cy="646331"/>
          </a:xfrm>
          <a:prstGeom prst="rect">
            <a:avLst/>
          </a:prstGeom>
          <a:noFill/>
        </p:spPr>
        <p:txBody>
          <a:bodyPr wrap="square" rtlCol="0">
            <a:spAutoFit/>
          </a:bodyPr>
          <a:lstStyle/>
          <a:p>
            <a:r>
              <a:rPr lang="en-US" sz="3600" b="1" i="1" dirty="0">
                <a:latin typeface="Microsoft Sans Serif" panose="020B0604020202020204" pitchFamily="34" charset="0"/>
                <a:cs typeface="Microsoft Sans Serif" panose="020B0604020202020204" pitchFamily="34" charset="0"/>
              </a:rPr>
              <a:t>Confidence Judgements</a:t>
            </a:r>
          </a:p>
        </p:txBody>
      </p:sp>
      <p:sp>
        <p:nvSpPr>
          <p:cNvPr id="31" name="TextBox 30">
            <a:extLst>
              <a:ext uri="{FF2B5EF4-FFF2-40B4-BE49-F238E27FC236}">
                <a16:creationId xmlns:a16="http://schemas.microsoft.com/office/drawing/2014/main" id="{4E7202A0-CE9A-8D4E-A2D5-0ECA6C8F3C26}"/>
              </a:ext>
            </a:extLst>
          </p:cNvPr>
          <p:cNvSpPr txBox="1"/>
          <p:nvPr/>
        </p:nvSpPr>
        <p:spPr>
          <a:xfrm>
            <a:off x="29162864" y="12675032"/>
            <a:ext cx="9662074" cy="646331"/>
          </a:xfrm>
          <a:prstGeom prst="rect">
            <a:avLst/>
          </a:prstGeom>
          <a:noFill/>
        </p:spPr>
        <p:txBody>
          <a:bodyPr wrap="square" rtlCol="0">
            <a:spAutoFit/>
          </a:bodyPr>
          <a:lstStyle/>
          <a:p>
            <a:r>
              <a:rPr lang="en-US" sz="3600" b="1" i="1" dirty="0">
                <a:latin typeface="Microsoft Sans Serif" panose="020B0604020202020204" pitchFamily="34" charset="0"/>
                <a:cs typeface="Microsoft Sans Serif" panose="020B0604020202020204" pitchFamily="34" charset="0"/>
              </a:rPr>
              <a:t>Gamma – Judgements of  Learning x Accuracy</a:t>
            </a:r>
          </a:p>
        </p:txBody>
      </p:sp>
      <p:graphicFrame>
        <p:nvGraphicFramePr>
          <p:cNvPr id="2" name="Table 1">
            <a:extLst>
              <a:ext uri="{FF2B5EF4-FFF2-40B4-BE49-F238E27FC236}">
                <a16:creationId xmlns:a16="http://schemas.microsoft.com/office/drawing/2014/main" id="{3A8BC3F0-8C13-F143-9E31-EC7AD4D9D924}"/>
              </a:ext>
            </a:extLst>
          </p:cNvPr>
          <p:cNvGraphicFramePr>
            <a:graphicFrameLocks noGrp="1"/>
          </p:cNvGraphicFramePr>
          <p:nvPr>
            <p:extLst>
              <p:ext uri="{D42A27DB-BD31-4B8C-83A1-F6EECF244321}">
                <p14:modId xmlns:p14="http://schemas.microsoft.com/office/powerpoint/2010/main" val="3915140028"/>
              </p:ext>
            </p:extLst>
          </p:nvPr>
        </p:nvGraphicFramePr>
        <p:xfrm>
          <a:off x="15923622" y="6268136"/>
          <a:ext cx="12506880" cy="10241180"/>
        </p:xfrm>
        <a:graphic>
          <a:graphicData uri="http://schemas.openxmlformats.org/drawingml/2006/table">
            <a:tbl>
              <a:tblPr firstRow="1" firstCol="1" bandRow="1">
                <a:tableStyleId>{21E4AEA4-8DFA-4A89-87EB-49C32662AFE0}</a:tableStyleId>
              </a:tblPr>
              <a:tblGrid>
                <a:gridCol w="2501376">
                  <a:extLst>
                    <a:ext uri="{9D8B030D-6E8A-4147-A177-3AD203B41FA5}">
                      <a16:colId xmlns:a16="http://schemas.microsoft.com/office/drawing/2014/main" val="1141681306"/>
                    </a:ext>
                  </a:extLst>
                </a:gridCol>
                <a:gridCol w="2501376">
                  <a:extLst>
                    <a:ext uri="{9D8B030D-6E8A-4147-A177-3AD203B41FA5}">
                      <a16:colId xmlns:a16="http://schemas.microsoft.com/office/drawing/2014/main" val="2567117807"/>
                    </a:ext>
                  </a:extLst>
                </a:gridCol>
                <a:gridCol w="2501376">
                  <a:extLst>
                    <a:ext uri="{9D8B030D-6E8A-4147-A177-3AD203B41FA5}">
                      <a16:colId xmlns:a16="http://schemas.microsoft.com/office/drawing/2014/main" val="2793163683"/>
                    </a:ext>
                  </a:extLst>
                </a:gridCol>
                <a:gridCol w="2501376">
                  <a:extLst>
                    <a:ext uri="{9D8B030D-6E8A-4147-A177-3AD203B41FA5}">
                      <a16:colId xmlns:a16="http://schemas.microsoft.com/office/drawing/2014/main" val="3367485737"/>
                    </a:ext>
                  </a:extLst>
                </a:gridCol>
                <a:gridCol w="2501376">
                  <a:extLst>
                    <a:ext uri="{9D8B030D-6E8A-4147-A177-3AD203B41FA5}">
                      <a16:colId xmlns:a16="http://schemas.microsoft.com/office/drawing/2014/main" val="4081266022"/>
                    </a:ext>
                  </a:extLst>
                </a:gridCol>
              </a:tblGrid>
              <a:tr h="505768">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Effect</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err="1">
                          <a:effectLst/>
                          <a:latin typeface="Microsoft Sans Serif" panose="020B0604020202020204" pitchFamily="34" charset="0"/>
                          <a:cs typeface="Microsoft Sans Serif" panose="020B0604020202020204" pitchFamily="34" charset="0"/>
                        </a:rPr>
                        <a:t>Num</a:t>
                      </a:r>
                      <a:r>
                        <a:rPr lang="en-US" sz="2600" i="1" dirty="0">
                          <a:effectLst/>
                          <a:latin typeface="Microsoft Sans Serif" panose="020B0604020202020204" pitchFamily="34" charset="0"/>
                          <a:cs typeface="Microsoft Sans Serif" panose="020B0604020202020204" pitchFamily="34" charset="0"/>
                        </a:rPr>
                        <a:t>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Den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F Value</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rPr>
                        <a:t>p-value</a:t>
                      </a:r>
                    </a:p>
                  </a:txBody>
                  <a:tcPr marL="47625" marR="47625" marT="47625" marB="47625"/>
                </a:tc>
                <a:extLst>
                  <a:ext uri="{0D108BD9-81ED-4DB2-BD59-A6C34878D82A}">
                    <a16:rowId xmlns:a16="http://schemas.microsoft.com/office/drawing/2014/main" val="2802836750"/>
                  </a:ext>
                </a:extLst>
              </a:tr>
              <a:tr h="505768">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73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3.58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0.0623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137326072"/>
                  </a:ext>
                </a:extLst>
              </a:tr>
              <a:tr h="505768">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diff</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solidFill>
                      <a:schemeClr val="accent2"/>
                    </a:solidFill>
                  </a:tcPr>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146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48.48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&lt;.0001</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4151280792"/>
                  </a:ext>
                </a:extLst>
              </a:tr>
              <a:tr h="1331746">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JOLs decreased as difficulty increased. JOLs were highest for easy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64.59%, SD = 20.87%)</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moderate for medium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56.87%, SD = 21.30%)</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 lowest for hard word pairs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54.69%, SD = 22.08%). </a:t>
                      </a:r>
                    </a:p>
                  </a:txBody>
                  <a:tcPr marL="47625" marR="47625" marT="47625" marB="47625">
                    <a:solidFill>
                      <a:schemeClr val="accent2"/>
                    </a:solidFill>
                  </a:tcPr>
                </a:tc>
                <a:tc hMerge="1">
                  <a:txBody>
                    <a:bodyPr/>
                    <a:lstStyle/>
                    <a:p>
                      <a:pPr marL="0" marR="0" algn="r">
                        <a:lnSpc>
                          <a:spcPct val="107000"/>
                        </a:lnSpc>
                        <a:spcBef>
                          <a:spcPts val="0"/>
                        </a:spcBef>
                        <a:spcAft>
                          <a:spcPts val="0"/>
                        </a:spcAft>
                      </a:pPr>
                      <a:endParaRPr lang="en-US" sz="24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4180832141"/>
                  </a:ext>
                </a:extLst>
              </a:tr>
              <a:tr h="505768">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age*diff</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146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1.54</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0.2172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597239919"/>
                  </a:ext>
                </a:extLst>
              </a:tr>
              <a:tr h="505768">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219</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5.32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0.0015</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382538595"/>
                  </a:ext>
                </a:extLst>
              </a:tr>
              <a:tr h="1331746">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JOLs were statistically higher after 60s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61.60%, SD = 19.39%)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than 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58.07%, SD = 23.56%) ,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20s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58.51%, SD = 21.56%)</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 40s delay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56.70%, SD = 22.34%</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t>
                      </a:r>
                    </a:p>
                  </a:txBody>
                  <a:tcPr marL="47625" marR="47625" marT="47625" marB="47625">
                    <a:solidFill>
                      <a:schemeClr val="accent2"/>
                    </a:solidFill>
                  </a:tcPr>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764614277"/>
                  </a:ext>
                </a:extLst>
              </a:tr>
              <a:tr h="505768">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219</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3.03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0.0302</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3900299825"/>
                  </a:ext>
                </a:extLst>
              </a:tr>
              <a:tr h="918757">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Older adults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63.29%, SD = 28.92%)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were marginally more confident after study than younger adults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54.15%, SD = 30.22%)</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t>
                      </a: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970220635"/>
                  </a:ext>
                </a:extLst>
              </a:tr>
              <a:tr h="505768">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diff*delay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438</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2.13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0.0487</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517959766"/>
                  </a:ext>
                </a:extLst>
              </a:tr>
              <a:tr h="2570713">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Delay does not impact JOLs for easy items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(overall,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64.59%, SD= 20.87%)</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For medium items, 40s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53.60%, SD = 26.32%)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 60s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60.97%, SD = 19.22%)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are marginally different neither differed from 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55.79%, SD = 24.07%)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or 20s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57.14%, SD = 24.68%)</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For hard items, 20s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51.94%, SD = 25.37%)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 40s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53.31%, SD = 23.73%)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are marginally different from 60s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59.47%, SD = 23.12%),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 are not different from 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54.05%, SD = 25.29%). </a:t>
                      </a:r>
                      <a:endPar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3438816516"/>
                  </a:ext>
                </a:extLst>
              </a:tr>
              <a:tr h="505768">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age*diff*delay</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438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1.51</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0.1743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431326493"/>
                  </a:ext>
                </a:extLst>
              </a:tr>
            </a:tbl>
          </a:graphicData>
        </a:graphic>
      </p:graphicFrame>
      <p:graphicFrame>
        <p:nvGraphicFramePr>
          <p:cNvPr id="6" name="Table 5">
            <a:extLst>
              <a:ext uri="{FF2B5EF4-FFF2-40B4-BE49-F238E27FC236}">
                <a16:creationId xmlns:a16="http://schemas.microsoft.com/office/drawing/2014/main" id="{6664F759-12A5-8040-AB7B-6EB684AF5E4D}"/>
              </a:ext>
            </a:extLst>
          </p:cNvPr>
          <p:cNvGraphicFramePr>
            <a:graphicFrameLocks noGrp="1"/>
          </p:cNvGraphicFramePr>
          <p:nvPr>
            <p:extLst>
              <p:ext uri="{D42A27DB-BD31-4B8C-83A1-F6EECF244321}">
                <p14:modId xmlns:p14="http://schemas.microsoft.com/office/powerpoint/2010/main" val="1708822105"/>
              </p:ext>
            </p:extLst>
          </p:nvPr>
        </p:nvGraphicFramePr>
        <p:xfrm>
          <a:off x="15923622" y="17600170"/>
          <a:ext cx="12585255" cy="7898639"/>
        </p:xfrm>
        <a:graphic>
          <a:graphicData uri="http://schemas.openxmlformats.org/drawingml/2006/table">
            <a:tbl>
              <a:tblPr firstRow="1" firstCol="1" bandRow="1">
                <a:tableStyleId>{21E4AEA4-8DFA-4A89-87EB-49C32662AFE0}</a:tableStyleId>
              </a:tblPr>
              <a:tblGrid>
                <a:gridCol w="2517051">
                  <a:extLst>
                    <a:ext uri="{9D8B030D-6E8A-4147-A177-3AD203B41FA5}">
                      <a16:colId xmlns:a16="http://schemas.microsoft.com/office/drawing/2014/main" val="1683437471"/>
                    </a:ext>
                  </a:extLst>
                </a:gridCol>
                <a:gridCol w="2517051">
                  <a:extLst>
                    <a:ext uri="{9D8B030D-6E8A-4147-A177-3AD203B41FA5}">
                      <a16:colId xmlns:a16="http://schemas.microsoft.com/office/drawing/2014/main" val="481670010"/>
                    </a:ext>
                  </a:extLst>
                </a:gridCol>
                <a:gridCol w="2517051">
                  <a:extLst>
                    <a:ext uri="{9D8B030D-6E8A-4147-A177-3AD203B41FA5}">
                      <a16:colId xmlns:a16="http://schemas.microsoft.com/office/drawing/2014/main" val="2555047157"/>
                    </a:ext>
                  </a:extLst>
                </a:gridCol>
                <a:gridCol w="2517051">
                  <a:extLst>
                    <a:ext uri="{9D8B030D-6E8A-4147-A177-3AD203B41FA5}">
                      <a16:colId xmlns:a16="http://schemas.microsoft.com/office/drawing/2014/main" val="1419689819"/>
                    </a:ext>
                  </a:extLst>
                </a:gridCol>
                <a:gridCol w="2517051">
                  <a:extLst>
                    <a:ext uri="{9D8B030D-6E8A-4147-A177-3AD203B41FA5}">
                      <a16:colId xmlns:a16="http://schemas.microsoft.com/office/drawing/2014/main" val="2321899617"/>
                    </a:ext>
                  </a:extLst>
                </a:gridCol>
              </a:tblGrid>
              <a:tr h="476113">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Effect</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err="1">
                          <a:effectLst/>
                          <a:latin typeface="Microsoft Sans Serif" panose="020B0604020202020204" pitchFamily="34" charset="0"/>
                          <a:cs typeface="Microsoft Sans Serif" panose="020B0604020202020204" pitchFamily="34" charset="0"/>
                        </a:rPr>
                        <a:t>Num</a:t>
                      </a:r>
                      <a:r>
                        <a:rPr lang="en-US" sz="2600" i="1" dirty="0">
                          <a:effectLst/>
                          <a:latin typeface="Microsoft Sans Serif" panose="020B0604020202020204" pitchFamily="34" charset="0"/>
                          <a:cs typeface="Microsoft Sans Serif" panose="020B0604020202020204" pitchFamily="34" charset="0"/>
                        </a:rPr>
                        <a:t>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Den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F Value</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rPr>
                        <a:t>p-value</a:t>
                      </a:r>
                    </a:p>
                  </a:txBody>
                  <a:tcPr marL="47625" marR="47625" marT="47625" marB="47625"/>
                </a:tc>
                <a:extLst>
                  <a:ext uri="{0D108BD9-81ED-4DB2-BD59-A6C34878D82A}">
                    <a16:rowId xmlns:a16="http://schemas.microsoft.com/office/drawing/2014/main" val="29415099"/>
                  </a:ext>
                </a:extLst>
              </a:tr>
              <a:tr h="476113">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73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5.38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0.0232</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970243063"/>
                  </a:ext>
                </a:extLst>
              </a:tr>
              <a:tr h="864887">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Younger adults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2.79s, SD = 1.29s)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are faster than older adults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3.57s, SD = 2.59s)</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t>
                      </a: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771847762"/>
                  </a:ext>
                </a:extLst>
              </a:tr>
              <a:tr h="476113">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diff</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146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0.54</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0.5817</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871027849"/>
                  </a:ext>
                </a:extLst>
              </a:tr>
              <a:tr h="476113">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age*diff</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146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2.48</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0.0871</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3125463713"/>
                  </a:ext>
                </a:extLst>
              </a:tr>
              <a:tr h="476113">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219</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7.76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&lt;.0001</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212000277"/>
                  </a:ext>
                </a:extLst>
              </a:tr>
              <a:tr h="1253662">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JOLs were made more quickly at 20s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2.79s, SD = 0.95s)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 40s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2.91s, SD = 1.13s)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than at 60s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3.27s, SD = 1.29s)</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and 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3.74s, SD = 3.64s),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indicating more careful consideration of confidence for immediate and 60s JOLs.</a:t>
                      </a: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940214181"/>
                  </a:ext>
                </a:extLst>
              </a:tr>
              <a:tr h="476113">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219</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1.04</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0.3775</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408874199"/>
                  </a:ext>
                </a:extLst>
              </a:tr>
              <a:tr h="476113">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diff*delay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438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2.94</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0.0080</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963977785"/>
                  </a:ext>
                </a:extLst>
              </a:tr>
              <a:tr h="1642435">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Delay did not matter for easy or medium items. For hard items,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20s delay JOLs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2.67s, SD = 0.95s)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were made more quickly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than 60s delay JOLs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3.22s, SD = 1.55s).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Immediate JOLs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3.62s, SD = 5.02s)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 40s JOLs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3.00s, SD = 1.55s)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did not differ from the rest.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t>
                      </a: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091172995"/>
                  </a:ext>
                </a:extLst>
              </a:tr>
              <a:tr h="476113">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age*diff*delay</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438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0.67</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0.6702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417291812"/>
                  </a:ext>
                </a:extLst>
              </a:tr>
            </a:tbl>
          </a:graphicData>
        </a:graphic>
      </p:graphicFrame>
      <p:graphicFrame>
        <p:nvGraphicFramePr>
          <p:cNvPr id="11" name="Table 10">
            <a:extLst>
              <a:ext uri="{FF2B5EF4-FFF2-40B4-BE49-F238E27FC236}">
                <a16:creationId xmlns:a16="http://schemas.microsoft.com/office/drawing/2014/main" id="{2F1F35C6-18D5-F74B-85C6-FE1E65BC9A48}"/>
              </a:ext>
            </a:extLst>
          </p:cNvPr>
          <p:cNvGraphicFramePr>
            <a:graphicFrameLocks noGrp="1"/>
          </p:cNvGraphicFramePr>
          <p:nvPr>
            <p:extLst>
              <p:ext uri="{D42A27DB-BD31-4B8C-83A1-F6EECF244321}">
                <p14:modId xmlns:p14="http://schemas.microsoft.com/office/powerpoint/2010/main" val="4087450276"/>
              </p:ext>
            </p:extLst>
          </p:nvPr>
        </p:nvGraphicFramePr>
        <p:xfrm>
          <a:off x="29165049" y="6268136"/>
          <a:ext cx="12281305" cy="6139879"/>
        </p:xfrm>
        <a:graphic>
          <a:graphicData uri="http://schemas.openxmlformats.org/drawingml/2006/table">
            <a:tbl>
              <a:tblPr firstRow="1" firstCol="1" bandRow="1">
                <a:tableStyleId>{21E4AEA4-8DFA-4A89-87EB-49C32662AFE0}</a:tableStyleId>
              </a:tblPr>
              <a:tblGrid>
                <a:gridCol w="2456261">
                  <a:extLst>
                    <a:ext uri="{9D8B030D-6E8A-4147-A177-3AD203B41FA5}">
                      <a16:colId xmlns:a16="http://schemas.microsoft.com/office/drawing/2014/main" val="2483266720"/>
                    </a:ext>
                  </a:extLst>
                </a:gridCol>
                <a:gridCol w="2456261">
                  <a:extLst>
                    <a:ext uri="{9D8B030D-6E8A-4147-A177-3AD203B41FA5}">
                      <a16:colId xmlns:a16="http://schemas.microsoft.com/office/drawing/2014/main" val="3475906912"/>
                    </a:ext>
                  </a:extLst>
                </a:gridCol>
                <a:gridCol w="2456261">
                  <a:extLst>
                    <a:ext uri="{9D8B030D-6E8A-4147-A177-3AD203B41FA5}">
                      <a16:colId xmlns:a16="http://schemas.microsoft.com/office/drawing/2014/main" val="3706256334"/>
                    </a:ext>
                  </a:extLst>
                </a:gridCol>
                <a:gridCol w="2456261">
                  <a:extLst>
                    <a:ext uri="{9D8B030D-6E8A-4147-A177-3AD203B41FA5}">
                      <a16:colId xmlns:a16="http://schemas.microsoft.com/office/drawing/2014/main" val="244954546"/>
                    </a:ext>
                  </a:extLst>
                </a:gridCol>
                <a:gridCol w="2456261">
                  <a:extLst>
                    <a:ext uri="{9D8B030D-6E8A-4147-A177-3AD203B41FA5}">
                      <a16:colId xmlns:a16="http://schemas.microsoft.com/office/drawing/2014/main" val="3055005394"/>
                    </a:ext>
                  </a:extLst>
                </a:gridCol>
              </a:tblGrid>
              <a:tr h="486252">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Effect</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err="1">
                          <a:effectLst/>
                          <a:latin typeface="Microsoft Sans Serif" panose="020B0604020202020204" pitchFamily="34" charset="0"/>
                          <a:cs typeface="Microsoft Sans Serif" panose="020B0604020202020204" pitchFamily="34" charset="0"/>
                        </a:rPr>
                        <a:t>Num</a:t>
                      </a:r>
                      <a:r>
                        <a:rPr lang="en-US" sz="2600" i="1" dirty="0">
                          <a:effectLst/>
                          <a:latin typeface="Microsoft Sans Serif" panose="020B0604020202020204" pitchFamily="34" charset="0"/>
                          <a:cs typeface="Microsoft Sans Serif" panose="020B0604020202020204" pitchFamily="34" charset="0"/>
                        </a:rPr>
                        <a:t>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Den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F Value</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rPr>
                        <a:t>p-value</a:t>
                      </a:r>
                    </a:p>
                  </a:txBody>
                  <a:tcPr marL="47625" marR="47625" marT="47625" marB="47625"/>
                </a:tc>
                <a:extLst>
                  <a:ext uri="{0D108BD9-81ED-4DB2-BD59-A6C34878D82A}">
                    <a16:rowId xmlns:a16="http://schemas.microsoft.com/office/drawing/2014/main" val="3262074557"/>
                  </a:ext>
                </a:extLst>
              </a:tr>
              <a:tr h="486252">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age</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73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3.37</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0.0707</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526348152"/>
                  </a:ext>
                </a:extLst>
              </a:tr>
              <a:tr h="486252">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diff</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146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97.17</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&lt;.0001</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528155272"/>
                  </a:ext>
                </a:extLst>
              </a:tr>
              <a:tr h="883304">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Accuracy was greatest for easy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71.41%, SD = 15.50%)</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moderate for medium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55.39%, SD = 18.36%),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 lowest for hard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47.30%, SD = 20.44%). </a:t>
                      </a: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3044869816"/>
                  </a:ext>
                </a:extLst>
              </a:tr>
              <a:tr h="486252">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age*diff</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146</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1.29</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0.2786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680456170"/>
                  </a:ext>
                </a:extLst>
              </a:tr>
              <a:tr h="486252">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219</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3.25</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0.0228</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937493906"/>
                  </a:ext>
                </a:extLst>
              </a:tr>
              <a:tr h="1280357">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Accuracy was greatest for 60s JOLs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60.32%, SD = 18.09%)</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compared to 0s JOLs (M = 54.12%, SD = 21.91%), with 20s JOLs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59.79%, SD = 18.53%)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40s JOLs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57.90%, SD = 18.71%)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not being statistically different from either. </a:t>
                      </a: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45178725"/>
                  </a:ext>
                </a:extLst>
              </a:tr>
              <a:tr h="486252">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3</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219</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1.20</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0.3108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491845374"/>
                  </a:ext>
                </a:extLst>
              </a:tr>
              <a:tr h="486252">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diff*delay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6</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438</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1.69</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0.1211</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592360006"/>
                  </a:ext>
                </a:extLst>
              </a:tr>
              <a:tr h="486252">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age*diff*delay</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438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1.68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0.1254</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120014109"/>
                  </a:ext>
                </a:extLst>
              </a:tr>
            </a:tbl>
          </a:graphicData>
        </a:graphic>
      </p:graphicFrame>
      <p:graphicFrame>
        <p:nvGraphicFramePr>
          <p:cNvPr id="24" name="Table 23">
            <a:extLst>
              <a:ext uri="{FF2B5EF4-FFF2-40B4-BE49-F238E27FC236}">
                <a16:creationId xmlns:a16="http://schemas.microsoft.com/office/drawing/2014/main" id="{51DEC0FF-785F-AA44-9CB9-9C0DB08A9948}"/>
              </a:ext>
            </a:extLst>
          </p:cNvPr>
          <p:cNvGraphicFramePr>
            <a:graphicFrameLocks noGrp="1"/>
          </p:cNvGraphicFramePr>
          <p:nvPr>
            <p:extLst>
              <p:ext uri="{D42A27DB-BD31-4B8C-83A1-F6EECF244321}">
                <p14:modId xmlns:p14="http://schemas.microsoft.com/office/powerpoint/2010/main" val="1884084885"/>
              </p:ext>
            </p:extLst>
          </p:nvPr>
        </p:nvGraphicFramePr>
        <p:xfrm>
          <a:off x="29162864" y="13506751"/>
          <a:ext cx="12283490" cy="4805109"/>
        </p:xfrm>
        <a:graphic>
          <a:graphicData uri="http://schemas.openxmlformats.org/drawingml/2006/table">
            <a:tbl>
              <a:tblPr firstRow="1" firstCol="1" bandRow="1">
                <a:tableStyleId>{21E4AEA4-8DFA-4A89-87EB-49C32662AFE0}</a:tableStyleId>
              </a:tblPr>
              <a:tblGrid>
                <a:gridCol w="2456698">
                  <a:extLst>
                    <a:ext uri="{9D8B030D-6E8A-4147-A177-3AD203B41FA5}">
                      <a16:colId xmlns:a16="http://schemas.microsoft.com/office/drawing/2014/main" val="251066754"/>
                    </a:ext>
                  </a:extLst>
                </a:gridCol>
                <a:gridCol w="2456698">
                  <a:extLst>
                    <a:ext uri="{9D8B030D-6E8A-4147-A177-3AD203B41FA5}">
                      <a16:colId xmlns:a16="http://schemas.microsoft.com/office/drawing/2014/main" val="2798199802"/>
                    </a:ext>
                  </a:extLst>
                </a:gridCol>
                <a:gridCol w="2456698">
                  <a:extLst>
                    <a:ext uri="{9D8B030D-6E8A-4147-A177-3AD203B41FA5}">
                      <a16:colId xmlns:a16="http://schemas.microsoft.com/office/drawing/2014/main" val="909045299"/>
                    </a:ext>
                  </a:extLst>
                </a:gridCol>
                <a:gridCol w="2456698">
                  <a:extLst>
                    <a:ext uri="{9D8B030D-6E8A-4147-A177-3AD203B41FA5}">
                      <a16:colId xmlns:a16="http://schemas.microsoft.com/office/drawing/2014/main" val="3886777406"/>
                    </a:ext>
                  </a:extLst>
                </a:gridCol>
                <a:gridCol w="2456698">
                  <a:extLst>
                    <a:ext uri="{9D8B030D-6E8A-4147-A177-3AD203B41FA5}">
                      <a16:colId xmlns:a16="http://schemas.microsoft.com/office/drawing/2014/main" val="157633631"/>
                    </a:ext>
                  </a:extLst>
                </a:gridCol>
              </a:tblGrid>
              <a:tr h="436237">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Effect</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err="1">
                          <a:effectLst/>
                          <a:latin typeface="Microsoft Sans Serif" panose="020B0604020202020204" pitchFamily="34" charset="0"/>
                          <a:cs typeface="Microsoft Sans Serif" panose="020B0604020202020204" pitchFamily="34" charset="0"/>
                        </a:rPr>
                        <a:t>Num</a:t>
                      </a:r>
                      <a:r>
                        <a:rPr lang="en-US" sz="2600" i="1" dirty="0">
                          <a:effectLst/>
                          <a:latin typeface="Microsoft Sans Serif" panose="020B0604020202020204" pitchFamily="34" charset="0"/>
                          <a:cs typeface="Microsoft Sans Serif" panose="020B0604020202020204" pitchFamily="34" charset="0"/>
                        </a:rPr>
                        <a:t>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Den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F Value</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rPr>
                        <a:t>p-value</a:t>
                      </a:r>
                    </a:p>
                  </a:txBody>
                  <a:tcPr marL="47625" marR="47625" marT="47625" marB="47625"/>
                </a:tc>
                <a:extLst>
                  <a:ext uri="{0D108BD9-81ED-4DB2-BD59-A6C34878D82A}">
                    <a16:rowId xmlns:a16="http://schemas.microsoft.com/office/drawing/2014/main" val="3573793328"/>
                  </a:ext>
                </a:extLst>
              </a:tr>
              <a:tr h="436237">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72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5.25</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0.0248</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8176471"/>
                  </a:ext>
                </a:extLst>
              </a:tr>
              <a:tr h="792449">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Young adult JOLs correlated with their accuracy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50.28%, SD = 39.40%)</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better than those of older adults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33.76%, SD = 53.17%)</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t>
                      </a: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7212119"/>
                  </a:ext>
                </a:extLst>
              </a:tr>
              <a:tr h="436237">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diff</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134</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1.63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0.2003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3388998982"/>
                  </a:ext>
                </a:extLst>
              </a:tr>
              <a:tr h="436237">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age*diff</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134</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2.15</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0.1200</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792723024"/>
                  </a:ext>
                </a:extLst>
              </a:tr>
              <a:tr h="436237">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3</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202</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1.79</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0.1507</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782280585"/>
                  </a:ext>
                </a:extLst>
              </a:tr>
              <a:tr h="436237">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3</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202</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0.42</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0.7370</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913904087"/>
                  </a:ext>
                </a:extLst>
              </a:tr>
              <a:tr h="436237">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diff*delay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6</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202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1.37</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0.2301</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595411283"/>
                  </a:ext>
                </a:extLst>
              </a:tr>
              <a:tr h="436237">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age*diff*delay</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202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0.69</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0.6554</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3531188996"/>
                  </a:ext>
                </a:extLst>
              </a:tr>
            </a:tbl>
          </a:graphicData>
        </a:graphic>
      </p:graphicFrame>
      <p:graphicFrame>
        <p:nvGraphicFramePr>
          <p:cNvPr id="29" name="Table 28">
            <a:extLst>
              <a:ext uri="{FF2B5EF4-FFF2-40B4-BE49-F238E27FC236}">
                <a16:creationId xmlns:a16="http://schemas.microsoft.com/office/drawing/2014/main" id="{5C9E8033-2DFC-3845-80FB-C65645C820AB}"/>
              </a:ext>
            </a:extLst>
          </p:cNvPr>
          <p:cNvGraphicFramePr>
            <a:graphicFrameLocks noGrp="1"/>
          </p:cNvGraphicFramePr>
          <p:nvPr>
            <p:extLst>
              <p:ext uri="{D42A27DB-BD31-4B8C-83A1-F6EECF244321}">
                <p14:modId xmlns:p14="http://schemas.microsoft.com/office/powerpoint/2010/main" val="4217018589"/>
              </p:ext>
            </p:extLst>
          </p:nvPr>
        </p:nvGraphicFramePr>
        <p:xfrm>
          <a:off x="29162864" y="19335025"/>
          <a:ext cx="12283490" cy="6163784"/>
        </p:xfrm>
        <a:graphic>
          <a:graphicData uri="http://schemas.openxmlformats.org/drawingml/2006/table">
            <a:tbl>
              <a:tblPr firstRow="1" firstCol="1" bandRow="1">
                <a:tableStyleId>{21E4AEA4-8DFA-4A89-87EB-49C32662AFE0}</a:tableStyleId>
              </a:tblPr>
              <a:tblGrid>
                <a:gridCol w="2456698">
                  <a:extLst>
                    <a:ext uri="{9D8B030D-6E8A-4147-A177-3AD203B41FA5}">
                      <a16:colId xmlns:a16="http://schemas.microsoft.com/office/drawing/2014/main" val="390534535"/>
                    </a:ext>
                  </a:extLst>
                </a:gridCol>
                <a:gridCol w="2456698">
                  <a:extLst>
                    <a:ext uri="{9D8B030D-6E8A-4147-A177-3AD203B41FA5}">
                      <a16:colId xmlns:a16="http://schemas.microsoft.com/office/drawing/2014/main" val="573867315"/>
                    </a:ext>
                  </a:extLst>
                </a:gridCol>
                <a:gridCol w="2456698">
                  <a:extLst>
                    <a:ext uri="{9D8B030D-6E8A-4147-A177-3AD203B41FA5}">
                      <a16:colId xmlns:a16="http://schemas.microsoft.com/office/drawing/2014/main" val="2514098795"/>
                    </a:ext>
                  </a:extLst>
                </a:gridCol>
                <a:gridCol w="2456698">
                  <a:extLst>
                    <a:ext uri="{9D8B030D-6E8A-4147-A177-3AD203B41FA5}">
                      <a16:colId xmlns:a16="http://schemas.microsoft.com/office/drawing/2014/main" val="2818737145"/>
                    </a:ext>
                  </a:extLst>
                </a:gridCol>
                <a:gridCol w="2456698">
                  <a:extLst>
                    <a:ext uri="{9D8B030D-6E8A-4147-A177-3AD203B41FA5}">
                      <a16:colId xmlns:a16="http://schemas.microsoft.com/office/drawing/2014/main" val="2355572991"/>
                    </a:ext>
                  </a:extLst>
                </a:gridCol>
              </a:tblGrid>
              <a:tr h="278641">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Effect</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err="1">
                          <a:effectLst/>
                          <a:latin typeface="Microsoft Sans Serif" panose="020B0604020202020204" pitchFamily="34" charset="0"/>
                          <a:cs typeface="Microsoft Sans Serif" panose="020B0604020202020204" pitchFamily="34" charset="0"/>
                        </a:rPr>
                        <a:t>Num</a:t>
                      </a:r>
                      <a:r>
                        <a:rPr lang="en-US" sz="2600" i="1" dirty="0">
                          <a:effectLst/>
                          <a:latin typeface="Microsoft Sans Serif" panose="020B0604020202020204" pitchFamily="34" charset="0"/>
                          <a:cs typeface="Microsoft Sans Serif" panose="020B0604020202020204" pitchFamily="34" charset="0"/>
                        </a:rPr>
                        <a:t>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Den DF</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cs typeface="Microsoft Sans Serif" panose="020B0604020202020204" pitchFamily="34" charset="0"/>
                        </a:rPr>
                        <a:t>F Value</a:t>
                      </a:r>
                      <a:endPar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i="1" dirty="0">
                          <a:effectLst/>
                          <a:latin typeface="Microsoft Sans Serif" panose="020B0604020202020204" pitchFamily="34" charset="0"/>
                          <a:ea typeface="Calibri" panose="020F0502020204030204" pitchFamily="34" charset="0"/>
                          <a:cs typeface="Microsoft Sans Serif" panose="020B0604020202020204" pitchFamily="34" charset="0"/>
                        </a:rPr>
                        <a:t>p-value</a:t>
                      </a:r>
                    </a:p>
                  </a:txBody>
                  <a:tcPr marL="47625" marR="47625" marT="47625" marB="47625"/>
                </a:tc>
                <a:extLst>
                  <a:ext uri="{0D108BD9-81ED-4DB2-BD59-A6C34878D82A}">
                    <a16:rowId xmlns:a16="http://schemas.microsoft.com/office/drawing/2014/main" val="3973722760"/>
                  </a:ext>
                </a:extLst>
              </a:tr>
              <a:tr h="490206">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1</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73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0.30</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0.5849</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3178096801"/>
                  </a:ext>
                </a:extLst>
              </a:tr>
              <a:tr h="490206">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diff</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2</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146</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48.37</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&lt;.0001</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256695984"/>
                  </a:ext>
                </a:extLst>
              </a:tr>
              <a:tr h="890487">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CJs were highest for easy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63.91%, SD = 17.75%),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moderate for medium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54.02%, SD = 17.32%)</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and lowest for hard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47.98%, SD = 18.36%). </a:t>
                      </a:r>
                    </a:p>
                  </a:txBody>
                  <a:tcPr marL="47625" marR="47625" marT="47625" marB="47625"/>
                </a:tc>
                <a:tc hMerge="1">
                  <a:txBody>
                    <a:bodyPr/>
                    <a:lstStyle/>
                    <a:p>
                      <a:pPr marL="0" marR="0" algn="r">
                        <a:lnSpc>
                          <a:spcPct val="107000"/>
                        </a:lnSpc>
                        <a:spcBef>
                          <a:spcPts val="0"/>
                        </a:spcBef>
                        <a:spcAft>
                          <a:spcPts val="0"/>
                        </a:spcAft>
                      </a:pPr>
                      <a:endParaRPr lang="en-US" sz="24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3997778511"/>
                  </a:ext>
                </a:extLst>
              </a:tr>
              <a:tr h="490206">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age*diff</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146</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0.85</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0.4307</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1356409257"/>
                  </a:ext>
                </a:extLst>
              </a:tr>
              <a:tr h="490206">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3</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219</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3.21</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b="1" dirty="0">
                          <a:effectLst/>
                          <a:latin typeface="Microsoft Sans Serif" panose="020B0604020202020204" pitchFamily="34" charset="0"/>
                          <a:cs typeface="Microsoft Sans Serif" panose="020B0604020202020204" pitchFamily="34" charset="0"/>
                        </a:rPr>
                        <a:t>0.0239</a:t>
                      </a:r>
                      <a:endParaRPr lang="en-US" sz="26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77146248"/>
                  </a:ext>
                </a:extLst>
              </a:tr>
              <a:tr h="1290769">
                <a:tc gridSpan="5">
                  <a:txBody>
                    <a:bodyPr/>
                    <a:lstStyle/>
                    <a:p>
                      <a:pPr marL="0" marR="0">
                        <a:lnSpc>
                          <a:spcPct val="107000"/>
                        </a:lnSpc>
                        <a:spcBef>
                          <a:spcPts val="0"/>
                        </a:spcBef>
                        <a:spcAft>
                          <a:spcPts val="0"/>
                        </a:spcAft>
                      </a:pP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CJs were significantly lower following 0s JOLs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51.80%, SD = 20.35%) </a:t>
                      </a:r>
                      <a:r>
                        <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compared to 60s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57.86%, SD = 18.18%)</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with 20s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56.83%, SD = 18.09%)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and 40s </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(M = 54.71%, SD = 19.49%)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conditions</a:t>
                      </a:r>
                      <a:r>
                        <a:rPr lang="en-US" sz="2600" b="0" i="1"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 </a:t>
                      </a:r>
                      <a:r>
                        <a:rPr lang="en-US" sz="2600" b="0" i="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rPr>
                        <a:t>not differing from either. </a:t>
                      </a:r>
                      <a:endParaRPr lang="en-US" sz="2600" b="0" dirty="0">
                        <a:solidFill>
                          <a:schemeClr val="tx1"/>
                        </a:solidFill>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hMerge="1">
                  <a:txBody>
                    <a:bodyPr/>
                    <a:lstStyle/>
                    <a:p>
                      <a:pPr marL="0" marR="0" algn="r">
                        <a:lnSpc>
                          <a:spcPct val="107000"/>
                        </a:lnSpc>
                        <a:spcBef>
                          <a:spcPts val="0"/>
                        </a:spcBef>
                        <a:spcAft>
                          <a:spcPts val="0"/>
                        </a:spcAft>
                      </a:pPr>
                      <a:endParaRPr lang="en-US" sz="2400" b="1"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3253776582"/>
                  </a:ext>
                </a:extLst>
              </a:tr>
              <a:tr h="490206">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age*delay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3</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219</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0.15</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0.9275</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759711782"/>
                  </a:ext>
                </a:extLst>
              </a:tr>
              <a:tr h="490206">
                <a:tc>
                  <a:txBody>
                    <a:bodyPr/>
                    <a:lstStyle/>
                    <a:p>
                      <a:pPr marL="0" marR="0">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diff*delay</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6</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438</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1.88</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0.0825</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2280510760"/>
                  </a:ext>
                </a:extLst>
              </a:tr>
              <a:tr h="490206">
                <a:tc>
                  <a:txBody>
                    <a:bodyPr/>
                    <a:lstStyle/>
                    <a:p>
                      <a:pPr marL="0" marR="0">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age*diff*delay</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6</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438</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a:effectLst/>
                          <a:latin typeface="Microsoft Sans Serif" panose="020B0604020202020204" pitchFamily="34" charset="0"/>
                          <a:cs typeface="Microsoft Sans Serif" panose="020B0604020202020204" pitchFamily="34" charset="0"/>
                        </a:rPr>
                        <a:t>1.32</a:t>
                      </a:r>
                      <a:endParaRPr lang="en-US" sz="260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tc>
                  <a:txBody>
                    <a:bodyPr/>
                    <a:lstStyle/>
                    <a:p>
                      <a:pPr marL="0" marR="0" algn="r">
                        <a:lnSpc>
                          <a:spcPct val="107000"/>
                        </a:lnSpc>
                        <a:spcBef>
                          <a:spcPts val="0"/>
                        </a:spcBef>
                        <a:spcAft>
                          <a:spcPts val="0"/>
                        </a:spcAft>
                      </a:pPr>
                      <a:r>
                        <a:rPr lang="en-US" sz="2600" dirty="0">
                          <a:effectLst/>
                          <a:latin typeface="Microsoft Sans Serif" panose="020B0604020202020204" pitchFamily="34" charset="0"/>
                          <a:cs typeface="Microsoft Sans Serif" panose="020B0604020202020204" pitchFamily="34" charset="0"/>
                        </a:rPr>
                        <a:t>0.2468</a:t>
                      </a:r>
                      <a:endParaRPr lang="en-US" sz="2600" dirty="0">
                        <a:effectLst/>
                        <a:latin typeface="Microsoft Sans Serif" panose="020B0604020202020204" pitchFamily="34" charset="0"/>
                        <a:ea typeface="Calibri" panose="020F0502020204030204" pitchFamily="34" charset="0"/>
                        <a:cs typeface="Microsoft Sans Serif" panose="020B0604020202020204" pitchFamily="34" charset="0"/>
                      </a:endParaRPr>
                    </a:p>
                  </a:txBody>
                  <a:tcPr marL="47625" marR="47625" marT="47625" marB="47625"/>
                </a:tc>
                <a:extLst>
                  <a:ext uri="{0D108BD9-81ED-4DB2-BD59-A6C34878D82A}">
                    <a16:rowId xmlns:a16="http://schemas.microsoft.com/office/drawing/2014/main" val="4239524244"/>
                  </a:ext>
                </a:extLst>
              </a:tr>
            </a:tbl>
          </a:graphicData>
        </a:graphic>
      </p:graphicFrame>
      <p:sp>
        <p:nvSpPr>
          <p:cNvPr id="21" name="Rectangle 20">
            <a:extLst>
              <a:ext uri="{FF2B5EF4-FFF2-40B4-BE49-F238E27FC236}">
                <a16:creationId xmlns:a16="http://schemas.microsoft.com/office/drawing/2014/main" id="{070BCEE6-C449-1B4F-8CB1-E55CD7D5E0D0}"/>
              </a:ext>
            </a:extLst>
          </p:cNvPr>
          <p:cNvSpPr/>
          <p:nvPr/>
        </p:nvSpPr>
        <p:spPr>
          <a:xfrm>
            <a:off x="28229050" y="25933548"/>
            <a:ext cx="13217304" cy="5878532"/>
          </a:xfrm>
          <a:prstGeom prst="rect">
            <a:avLst/>
          </a:prstGeom>
        </p:spPr>
        <p:txBody>
          <a:bodyPr wrap="square">
            <a:spAutoFit/>
          </a:bodyPr>
          <a:lstStyle/>
          <a:p>
            <a:r>
              <a:rPr lang="en-US" sz="2800" dirty="0">
                <a:latin typeface="Microsoft Sans Serif" charset="0"/>
                <a:ea typeface="Microsoft Sans Serif" charset="0"/>
                <a:cs typeface="Microsoft Sans Serif" charset="0"/>
              </a:rPr>
              <a:t>Contrary to predictions, younger adults’ JOLs were more predictive of cued recall performance than were those of older adults. This may have resulted from overall better memory performance on the part of older adults coupled with a bit of </a:t>
            </a:r>
            <a:r>
              <a:rPr lang="en-US" sz="2800" dirty="0" err="1">
                <a:latin typeface="Microsoft Sans Serif" charset="0"/>
                <a:ea typeface="Microsoft Sans Serif" charset="0"/>
                <a:cs typeface="Microsoft Sans Serif" charset="0"/>
              </a:rPr>
              <a:t>underconfidence</a:t>
            </a:r>
            <a:r>
              <a:rPr lang="en-US" sz="2800" dirty="0">
                <a:latin typeface="Microsoft Sans Serif" charset="0"/>
                <a:ea typeface="Microsoft Sans Serif" charset="0"/>
                <a:cs typeface="Microsoft Sans Serif" charset="0"/>
              </a:rPr>
              <a:t> on their part during study. No age-related difference was found for CJs, however, indicating intact monitoring of retrieval processes.</a:t>
            </a:r>
          </a:p>
          <a:p>
            <a:endParaRPr lang="en-US" sz="2800" dirty="0">
              <a:latin typeface="Microsoft Sans Serif" charset="0"/>
              <a:ea typeface="Microsoft Sans Serif" charset="0"/>
              <a:cs typeface="Microsoft Sans Serif" charset="0"/>
            </a:endParaRPr>
          </a:p>
          <a:p>
            <a:pPr algn="ctr"/>
            <a:r>
              <a:rPr lang="en-US" sz="4000" b="1" dirty="0">
                <a:latin typeface="Microsoft Sans Serif" charset="0"/>
                <a:ea typeface="Microsoft Sans Serif" charset="0"/>
                <a:cs typeface="Microsoft Sans Serif" charset="0"/>
              </a:rPr>
              <a:t>FUTURE DIRECTIONS</a:t>
            </a:r>
          </a:p>
          <a:p>
            <a:r>
              <a:rPr lang="en-US" sz="2800" dirty="0">
                <a:latin typeface="Microsoft Sans Serif" charset="0"/>
                <a:ea typeface="Microsoft Sans Serif" charset="0"/>
                <a:cs typeface="Microsoft Sans Serif" charset="0"/>
              </a:rPr>
              <a:t>In future studies, we plan to examine further variations in delay and also tighten the timing of the delays. </a:t>
            </a:r>
            <a:r>
              <a:rPr lang="en-US" sz="2800" dirty="0" err="1">
                <a:latin typeface="Microsoft Sans Serif" charset="0"/>
                <a:ea typeface="Microsoft Sans Serif" charset="0"/>
                <a:cs typeface="Microsoft Sans Serif" charset="0"/>
              </a:rPr>
              <a:t>Qualtrics</a:t>
            </a:r>
            <a:r>
              <a:rPr lang="en-US" sz="2800" dirty="0">
                <a:latin typeface="Microsoft Sans Serif" charset="0"/>
                <a:ea typeface="Microsoft Sans Serif" charset="0"/>
                <a:cs typeface="Microsoft Sans Serif" charset="0"/>
              </a:rPr>
              <a:t> limitations created some degree of imprecision in the implementation of delays in this initial study, but a more advanced approach will solve this issue. We also intend to collect data in the context of a </a:t>
            </a:r>
            <a:r>
              <a:rPr lang="en-US" sz="2800" dirty="0" err="1">
                <a:latin typeface="Microsoft Sans Serif" charset="0"/>
                <a:ea typeface="Microsoft Sans Serif" charset="0"/>
                <a:cs typeface="Microsoft Sans Serif" charset="0"/>
              </a:rPr>
              <a:t>multitrial</a:t>
            </a:r>
            <a:r>
              <a:rPr lang="en-US" sz="2800" dirty="0">
                <a:latin typeface="Microsoft Sans Serif" charset="0"/>
                <a:ea typeface="Microsoft Sans Serif" charset="0"/>
                <a:cs typeface="Microsoft Sans Serif" charset="0"/>
              </a:rPr>
              <a:t> learning experience to determine how specific JOL delays in trial 1 might relate to subsequent JOLs in trial 2 (similar to Hines, et al., 2015).</a:t>
            </a:r>
          </a:p>
        </p:txBody>
      </p:sp>
      <p:sp>
        <p:nvSpPr>
          <p:cNvPr id="26" name="Rectangle 25">
            <a:extLst>
              <a:ext uri="{FF2B5EF4-FFF2-40B4-BE49-F238E27FC236}">
                <a16:creationId xmlns:a16="http://schemas.microsoft.com/office/drawing/2014/main" id="{03C7156C-349D-FC44-841F-C6D61F27C6EE}"/>
              </a:ext>
            </a:extLst>
          </p:cNvPr>
          <p:cNvSpPr/>
          <p:nvPr/>
        </p:nvSpPr>
        <p:spPr>
          <a:xfrm>
            <a:off x="28025566" y="32165301"/>
            <a:ext cx="13724735" cy="5539978"/>
          </a:xfrm>
          <a:prstGeom prst="rect">
            <a:avLst/>
          </a:prstGeom>
        </p:spPr>
        <p:txBody>
          <a:bodyPr wrap="square">
            <a:spAutoFit/>
          </a:bodyPr>
          <a:lstStyle/>
          <a:p>
            <a:pPr marL="228600" lvl="0" indent="-228600"/>
            <a:r>
              <a:rPr lang="en-US" sz="2600" dirty="0">
                <a:latin typeface="Microsoft Sans Serif" panose="020B0604020202020204" pitchFamily="34" charset="0"/>
                <a:cs typeface="Microsoft Sans Serif" panose="020B0604020202020204" pitchFamily="34" charset="0"/>
              </a:rPr>
              <a:t>Rhodes, M.G. &amp; Tauber, S. K. (2011) The influence of delaying judgements of learning on metacognitive accuracy: A meta-analytic review. </a:t>
            </a:r>
            <a:r>
              <a:rPr lang="en-US" sz="2600" i="1" dirty="0">
                <a:latin typeface="Microsoft Sans Serif" panose="020B0604020202020204" pitchFamily="34" charset="0"/>
                <a:cs typeface="Microsoft Sans Serif" panose="020B0604020202020204" pitchFamily="34" charset="0"/>
              </a:rPr>
              <a:t>Psychological Bulletin, 137(1)</a:t>
            </a:r>
            <a:r>
              <a:rPr lang="en-US" sz="2600" dirty="0">
                <a:latin typeface="Microsoft Sans Serif" panose="020B0604020202020204" pitchFamily="34" charset="0"/>
                <a:cs typeface="Microsoft Sans Serif" panose="020B0604020202020204" pitchFamily="34" charset="0"/>
              </a:rPr>
              <a:t>, 131-148. doi:10.1037/a0021705</a:t>
            </a:r>
          </a:p>
          <a:p>
            <a:pPr marL="228600" lvl="0" indent="-228600"/>
            <a:r>
              <a:rPr lang="en-US" sz="2600" dirty="0">
                <a:latin typeface="Microsoft Sans Serif" panose="020B0604020202020204" pitchFamily="34" charset="0"/>
                <a:cs typeface="Microsoft Sans Serif" panose="020B0604020202020204" pitchFamily="34" charset="0"/>
              </a:rPr>
              <a:t>Sikström, S. &amp; Jönsson, F. (2005) A model for stochastic drift in memory strength to account for judgements of learning. </a:t>
            </a:r>
            <a:r>
              <a:rPr lang="en-US" sz="2600" i="1" dirty="0">
                <a:latin typeface="Microsoft Sans Serif" panose="020B0604020202020204" pitchFamily="34" charset="0"/>
                <a:cs typeface="Microsoft Sans Serif" panose="020B0604020202020204" pitchFamily="34" charset="0"/>
              </a:rPr>
              <a:t>Psychological Review 112(4)</a:t>
            </a:r>
            <a:r>
              <a:rPr lang="en-US" sz="2600" dirty="0">
                <a:latin typeface="Microsoft Sans Serif" panose="020B0604020202020204" pitchFamily="34" charset="0"/>
                <a:cs typeface="Microsoft Sans Serif" panose="020B0604020202020204" pitchFamily="34" charset="0"/>
              </a:rPr>
              <a:t>, 932-950. doi:10.1037/0033-295X.112.4.932</a:t>
            </a:r>
          </a:p>
          <a:p>
            <a:pPr marL="228600" lvl="0" indent="-228600"/>
            <a:endParaRPr lang="en-US" sz="2600" dirty="0">
              <a:latin typeface="Microsoft Sans Serif" panose="020B0604020202020204" pitchFamily="34" charset="0"/>
              <a:cs typeface="Microsoft Sans Serif" panose="020B0604020202020204" pitchFamily="34" charset="0"/>
            </a:endParaRPr>
          </a:p>
          <a:p>
            <a:pPr lvl="0"/>
            <a:endParaRPr lang="en-US" sz="2800" dirty="0">
              <a:latin typeface="Microsoft Sans Serif" panose="020B0604020202020204" pitchFamily="34" charset="0"/>
              <a:cs typeface="Microsoft Sans Serif" panose="020B0604020202020204" pitchFamily="34" charset="0"/>
            </a:endParaRPr>
          </a:p>
          <a:p>
            <a:pPr algn="ctr"/>
            <a:r>
              <a:rPr lang="en-US" sz="4000" b="1" dirty="0">
                <a:latin typeface="Microsoft Sans Serif" charset="0"/>
                <a:ea typeface="Microsoft Sans Serif" charset="0"/>
                <a:cs typeface="Microsoft Sans Serif" charset="0"/>
              </a:rPr>
              <a:t>ACKNOWLEDGEMENTS</a:t>
            </a:r>
          </a:p>
          <a:p>
            <a:r>
              <a:rPr lang="en-US" sz="2600" dirty="0">
                <a:latin typeface="Microsoft Sans Serif" charset="0"/>
                <a:ea typeface="Microsoft Sans Serif" charset="0"/>
                <a:cs typeface="Microsoft Sans Serif" charset="0"/>
              </a:rPr>
              <a:t>This study was supported by the UW-Eau Claire Blugold Fellowship Program, which is jointly funded by Differential Tuition and Foundation, and by the UW-Eau Claire Office of Research and Sponsored Programs. We thank Learning and Technology Services for printing the poster. </a:t>
            </a:r>
          </a:p>
        </p:txBody>
      </p:sp>
    </p:spTree>
    <p:extLst>
      <p:ext uri="{BB962C8B-B14F-4D97-AF65-F5344CB8AC3E}">
        <p14:creationId xmlns:p14="http://schemas.microsoft.com/office/powerpoint/2010/main" val="5829047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11195</TotalTime>
  <Words>2118</Words>
  <Application>Microsoft Macintosh PowerPoint</Application>
  <PresentationFormat>Custom</PresentationFormat>
  <Paragraphs>305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Microsoft Sans Serif</vt:lpstr>
      <vt:lpstr>Office Theme</vt:lpstr>
      <vt:lpstr>PowerPoint Presentation</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onkenel5989@uwec.edu</dc:creator>
  <cp:lastModifiedBy>onkenel5989@uwec.edu</cp:lastModifiedBy>
  <cp:revision>139</cp:revision>
  <cp:lastPrinted>2018-04-25T03:09:47Z</cp:lastPrinted>
  <dcterms:created xsi:type="dcterms:W3CDTF">2018-03-27T00:58:22Z</dcterms:created>
  <dcterms:modified xsi:type="dcterms:W3CDTF">2018-04-30T15:30:22Z</dcterms:modified>
</cp:coreProperties>
</file>