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3"/>
  </p:notesMasterIdLst>
  <p:sldIdLst>
    <p:sldId id="256" r:id="rId2"/>
  </p:sldIdLst>
  <p:sldSz cx="38404800" cy="384048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9600">
          <p15:clr>
            <a:srgbClr val="A4A3A4"/>
          </p15:clr>
        </p15:guide>
        <p15:guide id="2" pos="105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001" autoAdjust="0"/>
    <p:restoredTop sz="89962" autoAdjust="0"/>
  </p:normalViewPr>
  <p:slideViewPr>
    <p:cSldViewPr snapToGrid="0">
      <p:cViewPr>
        <p:scale>
          <a:sx n="46" d="100"/>
          <a:sy n="46" d="100"/>
        </p:scale>
        <p:origin x="-2256" y="-7776"/>
      </p:cViewPr>
      <p:guideLst>
        <p:guide orient="horz" pos="19600"/>
        <p:guide pos="105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885950" y="1143000"/>
            <a:ext cx="30861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80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Google Shape;30;p1:notes"/>
          <p:cNvSpPr>
            <a:spLocks noGrp="1" noRot="1" noChangeAspect="1"/>
          </p:cNvSpPr>
          <p:nvPr>
            <p:ph type="sldImg" idx="2"/>
          </p:nvPr>
        </p:nvSpPr>
        <p:spPr>
          <a:xfrm>
            <a:off x="1885950" y="1143000"/>
            <a:ext cx="30861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 name="Google Shape;3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2" name="Google Shape;32;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42&quot; x 42&quot; Poster">
  <p:cSld name="42&quot; x 42&quot; Poster">
    <p:spTree>
      <p:nvGrpSpPr>
        <p:cNvPr id="1" name="Shape 10"/>
        <p:cNvGrpSpPr/>
        <p:nvPr/>
      </p:nvGrpSpPr>
      <p:grpSpPr>
        <a:xfrm>
          <a:off x="0" y="0"/>
          <a:ext cx="0" cy="0"/>
          <a:chOff x="0" y="0"/>
          <a:chExt cx="0" cy="0"/>
        </a:xfrm>
      </p:grpSpPr>
      <p:sp>
        <p:nvSpPr>
          <p:cNvPr id="11" name="Google Shape;11;p2"/>
          <p:cNvSpPr txBox="1">
            <a:spLocks noGrp="1"/>
          </p:cNvSpPr>
          <p:nvPr>
            <p:ph type="title"/>
          </p:nvPr>
        </p:nvSpPr>
        <p:spPr>
          <a:xfrm>
            <a:off x="609600" y="711200"/>
            <a:ext cx="37185599" cy="391160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ctr" anchorCtr="1"/>
          <a:lstStyle>
            <a:lvl1pPr marR="0" lvl="0" algn="ctr" rtl="0">
              <a:lnSpc>
                <a:spcPct val="100000"/>
              </a:lnSpc>
              <a:spcBef>
                <a:spcPts val="0"/>
              </a:spcBef>
              <a:spcAft>
                <a:spcPts val="0"/>
              </a:spcAft>
              <a:buClr>
                <a:schemeClr val="lt1"/>
              </a:buClr>
              <a:buSzPts val="7200"/>
              <a:buFont typeface="Arial"/>
              <a:buNone/>
              <a:defRPr sz="7200"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2"/>
          <p:cNvSpPr txBox="1">
            <a:spLocks noGrp="1"/>
          </p:cNvSpPr>
          <p:nvPr>
            <p:ph type="body" idx="1"/>
          </p:nvPr>
        </p:nvSpPr>
        <p:spPr>
          <a:xfrm>
            <a:off x="609600" y="4978400"/>
            <a:ext cx="11887200" cy="124460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2"/>
          <p:cNvSpPr txBox="1">
            <a:spLocks noGrp="1"/>
          </p:cNvSpPr>
          <p:nvPr>
            <p:ph type="body" idx="2"/>
          </p:nvPr>
        </p:nvSpPr>
        <p:spPr>
          <a:xfrm>
            <a:off x="609600" y="6578600"/>
            <a:ext cx="11887200" cy="10134600"/>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L="914400" marR="0" lvl="1"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2pPr>
            <a:lvl3pPr marL="1371600" marR="0" lvl="2"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3pPr>
            <a:lvl4pPr marL="1828800" marR="0" lvl="3"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4pPr>
            <a:lvl5pPr marL="2286000" marR="0" lvl="4"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2"/>
          <p:cNvSpPr txBox="1">
            <a:spLocks noGrp="1"/>
          </p:cNvSpPr>
          <p:nvPr>
            <p:ph type="body" idx="3"/>
          </p:nvPr>
        </p:nvSpPr>
        <p:spPr>
          <a:xfrm>
            <a:off x="609600" y="17068800"/>
            <a:ext cx="11887200" cy="124460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15" name="Google Shape;15;p2"/>
          <p:cNvSpPr txBox="1">
            <a:spLocks noGrp="1"/>
          </p:cNvSpPr>
          <p:nvPr>
            <p:ph type="body" idx="4"/>
          </p:nvPr>
        </p:nvSpPr>
        <p:spPr>
          <a:xfrm>
            <a:off x="609600" y="18669000"/>
            <a:ext cx="11887200" cy="8534400"/>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L="914400" marR="0" lvl="1"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3pPr>
            <a:lvl4pPr marL="1828800" marR="0" lvl="3"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4pPr>
            <a:lvl5pPr marL="2286000" marR="0" lvl="4"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16" name="Google Shape;16;p2"/>
          <p:cNvSpPr txBox="1">
            <a:spLocks noGrp="1"/>
          </p:cNvSpPr>
          <p:nvPr>
            <p:ph type="body" idx="5"/>
          </p:nvPr>
        </p:nvSpPr>
        <p:spPr>
          <a:xfrm>
            <a:off x="609600" y="27559000"/>
            <a:ext cx="11887200" cy="124460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17" name="Google Shape;17;p2"/>
          <p:cNvSpPr txBox="1">
            <a:spLocks noGrp="1"/>
          </p:cNvSpPr>
          <p:nvPr>
            <p:ph type="body" idx="6"/>
          </p:nvPr>
        </p:nvSpPr>
        <p:spPr>
          <a:xfrm>
            <a:off x="609600" y="29159200"/>
            <a:ext cx="11887200" cy="8534400"/>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L="914400" marR="0" lvl="1"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3pPr>
            <a:lvl4pPr marL="1828800" marR="0" lvl="3"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4pPr>
            <a:lvl5pPr marL="2286000" marR="0" lvl="4"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18" name="Google Shape;18;p2"/>
          <p:cNvSpPr txBox="1">
            <a:spLocks noGrp="1"/>
          </p:cNvSpPr>
          <p:nvPr>
            <p:ph type="body" idx="7"/>
          </p:nvPr>
        </p:nvSpPr>
        <p:spPr>
          <a:xfrm>
            <a:off x="13258800" y="4978400"/>
            <a:ext cx="11887200" cy="124460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19" name="Google Shape;19;p2"/>
          <p:cNvSpPr txBox="1">
            <a:spLocks noGrp="1"/>
          </p:cNvSpPr>
          <p:nvPr>
            <p:ph type="body" idx="8"/>
          </p:nvPr>
        </p:nvSpPr>
        <p:spPr>
          <a:xfrm>
            <a:off x="25908000" y="29159200"/>
            <a:ext cx="11887200" cy="8534400"/>
          </a:xfrm>
          <a:prstGeom prst="rect">
            <a:avLst/>
          </a:prstGeom>
          <a:noFill/>
          <a:ln>
            <a:noFill/>
          </a:ln>
        </p:spPr>
        <p:txBody>
          <a:bodyPr spcFirstLastPara="1" wrap="square" lIns="91425" tIns="45700" rIns="91425" bIns="45700"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1pPr>
            <a:lvl2pPr marL="914400" marR="0" lvl="1"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3pPr>
            <a:lvl4pPr marL="1828800" marR="0" lvl="3"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4pPr>
            <a:lvl5pPr marL="2286000" marR="0" lvl="4"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0" name="Google Shape;20;p2"/>
          <p:cNvSpPr txBox="1">
            <a:spLocks noGrp="1"/>
          </p:cNvSpPr>
          <p:nvPr>
            <p:ph type="body" idx="9"/>
          </p:nvPr>
        </p:nvSpPr>
        <p:spPr>
          <a:xfrm>
            <a:off x="25908000" y="4978400"/>
            <a:ext cx="11887200" cy="124460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1" name="Google Shape;21;p2"/>
          <p:cNvSpPr txBox="1">
            <a:spLocks noGrp="1"/>
          </p:cNvSpPr>
          <p:nvPr>
            <p:ph type="body" idx="13"/>
          </p:nvPr>
        </p:nvSpPr>
        <p:spPr>
          <a:xfrm>
            <a:off x="25908000" y="6578600"/>
            <a:ext cx="11887200" cy="20624800"/>
          </a:xfrm>
          <a:prstGeom prst="rect">
            <a:avLst/>
          </a:prstGeom>
          <a:noFill/>
          <a:ln>
            <a:noFill/>
          </a:ln>
        </p:spPr>
        <p:txBody>
          <a:bodyPr spcFirstLastPara="1" wrap="square" lIns="91425" tIns="45700" rIns="91425" bIns="45700"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1pPr>
            <a:lvl2pPr marL="914400" marR="0" lvl="1"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3pPr>
            <a:lvl4pPr marL="1828800" marR="0" lvl="3"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4pPr>
            <a:lvl5pPr marL="2286000" marR="0" lvl="4"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2" name="Google Shape;22;p2"/>
          <p:cNvSpPr txBox="1">
            <a:spLocks noGrp="1"/>
          </p:cNvSpPr>
          <p:nvPr>
            <p:ph type="body" idx="14"/>
          </p:nvPr>
        </p:nvSpPr>
        <p:spPr>
          <a:xfrm>
            <a:off x="25908000" y="27559000"/>
            <a:ext cx="11887200" cy="124460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3" name="Google Shape;23;p2"/>
          <p:cNvSpPr txBox="1">
            <a:spLocks noGrp="1"/>
          </p:cNvSpPr>
          <p:nvPr>
            <p:ph type="body" idx="15"/>
          </p:nvPr>
        </p:nvSpPr>
        <p:spPr>
          <a:xfrm>
            <a:off x="13258800" y="6578600"/>
            <a:ext cx="11887200" cy="31115001"/>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L="914400" marR="0" lvl="1"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3pPr>
            <a:lvl4pPr marL="1828800" marR="0" lvl="3"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4pPr>
            <a:lvl5pPr marL="2286000" marR="0" lvl="4"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4" name="Google Shape;24;p2"/>
          <p:cNvSpPr>
            <a:spLocks noGrp="1"/>
          </p:cNvSpPr>
          <p:nvPr>
            <p:ph type="pic" idx="16"/>
          </p:nvPr>
        </p:nvSpPr>
        <p:spPr>
          <a:xfrm>
            <a:off x="1066800" y="1066800"/>
            <a:ext cx="2743200" cy="32004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5" name="Google Shape;25;p2"/>
          <p:cNvSpPr>
            <a:spLocks noGrp="1"/>
          </p:cNvSpPr>
          <p:nvPr>
            <p:ph type="pic" idx="17"/>
          </p:nvPr>
        </p:nvSpPr>
        <p:spPr>
          <a:xfrm>
            <a:off x="34747200" y="1066800"/>
            <a:ext cx="2743200" cy="32004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6" name="Google Shape;26;p2"/>
          <p:cNvSpPr>
            <a:spLocks noGrp="1"/>
          </p:cNvSpPr>
          <p:nvPr>
            <p:ph type="chart" idx="18"/>
          </p:nvPr>
        </p:nvSpPr>
        <p:spPr>
          <a:xfrm>
            <a:off x="14173200" y="18846800"/>
            <a:ext cx="10058400" cy="7823200"/>
          </a:xfrm>
          <a:prstGeom prst="rect">
            <a:avLst/>
          </a:prstGeom>
          <a:noFill/>
          <a:ln>
            <a:noFill/>
          </a:ln>
        </p:spPr>
        <p:txBody>
          <a:bodyPr spcFirstLastPara="1" wrap="square" lIns="91425" tIns="45700" rIns="91425" bIns="45700" anchor="t" anchorCtr="0"/>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sp>
        <p:nvSpPr>
          <p:cNvPr id="27" name="Google Shape;27;p2"/>
          <p:cNvSpPr>
            <a:spLocks noGrp="1"/>
          </p:cNvSpPr>
          <p:nvPr>
            <p:ph type="chart" idx="19"/>
          </p:nvPr>
        </p:nvSpPr>
        <p:spPr>
          <a:xfrm>
            <a:off x="14173200" y="28625800"/>
            <a:ext cx="10058400" cy="7823200"/>
          </a:xfrm>
          <a:prstGeom prst="rect">
            <a:avLst/>
          </a:prstGeom>
          <a:noFill/>
          <a:ln>
            <a:noFill/>
          </a:ln>
        </p:spPr>
        <p:txBody>
          <a:bodyPr spcFirstLastPara="1" wrap="square" lIns="91425" tIns="45700" rIns="91425" bIns="45700" anchor="t" anchorCtr="0"/>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endParaRPr/>
          </a:p>
        </p:txBody>
      </p:sp>
      <p:pic>
        <p:nvPicPr>
          <p:cNvPr id="28" name="Google Shape;28;p2" descr="Logo.jpg"/>
          <p:cNvPicPr preferRelativeResize="0"/>
          <p:nvPr/>
        </p:nvPicPr>
        <p:blipFill rotWithShape="1">
          <a:blip r:embed="rId2">
            <a:alphaModFix/>
          </a:blip>
          <a:srcRect/>
          <a:stretch/>
        </p:blipFill>
        <p:spPr>
          <a:xfrm>
            <a:off x="35052000" y="37795200"/>
            <a:ext cx="2743200" cy="43891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pic>
        <p:nvPicPr>
          <p:cNvPr id="10" name="Picture 9">
            <a:extLst>
              <a:ext uri="{FF2B5EF4-FFF2-40B4-BE49-F238E27FC236}">
                <a16:creationId xmlns:a16="http://schemas.microsoft.com/office/drawing/2014/main" id="{F6E529C4-1E4B-4D9B-A24E-6D9AD2E6746B}"/>
              </a:ext>
            </a:extLst>
          </p:cNvPr>
          <p:cNvPicPr>
            <a:picLocks noChangeAspect="1"/>
          </p:cNvPicPr>
          <p:nvPr/>
        </p:nvPicPr>
        <p:blipFill>
          <a:blip r:embed="rId3"/>
          <a:stretch>
            <a:fillRect/>
          </a:stretch>
        </p:blipFill>
        <p:spPr>
          <a:xfrm>
            <a:off x="12420601" y="22806394"/>
            <a:ext cx="12517279" cy="2621976"/>
          </a:xfrm>
          <a:prstGeom prst="rect">
            <a:avLst/>
          </a:prstGeom>
        </p:spPr>
      </p:pic>
      <p:sp>
        <p:nvSpPr>
          <p:cNvPr id="34" name="Google Shape;34;p3"/>
          <p:cNvSpPr txBox="1">
            <a:spLocks noGrp="1"/>
          </p:cNvSpPr>
          <p:nvPr>
            <p:ph type="title"/>
          </p:nvPr>
        </p:nvSpPr>
        <p:spPr>
          <a:xfrm>
            <a:off x="609600" y="711200"/>
            <a:ext cx="36869019" cy="3911600"/>
          </a:xfrm>
          <a:prstGeom prst="rect">
            <a:avLst/>
          </a:prstGeom>
          <a:solidFill>
            <a:schemeClr val="lt1"/>
          </a:solidFill>
          <a:ln w="9525" cap="flat" cmpd="sng">
            <a:solidFill>
              <a:srgbClr val="01014B"/>
            </a:solidFill>
            <a:prstDash val="solid"/>
            <a:round/>
            <a:headEnd type="none" w="sm" len="sm"/>
            <a:tailEnd type="none" w="sm" len="sm"/>
          </a:ln>
        </p:spPr>
        <p:txBody>
          <a:bodyPr spcFirstLastPara="1" wrap="square" lIns="91425" tIns="45700" rIns="91425" bIns="45700" anchor="ctr" anchorCtr="1">
            <a:noAutofit/>
          </a:bodyPr>
          <a:lstStyle/>
          <a:p>
            <a:pPr marL="0" lvl="0" indent="0" algn="ctr" rtl="0">
              <a:lnSpc>
                <a:spcPct val="100000"/>
              </a:lnSpc>
              <a:spcBef>
                <a:spcPts val="0"/>
              </a:spcBef>
              <a:spcAft>
                <a:spcPts val="0"/>
              </a:spcAft>
              <a:buClr>
                <a:srgbClr val="01014B"/>
              </a:buClr>
              <a:buSzPts val="7200"/>
              <a:buFont typeface="Times New Roman"/>
              <a:buNone/>
            </a:pPr>
            <a:r>
              <a:rPr lang="en-US" b="0" dirty="0">
                <a:solidFill>
                  <a:srgbClr val="01014B"/>
                </a:solidFill>
                <a:latin typeface="Times New Roman"/>
                <a:ea typeface="Times New Roman"/>
                <a:cs typeface="Times New Roman"/>
                <a:sym typeface="Times New Roman"/>
              </a:rPr>
              <a:t>Dose-Response Study of Culture Media Using Creek Chub</a:t>
            </a:r>
            <a:br>
              <a:rPr lang="en-US" b="0" dirty="0">
                <a:solidFill>
                  <a:srgbClr val="01014B"/>
                </a:solidFill>
                <a:latin typeface="Times New Roman"/>
                <a:ea typeface="Times New Roman"/>
                <a:cs typeface="Times New Roman"/>
                <a:sym typeface="Times New Roman"/>
              </a:rPr>
            </a:br>
            <a:r>
              <a:rPr lang="en-US" sz="4800" b="0" dirty="0">
                <a:solidFill>
                  <a:srgbClr val="01014B"/>
                </a:solidFill>
                <a:latin typeface="Times New Roman"/>
                <a:ea typeface="Times New Roman"/>
                <a:cs typeface="Times New Roman"/>
                <a:sym typeface="Times New Roman"/>
              </a:rPr>
              <a:t>Rachel Bayer, Eleni </a:t>
            </a:r>
            <a:r>
              <a:rPr lang="en-US" sz="4800" b="0" dirty="0" err="1">
                <a:solidFill>
                  <a:srgbClr val="01014B"/>
                </a:solidFill>
                <a:latin typeface="Times New Roman"/>
                <a:ea typeface="Times New Roman"/>
                <a:cs typeface="Times New Roman"/>
                <a:sym typeface="Times New Roman"/>
              </a:rPr>
              <a:t>Seyoum</a:t>
            </a:r>
            <a:r>
              <a:rPr lang="en-US" sz="4800" b="0" dirty="0">
                <a:solidFill>
                  <a:srgbClr val="01014B"/>
                </a:solidFill>
                <a:latin typeface="Times New Roman"/>
                <a:ea typeface="Times New Roman"/>
                <a:cs typeface="Times New Roman"/>
                <a:sym typeface="Times New Roman"/>
              </a:rPr>
              <a:t>, and Winnifred Bryant</a:t>
            </a:r>
            <a:br>
              <a:rPr lang="en-US" sz="4800" b="0" dirty="0">
                <a:solidFill>
                  <a:srgbClr val="01014B"/>
                </a:solidFill>
                <a:latin typeface="Times New Roman"/>
                <a:ea typeface="Times New Roman"/>
                <a:cs typeface="Times New Roman"/>
                <a:sym typeface="Times New Roman"/>
              </a:rPr>
            </a:br>
            <a:r>
              <a:rPr lang="en-US" sz="4800" b="0" dirty="0">
                <a:solidFill>
                  <a:srgbClr val="01014B"/>
                </a:solidFill>
                <a:latin typeface="Times New Roman"/>
                <a:ea typeface="Times New Roman"/>
                <a:cs typeface="Times New Roman"/>
                <a:sym typeface="Times New Roman"/>
              </a:rPr>
              <a:t>Department of Biology </a:t>
            </a:r>
            <a:br>
              <a:rPr lang="en-US" sz="4800" b="0" dirty="0">
                <a:solidFill>
                  <a:srgbClr val="01014B"/>
                </a:solidFill>
                <a:latin typeface="Times New Roman"/>
                <a:ea typeface="Times New Roman"/>
                <a:cs typeface="Times New Roman"/>
                <a:sym typeface="Times New Roman"/>
              </a:rPr>
            </a:br>
            <a:r>
              <a:rPr lang="en-US" sz="4800" b="0" dirty="0">
                <a:solidFill>
                  <a:srgbClr val="01014B"/>
                </a:solidFill>
                <a:latin typeface="Times New Roman"/>
                <a:ea typeface="Times New Roman"/>
                <a:cs typeface="Times New Roman"/>
                <a:sym typeface="Times New Roman"/>
              </a:rPr>
              <a:t>University of Wisconsin - </a:t>
            </a:r>
            <a:r>
              <a:rPr lang="en-US" sz="4800" b="0" dirty="0" err="1">
                <a:solidFill>
                  <a:srgbClr val="01014B"/>
                </a:solidFill>
                <a:latin typeface="Times New Roman"/>
                <a:ea typeface="Times New Roman"/>
                <a:cs typeface="Times New Roman"/>
                <a:sym typeface="Times New Roman"/>
              </a:rPr>
              <a:t>Eau</a:t>
            </a:r>
            <a:r>
              <a:rPr lang="en-US" sz="4800" b="0" dirty="0">
                <a:solidFill>
                  <a:srgbClr val="01014B"/>
                </a:solidFill>
                <a:latin typeface="Times New Roman"/>
                <a:ea typeface="Times New Roman"/>
                <a:cs typeface="Times New Roman"/>
                <a:sym typeface="Times New Roman"/>
              </a:rPr>
              <a:t> Claire</a:t>
            </a:r>
            <a:endParaRPr sz="4800" dirty="0">
              <a:solidFill>
                <a:srgbClr val="01014B"/>
              </a:solidFill>
              <a:latin typeface="Times New Roman"/>
              <a:ea typeface="Times New Roman"/>
              <a:cs typeface="Times New Roman"/>
              <a:sym typeface="Times New Roman"/>
            </a:endParaRPr>
          </a:p>
        </p:txBody>
      </p:sp>
      <p:sp>
        <p:nvSpPr>
          <p:cNvPr id="35" name="Google Shape;35;p3"/>
          <p:cNvSpPr txBox="1">
            <a:spLocks noGrp="1"/>
          </p:cNvSpPr>
          <p:nvPr>
            <p:ph type="body" idx="1"/>
          </p:nvPr>
        </p:nvSpPr>
        <p:spPr>
          <a:xfrm>
            <a:off x="615950" y="5026305"/>
            <a:ext cx="11758301" cy="1144362"/>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4800"/>
              <a:buNone/>
            </a:pPr>
            <a:r>
              <a:rPr lang="en-US" dirty="0">
                <a:latin typeface="Times New Roman"/>
                <a:ea typeface="Times New Roman"/>
                <a:cs typeface="Times New Roman"/>
                <a:sym typeface="Times New Roman"/>
              </a:rPr>
              <a:t> Abstract</a:t>
            </a:r>
            <a:endParaRPr dirty="0"/>
          </a:p>
        </p:txBody>
      </p:sp>
      <p:sp>
        <p:nvSpPr>
          <p:cNvPr id="36" name="Google Shape;36;p3"/>
          <p:cNvSpPr txBox="1">
            <a:spLocks noGrp="1"/>
          </p:cNvSpPr>
          <p:nvPr>
            <p:ph type="body" idx="2"/>
          </p:nvPr>
        </p:nvSpPr>
        <p:spPr>
          <a:xfrm>
            <a:off x="609601" y="6333843"/>
            <a:ext cx="11673960" cy="7265275"/>
          </a:xfrm>
          <a:prstGeom prst="rect">
            <a:avLst/>
          </a:prstGeom>
          <a:noFill/>
          <a:ln>
            <a:noFill/>
          </a:ln>
        </p:spPr>
        <p:txBody>
          <a:bodyPr spcFirstLastPara="1" wrap="square" lIns="91425" tIns="45700" rIns="91425" bIns="45700" anchor="t" anchorCtr="0">
            <a:noAutofit/>
          </a:bodyPr>
          <a:lstStyle/>
          <a:p>
            <a:pPr marL="0" lvl="0" indent="0">
              <a:spcBef>
                <a:spcPts val="0"/>
              </a:spcBef>
              <a:buSzPts val="3600"/>
            </a:pPr>
            <a:r>
              <a:rPr lang="en-US" sz="3600" dirty="0"/>
              <a:t>In previous research, we demonstrated that alarm substance (AS) derived from a primary culture of Creek Chub (</a:t>
            </a:r>
            <a:r>
              <a:rPr lang="en-US" sz="3600" i="1" dirty="0"/>
              <a:t>Semotilus atromaculatus</a:t>
            </a:r>
            <a:r>
              <a:rPr lang="en-US" sz="3600" dirty="0"/>
              <a:t>) epithelial cells induced anti-predator behavior in Creek Chub. In this study, we harvested AS from a primary cell culture and performed dose-response studies.</a:t>
            </a:r>
          </a:p>
          <a:p>
            <a:pPr marL="0" lvl="0" indent="0">
              <a:spcBef>
                <a:spcPts val="0"/>
              </a:spcBef>
              <a:buSzPts val="3600"/>
            </a:pPr>
            <a:endParaRPr dirty="0"/>
          </a:p>
          <a:p>
            <a:pPr marL="0" lvl="0" indent="0" algn="l" rtl="0">
              <a:lnSpc>
                <a:spcPct val="100000"/>
              </a:lnSpc>
              <a:spcBef>
                <a:spcPts val="0"/>
              </a:spcBef>
              <a:spcAft>
                <a:spcPts val="0"/>
              </a:spcAft>
              <a:buClr>
                <a:schemeClr val="dk1"/>
              </a:buClr>
              <a:buSzPts val="3600"/>
              <a:buNone/>
            </a:pPr>
            <a:r>
              <a:rPr lang="en-US" sz="3600" dirty="0"/>
              <a:t>Culture media was serially diluted and used to determine the minimal and maximal doses that induce anti-predator behavior in Creek Chub. </a:t>
            </a:r>
          </a:p>
          <a:p>
            <a:pPr marL="0" lvl="0" indent="0" algn="l" rtl="0">
              <a:lnSpc>
                <a:spcPct val="100000"/>
              </a:lnSpc>
              <a:spcBef>
                <a:spcPts val="0"/>
              </a:spcBef>
              <a:spcAft>
                <a:spcPts val="0"/>
              </a:spcAft>
              <a:buClr>
                <a:schemeClr val="dk1"/>
              </a:buClr>
              <a:buSzPts val="3600"/>
              <a:buNone/>
            </a:pPr>
            <a:endParaRPr lang="en-US" sz="3600" dirty="0"/>
          </a:p>
          <a:p>
            <a:pPr marL="0" lvl="0" indent="0" algn="l" rtl="0">
              <a:lnSpc>
                <a:spcPct val="100000"/>
              </a:lnSpc>
              <a:spcBef>
                <a:spcPts val="0"/>
              </a:spcBef>
              <a:spcAft>
                <a:spcPts val="0"/>
              </a:spcAft>
              <a:buClr>
                <a:schemeClr val="dk1"/>
              </a:buClr>
              <a:buSzPts val="3600"/>
              <a:buNone/>
            </a:pPr>
            <a:r>
              <a:rPr lang="en-US" sz="3600" dirty="0"/>
              <a:t>When challenged with AS, Creek Chub darting behavior increased in a dose-dependent fashion.</a:t>
            </a:r>
            <a:endParaRPr sz="3600" dirty="0"/>
          </a:p>
          <a:p>
            <a:pPr marL="0" lvl="0" indent="0" algn="l" rtl="0">
              <a:lnSpc>
                <a:spcPct val="100000"/>
              </a:lnSpc>
              <a:spcBef>
                <a:spcPts val="0"/>
              </a:spcBef>
              <a:spcAft>
                <a:spcPts val="0"/>
              </a:spcAft>
              <a:buClr>
                <a:schemeClr val="dk1"/>
              </a:buClr>
              <a:buSzPts val="3600"/>
              <a:buNone/>
            </a:pPr>
            <a:r>
              <a:rPr lang="en-US" sz="3600" dirty="0"/>
              <a:t> </a:t>
            </a:r>
            <a:endParaRPr sz="3600" dirty="0"/>
          </a:p>
        </p:txBody>
      </p:sp>
      <p:sp>
        <p:nvSpPr>
          <p:cNvPr id="37" name="Google Shape;37;p3"/>
          <p:cNvSpPr txBox="1">
            <a:spLocks noGrp="1"/>
          </p:cNvSpPr>
          <p:nvPr>
            <p:ph type="body" idx="4"/>
          </p:nvPr>
        </p:nvSpPr>
        <p:spPr>
          <a:xfrm>
            <a:off x="525720" y="31867018"/>
            <a:ext cx="11971080" cy="429084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200"/>
              <a:buFont typeface="Arial"/>
              <a:buNone/>
            </a:pPr>
            <a:r>
              <a:rPr lang="en-US" dirty="0"/>
              <a:t>.</a:t>
            </a:r>
            <a:endParaRPr dirty="0"/>
          </a:p>
        </p:txBody>
      </p:sp>
      <p:sp>
        <p:nvSpPr>
          <p:cNvPr id="38" name="Google Shape;38;p3"/>
          <p:cNvSpPr txBox="1">
            <a:spLocks noGrp="1"/>
          </p:cNvSpPr>
          <p:nvPr>
            <p:ph type="body" idx="5"/>
          </p:nvPr>
        </p:nvSpPr>
        <p:spPr>
          <a:xfrm>
            <a:off x="615950" y="23347464"/>
            <a:ext cx="11758302" cy="1122741"/>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4800"/>
              <a:buNone/>
            </a:pPr>
            <a:r>
              <a:rPr lang="en-US" dirty="0">
                <a:latin typeface="Times New Roman"/>
                <a:ea typeface="Times New Roman"/>
                <a:cs typeface="Times New Roman"/>
                <a:sym typeface="Times New Roman"/>
              </a:rPr>
              <a:t> Methods</a:t>
            </a:r>
            <a:endParaRPr dirty="0"/>
          </a:p>
        </p:txBody>
      </p:sp>
      <p:sp>
        <p:nvSpPr>
          <p:cNvPr id="39" name="Google Shape;39;p3"/>
          <p:cNvSpPr txBox="1">
            <a:spLocks noGrp="1"/>
          </p:cNvSpPr>
          <p:nvPr>
            <p:ph type="body" idx="6"/>
          </p:nvPr>
        </p:nvSpPr>
        <p:spPr>
          <a:xfrm>
            <a:off x="609600" y="24765942"/>
            <a:ext cx="11811001" cy="45197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3600"/>
              <a:buNone/>
            </a:pPr>
            <a:r>
              <a:rPr lang="en-US" sz="3600" b="1" dirty="0"/>
              <a:t>Housing:</a:t>
            </a:r>
            <a:endParaRPr lang="en-US" dirty="0"/>
          </a:p>
          <a:p>
            <a:pPr marL="0" lvl="0" indent="0" algn="l" rtl="0">
              <a:lnSpc>
                <a:spcPct val="100000"/>
              </a:lnSpc>
              <a:spcBef>
                <a:spcPts val="0"/>
              </a:spcBef>
              <a:spcAft>
                <a:spcPts val="0"/>
              </a:spcAft>
              <a:buClr>
                <a:schemeClr val="dk1"/>
              </a:buClr>
              <a:buSzPts val="3600"/>
              <a:buNone/>
            </a:pPr>
            <a:r>
              <a:rPr lang="en-US" sz="3600" dirty="0"/>
              <a:t>Juvenile Creek Chub were used in this study because they show a more robust behavioral response when exposed to AS as compared to adults. The animals were wild caught and kept in glass aquaria at 20C with a 12:12 light cycle. Food pellets were provided daily. Filters and aeration maintained water quality and fish were visually inspected daily for normal behavior and obvious signs of infection.</a:t>
            </a:r>
            <a:endParaRPr lang="en-US" dirty="0"/>
          </a:p>
          <a:p>
            <a:pPr marL="0" lvl="0" indent="0" algn="l" rtl="0">
              <a:lnSpc>
                <a:spcPct val="100000"/>
              </a:lnSpc>
              <a:spcBef>
                <a:spcPts val="0"/>
              </a:spcBef>
              <a:spcAft>
                <a:spcPts val="0"/>
              </a:spcAft>
              <a:buClr>
                <a:schemeClr val="dk1"/>
              </a:buClr>
              <a:buSzPts val="3600"/>
              <a:buNone/>
            </a:pPr>
            <a:endParaRPr lang="en-US" sz="3600" dirty="0"/>
          </a:p>
          <a:p>
            <a:pPr marL="0" lvl="0" indent="0">
              <a:spcBef>
                <a:spcPts val="0"/>
              </a:spcBef>
              <a:buSzPts val="3600"/>
            </a:pPr>
            <a:endParaRPr lang="en-US" sz="3600" i="1" dirty="0">
              <a:latin typeface="Cambria Math" panose="02040503050406030204" pitchFamily="18" charset="0"/>
            </a:endParaRPr>
          </a:p>
        </p:txBody>
      </p:sp>
      <p:sp>
        <p:nvSpPr>
          <p:cNvPr id="40" name="Google Shape;40;p3"/>
          <p:cNvSpPr txBox="1">
            <a:spLocks noGrp="1"/>
          </p:cNvSpPr>
          <p:nvPr>
            <p:ph type="body" idx="7"/>
          </p:nvPr>
        </p:nvSpPr>
        <p:spPr>
          <a:xfrm>
            <a:off x="12688227" y="5026305"/>
            <a:ext cx="12078629" cy="1144362"/>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noAutofit/>
          </a:bodyPr>
          <a:lstStyle/>
          <a:p>
            <a:pPr marL="0" lvl="0" indent="0" rtl="0">
              <a:lnSpc>
                <a:spcPct val="100000"/>
              </a:lnSpc>
              <a:spcBef>
                <a:spcPts val="0"/>
              </a:spcBef>
              <a:spcAft>
                <a:spcPts val="0"/>
              </a:spcAft>
              <a:buClr>
                <a:srgbClr val="01014B"/>
              </a:buClr>
              <a:buSzPts val="4800"/>
              <a:buNone/>
            </a:pPr>
            <a:r>
              <a:rPr lang="en-US" dirty="0">
                <a:solidFill>
                  <a:schemeClr val="bg1"/>
                </a:solidFill>
                <a:latin typeface="Times New Roman" panose="02020603050405020304" pitchFamily="18" charset="0"/>
                <a:cs typeface="Times New Roman" panose="02020603050405020304" pitchFamily="18" charset="0"/>
              </a:rPr>
              <a:t> Methods, continued</a:t>
            </a:r>
            <a:endParaRPr dirty="0">
              <a:solidFill>
                <a:schemeClr val="bg1"/>
              </a:solidFill>
              <a:latin typeface="Times New Roman" panose="02020603050405020304" pitchFamily="18" charset="0"/>
              <a:cs typeface="Times New Roman" panose="02020603050405020304" pitchFamily="18" charset="0"/>
            </a:endParaRPr>
          </a:p>
        </p:txBody>
      </p:sp>
      <p:sp>
        <p:nvSpPr>
          <p:cNvPr id="41" name="Google Shape;41;p3"/>
          <p:cNvSpPr txBox="1">
            <a:spLocks noGrp="1"/>
          </p:cNvSpPr>
          <p:nvPr>
            <p:ph type="body" idx="8"/>
          </p:nvPr>
        </p:nvSpPr>
        <p:spPr>
          <a:xfrm>
            <a:off x="24984229" y="34559761"/>
            <a:ext cx="12488626" cy="85994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en-US" sz="2400" dirty="0"/>
              <a:t>We would like to thank the Office of Research and Sponsored Programs for funding this project and Dr. David Lonzarich for technical assistance and assistance in behavioral assays.</a:t>
            </a:r>
          </a:p>
          <a:p>
            <a:pPr marL="0" lvl="0" indent="0">
              <a:spcBef>
                <a:spcPts val="0"/>
              </a:spcBef>
              <a:buClr>
                <a:srgbClr val="000000"/>
              </a:buClr>
              <a:buSzPts val="3600"/>
              <a:buNone/>
            </a:pPr>
            <a:endParaRPr lang="ar-AE" sz="3600" i="1" dirty="0">
              <a:solidFill>
                <a:srgbClr val="000000"/>
              </a:solidFill>
              <a:latin typeface="Cambria Math" panose="02040503050406030204" pitchFamily="18" charset="0"/>
            </a:endParaRPr>
          </a:p>
          <a:p>
            <a:pPr marL="0" lvl="0" indent="0" algn="l" rtl="0">
              <a:lnSpc>
                <a:spcPct val="100000"/>
              </a:lnSpc>
              <a:spcBef>
                <a:spcPts val="0"/>
              </a:spcBef>
              <a:spcAft>
                <a:spcPts val="0"/>
              </a:spcAft>
              <a:buClr>
                <a:schemeClr val="dk1"/>
              </a:buClr>
              <a:buSzPts val="2400"/>
              <a:buNone/>
            </a:pPr>
            <a:endParaRPr dirty="0"/>
          </a:p>
        </p:txBody>
      </p:sp>
      <p:sp>
        <p:nvSpPr>
          <p:cNvPr id="43" name="Google Shape;43;p3"/>
          <p:cNvSpPr txBox="1">
            <a:spLocks noGrp="1"/>
          </p:cNvSpPr>
          <p:nvPr>
            <p:ph type="body" idx="13"/>
          </p:nvPr>
        </p:nvSpPr>
        <p:spPr>
          <a:xfrm>
            <a:off x="25080830" y="18395738"/>
            <a:ext cx="12392026" cy="5681947"/>
          </a:xfrm>
          <a:prstGeom prst="rect">
            <a:avLst/>
          </a:prstGeom>
          <a:noFill/>
          <a:ln>
            <a:noFill/>
          </a:ln>
        </p:spPr>
        <p:txBody>
          <a:bodyPr spcFirstLastPara="1" wrap="square" lIns="91425" tIns="45700" rIns="91425" bIns="45700" anchor="t" anchorCtr="0">
            <a:noAutofit/>
          </a:bodyPr>
          <a:lstStyle/>
          <a:p>
            <a:pPr marL="571500" indent="-571500">
              <a:spcBef>
                <a:spcPts val="0"/>
              </a:spcBef>
              <a:buSzPts val="3600"/>
              <a:buFont typeface="Wingdings" panose="05000000000000000000" pitchFamily="2" charset="2"/>
              <a:buChar char="§"/>
            </a:pPr>
            <a:r>
              <a:rPr lang="en-US" sz="3600" dirty="0"/>
              <a:t>Culture media increases darting behavior (as compared to treatment with distilled water) at 10% and 100% concentrations.</a:t>
            </a:r>
          </a:p>
          <a:p>
            <a:pPr marL="571500" indent="-571500">
              <a:spcBef>
                <a:spcPts val="0"/>
              </a:spcBef>
              <a:buSzPts val="3600"/>
              <a:buFont typeface="Wingdings" panose="05000000000000000000" pitchFamily="2" charset="2"/>
              <a:buChar char="§"/>
            </a:pPr>
            <a:r>
              <a:rPr lang="en-US" sz="3600" dirty="0"/>
              <a:t>No difference in behavior observed across the control groups.</a:t>
            </a:r>
          </a:p>
          <a:p>
            <a:pPr marL="571500" indent="-571500">
              <a:spcBef>
                <a:spcPts val="0"/>
              </a:spcBef>
              <a:buSzPts val="3600"/>
              <a:buFont typeface="Wingdings" panose="05000000000000000000" pitchFamily="2" charset="2"/>
              <a:buChar char="§"/>
            </a:pPr>
            <a:r>
              <a:rPr lang="en-US" sz="3600" dirty="0"/>
              <a:t>There is no difference between the 10% and 1% concentrations, but a highly significant difference between the 100% and 10% concentrations of culture media.</a:t>
            </a:r>
          </a:p>
          <a:p>
            <a:pPr marL="571500" indent="-571500">
              <a:spcBef>
                <a:spcPts val="0"/>
              </a:spcBef>
              <a:buSzPts val="3600"/>
              <a:buFont typeface="Wingdings" panose="05000000000000000000" pitchFamily="2" charset="2"/>
              <a:buChar char="§"/>
            </a:pPr>
            <a:r>
              <a:rPr lang="en-US" sz="3600" dirty="0"/>
              <a:t>The results suggest that the effect of culture media was weak but noticeable at 10% and much stronger at 100%. Thus, the findings do not indicate a threshold response. </a:t>
            </a:r>
          </a:p>
          <a:p>
            <a:pPr marL="0" indent="0">
              <a:spcBef>
                <a:spcPts val="0"/>
              </a:spcBef>
              <a:buSzPts val="3600"/>
              <a:buNone/>
            </a:pPr>
            <a:endParaRPr lang="en-US" sz="3600" dirty="0"/>
          </a:p>
          <a:p>
            <a:pPr marL="1528306" lvl="0" indent="-1325106" algn="l" rtl="0">
              <a:lnSpc>
                <a:spcPct val="100000"/>
              </a:lnSpc>
              <a:spcBef>
                <a:spcPts val="640"/>
              </a:spcBef>
              <a:spcAft>
                <a:spcPts val="0"/>
              </a:spcAft>
              <a:buClr>
                <a:schemeClr val="dk1"/>
              </a:buClr>
              <a:buSzPts val="3200"/>
              <a:buNone/>
            </a:pPr>
            <a:endParaRPr dirty="0"/>
          </a:p>
        </p:txBody>
      </p:sp>
      <p:sp>
        <p:nvSpPr>
          <p:cNvPr id="44" name="Google Shape;44;p3"/>
          <p:cNvSpPr txBox="1">
            <a:spLocks noGrp="1"/>
          </p:cNvSpPr>
          <p:nvPr>
            <p:ph type="body" idx="14"/>
          </p:nvPr>
        </p:nvSpPr>
        <p:spPr>
          <a:xfrm>
            <a:off x="24984229" y="33100555"/>
            <a:ext cx="12488626" cy="1137270"/>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4800"/>
              <a:buNone/>
            </a:pPr>
            <a:r>
              <a:rPr lang="en-US" dirty="0">
                <a:latin typeface="Times New Roman" panose="02020603050405020304" pitchFamily="18" charset="0"/>
                <a:cs typeface="Times New Roman" panose="02020603050405020304" pitchFamily="18" charset="0"/>
              </a:rPr>
              <a:t> Acknowledgments</a:t>
            </a:r>
            <a:endParaRPr dirty="0">
              <a:latin typeface="Times New Roman" panose="02020603050405020304" pitchFamily="18" charset="0"/>
              <a:cs typeface="Times New Roman" panose="02020603050405020304" pitchFamily="18" charset="0"/>
            </a:endParaRPr>
          </a:p>
        </p:txBody>
      </p:sp>
      <p:pic>
        <p:nvPicPr>
          <p:cNvPr id="45" name="Google Shape;45;p3" descr="Image result for creek chub fish"/>
          <p:cNvPicPr preferRelativeResize="0">
            <a:picLocks noGrp="1"/>
          </p:cNvPicPr>
          <p:nvPr>
            <p:ph type="chart" idx="18"/>
          </p:nvPr>
        </p:nvPicPr>
        <p:blipFill rotWithShape="1">
          <a:blip r:embed="rId4">
            <a:alphaModFix/>
          </a:blip>
          <a:srcRect/>
          <a:stretch/>
        </p:blipFill>
        <p:spPr>
          <a:xfrm>
            <a:off x="615949" y="29986941"/>
            <a:ext cx="11758301" cy="4025501"/>
          </a:xfrm>
          <a:prstGeom prst="rect">
            <a:avLst/>
          </a:prstGeom>
          <a:noFill/>
          <a:ln>
            <a:noFill/>
          </a:ln>
        </p:spPr>
      </p:pic>
      <p:sp>
        <p:nvSpPr>
          <p:cNvPr id="46" name="Google Shape;46;p3"/>
          <p:cNvSpPr txBox="1"/>
          <p:nvPr/>
        </p:nvSpPr>
        <p:spPr>
          <a:xfrm>
            <a:off x="609600" y="34209902"/>
            <a:ext cx="11764649" cy="120980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chemeClr val="dk1"/>
                </a:solidFill>
                <a:latin typeface="Times New Roman"/>
                <a:ea typeface="Times New Roman"/>
                <a:cs typeface="Times New Roman"/>
                <a:sym typeface="Times New Roman"/>
              </a:rPr>
              <a:t>Figure 1. Creek Chub (</a:t>
            </a:r>
            <a:r>
              <a:rPr lang="en-US" sz="2400" b="0" i="1" u="none" strike="noStrike" cap="none" dirty="0">
                <a:solidFill>
                  <a:schemeClr val="dk1"/>
                </a:solidFill>
                <a:latin typeface="Times New Roman"/>
                <a:ea typeface="Times New Roman"/>
                <a:cs typeface="Times New Roman"/>
                <a:sym typeface="Times New Roman"/>
              </a:rPr>
              <a:t>Semotilus atromaculatus</a:t>
            </a:r>
            <a:r>
              <a:rPr lang="en-US" sz="2400" b="0" i="0" u="none" strike="noStrike" cap="none" dirty="0">
                <a:solidFill>
                  <a:schemeClr val="dk1"/>
                </a:solidFill>
                <a:latin typeface="Times New Roman"/>
                <a:ea typeface="Times New Roman"/>
                <a:cs typeface="Times New Roman"/>
                <a:sym typeface="Times New Roman"/>
              </a:rPr>
              <a:t>) is the experimental </a:t>
            </a:r>
            <a:r>
              <a:rPr lang="en-US" sz="2400" dirty="0">
                <a:solidFill>
                  <a:schemeClr val="dk1"/>
                </a:solidFill>
                <a:latin typeface="Times New Roman"/>
                <a:ea typeface="Times New Roman"/>
                <a:cs typeface="Times New Roman"/>
                <a:sym typeface="Times New Roman"/>
              </a:rPr>
              <a:t>model used to study </a:t>
            </a:r>
            <a:r>
              <a:rPr lang="en-US" sz="2400" b="0" i="0" u="none" strike="noStrike" cap="none" dirty="0">
                <a:solidFill>
                  <a:schemeClr val="dk1"/>
                </a:solidFill>
                <a:latin typeface="Times New Roman"/>
                <a:ea typeface="Times New Roman"/>
                <a:cs typeface="Times New Roman"/>
                <a:sym typeface="Times New Roman"/>
              </a:rPr>
              <a:t>behavioral responses after administration of culture media. Photo credit: http://www.iowadnr.gov/idnr/Fishing/Iowa-Fish-Species/Fish-Details/SpeciesCode/CRC.</a:t>
            </a:r>
            <a:endParaRPr sz="1400" b="0" i="0" u="none" strike="noStrike" cap="none" dirty="0">
              <a:solidFill>
                <a:srgbClr val="000000"/>
              </a:solidFill>
              <a:latin typeface="Arial"/>
              <a:ea typeface="Arial"/>
              <a:cs typeface="Arial"/>
              <a:sym typeface="Arial"/>
            </a:endParaRPr>
          </a:p>
        </p:txBody>
      </p:sp>
      <p:sp>
        <p:nvSpPr>
          <p:cNvPr id="48" name="Google Shape;48;p3"/>
          <p:cNvSpPr txBox="1"/>
          <p:nvPr/>
        </p:nvSpPr>
        <p:spPr>
          <a:xfrm>
            <a:off x="25080832" y="5026305"/>
            <a:ext cx="12397787" cy="1144362"/>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4800"/>
              <a:buFont typeface="Arial"/>
              <a:buNone/>
            </a:pPr>
            <a:r>
              <a:rPr lang="en-US" sz="4800" b="1" i="0" u="none" strike="noStrike" cap="none" dirty="0">
                <a:solidFill>
                  <a:schemeClr val="lt1"/>
                </a:solidFill>
                <a:latin typeface="Times New Roman"/>
                <a:ea typeface="Times New Roman"/>
                <a:cs typeface="Times New Roman"/>
                <a:sym typeface="Times New Roman"/>
              </a:rPr>
              <a:t> Results and Conclusions </a:t>
            </a:r>
            <a:endParaRPr sz="1400" b="0" i="0" u="none" strike="noStrike" cap="none" dirty="0">
              <a:solidFill>
                <a:srgbClr val="000000"/>
              </a:solidFill>
              <a:latin typeface="Arial"/>
              <a:ea typeface="Arial"/>
              <a:cs typeface="Arial"/>
              <a:sym typeface="Arial"/>
            </a:endParaRPr>
          </a:p>
        </p:txBody>
      </p:sp>
      <p:sp>
        <p:nvSpPr>
          <p:cNvPr id="52" name="Google Shape;52;p3" descr="https://attachment.outlook.office.net/owa/BAYERRL4343@uwec.edu/service.svc/s/GetFileAttachment?id=AAMkADUzNGRiMDg3LWNkZDQtNGY2NC04ZTJiLTNiN2UzZmE3MDgwNgBGAAAAAAAoAZlE1WtCR704yrvxnms%2BBwCho8uH7%2FmgTq5JwqYfmRzVAAAAzFSUAAADgsapK%2FX%2FS6U7kxpaloWrAAG4lrOOAAABEgAQABigK8XqoLdErXkzZp6J6Qk%3D&amp;X-OWA-CANARY=JzJCrUQCIkW-2LpWM7fGOEAcuWJWpdUYRaFtSh-KlXDJcR2s6768QpRikyd29sLWkycyDl6U0eI.&amp;token=eyJ0eXAiOiJKV1QiLCJhbGciOiJSUzI1NiIsIng1dCI6IkJnRDU5blJpQnpmbk5BVGloOFJhZ1l5M3pyZyJ9.eyJ2ZXIiOiJFeGNoYW5nZS5DYWxsYmFjay5WMSIsImFwcGN0eHNlbmRlciI6Ik93YURvd25sb2FkQGRkMDY4Yjk3LTc1OTMtNDkzOC04YjMyLTE0ZmFlZjJhZjFkOCIsImFwcGN0eCI6IntcIm1zZXhjaHByb3RcIjpcIm93YVwiLFwicHJpbWFyeXNpZFwiOlwiUy0xLTUtMjEtMjg3NzA3Nzk0Ny00MTE1ODk0MzgtNDA3OTkwNTg0Ny02NTAwMDUwXCIsXCJwdWlkXCI6XCIxMTUzOTc3MDI1MjUyMTY0NzkzXCIsXCJvaWRcIjpcIjNkNGU4NjJmLTU2ZTItNDgzNS1iMDdiLTVmMWYwZDJjMjNkMFwiLFwic2NvcGVcIjpcIk93YURvd25sb2FkXCJ9IiwiaXNzIjoiMDAwMDAwMDItMDAwMC0wZmYxLWNlMDAtMDAwMDAwMDAwMDAwQGRkMDY4Yjk3LTc1OTMtNDkzOC04YjMyLTE0ZmFlZjJhZjFkOCIsImF1ZCI6IjAwMDAwMDAyLTAwMDAtMGZmMS1jZTAwLTAwMDAwMDAwMDAwMC9hdHRhY2htZW50Lm91dGxvb2sub2ZmaWNlLm5ldEBkZDA2OGI5Ny03NTkzLTQ5MzgtOGIzMi0xNGZhZWYyYWYxZDgiLCJleHAiOjE1MjQwNzQ5NTUsIm5iZiI6MTUyNDA3NDM1NX0.VD4j1Mmcp2VLYqsVwOP-d7STzfJ7a7BLmQ9ZR8Is5F1Pyq0cuSqQEYb6MnxBzS2zqSqLFDlYPULwE6GfVQWe2ijCOFnssf81ZvfG1IcBXz2mLDJYh3QOyyGEwRAlKZdb7tP20PSwrbh2I4T2TLrzHHbbNel7yeqivrDN-V4cpaMi906LyF1mjZsO0LwmfVPHdIVnpz68JnCasA2ms6eAyV448OHmdeJ93xEpOT7S4b1GNooSdu0Zv8WYArnOF303fZ2HheW4YmQZ2fPgSN03MdE1bN-OgUp3UbG7GStwB3KXD_6UbMJHcGQ8OhbNOjX_s31SEnbE9vPPezQoroK60w&amp;owa=outlook.office365.com&amp;isImagePreview=True"/>
          <p:cNvSpPr/>
          <p:nvPr/>
        </p:nvSpPr>
        <p:spPr>
          <a:xfrm>
            <a:off x="311150" y="-288925"/>
            <a:ext cx="609600" cy="609602"/>
          </a:xfrm>
          <a:prstGeom prst="rect">
            <a:avLst/>
          </a:prstGeom>
          <a:noFill/>
          <a:ln>
            <a:noFill/>
          </a:ln>
        </p:spPr>
        <p:txBody>
          <a:bodyPr spcFirstLastPara="1" wrap="square" lIns="182875" tIns="91425" rIns="182875" bIns="91425" anchor="t" anchorCtr="0">
            <a:noAutofit/>
          </a:bodyPr>
          <a:lstStyle/>
          <a:p>
            <a:pPr marL="0" marR="0" lvl="0" indent="0" algn="l" rtl="0">
              <a:lnSpc>
                <a:spcPct val="100000"/>
              </a:lnSpc>
              <a:spcBef>
                <a:spcPts val="0"/>
              </a:spcBef>
              <a:spcAft>
                <a:spcPts val="0"/>
              </a:spcAft>
              <a:buClr>
                <a:srgbClr val="000000"/>
              </a:buClr>
              <a:buSzPts val="16000"/>
              <a:buFont typeface="Arial"/>
              <a:buNone/>
            </a:pPr>
            <a:endParaRPr sz="16000" b="0" i="0" u="none" strike="noStrike" cap="none">
              <a:solidFill>
                <a:schemeClr val="dk1"/>
              </a:solidFill>
              <a:latin typeface="Times New Roman"/>
              <a:ea typeface="Times New Roman"/>
              <a:cs typeface="Times New Roman"/>
              <a:sym typeface="Times New Roman"/>
            </a:endParaRPr>
          </a:p>
        </p:txBody>
      </p:sp>
      <p:sp>
        <p:nvSpPr>
          <p:cNvPr id="53" name="Google Shape;53;p3" descr="https://attachment.outlook.office.net/owa/BAYERRL4343@uwec.edu/service.svc/s/GetFileAttachment?id=AAMkADUzNGRiMDg3LWNkZDQtNGY2NC04ZTJiLTNiN2UzZmE3MDgwNgBGAAAAAAAoAZlE1WtCR704yrvxnms%2BBwCho8uH7%2FmgTq5JwqYfmRzVAAAAzFSUAAADgsapK%2FX%2FS6U7kxpaloWrAAG4lrOOAAABEgAQABigK8XqoLdErXkzZp6J6Qk%3D&amp;X-OWA-CANARY=JzJCrUQCIkW-2LpWM7fGOEAcuWJWpdUYRaFtSh-KlXDJcR2s6768QpRikyd29sLWkycyDl6U0eI.&amp;token=eyJ0eXAiOiJKV1QiLCJhbGciOiJSUzI1NiIsIng1dCI6IkJnRDU5blJpQnpmbk5BVGloOFJhZ1l5M3pyZyJ9.eyJ2ZXIiOiJFeGNoYW5nZS5DYWxsYmFjay5WMSIsImFwcGN0eHNlbmRlciI6Ik93YURvd25sb2FkQGRkMDY4Yjk3LTc1OTMtNDkzOC04YjMyLTE0ZmFlZjJhZjFkOCIsImFwcGN0eCI6IntcIm1zZXhjaHByb3RcIjpcIm93YVwiLFwicHJpbWFyeXNpZFwiOlwiUy0xLTUtMjEtMjg3NzA3Nzk0Ny00MTE1ODk0MzgtNDA3OTkwNTg0Ny02NTAwMDUwXCIsXCJwdWlkXCI6XCIxMTUzOTc3MDI1MjUyMTY0NzkzXCIsXCJvaWRcIjpcIjNkNGU4NjJmLTU2ZTItNDgzNS1iMDdiLTVmMWYwZDJjMjNkMFwiLFwic2NvcGVcIjpcIk93YURvd25sb2FkXCJ9IiwiaXNzIjoiMDAwMDAwMDItMDAwMC0wZmYxLWNlMDAtMDAwMDAwMDAwMDAwQGRkMDY4Yjk3LTc1OTMtNDkzOC04YjMyLTE0ZmFlZjJhZjFkOCIsImF1ZCI6IjAwMDAwMDAyLTAwMDAtMGZmMS1jZTAwLTAwMDAwMDAwMDAwMC9hdHRhY2htZW50Lm91dGxvb2sub2ZmaWNlLm5ldEBkZDA2OGI5Ny03NTkzLTQ5MzgtOGIzMi0xNGZhZWYyYWYxZDgiLCJleHAiOjE1MjQwNzQ5NTUsIm5iZiI6MTUyNDA3NDM1NX0.VD4j1Mmcp2VLYqsVwOP-d7STzfJ7a7BLmQ9ZR8Is5F1Pyq0cuSqQEYb6MnxBzS2zqSqLFDlYPULwE6GfVQWe2ijCOFnssf81ZvfG1IcBXz2mLDJYh3QOyyGEwRAlKZdb7tP20PSwrbh2I4T2TLrzHHbbNel7yeqivrDN-V4cpaMi906LyF1mjZsO0LwmfVPHdIVnpz68JnCasA2ms6eAyV448OHmdeJ93xEpOT7S4b1GNooSdu0Zv8WYArnOF303fZ2HheW4YmQZ2fPgSN03MdE1bN-OgUp3UbG7GStwB3KXD_6UbMJHcGQ8OhbNOjX_s31SEnbE9vPPezQoroK60w&amp;owa=outlook.office365.com&amp;isImagePreview=True"/>
          <p:cNvSpPr/>
          <p:nvPr/>
        </p:nvSpPr>
        <p:spPr>
          <a:xfrm>
            <a:off x="615950" y="15875"/>
            <a:ext cx="609600" cy="609602"/>
          </a:xfrm>
          <a:prstGeom prst="rect">
            <a:avLst/>
          </a:prstGeom>
          <a:noFill/>
          <a:ln>
            <a:noFill/>
          </a:ln>
        </p:spPr>
        <p:txBody>
          <a:bodyPr spcFirstLastPara="1" wrap="square" lIns="182875" tIns="91425" rIns="182875" bIns="91425" anchor="t" anchorCtr="0">
            <a:noAutofit/>
          </a:bodyPr>
          <a:lstStyle/>
          <a:p>
            <a:pPr marL="0" marR="0" lvl="0" indent="0" algn="l" rtl="0">
              <a:lnSpc>
                <a:spcPct val="100000"/>
              </a:lnSpc>
              <a:spcBef>
                <a:spcPts val="0"/>
              </a:spcBef>
              <a:spcAft>
                <a:spcPts val="0"/>
              </a:spcAft>
              <a:buClr>
                <a:srgbClr val="000000"/>
              </a:buClr>
              <a:buSzPts val="16000"/>
              <a:buFont typeface="Arial"/>
              <a:buNone/>
            </a:pPr>
            <a:endParaRPr sz="16000" b="0" i="0" u="none" strike="noStrike" cap="none">
              <a:solidFill>
                <a:schemeClr val="dk1"/>
              </a:solidFill>
              <a:latin typeface="Times New Roman"/>
              <a:ea typeface="Times New Roman"/>
              <a:cs typeface="Times New Roman"/>
              <a:sym typeface="Times New Roman"/>
            </a:endParaRPr>
          </a:p>
        </p:txBody>
      </p:sp>
      <p:sp>
        <p:nvSpPr>
          <p:cNvPr id="56" name="Google Shape;56;p3"/>
          <p:cNvSpPr txBox="1"/>
          <p:nvPr/>
        </p:nvSpPr>
        <p:spPr>
          <a:xfrm>
            <a:off x="25080831" y="15289464"/>
            <a:ext cx="12397788" cy="2017059"/>
          </a:xfrm>
          <a:prstGeom prst="rect">
            <a:avLst/>
          </a:prstGeom>
          <a:noFill/>
          <a:ln>
            <a:noFill/>
          </a:ln>
        </p:spPr>
        <p:txBody>
          <a:bodyPr spcFirstLastPara="1" wrap="square" lIns="91425" tIns="45700" rIns="91425" bIns="45700" anchor="t" anchorCtr="0">
            <a:noAutofit/>
          </a:bodyPr>
          <a:lstStyle/>
          <a:p>
            <a:pPr lvl="0">
              <a:buSzPts val="2400"/>
            </a:pPr>
            <a:r>
              <a:rPr lang="en-US" sz="2400" b="0" i="0" u="none" strike="noStrike" cap="none" dirty="0">
                <a:solidFill>
                  <a:schemeClr val="dk1"/>
                </a:solidFill>
                <a:latin typeface="Times New Roman"/>
                <a:ea typeface="Times New Roman"/>
                <a:cs typeface="Times New Roman"/>
                <a:sym typeface="Times New Roman"/>
              </a:rPr>
              <a:t>Figure 4. Creek Chub were observed in the absence of treatment, and in the presence of distilled water (control) and culture media differing in concentrations. Observation time was 180 seconds. Seconds of darting behavior was averaged for 16 </a:t>
            </a:r>
            <a:r>
              <a:rPr lang="en-US" sz="2400" dirty="0">
                <a:solidFill>
                  <a:schemeClr val="dk1"/>
                </a:solidFill>
                <a:latin typeface="Times New Roman"/>
                <a:ea typeface="Times New Roman"/>
                <a:cs typeface="Times New Roman"/>
                <a:sym typeface="Times New Roman"/>
              </a:rPr>
              <a:t>trials. The error bars are +/- 1 SE.  Data was analyzed by a one-way ANOVA followed by Bonferroni Post-Hoc (p-value &lt; 0.05). </a:t>
            </a:r>
            <a:r>
              <a:rPr lang="en-US" sz="2400" b="0" i="0" u="none" strike="noStrike" cap="none" dirty="0">
                <a:solidFill>
                  <a:schemeClr val="dk1"/>
                </a:solidFill>
                <a:latin typeface="Times New Roman"/>
                <a:ea typeface="Times New Roman"/>
                <a:cs typeface="Times New Roman"/>
                <a:sym typeface="Times New Roman"/>
              </a:rPr>
              <a:t>Means sharing the same letter are not significantly different.</a:t>
            </a:r>
            <a:endParaRPr sz="1400" b="0" i="0" u="none" strike="noStrike" cap="none" dirty="0">
              <a:solidFill>
                <a:srgbClr val="000000"/>
              </a:solidFill>
              <a:latin typeface="Arial"/>
              <a:ea typeface="Arial"/>
              <a:cs typeface="Arial"/>
              <a:sym typeface="Arial"/>
            </a:endParaRPr>
          </a:p>
        </p:txBody>
      </p:sp>
      <p:pic>
        <p:nvPicPr>
          <p:cNvPr id="58" name="Google Shape;58;p3" descr="Image result for UW-Eau Claire wordmark"/>
          <p:cNvPicPr preferRelativeResize="0"/>
          <p:nvPr/>
        </p:nvPicPr>
        <p:blipFill rotWithShape="1">
          <a:blip r:embed="rId5">
            <a:alphaModFix/>
          </a:blip>
          <a:srcRect/>
          <a:stretch/>
        </p:blipFill>
        <p:spPr>
          <a:xfrm>
            <a:off x="693120" y="870449"/>
            <a:ext cx="5715000" cy="2590802"/>
          </a:xfrm>
          <a:prstGeom prst="rect">
            <a:avLst/>
          </a:prstGeom>
          <a:noFill/>
          <a:ln>
            <a:noFill/>
          </a:ln>
        </p:spPr>
      </p:pic>
      <p:pic>
        <p:nvPicPr>
          <p:cNvPr id="59" name="Google Shape;59;p3" descr="Image result for UW-Eau Claire wordmark"/>
          <p:cNvPicPr preferRelativeResize="0"/>
          <p:nvPr/>
        </p:nvPicPr>
        <p:blipFill rotWithShape="1">
          <a:blip r:embed="rId5">
            <a:alphaModFix/>
          </a:blip>
          <a:srcRect/>
          <a:stretch/>
        </p:blipFill>
        <p:spPr>
          <a:xfrm>
            <a:off x="31981991" y="1010652"/>
            <a:ext cx="5353831" cy="2427072"/>
          </a:xfrm>
          <a:prstGeom prst="rect">
            <a:avLst/>
          </a:prstGeom>
          <a:noFill/>
          <a:ln>
            <a:noFill/>
          </a:ln>
        </p:spPr>
      </p:pic>
      <p:sp>
        <p:nvSpPr>
          <p:cNvPr id="32" name="Google Shape;56;p3">
            <a:extLst>
              <a:ext uri="{FF2B5EF4-FFF2-40B4-BE49-F238E27FC236}">
                <a16:creationId xmlns:a16="http://schemas.microsoft.com/office/drawing/2014/main" id="{4FCC2CE6-0590-4F6B-AEF4-6790E799016D}"/>
              </a:ext>
            </a:extLst>
          </p:cNvPr>
          <p:cNvSpPr txBox="1"/>
          <p:nvPr/>
        </p:nvSpPr>
        <p:spPr>
          <a:xfrm>
            <a:off x="12688226" y="25216385"/>
            <a:ext cx="11920754" cy="2140633"/>
          </a:xfrm>
          <a:prstGeom prst="rect">
            <a:avLst/>
          </a:prstGeom>
          <a:noFill/>
          <a:ln>
            <a:noFill/>
          </a:ln>
        </p:spPr>
        <p:txBody>
          <a:bodyPr spcFirstLastPara="1" wrap="square" lIns="91425" tIns="45700" rIns="91425" bIns="45700" anchor="t" anchorCtr="0">
            <a:noAutofit/>
          </a:bodyPr>
          <a:lstStyle/>
          <a:p>
            <a:pPr lvl="0">
              <a:buSzPts val="2400"/>
            </a:pPr>
            <a:r>
              <a:rPr lang="en-US" sz="2400" b="0" i="0" u="none" strike="noStrike" cap="none" dirty="0">
                <a:solidFill>
                  <a:schemeClr val="dk1"/>
                </a:solidFill>
                <a:latin typeface="Times New Roman"/>
                <a:ea typeface="Times New Roman"/>
                <a:cs typeface="Times New Roman"/>
                <a:sym typeface="Times New Roman"/>
              </a:rPr>
              <a:t>Figure </a:t>
            </a:r>
            <a:r>
              <a:rPr lang="en-US" sz="2400" dirty="0">
                <a:solidFill>
                  <a:schemeClr val="dk1"/>
                </a:solidFill>
                <a:latin typeface="Times New Roman"/>
                <a:ea typeface="Times New Roman"/>
                <a:cs typeface="Times New Roman"/>
                <a:sym typeface="Times New Roman"/>
              </a:rPr>
              <a:t>2</a:t>
            </a:r>
            <a:r>
              <a:rPr lang="en-US" sz="2400" b="0" i="0" u="none" strike="noStrike" cap="none" dirty="0">
                <a:solidFill>
                  <a:schemeClr val="dk1"/>
                </a:solidFill>
                <a:latin typeface="Times New Roman"/>
                <a:ea typeface="Times New Roman"/>
                <a:cs typeface="Times New Roman"/>
                <a:sym typeface="Times New Roman"/>
              </a:rPr>
              <a:t>. Cell collection. To collect epithelial cells, sterile scalpels were used to gently abrade the skin of  </a:t>
            </a:r>
            <a:r>
              <a:rPr lang="en-US" sz="2400" dirty="0">
                <a:solidFill>
                  <a:schemeClr val="dk1"/>
                </a:solidFill>
                <a:latin typeface="Times New Roman"/>
                <a:ea typeface="Times New Roman"/>
                <a:cs typeface="Times New Roman"/>
                <a:sym typeface="Times New Roman"/>
              </a:rPr>
              <a:t>White Suckers (</a:t>
            </a:r>
            <a:r>
              <a:rPr lang="en-US" sz="2400" i="1" dirty="0">
                <a:solidFill>
                  <a:schemeClr val="dk1"/>
                </a:solidFill>
                <a:latin typeface="Times New Roman"/>
                <a:ea typeface="Times New Roman"/>
                <a:cs typeface="Times New Roman"/>
                <a:sym typeface="Times New Roman"/>
              </a:rPr>
              <a:t>Catostomus </a:t>
            </a:r>
            <a:r>
              <a:rPr lang="en-US" sz="2400" i="1" dirty="0" err="1">
                <a:solidFill>
                  <a:schemeClr val="dk1"/>
                </a:solidFill>
                <a:latin typeface="Times New Roman"/>
                <a:ea typeface="Times New Roman"/>
                <a:cs typeface="Times New Roman"/>
                <a:sym typeface="Times New Roman"/>
              </a:rPr>
              <a:t>commersonii</a:t>
            </a:r>
            <a:r>
              <a:rPr lang="en-US" sz="2400" dirty="0">
                <a:solidFill>
                  <a:schemeClr val="dk1"/>
                </a:solidFill>
                <a:latin typeface="Times New Roman"/>
                <a:ea typeface="Times New Roman"/>
                <a:cs typeface="Times New Roman"/>
                <a:sym typeface="Times New Roman"/>
              </a:rPr>
              <a:t>). Cells were cleaned and reconstituted in culture media, and incubated at 20C.  After 24 hours, culture media was harvested, diluted and stored at -20C. Aliquots of culture media were thawed to room temperature immediate prior to use in behavioral assays.</a:t>
            </a:r>
            <a:endParaRPr sz="1400" b="0" i="0" u="none" strike="noStrike" cap="none" dirty="0">
              <a:solidFill>
                <a:srgbClr val="000000"/>
              </a:solidFill>
              <a:latin typeface="Arial"/>
              <a:ea typeface="Arial"/>
              <a:cs typeface="Arial"/>
              <a:sym typeface="Arial"/>
            </a:endParaRPr>
          </a:p>
        </p:txBody>
      </p:sp>
      <p:sp>
        <p:nvSpPr>
          <p:cNvPr id="6" name="TextBox 5">
            <a:extLst>
              <a:ext uri="{FF2B5EF4-FFF2-40B4-BE49-F238E27FC236}">
                <a16:creationId xmlns:a16="http://schemas.microsoft.com/office/drawing/2014/main" id="{3D5E6683-2125-4F9B-9249-A6400B3FA3D8}"/>
              </a:ext>
            </a:extLst>
          </p:cNvPr>
          <p:cNvSpPr txBox="1"/>
          <p:nvPr/>
        </p:nvSpPr>
        <p:spPr>
          <a:xfrm>
            <a:off x="12681878" y="27651399"/>
            <a:ext cx="11920754" cy="7848302"/>
          </a:xfrm>
          <a:prstGeom prst="rect">
            <a:avLst/>
          </a:prstGeom>
          <a:noFill/>
        </p:spPr>
        <p:txBody>
          <a:bodyPr wrap="square" rtlCol="0">
            <a:spAutoFit/>
          </a:bodyPr>
          <a:lstStyle/>
          <a:p>
            <a:pPr lvl="0">
              <a:buSzPts val="3600"/>
            </a:pPr>
            <a:r>
              <a:rPr lang="en-US" sz="3600" b="1" dirty="0">
                <a:latin typeface="Times New Roman" panose="02020603050405020304" pitchFamily="18" charset="0"/>
                <a:cs typeface="Times New Roman" panose="02020603050405020304" pitchFamily="18" charset="0"/>
              </a:rPr>
              <a:t>Experiments:</a:t>
            </a:r>
          </a:p>
          <a:p>
            <a:pPr lvl="0">
              <a:buSzPts val="3600"/>
            </a:pPr>
            <a:r>
              <a:rPr lang="en-US" sz="3600" dirty="0">
                <a:latin typeface="Times New Roman" panose="02020603050405020304" pitchFamily="18" charset="0"/>
                <a:cs typeface="Times New Roman" panose="02020603050405020304" pitchFamily="18" charset="0"/>
              </a:rPr>
              <a:t>The four aquaria contained three Creek Chub each; the average response was used in all analyses. Each aquaria was recorded on a video camera for a duration of ten minutes. Fish were recorded for three minutes each during a: 1) pre-trial 2) control and 3) introduction of culture media.</a:t>
            </a:r>
          </a:p>
          <a:p>
            <a:pPr lvl="0">
              <a:buSzPts val="3600"/>
            </a:pPr>
            <a:endParaRPr lang="en-US" sz="3600" b="1" dirty="0">
              <a:latin typeface="Times New Roman" panose="02020603050405020304" pitchFamily="18" charset="0"/>
              <a:cs typeface="Times New Roman" panose="02020603050405020304" pitchFamily="18" charset="0"/>
            </a:endParaRPr>
          </a:p>
          <a:p>
            <a:pPr lvl="0">
              <a:buSzPts val="3600"/>
            </a:pPr>
            <a:r>
              <a:rPr lang="en-US" sz="3600" b="1" dirty="0">
                <a:latin typeface="Times New Roman" panose="02020603050405020304" pitchFamily="18" charset="0"/>
                <a:cs typeface="Times New Roman" panose="02020603050405020304" pitchFamily="18" charset="0"/>
              </a:rPr>
              <a:t>Analysis: </a:t>
            </a:r>
          </a:p>
          <a:p>
            <a:pPr lvl="0">
              <a:buSzPts val="3600"/>
            </a:pPr>
            <a:r>
              <a:rPr lang="en-US" sz="3600" dirty="0">
                <a:latin typeface="Times New Roman" panose="02020603050405020304" pitchFamily="18" charset="0"/>
                <a:cs typeface="Times New Roman" panose="02020603050405020304" pitchFamily="18" charset="0"/>
              </a:rPr>
              <a:t>For each video and upon introduction of the control and alarm substance, darting behavior was measured for each fish between all four aquaria. Time measurements were obtained over the same period of time. Measurements were taken as soon as the fish started moving in response, which was usually after two seconds.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FA54D4E-B2D8-4BC4-845D-EF0D0FD3ECE1}"/>
                  </a:ext>
                </a:extLst>
              </p:cNvPr>
              <p:cNvSpPr txBox="1"/>
              <p:nvPr/>
            </p:nvSpPr>
            <p:spPr>
              <a:xfrm>
                <a:off x="12789863" y="16446366"/>
                <a:ext cx="11848532" cy="5078313"/>
              </a:xfrm>
              <a:prstGeom prst="rect">
                <a:avLst/>
              </a:prstGeom>
              <a:noFill/>
            </p:spPr>
            <p:txBody>
              <a:bodyPr wrap="square" rtlCol="0">
                <a:spAutoFit/>
              </a:bodyPr>
              <a:lstStyle/>
              <a:p>
                <a:pPr lvl="0">
                  <a:buClr>
                    <a:schemeClr val="dk1"/>
                  </a:buClr>
                  <a:buSzPts val="3600"/>
                </a:pPr>
                <a:r>
                  <a:rPr lang="en-US" sz="3600" b="1" dirty="0">
                    <a:latin typeface="Times New Roman" panose="02020603050405020304" pitchFamily="18" charset="0"/>
                    <a:cs typeface="Times New Roman" panose="02020603050405020304" pitchFamily="18" charset="0"/>
                  </a:rPr>
                  <a:t>Cell collection:</a:t>
                </a:r>
                <a:endParaRPr lang="en-US" sz="3600" dirty="0">
                  <a:latin typeface="Times New Roman" panose="02020603050405020304" pitchFamily="18" charset="0"/>
                  <a:cs typeface="Times New Roman" panose="02020603050405020304" pitchFamily="18" charset="0"/>
                </a:endParaRPr>
              </a:p>
              <a:p>
                <a:pPr lvl="0">
                  <a:buSzPts val="3600"/>
                </a:pPr>
                <a:r>
                  <a:rPr lang="en-US" sz="3600" dirty="0">
                    <a:latin typeface="Times New Roman" panose="02020603050405020304" pitchFamily="18" charset="0"/>
                    <a:cs typeface="Times New Roman" panose="02020603050405020304" pitchFamily="18" charset="0"/>
                  </a:rPr>
                  <a:t>White Sucker (</a:t>
                </a:r>
                <a:r>
                  <a:rPr lang="en-US" sz="3600" i="1" dirty="0">
                    <a:latin typeface="Times New Roman" panose="02020603050405020304" pitchFamily="18" charset="0"/>
                    <a:cs typeface="Times New Roman" panose="02020603050405020304" pitchFamily="18" charset="0"/>
                  </a:rPr>
                  <a:t>Catostomus commersonii</a:t>
                </a:r>
                <a:r>
                  <a:rPr lang="en-US" sz="3600" dirty="0">
                    <a:latin typeface="Times New Roman" panose="02020603050405020304" pitchFamily="18" charset="0"/>
                    <a:cs typeface="Times New Roman" panose="02020603050405020304" pitchFamily="18" charset="0"/>
                  </a:rPr>
                  <a:t>) epithelial cells were used in this study. Histological examinations show that White Suckers produce more club cells hence more AS compared to Greek Chub. The epithelial cell were collected, washed, reconstituted in 10 ml of Leibovitz L-15 culture medium as described previously (Hintz et al., </a:t>
                </a:r>
                <a:r>
                  <a:rPr lang="en-US" sz="3600" i="1" dirty="0" err="1">
                    <a:latin typeface="Times New Roman" panose="02020603050405020304" pitchFamily="18" charset="0"/>
                    <a:cs typeface="Times New Roman" panose="02020603050405020304" pitchFamily="18" charset="0"/>
                  </a:rPr>
                  <a:t>MethodsX</a:t>
                </a:r>
                <a:r>
                  <a:rPr lang="en-US" sz="3600" dirty="0">
                    <a:latin typeface="Times New Roman" panose="02020603050405020304" pitchFamily="18" charset="0"/>
                    <a:cs typeface="Times New Roman" panose="02020603050405020304" pitchFamily="18" charset="0"/>
                  </a:rPr>
                  <a:t>, 2017).</a:t>
                </a:r>
                <a14:m>
                  <m:oMath xmlns:m="http://schemas.openxmlformats.org/officeDocument/2006/math">
                    <m:r>
                      <a:rPr lang="en-US" sz="3600" i="1" dirty="0" smtClean="0">
                        <a:latin typeface="Cambria Math" panose="02040503050406030204" pitchFamily="18" charset="0"/>
                      </a:rPr>
                      <m:t> </m:t>
                    </m:r>
                  </m:oMath>
                </a14:m>
                <a:r>
                  <a:rPr lang="en-US" sz="3600" dirty="0">
                    <a:latin typeface="Times New Roman" panose="02020603050405020304" pitchFamily="18" charset="0"/>
                    <a:cs typeface="Times New Roman" panose="02020603050405020304" pitchFamily="18" charset="0"/>
                  </a:rPr>
                  <a:t>Culture media collected after 24 hours was diluted from 100% to 10%, and 1% concentrations. </a:t>
                </a:r>
                <a:endParaRPr lang="en-US" dirty="0"/>
              </a:p>
            </p:txBody>
          </p:sp>
        </mc:Choice>
        <mc:Fallback xmlns="">
          <p:sp>
            <p:nvSpPr>
              <p:cNvPr id="8" name="TextBox 7">
                <a:extLst>
                  <a:ext uri="{FF2B5EF4-FFF2-40B4-BE49-F238E27FC236}">
                    <a16:creationId xmlns:a16="http://schemas.microsoft.com/office/drawing/2014/main" id="{8FA54D4E-B2D8-4BC4-845D-EF0D0FD3ECE1}"/>
                  </a:ext>
                </a:extLst>
              </p:cNvPr>
              <p:cNvSpPr txBox="1">
                <a:spLocks noRot="1" noChangeAspect="1" noMove="1" noResize="1" noEditPoints="1" noAdjustHandles="1" noChangeArrowheads="1" noChangeShapeType="1" noTextEdit="1"/>
              </p:cNvSpPr>
              <p:nvPr/>
            </p:nvSpPr>
            <p:spPr>
              <a:xfrm>
                <a:off x="12789863" y="16446366"/>
                <a:ext cx="11848532" cy="5078313"/>
              </a:xfrm>
              <a:prstGeom prst="rect">
                <a:avLst/>
              </a:prstGeom>
              <a:blipFill>
                <a:blip r:embed="rId6"/>
                <a:stretch>
                  <a:fillRect l="-1543" t="-2041" r="-874" b="-3601"/>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7AA93CE1-2A50-4E1B-9BDA-57C428D02D50}"/>
              </a:ext>
            </a:extLst>
          </p:cNvPr>
          <p:cNvSpPr txBox="1"/>
          <p:nvPr/>
        </p:nvSpPr>
        <p:spPr>
          <a:xfrm>
            <a:off x="24989993" y="25958799"/>
            <a:ext cx="12488626" cy="5847755"/>
          </a:xfrm>
          <a:prstGeom prst="rect">
            <a:avLst/>
          </a:prstGeom>
          <a:noFill/>
        </p:spPr>
        <p:txBody>
          <a:bodyPr wrap="square" rtlCol="0">
            <a:spAutoFit/>
          </a:bodyPr>
          <a:lstStyle/>
          <a:p>
            <a:pPr>
              <a:buSzPts val="3600"/>
            </a:pPr>
            <a:r>
              <a:rPr lang="en-US" sz="3600" dirty="0">
                <a:latin typeface="Times New Roman" panose="02020603050405020304" pitchFamily="18" charset="0"/>
                <a:cs typeface="Times New Roman" panose="02020603050405020304" pitchFamily="18" charset="0"/>
              </a:rPr>
              <a:t>The remarkable thing about this study is that cultured cells elicit an antipredator response in Creek Chub. Written literature regarding antipredator responses are predicted upon cellular damage. Our findings indicate that an alarm response can be elicited from cells in culture that have not been lysed or damaged. </a:t>
            </a:r>
          </a:p>
          <a:p>
            <a:pPr>
              <a:buSzPts val="3600"/>
            </a:pPr>
            <a:endParaRPr lang="en-US" sz="3600" dirty="0">
              <a:latin typeface="Times New Roman" panose="02020603050405020304" pitchFamily="18" charset="0"/>
              <a:cs typeface="Times New Roman" panose="02020603050405020304" pitchFamily="18" charset="0"/>
            </a:endParaRPr>
          </a:p>
          <a:p>
            <a:pPr>
              <a:buSzPts val="3600"/>
            </a:pPr>
            <a:r>
              <a:rPr lang="en-US" sz="3600" dirty="0">
                <a:latin typeface="Times New Roman" panose="02020603050405020304" pitchFamily="18" charset="0"/>
                <a:cs typeface="Times New Roman" panose="02020603050405020304" pitchFamily="18" charset="0"/>
              </a:rPr>
              <a:t>There is a possibility that the documented behaviors might have been induced by the chemicals included in the media formulation. Further studies should be done to control for the media and test the repeatability of the study.</a:t>
            </a:r>
          </a:p>
          <a:p>
            <a:endParaRPr lang="en-US" dirty="0"/>
          </a:p>
        </p:txBody>
      </p:sp>
      <p:sp>
        <p:nvSpPr>
          <p:cNvPr id="33" name="Google Shape;40;p3">
            <a:extLst>
              <a:ext uri="{FF2B5EF4-FFF2-40B4-BE49-F238E27FC236}">
                <a16:creationId xmlns:a16="http://schemas.microsoft.com/office/drawing/2014/main" id="{9F94F936-09BE-4E52-8C2E-6B37DE2C32CC}"/>
              </a:ext>
            </a:extLst>
          </p:cNvPr>
          <p:cNvSpPr txBox="1">
            <a:spLocks/>
          </p:cNvSpPr>
          <p:nvPr/>
        </p:nvSpPr>
        <p:spPr>
          <a:xfrm>
            <a:off x="24984229" y="24446061"/>
            <a:ext cx="12494390" cy="1144362"/>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pPr marL="0" indent="0">
              <a:spcBef>
                <a:spcPts val="0"/>
              </a:spcBef>
              <a:buClr>
                <a:srgbClr val="01014B"/>
              </a:buClr>
            </a:pPr>
            <a:r>
              <a:rPr lang="en-US" dirty="0">
                <a:solidFill>
                  <a:schemeClr val="bg1"/>
                </a:solidFill>
                <a:latin typeface="Times New Roman" panose="02020603050405020304" pitchFamily="18" charset="0"/>
                <a:cs typeface="Times New Roman" panose="02020603050405020304" pitchFamily="18" charset="0"/>
              </a:rPr>
              <a:t> Significance</a:t>
            </a:r>
          </a:p>
        </p:txBody>
      </p:sp>
      <p:pic>
        <p:nvPicPr>
          <p:cNvPr id="16" name="Picture 15">
            <a:extLst>
              <a:ext uri="{FF2B5EF4-FFF2-40B4-BE49-F238E27FC236}">
                <a16:creationId xmlns:a16="http://schemas.microsoft.com/office/drawing/2014/main" id="{FE1EC0A5-B5C9-4A3E-9601-54249494160B}"/>
              </a:ext>
            </a:extLst>
          </p:cNvPr>
          <p:cNvPicPr>
            <a:picLocks noChangeAspect="1"/>
          </p:cNvPicPr>
          <p:nvPr/>
        </p:nvPicPr>
        <p:blipFill>
          <a:blip r:embed="rId7"/>
          <a:stretch>
            <a:fillRect/>
          </a:stretch>
        </p:blipFill>
        <p:spPr>
          <a:xfrm>
            <a:off x="25189596" y="6539043"/>
            <a:ext cx="12289021" cy="8740037"/>
          </a:xfrm>
          <a:prstGeom prst="rect">
            <a:avLst/>
          </a:prstGeom>
        </p:spPr>
      </p:pic>
      <p:pic>
        <p:nvPicPr>
          <p:cNvPr id="12" name="Picture 11">
            <a:extLst>
              <a:ext uri="{FF2B5EF4-FFF2-40B4-BE49-F238E27FC236}">
                <a16:creationId xmlns:a16="http://schemas.microsoft.com/office/drawing/2014/main" id="{FC7EC658-46BC-4F5C-86BD-100A5DB71F00}"/>
              </a:ext>
            </a:extLst>
          </p:cNvPr>
          <p:cNvPicPr>
            <a:picLocks noChangeAspect="1"/>
          </p:cNvPicPr>
          <p:nvPr/>
        </p:nvPicPr>
        <p:blipFill rotWithShape="1">
          <a:blip r:embed="rId8"/>
          <a:srcRect l="17052" r="35019"/>
          <a:stretch/>
        </p:blipFill>
        <p:spPr>
          <a:xfrm rot="5400000">
            <a:off x="14944127" y="4077943"/>
            <a:ext cx="7566827" cy="12078629"/>
          </a:xfrm>
          <a:prstGeom prst="rect">
            <a:avLst/>
          </a:prstGeom>
        </p:spPr>
      </p:pic>
      <p:sp>
        <p:nvSpPr>
          <p:cNvPr id="47" name="Google Shape;35;p3">
            <a:extLst>
              <a:ext uri="{FF2B5EF4-FFF2-40B4-BE49-F238E27FC236}">
                <a16:creationId xmlns:a16="http://schemas.microsoft.com/office/drawing/2014/main" id="{8AB45817-8E73-4B1B-A260-46D8B4D5B3C3}"/>
              </a:ext>
            </a:extLst>
          </p:cNvPr>
          <p:cNvSpPr txBox="1">
            <a:spLocks/>
          </p:cNvSpPr>
          <p:nvPr/>
        </p:nvSpPr>
        <p:spPr>
          <a:xfrm>
            <a:off x="615950" y="13900669"/>
            <a:ext cx="11758301" cy="1144362"/>
          </a:xfrm>
          <a:prstGeom prst="rect">
            <a:avLst/>
          </a:prstGeom>
          <a:solidFill>
            <a:srgbClr val="01014B"/>
          </a:solidFill>
          <a:ln w="9525" cap="flat" cmpd="sng">
            <a:solidFill>
              <a:srgbClr val="01014B"/>
            </a:solidFill>
            <a:prstDash val="solid"/>
            <a:round/>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96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1016000" algn="l" rtl="0">
              <a:lnSpc>
                <a:spcPct val="100000"/>
              </a:lnSpc>
              <a:spcBef>
                <a:spcPts val="2480"/>
              </a:spcBef>
              <a:spcAft>
                <a:spcPts val="0"/>
              </a:spcAft>
              <a:buClr>
                <a:schemeClr val="dk1"/>
              </a:buClr>
              <a:buSzPts val="12400"/>
              <a:buFont typeface="Arial"/>
              <a:buChar char="–"/>
              <a:defRPr sz="12400" b="0" i="0" u="none" strike="noStrike" cap="none">
                <a:solidFill>
                  <a:schemeClr val="dk1"/>
                </a:solidFill>
                <a:latin typeface="Times New Roman"/>
                <a:ea typeface="Times New Roman"/>
                <a:cs typeface="Times New Roman"/>
                <a:sym typeface="Times New Roman"/>
              </a:defRPr>
            </a:lvl2pPr>
            <a:lvl3pPr marL="1371600" marR="0" lvl="2" indent="-901700" algn="l" rtl="0">
              <a:lnSpc>
                <a:spcPct val="100000"/>
              </a:lnSpc>
              <a:spcBef>
                <a:spcPts val="2120"/>
              </a:spcBef>
              <a:spcAft>
                <a:spcPts val="0"/>
              </a:spcAft>
              <a:buClr>
                <a:schemeClr val="dk1"/>
              </a:buClr>
              <a:buSzPts val="10600"/>
              <a:buFont typeface="Arial"/>
              <a:buChar char="•"/>
              <a:defRPr sz="10600" b="0" i="0" u="none" strike="noStrike" cap="none">
                <a:solidFill>
                  <a:schemeClr val="dk1"/>
                </a:solidFill>
                <a:latin typeface="Times New Roman"/>
                <a:ea typeface="Times New Roman"/>
                <a:cs typeface="Times New Roman"/>
                <a:sym typeface="Times New Roman"/>
              </a:defRPr>
            </a:lvl3pPr>
            <a:lvl4pPr marL="1828800" marR="0" lvl="3"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4pPr>
            <a:lvl5pPr marL="2286000" marR="0" lvl="4"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pPr marL="0" indent="0">
              <a:spcBef>
                <a:spcPts val="0"/>
              </a:spcBef>
            </a:pPr>
            <a:r>
              <a:rPr lang="en-US" dirty="0">
                <a:latin typeface="Times New Roman"/>
                <a:ea typeface="Times New Roman"/>
                <a:cs typeface="Times New Roman"/>
                <a:sym typeface="Times New Roman"/>
              </a:rPr>
              <a:t> Introduction</a:t>
            </a:r>
            <a:endParaRPr lang="en-US" dirty="0"/>
          </a:p>
        </p:txBody>
      </p:sp>
      <p:sp>
        <p:nvSpPr>
          <p:cNvPr id="49" name="Google Shape;56;p3">
            <a:extLst>
              <a:ext uri="{FF2B5EF4-FFF2-40B4-BE49-F238E27FC236}">
                <a16:creationId xmlns:a16="http://schemas.microsoft.com/office/drawing/2014/main" id="{FE152813-22E2-4238-AA90-6591C8C2995F}"/>
              </a:ext>
            </a:extLst>
          </p:cNvPr>
          <p:cNvSpPr txBox="1"/>
          <p:nvPr/>
        </p:nvSpPr>
        <p:spPr>
          <a:xfrm>
            <a:off x="12688226" y="14047151"/>
            <a:ext cx="11993192" cy="1564563"/>
          </a:xfrm>
          <a:prstGeom prst="rect">
            <a:avLst/>
          </a:prstGeom>
          <a:noFill/>
          <a:ln>
            <a:noFill/>
          </a:ln>
        </p:spPr>
        <p:txBody>
          <a:bodyPr spcFirstLastPara="1" wrap="square" lIns="91425" tIns="45700" rIns="91425" bIns="45700" anchor="t" anchorCtr="0">
            <a:noAutofit/>
          </a:bodyPr>
          <a:lstStyle/>
          <a:p>
            <a:pPr lvl="0">
              <a:buSzPts val="2400"/>
            </a:pPr>
            <a:r>
              <a:rPr lang="en-US" sz="2400" b="0" i="0" u="none" strike="noStrike" cap="none" dirty="0">
                <a:solidFill>
                  <a:schemeClr val="dk1"/>
                </a:solidFill>
                <a:latin typeface="Times New Roman"/>
                <a:ea typeface="Times New Roman"/>
                <a:cs typeface="Times New Roman"/>
                <a:sym typeface="Times New Roman"/>
              </a:rPr>
              <a:t>Figure </a:t>
            </a:r>
            <a:r>
              <a:rPr lang="en-US" sz="2400" dirty="0">
                <a:solidFill>
                  <a:schemeClr val="dk1"/>
                </a:solidFill>
                <a:latin typeface="Times New Roman"/>
                <a:ea typeface="Times New Roman"/>
                <a:cs typeface="Times New Roman"/>
                <a:sym typeface="Times New Roman"/>
              </a:rPr>
              <a:t>2</a:t>
            </a:r>
            <a:r>
              <a:rPr lang="en-US" sz="2400" b="0" i="0" u="none" strike="noStrike" cap="none" dirty="0">
                <a:solidFill>
                  <a:schemeClr val="dk1"/>
                </a:solidFill>
                <a:latin typeface="Times New Roman"/>
                <a:ea typeface="Times New Roman"/>
                <a:cs typeface="Times New Roman"/>
                <a:sym typeface="Times New Roman"/>
              </a:rPr>
              <a:t>. </a:t>
            </a:r>
            <a:r>
              <a:rPr lang="en-US" sz="2400" dirty="0">
                <a:solidFill>
                  <a:schemeClr val="dk1"/>
                </a:solidFill>
                <a:latin typeface="Times New Roman"/>
                <a:ea typeface="Times New Roman"/>
                <a:cs typeface="Times New Roman"/>
                <a:sym typeface="Times New Roman"/>
              </a:rPr>
              <a:t>Glass aquaria with three Creek Chub. Food pellets were provided daily while monitoring normal behaviors and obvious signs of infection for each fish. Tank was cleaned every three weeks to provide a healthy, clean environment for the fish. Filters and aeration were also inspected daily to ensure that it is working properly to maintain water quality.</a:t>
            </a:r>
            <a:endParaRPr sz="1400" b="0" i="0" u="none" strike="noStrike" cap="none" dirty="0">
              <a:solidFill>
                <a:srgbClr val="000000"/>
              </a:solidFill>
              <a:latin typeface="Arial"/>
              <a:ea typeface="Arial"/>
              <a:cs typeface="Arial"/>
              <a:sym typeface="Arial"/>
            </a:endParaRPr>
          </a:p>
        </p:txBody>
      </p:sp>
      <p:sp>
        <p:nvSpPr>
          <p:cNvPr id="50" name="Google Shape;36;p3">
            <a:extLst>
              <a:ext uri="{FF2B5EF4-FFF2-40B4-BE49-F238E27FC236}">
                <a16:creationId xmlns:a16="http://schemas.microsoft.com/office/drawing/2014/main" id="{2919A426-A903-4BD7-BA66-DB39D1F631A0}"/>
              </a:ext>
            </a:extLst>
          </p:cNvPr>
          <p:cNvSpPr txBox="1">
            <a:spLocks/>
          </p:cNvSpPr>
          <p:nvPr/>
        </p:nvSpPr>
        <p:spPr>
          <a:xfrm>
            <a:off x="700728" y="15744544"/>
            <a:ext cx="11764651" cy="644004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1pPr>
            <a:lvl2pPr marL="914400" marR="0" lvl="1"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2pPr>
            <a:lvl3pPr marL="1371600" marR="0" lvl="2" indent="-22860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Times New Roman"/>
                <a:ea typeface="Times New Roman"/>
                <a:cs typeface="Times New Roman"/>
                <a:sym typeface="Times New Roman"/>
              </a:defRPr>
            </a:lvl3pPr>
            <a:lvl4pPr marL="1828800" marR="0" lvl="3"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4pPr>
            <a:lvl5pPr marL="2286000" marR="0" lvl="4"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Times New Roman"/>
                <a:ea typeface="Times New Roman"/>
                <a:cs typeface="Times New Roman"/>
                <a:sym typeface="Times New Roman"/>
              </a:defRPr>
            </a:lvl5pPr>
            <a:lvl6pPr marL="2743200" marR="0" lvl="5"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6pPr>
            <a:lvl7pPr marL="3200400" marR="0" lvl="6"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7pPr>
            <a:lvl8pPr marL="3657600" marR="0" lvl="7"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8pPr>
            <a:lvl9pPr marL="4114800" marR="0" lvl="8" indent="-800100" algn="l" rtl="0">
              <a:lnSpc>
                <a:spcPct val="100000"/>
              </a:lnSpc>
              <a:spcBef>
                <a:spcPts val="1800"/>
              </a:spcBef>
              <a:spcAft>
                <a:spcPts val="0"/>
              </a:spcAft>
              <a:buClr>
                <a:schemeClr val="dk1"/>
              </a:buClr>
              <a:buSzPts val="9000"/>
              <a:buFont typeface="Arial"/>
              <a:buChar char="•"/>
              <a:defRPr sz="9000" b="0" i="0" u="none" strike="noStrike" cap="none">
                <a:solidFill>
                  <a:schemeClr val="dk1"/>
                </a:solidFill>
                <a:latin typeface="Times New Roman"/>
                <a:ea typeface="Times New Roman"/>
                <a:cs typeface="Times New Roman"/>
                <a:sym typeface="Times New Roman"/>
              </a:defRPr>
            </a:lvl9pPr>
          </a:lstStyle>
          <a:p>
            <a:pPr marL="0" indent="0">
              <a:spcBef>
                <a:spcPts val="0"/>
              </a:spcBef>
              <a:buSzPts val="3600"/>
            </a:pPr>
            <a:r>
              <a:rPr lang="en-US" sz="3600" dirty="0"/>
              <a:t>In various species of fishes, the importance of visual cues in the determination of environmental threat and subsequent predator avoidance is clear. Chemical cues also play an essential role facilitating predator avoidance. Among fish in the superorder </a:t>
            </a:r>
            <a:r>
              <a:rPr lang="en-US" sz="3600" dirty="0" err="1"/>
              <a:t>Ostariophysi</a:t>
            </a:r>
            <a:r>
              <a:rPr lang="en-US" sz="3600" dirty="0"/>
              <a:t>, club cells in the epidermis produce an alarm substance. Damage to the skin during a predation event releases an AS, which diffuses through the water column and binds to olfactory receptors of conspecifics. Fish then engage in a number of anti-predator behaviors that may include darting, schooling, or hiding. </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TotalTime>
  <Words>965</Words>
  <Application>Microsoft Office PowerPoint</Application>
  <PresentationFormat>Custom</PresentationFormat>
  <Paragraphs>38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Cambria Math</vt:lpstr>
      <vt:lpstr>Times New Roman</vt:lpstr>
      <vt:lpstr>Wingdings</vt:lpstr>
      <vt:lpstr>Office Theme</vt:lpstr>
      <vt:lpstr>Dose-Response Study of Culture Media Using Creek Chub Rachel Bayer, Eleni Seyoum, and Winnifred Bryant Department of Biology  University of Wisconsin - Eau Claire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Dose-Response Study of Alarm Substance Using Creek Chub Rachel Bayer, Eleni Seyoum, and Winnifred Bryant Department of Biology  University of Wisconsin - Eau Claire</dc:title>
  <dc:creator>Rachel</dc:creator>
  <cp:lastModifiedBy>Rachel</cp:lastModifiedBy>
  <cp:revision>44</cp:revision>
  <dcterms:modified xsi:type="dcterms:W3CDTF">2019-04-19T23:17:09Z</dcterms:modified>
</cp:coreProperties>
</file>