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2062400" cy="38404800"/>
  <p:notesSz cx="6858000" cy="9144000"/>
  <p:defaultTextStyle>
    <a:defPPr>
      <a:defRPr lang="en-US"/>
    </a:defPPr>
    <a:lvl1pPr marL="0" algn="l" defTabSz="3862232" rtl="0" eaLnBrk="1" latinLnBrk="0" hangingPunct="1">
      <a:defRPr sz="7603" kern="1200">
        <a:solidFill>
          <a:schemeClr val="tx1"/>
        </a:solidFill>
        <a:latin typeface="+mn-lt"/>
        <a:ea typeface="+mn-ea"/>
        <a:cs typeface="+mn-cs"/>
      </a:defRPr>
    </a:lvl1pPr>
    <a:lvl2pPr marL="1931116" algn="l" defTabSz="3862232" rtl="0" eaLnBrk="1" latinLnBrk="0" hangingPunct="1">
      <a:defRPr sz="7603" kern="1200">
        <a:solidFill>
          <a:schemeClr val="tx1"/>
        </a:solidFill>
        <a:latin typeface="+mn-lt"/>
        <a:ea typeface="+mn-ea"/>
        <a:cs typeface="+mn-cs"/>
      </a:defRPr>
    </a:lvl2pPr>
    <a:lvl3pPr marL="3862232" algn="l" defTabSz="3862232" rtl="0" eaLnBrk="1" latinLnBrk="0" hangingPunct="1">
      <a:defRPr sz="7603" kern="1200">
        <a:solidFill>
          <a:schemeClr val="tx1"/>
        </a:solidFill>
        <a:latin typeface="+mn-lt"/>
        <a:ea typeface="+mn-ea"/>
        <a:cs typeface="+mn-cs"/>
      </a:defRPr>
    </a:lvl3pPr>
    <a:lvl4pPr marL="5793349" algn="l" defTabSz="3862232" rtl="0" eaLnBrk="1" latinLnBrk="0" hangingPunct="1">
      <a:defRPr sz="7603" kern="1200">
        <a:solidFill>
          <a:schemeClr val="tx1"/>
        </a:solidFill>
        <a:latin typeface="+mn-lt"/>
        <a:ea typeface="+mn-ea"/>
        <a:cs typeface="+mn-cs"/>
      </a:defRPr>
    </a:lvl4pPr>
    <a:lvl5pPr marL="7724465" algn="l" defTabSz="3862232" rtl="0" eaLnBrk="1" latinLnBrk="0" hangingPunct="1">
      <a:defRPr sz="7603" kern="1200">
        <a:solidFill>
          <a:schemeClr val="tx1"/>
        </a:solidFill>
        <a:latin typeface="+mn-lt"/>
        <a:ea typeface="+mn-ea"/>
        <a:cs typeface="+mn-cs"/>
      </a:defRPr>
    </a:lvl5pPr>
    <a:lvl6pPr marL="9655581" algn="l" defTabSz="3862232" rtl="0" eaLnBrk="1" latinLnBrk="0" hangingPunct="1">
      <a:defRPr sz="7603" kern="1200">
        <a:solidFill>
          <a:schemeClr val="tx1"/>
        </a:solidFill>
        <a:latin typeface="+mn-lt"/>
        <a:ea typeface="+mn-ea"/>
        <a:cs typeface="+mn-cs"/>
      </a:defRPr>
    </a:lvl6pPr>
    <a:lvl7pPr marL="11586697" algn="l" defTabSz="3862232" rtl="0" eaLnBrk="1" latinLnBrk="0" hangingPunct="1">
      <a:defRPr sz="7603" kern="1200">
        <a:solidFill>
          <a:schemeClr val="tx1"/>
        </a:solidFill>
        <a:latin typeface="+mn-lt"/>
        <a:ea typeface="+mn-ea"/>
        <a:cs typeface="+mn-cs"/>
      </a:defRPr>
    </a:lvl7pPr>
    <a:lvl8pPr marL="13517813" algn="l" defTabSz="3862232" rtl="0" eaLnBrk="1" latinLnBrk="0" hangingPunct="1">
      <a:defRPr sz="7603" kern="1200">
        <a:solidFill>
          <a:schemeClr val="tx1"/>
        </a:solidFill>
        <a:latin typeface="+mn-lt"/>
        <a:ea typeface="+mn-ea"/>
        <a:cs typeface="+mn-cs"/>
      </a:defRPr>
    </a:lvl8pPr>
    <a:lvl9pPr marL="15448930" algn="l" defTabSz="3862232"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235" autoAdjust="0"/>
    <p:restoredTop sz="94674" autoAdjust="0"/>
  </p:normalViewPr>
  <p:slideViewPr>
    <p:cSldViewPr snapToGrid="0">
      <p:cViewPr>
        <p:scale>
          <a:sx n="33" d="100"/>
          <a:sy n="33" d="100"/>
        </p:scale>
        <p:origin x="24" y="-4440"/>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US" sz="2400" b="1" dirty="0"/>
              <a:t>Hardness</a:t>
            </a:r>
            <a:r>
              <a:rPr lang="en-US" sz="2400" b="1" baseline="0" dirty="0"/>
              <a:t> vs. Number of Coats</a:t>
            </a:r>
            <a:endParaRPr lang="en-US" sz="2400" b="1" dirty="0"/>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[1]Sheet1!$B$2:$G$2</c:f>
              <c:numCache>
                <c:formatCode>General</c:formatCode>
                <c:ptCount val="6"/>
                <c:pt idx="0">
                  <c:v>1</c:v>
                </c:pt>
                <c:pt idx="1">
                  <c:v>3</c:v>
                </c:pt>
                <c:pt idx="2">
                  <c:v>5</c:v>
                </c:pt>
                <c:pt idx="3">
                  <c:v>10</c:v>
                </c:pt>
                <c:pt idx="4">
                  <c:v>15</c:v>
                </c:pt>
                <c:pt idx="5">
                  <c:v>20</c:v>
                </c:pt>
              </c:numCache>
            </c:numRef>
          </c:xVal>
          <c:yVal>
            <c:numRef>
              <c:f>[1]Sheet1!$B$24:$G$24</c:f>
              <c:numCache>
                <c:formatCode>General</c:formatCode>
                <c:ptCount val="6"/>
                <c:pt idx="0" formatCode="0.000">
                  <c:v>0.55522380952380945</c:v>
                </c:pt>
                <c:pt idx="1">
                  <c:v>1.5449999999999997</c:v>
                </c:pt>
                <c:pt idx="2">
                  <c:v>0.33071428571428574</c:v>
                </c:pt>
                <c:pt idx="3">
                  <c:v>0.34685714285714286</c:v>
                </c:pt>
                <c:pt idx="4">
                  <c:v>0.29495238095238091</c:v>
                </c:pt>
                <c:pt idx="5">
                  <c:v>0.26166666666666671</c:v>
                </c:pt>
              </c:numCache>
            </c:numRef>
          </c:yVal>
          <c:smooth val="1"/>
          <c:extLst>
            <c:ext xmlns:c16="http://schemas.microsoft.com/office/drawing/2014/chart" uri="{C3380CC4-5D6E-409C-BE32-E72D297353CC}">
              <c16:uniqueId val="{00000000-77FD-4806-9ED3-F647C2193915}"/>
            </c:ext>
          </c:extLst>
        </c:ser>
        <c:dLbls>
          <c:showLegendKey val="0"/>
          <c:showVal val="0"/>
          <c:showCatName val="0"/>
          <c:showSerName val="0"/>
          <c:showPercent val="0"/>
          <c:showBubbleSize val="0"/>
        </c:dLbls>
        <c:axId val="430705248"/>
        <c:axId val="430707544"/>
      </c:scatterChart>
      <c:valAx>
        <c:axId val="4307052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a:t>
                </a:r>
                <a:r>
                  <a:rPr lang="en-US" baseline="0"/>
                  <a:t> of coats</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30707544"/>
        <c:crosses val="autoZero"/>
        <c:crossBetween val="midCat"/>
      </c:valAx>
      <c:valAx>
        <c:axId val="4307075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Hardness (GPa)</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3070524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Hardness comparison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5664260717410323E-2"/>
          <c:y val="4.1666666666666664E-2"/>
          <c:w val="0.8680719597550306"/>
          <c:h val="0.8416746864975212"/>
        </c:manualLayout>
      </c:layout>
      <c:scatterChart>
        <c:scatterStyle val="lineMarker"/>
        <c:varyColors val="0"/>
        <c:ser>
          <c:idx val="0"/>
          <c:order val="0"/>
          <c:tx>
            <c:v>10 Layer #1</c:v>
          </c:tx>
          <c:spPr>
            <a:ln w="25400" cap="rnd">
              <a:noFill/>
              <a:round/>
            </a:ln>
            <a:effectLst/>
          </c:spPr>
          <c:marker>
            <c:symbol val="circle"/>
            <c:size val="5"/>
            <c:spPr>
              <a:solidFill>
                <a:schemeClr val="accent1"/>
              </a:solidFill>
              <a:ln w="9525">
                <a:solidFill>
                  <a:schemeClr val="accent1"/>
                </a:solidFill>
              </a:ln>
              <a:effectLst/>
            </c:spPr>
          </c:marker>
          <c:yVal>
            <c:numRef>
              <c:f>Sheet1!$C$24</c:f>
              <c:numCache>
                <c:formatCode>General</c:formatCode>
                <c:ptCount val="1"/>
                <c:pt idx="0">
                  <c:v>217.46047619999999</c:v>
                </c:pt>
              </c:numCache>
            </c:numRef>
          </c:yVal>
          <c:smooth val="0"/>
          <c:extLst>
            <c:ext xmlns:c16="http://schemas.microsoft.com/office/drawing/2014/chart" uri="{C3380CC4-5D6E-409C-BE32-E72D297353CC}">
              <c16:uniqueId val="{00000000-4702-433C-A762-0182F7253244}"/>
            </c:ext>
          </c:extLst>
        </c:ser>
        <c:ser>
          <c:idx val="1"/>
          <c:order val="1"/>
          <c:tx>
            <c:v>10 layer #2</c:v>
          </c:tx>
          <c:spPr>
            <a:ln w="25400" cap="rnd">
              <a:noFill/>
              <a:round/>
            </a:ln>
            <a:effectLst/>
          </c:spPr>
          <c:marker>
            <c:symbol val="circle"/>
            <c:size val="5"/>
            <c:spPr>
              <a:solidFill>
                <a:schemeClr val="accent2"/>
              </a:solidFill>
              <a:ln w="9525">
                <a:solidFill>
                  <a:schemeClr val="accent2"/>
                </a:solidFill>
              </a:ln>
              <a:effectLst/>
            </c:spPr>
          </c:marker>
          <c:yVal>
            <c:numRef>
              <c:f>Sheet1!$H$24</c:f>
              <c:numCache>
                <c:formatCode>General</c:formatCode>
                <c:ptCount val="1"/>
                <c:pt idx="0">
                  <c:v>218.48380950000001</c:v>
                </c:pt>
              </c:numCache>
            </c:numRef>
          </c:yVal>
          <c:smooth val="0"/>
          <c:extLst>
            <c:ext xmlns:c16="http://schemas.microsoft.com/office/drawing/2014/chart" uri="{C3380CC4-5D6E-409C-BE32-E72D297353CC}">
              <c16:uniqueId val="{00000001-4702-433C-A762-0182F7253244}"/>
            </c:ext>
          </c:extLst>
        </c:ser>
        <c:ser>
          <c:idx val="2"/>
          <c:order val="2"/>
          <c:tx>
            <c:v>1:1 Au:Si 10 layer #1</c:v>
          </c:tx>
          <c:spPr>
            <a:ln w="25400" cap="rnd">
              <a:noFill/>
              <a:round/>
            </a:ln>
            <a:effectLst/>
          </c:spPr>
          <c:marker>
            <c:symbol val="circle"/>
            <c:size val="5"/>
            <c:spPr>
              <a:solidFill>
                <a:schemeClr val="accent3"/>
              </a:solidFill>
              <a:ln w="9525">
                <a:solidFill>
                  <a:schemeClr val="accent3"/>
                </a:solidFill>
              </a:ln>
              <a:effectLst/>
            </c:spPr>
          </c:marker>
          <c:yVal>
            <c:numRef>
              <c:f>Sheet1!$M$24</c:f>
              <c:numCache>
                <c:formatCode>General</c:formatCode>
                <c:ptCount val="1"/>
                <c:pt idx="0">
                  <c:v>213.14388890000001</c:v>
                </c:pt>
              </c:numCache>
            </c:numRef>
          </c:yVal>
          <c:smooth val="0"/>
          <c:extLst>
            <c:ext xmlns:c16="http://schemas.microsoft.com/office/drawing/2014/chart" uri="{C3380CC4-5D6E-409C-BE32-E72D297353CC}">
              <c16:uniqueId val="{00000002-4702-433C-A762-0182F7253244}"/>
            </c:ext>
          </c:extLst>
        </c:ser>
        <c:ser>
          <c:idx val="3"/>
          <c:order val="3"/>
          <c:tx>
            <c:v>1:1 Au:Si 10 layer #2</c:v>
          </c:tx>
          <c:spPr>
            <a:ln w="25400" cap="rnd">
              <a:noFill/>
              <a:round/>
            </a:ln>
            <a:effectLst/>
          </c:spPr>
          <c:marker>
            <c:symbol val="circle"/>
            <c:size val="5"/>
            <c:spPr>
              <a:solidFill>
                <a:schemeClr val="accent4"/>
              </a:solidFill>
              <a:ln w="9525">
                <a:solidFill>
                  <a:schemeClr val="accent4"/>
                </a:solidFill>
              </a:ln>
              <a:effectLst/>
            </c:spPr>
          </c:marker>
          <c:dPt>
            <c:idx val="0"/>
            <c:marker>
              <c:symbol val="circle"/>
              <c:size val="5"/>
              <c:spPr>
                <a:solidFill>
                  <a:schemeClr val="accent4"/>
                </a:solidFill>
                <a:ln w="9525">
                  <a:solidFill>
                    <a:schemeClr val="accent4"/>
                  </a:solidFill>
                </a:ln>
                <a:effectLst/>
              </c:spPr>
            </c:marker>
            <c:bubble3D val="0"/>
            <c:extLst>
              <c:ext xmlns:c16="http://schemas.microsoft.com/office/drawing/2014/chart" uri="{C3380CC4-5D6E-409C-BE32-E72D297353CC}">
                <c16:uniqueId val="{00000003-4702-433C-A762-0182F7253244}"/>
              </c:ext>
            </c:extLst>
          </c:dPt>
          <c:yVal>
            <c:numRef>
              <c:f>Sheet1!$R$24</c:f>
              <c:numCache>
                <c:formatCode>General</c:formatCode>
                <c:ptCount val="1"/>
                <c:pt idx="0">
                  <c:v>246.529</c:v>
                </c:pt>
              </c:numCache>
            </c:numRef>
          </c:yVal>
          <c:smooth val="0"/>
          <c:extLst>
            <c:ext xmlns:c16="http://schemas.microsoft.com/office/drawing/2014/chart" uri="{C3380CC4-5D6E-409C-BE32-E72D297353CC}">
              <c16:uniqueId val="{00000004-4702-433C-A762-0182F7253244}"/>
            </c:ext>
          </c:extLst>
        </c:ser>
        <c:ser>
          <c:idx val="4"/>
          <c:order val="4"/>
          <c:tx>
            <c:v>1:20 Au:Si 10 layer #1</c:v>
          </c:tx>
          <c:spPr>
            <a:ln w="25400" cap="rnd">
              <a:noFill/>
              <a:round/>
            </a:ln>
            <a:effectLst/>
          </c:spPr>
          <c:marker>
            <c:symbol val="circle"/>
            <c:size val="5"/>
            <c:spPr>
              <a:solidFill>
                <a:schemeClr val="accent5"/>
              </a:solidFill>
              <a:ln w="9525">
                <a:solidFill>
                  <a:schemeClr val="accent5"/>
                </a:solidFill>
              </a:ln>
              <a:effectLst/>
            </c:spPr>
          </c:marker>
          <c:yVal>
            <c:numRef>
              <c:f>Sheet1!$W$24</c:f>
              <c:numCache>
                <c:formatCode>General</c:formatCode>
                <c:ptCount val="1"/>
                <c:pt idx="0">
                  <c:v>197.18761900000001</c:v>
                </c:pt>
              </c:numCache>
            </c:numRef>
          </c:yVal>
          <c:smooth val="0"/>
          <c:extLst>
            <c:ext xmlns:c16="http://schemas.microsoft.com/office/drawing/2014/chart" uri="{C3380CC4-5D6E-409C-BE32-E72D297353CC}">
              <c16:uniqueId val="{00000005-4702-433C-A762-0182F7253244}"/>
            </c:ext>
          </c:extLst>
        </c:ser>
        <c:ser>
          <c:idx val="5"/>
          <c:order val="5"/>
          <c:tx>
            <c:v>1:20 Au:Si 10 layer #2</c:v>
          </c:tx>
          <c:spPr>
            <a:ln w="25400" cap="rnd">
              <a:noFill/>
              <a:round/>
            </a:ln>
            <a:effectLst/>
          </c:spPr>
          <c:marker>
            <c:symbol val="circle"/>
            <c:size val="5"/>
            <c:spPr>
              <a:solidFill>
                <a:schemeClr val="accent6"/>
              </a:solidFill>
              <a:ln w="9525">
                <a:solidFill>
                  <a:schemeClr val="accent6"/>
                </a:solidFill>
              </a:ln>
              <a:effectLst/>
            </c:spPr>
          </c:marker>
          <c:yVal>
            <c:numRef>
              <c:f>Sheet1!$W$49</c:f>
              <c:numCache>
                <c:formatCode>General</c:formatCode>
                <c:ptCount val="1"/>
                <c:pt idx="0">
                  <c:v>128.5614286</c:v>
                </c:pt>
              </c:numCache>
            </c:numRef>
          </c:yVal>
          <c:smooth val="0"/>
          <c:extLst>
            <c:ext xmlns:c16="http://schemas.microsoft.com/office/drawing/2014/chart" uri="{C3380CC4-5D6E-409C-BE32-E72D297353CC}">
              <c16:uniqueId val="{00000006-4702-433C-A762-0182F7253244}"/>
            </c:ext>
          </c:extLst>
        </c:ser>
        <c:ser>
          <c:idx val="6"/>
          <c:order val="6"/>
          <c:tx>
            <c:v>Alternating Layer 11 layer #1</c:v>
          </c:tx>
          <c:spPr>
            <a:ln w="25400" cap="rnd">
              <a:noFill/>
              <a:round/>
            </a:ln>
            <a:effectLst/>
          </c:spPr>
          <c:marker>
            <c:symbol val="circle"/>
            <c:size val="5"/>
            <c:spPr>
              <a:solidFill>
                <a:schemeClr val="accent1">
                  <a:lumMod val="60000"/>
                </a:schemeClr>
              </a:solidFill>
              <a:ln w="9525">
                <a:solidFill>
                  <a:schemeClr val="accent1">
                    <a:lumMod val="60000"/>
                  </a:schemeClr>
                </a:solidFill>
              </a:ln>
              <a:effectLst/>
            </c:spPr>
          </c:marker>
          <c:xVal>
            <c:numLit>
              <c:formatCode>General</c:formatCode>
              <c:ptCount val="1"/>
              <c:pt idx="0">
                <c:v>2</c:v>
              </c:pt>
            </c:numLit>
          </c:xVal>
          <c:yVal>
            <c:numRef>
              <c:f>Sheet1!$R$53</c:f>
              <c:numCache>
                <c:formatCode>General</c:formatCode>
                <c:ptCount val="1"/>
                <c:pt idx="0">
                  <c:v>221.9272</c:v>
                </c:pt>
              </c:numCache>
            </c:numRef>
          </c:yVal>
          <c:smooth val="0"/>
          <c:extLst>
            <c:ext xmlns:c16="http://schemas.microsoft.com/office/drawing/2014/chart" uri="{C3380CC4-5D6E-409C-BE32-E72D297353CC}">
              <c16:uniqueId val="{00000007-4702-433C-A762-0182F7253244}"/>
            </c:ext>
          </c:extLst>
        </c:ser>
        <c:ser>
          <c:idx val="7"/>
          <c:order val="7"/>
          <c:tx>
            <c:v>Alternating Layer 11 layer #2</c:v>
          </c:tx>
          <c:spPr>
            <a:ln w="25400" cap="rnd">
              <a:noFill/>
              <a:round/>
            </a:ln>
            <a:effectLst/>
          </c:spPr>
          <c:marker>
            <c:symbol val="circle"/>
            <c:size val="5"/>
            <c:spPr>
              <a:solidFill>
                <a:schemeClr val="accent2">
                  <a:lumMod val="60000"/>
                </a:schemeClr>
              </a:solidFill>
              <a:ln w="9525">
                <a:solidFill>
                  <a:schemeClr val="accent2">
                    <a:lumMod val="60000"/>
                  </a:schemeClr>
                </a:solidFill>
              </a:ln>
              <a:effectLst/>
            </c:spPr>
          </c:marker>
          <c:xVal>
            <c:numLit>
              <c:formatCode>General</c:formatCode>
              <c:ptCount val="1"/>
              <c:pt idx="0">
                <c:v>2</c:v>
              </c:pt>
            </c:numLit>
          </c:xVal>
          <c:yVal>
            <c:numRef>
              <c:f>Sheet1!$M$49</c:f>
              <c:numCache>
                <c:formatCode>General</c:formatCode>
                <c:ptCount val="1"/>
                <c:pt idx="0">
                  <c:v>180.30571430000001</c:v>
                </c:pt>
              </c:numCache>
            </c:numRef>
          </c:yVal>
          <c:smooth val="0"/>
          <c:extLst>
            <c:ext xmlns:c16="http://schemas.microsoft.com/office/drawing/2014/chart" uri="{C3380CC4-5D6E-409C-BE32-E72D297353CC}">
              <c16:uniqueId val="{00000008-4702-433C-A762-0182F7253244}"/>
            </c:ext>
          </c:extLst>
        </c:ser>
        <c:dLbls>
          <c:showLegendKey val="0"/>
          <c:showVal val="0"/>
          <c:showCatName val="0"/>
          <c:showSerName val="0"/>
          <c:showPercent val="0"/>
          <c:showBubbleSize val="0"/>
        </c:dLbls>
        <c:axId val="486967848"/>
        <c:axId val="486968176"/>
      </c:scatterChart>
      <c:valAx>
        <c:axId val="486967848"/>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86968176"/>
        <c:crosses val="autoZero"/>
        <c:crossBetween val="midCat"/>
      </c:valAx>
      <c:valAx>
        <c:axId val="48696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Hardnes</a:t>
                </a:r>
                <a:r>
                  <a:rPr lang="en-US" baseline="0"/>
                  <a:t> (MPa)</a:t>
                </a:r>
                <a:endParaRPr lang="en-US"/>
              </a:p>
            </c:rich>
          </c:tx>
          <c:layout>
            <c:manualLayout>
              <c:xMode val="edge"/>
              <c:yMode val="edge"/>
              <c:x val="0"/>
              <c:y val="0.39197543647546035"/>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6784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Hardness</a:t>
            </a:r>
            <a:r>
              <a:rPr lang="en-US" sz="2000" baseline="0"/>
              <a:t> of Silica Layers</a:t>
            </a:r>
            <a:endParaRPr lang="en-US"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#1</c:v>
          </c:tx>
          <c:spPr>
            <a:ln w="25400" cap="rnd">
              <a:noFill/>
              <a:round/>
            </a:ln>
            <a:effectLst/>
          </c:spPr>
          <c:marker>
            <c:symbol val="circle"/>
            <c:size val="5"/>
            <c:spPr>
              <a:solidFill>
                <a:schemeClr val="accent1"/>
              </a:solidFill>
              <a:ln w="9525">
                <a:solidFill>
                  <a:schemeClr val="accent1"/>
                </a:solidFill>
              </a:ln>
              <a:effectLst/>
            </c:spPr>
          </c:marker>
          <c:yVal>
            <c:numRef>
              <c:f>(Sheet1!$C$24,Sheet1!$G$24,Sheet1!$K$24,Sheet1!$O$24)</c:f>
              <c:numCache>
                <c:formatCode>General</c:formatCode>
                <c:ptCount val="4"/>
                <c:pt idx="0">
                  <c:v>239.1641176</c:v>
                </c:pt>
                <c:pt idx="1">
                  <c:v>176.91849999999994</c:v>
                </c:pt>
                <c:pt idx="2">
                  <c:v>217.46047619999999</c:v>
                </c:pt>
                <c:pt idx="3">
                  <c:v>192.76619049999999</c:v>
                </c:pt>
              </c:numCache>
            </c:numRef>
          </c:yVal>
          <c:smooth val="0"/>
          <c:extLst>
            <c:ext xmlns:c16="http://schemas.microsoft.com/office/drawing/2014/chart" uri="{C3380CC4-5D6E-409C-BE32-E72D297353CC}">
              <c16:uniqueId val="{00000000-DE55-4EAD-99DA-00C3ED726534}"/>
            </c:ext>
          </c:extLst>
        </c:ser>
        <c:ser>
          <c:idx val="1"/>
          <c:order val="1"/>
          <c:tx>
            <c:v>#2</c:v>
          </c:tx>
          <c:spPr>
            <a:ln w="25400" cap="rnd">
              <a:noFill/>
              <a:round/>
            </a:ln>
            <a:effectLst/>
          </c:spPr>
          <c:marker>
            <c:symbol val="circle"/>
            <c:size val="5"/>
            <c:spPr>
              <a:solidFill>
                <a:schemeClr val="accent2"/>
              </a:solidFill>
              <a:ln w="9525">
                <a:solidFill>
                  <a:schemeClr val="accent2"/>
                </a:solidFill>
              </a:ln>
              <a:effectLst/>
            </c:spPr>
          </c:marker>
          <c:yVal>
            <c:numRef>
              <c:f>(Sheet1!$C$48,Sheet1!$G$48,Sheet1!$K$48,Sheet1!$O$48)</c:f>
              <c:numCache>
                <c:formatCode>General</c:formatCode>
                <c:ptCount val="4"/>
                <c:pt idx="0">
                  <c:v>274.02444439999999</c:v>
                </c:pt>
                <c:pt idx="1">
                  <c:v>192.92263159999999</c:v>
                </c:pt>
                <c:pt idx="2">
                  <c:v>218.48380950000001</c:v>
                </c:pt>
                <c:pt idx="3">
                  <c:v>146.2344444</c:v>
                </c:pt>
              </c:numCache>
            </c:numRef>
          </c:yVal>
          <c:smooth val="0"/>
          <c:extLst>
            <c:ext xmlns:c16="http://schemas.microsoft.com/office/drawing/2014/chart" uri="{C3380CC4-5D6E-409C-BE32-E72D297353CC}">
              <c16:uniqueId val="{00000001-DE55-4EAD-99DA-00C3ED726534}"/>
            </c:ext>
          </c:extLst>
        </c:ser>
        <c:dLbls>
          <c:showLegendKey val="0"/>
          <c:showVal val="0"/>
          <c:showCatName val="0"/>
          <c:showSerName val="0"/>
          <c:showPercent val="0"/>
          <c:showBubbleSize val="0"/>
        </c:dLbls>
        <c:axId val="328880664"/>
        <c:axId val="328878696"/>
      </c:scatterChart>
      <c:valAx>
        <c:axId val="32888066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328878696"/>
        <c:crosses val="autoZero"/>
        <c:crossBetween val="midCat"/>
      </c:valAx>
      <c:valAx>
        <c:axId val="3288786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t>Hardness (</a:t>
                </a:r>
                <a:r>
                  <a:rPr lang="en-US" sz="1400" dirty="0" err="1"/>
                  <a:t>MPa</a:t>
                </a:r>
                <a:r>
                  <a:rPr lang="en-US" sz="1400" dirty="0"/>
                  <a:t>)</a:t>
                </a:r>
              </a:p>
            </c:rich>
          </c:tx>
          <c:layout>
            <c:manualLayout>
              <c:xMode val="edge"/>
              <c:yMode val="edge"/>
              <c:x val="1.4658379081634079E-2"/>
              <c:y val="0.38308389392897535"/>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32888066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0.37602</cdr:x>
      <cdr:y>0.61478</cdr:y>
    </cdr:from>
    <cdr:to>
      <cdr:x>0.49996</cdr:x>
      <cdr:y>0.70556</cdr:y>
    </cdr:to>
    <cdr:sp macro="" textlink="">
      <cdr:nvSpPr>
        <cdr:cNvPr id="2" name="TextBox 1">
          <a:extLst xmlns:a="http://schemas.openxmlformats.org/drawingml/2006/main">
            <a:ext uri="{FF2B5EF4-FFF2-40B4-BE49-F238E27FC236}">
              <a16:creationId xmlns:a16="http://schemas.microsoft.com/office/drawing/2014/main" id="{3B5AFE7A-0CBD-41D2-8193-513ACB147CC0}"/>
            </a:ext>
          </a:extLst>
        </cdr:cNvPr>
        <cdr:cNvSpPr txBox="1"/>
      </cdr:nvSpPr>
      <cdr:spPr>
        <a:xfrm xmlns:a="http://schemas.openxmlformats.org/drawingml/2006/main">
          <a:off x="3232403" y="2386245"/>
          <a:ext cx="1065402" cy="35233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10 layers</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964046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58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41012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38304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4/24/2019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70526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51934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4/24/2019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805506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4/24/2019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35308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4/24/2019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1929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337915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4/24/2019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a:p>
        </p:txBody>
      </p:sp>
    </p:spTree>
    <p:extLst>
      <p:ext uri="{BB962C8B-B14F-4D97-AF65-F5344CB8AC3E}">
        <p14:creationId xmlns:p14="http://schemas.microsoft.com/office/powerpoint/2010/main" val="263220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smtClean="0"/>
              <a:t>4/24/2019</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smtClean="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9" name="Rectangle 8"/>
          <p:cNvSpPr/>
          <p:nvPr userDrawn="1"/>
        </p:nvSpPr>
        <p:spPr>
          <a:xfrm>
            <a:off x="789709" y="974035"/>
            <a:ext cx="40399855" cy="357045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cxnSp>
        <p:nvCxnSpPr>
          <p:cNvPr id="10" name="Straight Connector 9"/>
          <p:cNvCxnSpPr/>
          <p:nvPr userDrawn="1"/>
        </p:nvCxnSpPr>
        <p:spPr>
          <a:xfrm>
            <a:off x="934189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17642668" y="7629109"/>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4" name="Rectangle 13"/>
          <p:cNvSpPr/>
          <p:nvPr userDrawn="1"/>
        </p:nvSpPr>
        <p:spPr>
          <a:xfrm>
            <a:off x="9639407"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5" name="Rectangle 14"/>
          <p:cNvSpPr/>
          <p:nvPr userDrawn="1"/>
        </p:nvSpPr>
        <p:spPr>
          <a:xfrm>
            <a:off x="17944700" y="8232082"/>
            <a:ext cx="22809540"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6" name="Rectangle 15"/>
          <p:cNvSpPr/>
          <p:nvPr userDrawn="1"/>
        </p:nvSpPr>
        <p:spPr>
          <a:xfrm>
            <a:off x="1332585" y="8232082"/>
            <a:ext cx="7701231" cy="27870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a:p>
        </p:txBody>
      </p:sp>
      <p:sp>
        <p:nvSpPr>
          <p:cNvPr id="17" name="Rectangle 16"/>
          <p:cNvSpPr/>
          <p:nvPr userDrawn="1"/>
        </p:nvSpPr>
        <p:spPr>
          <a:xfrm>
            <a:off x="29090841" y="36966042"/>
            <a:ext cx="12254933" cy="337144"/>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3878225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chart" Target="../charts/chart2.xml"/><Relationship Id="rId3" Type="http://schemas.openxmlformats.org/officeDocument/2006/relationships/image" Target="../media/image3.png"/><Relationship Id="rId7" Type="http://schemas.openxmlformats.org/officeDocument/2006/relationships/image" Target="../media/image7.tiff"/><Relationship Id="rId12" Type="http://schemas.openxmlformats.org/officeDocument/2006/relationships/image" Target="../media/image11.JP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0.jpeg"/><Relationship Id="rId5" Type="http://schemas.openxmlformats.org/officeDocument/2006/relationships/image" Target="../media/image5.jpeg"/><Relationship Id="rId15" Type="http://schemas.openxmlformats.org/officeDocument/2006/relationships/image" Target="../media/image12.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chart" Target="../charts/chart1.xml"/><Relationship Id="rId1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80857" y="2252412"/>
            <a:ext cx="32644080" cy="1838909"/>
          </a:xfrm>
        </p:spPr>
        <p:txBody>
          <a:bodyPr>
            <a:noAutofit/>
          </a:bodyPr>
          <a:lstStyle/>
          <a:p>
            <a:pPr algn="l"/>
            <a:r>
              <a:rPr lang="en-US" sz="11500" dirty="0">
                <a:solidFill>
                  <a:srgbClr val="000000"/>
                </a:solidFill>
                <a:latin typeface="Times New Roman" panose="02020603050405020304" pitchFamily="18" charset="0"/>
                <a:cs typeface="Times New Roman" panose="02020603050405020304" pitchFamily="18" charset="0"/>
              </a:rPr>
              <a:t>Nanoindentation of Silica Colloid Thin Films</a:t>
            </a:r>
            <a:endParaRPr lang="en-US" sz="115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2425746" y="4494782"/>
            <a:ext cx="32644080" cy="1838909"/>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lnSpc>
                <a:spcPct val="150000"/>
              </a:lnSpc>
            </a:pPr>
            <a:r>
              <a:rPr lang="en-US" sz="3800" dirty="0">
                <a:solidFill>
                  <a:schemeClr val="bg1">
                    <a:lumMod val="50000"/>
                  </a:schemeClr>
                </a:solidFill>
                <a:latin typeface="Times New Roman" panose="02020603050405020304" pitchFamily="18" charset="0"/>
                <a:cs typeface="Times New Roman" panose="02020603050405020304" pitchFamily="18" charset="0"/>
              </a:rPr>
              <a:t>Karen Knoke, Grace Baker, and Dr. Douglas Dunham, Materials Science UW-</a:t>
            </a:r>
            <a:r>
              <a:rPr lang="en-US" sz="3800" dirty="0" err="1">
                <a:solidFill>
                  <a:schemeClr val="bg1">
                    <a:lumMod val="50000"/>
                  </a:schemeClr>
                </a:solidFill>
                <a:latin typeface="Times New Roman" panose="02020603050405020304" pitchFamily="18" charset="0"/>
                <a:cs typeface="Times New Roman" panose="02020603050405020304" pitchFamily="18" charset="0"/>
              </a:rPr>
              <a:t>Eau</a:t>
            </a:r>
            <a:r>
              <a:rPr lang="en-US" sz="3800" dirty="0">
                <a:solidFill>
                  <a:schemeClr val="bg1">
                    <a:lumMod val="50000"/>
                  </a:schemeClr>
                </a:solidFill>
                <a:latin typeface="Times New Roman" panose="02020603050405020304" pitchFamily="18" charset="0"/>
                <a:cs typeface="Times New Roman" panose="02020603050405020304" pitchFamily="18" charset="0"/>
              </a:rPr>
              <a:t> Claire, </a:t>
            </a:r>
            <a:r>
              <a:rPr lang="en-US" sz="3800" dirty="0" err="1">
                <a:solidFill>
                  <a:schemeClr val="bg1">
                    <a:lumMod val="50000"/>
                  </a:schemeClr>
                </a:solidFill>
                <a:latin typeface="Times New Roman" panose="02020603050405020304" pitchFamily="18" charset="0"/>
                <a:cs typeface="Times New Roman" panose="02020603050405020304" pitchFamily="18" charset="0"/>
              </a:rPr>
              <a:t>Eau</a:t>
            </a:r>
            <a:r>
              <a:rPr lang="en-US" sz="3800" dirty="0">
                <a:solidFill>
                  <a:schemeClr val="bg1">
                    <a:lumMod val="50000"/>
                  </a:schemeClr>
                </a:solidFill>
                <a:latin typeface="Times New Roman" panose="02020603050405020304" pitchFamily="18" charset="0"/>
                <a:cs typeface="Times New Roman" panose="02020603050405020304" pitchFamily="18" charset="0"/>
              </a:rPr>
              <a:t> Claire, WI</a:t>
            </a:r>
            <a:endParaRPr lang="en-US" sz="3818" dirty="0">
              <a:solidFill>
                <a:schemeClr val="bg1">
                  <a:lumMod val="50000"/>
                </a:schemeClr>
              </a:solidFill>
              <a:latin typeface="Times New Roman" panose="02020603050405020304" pitchFamily="18" charset="0"/>
              <a:cs typeface="Times New Roman" panose="02020603050405020304" pitchFamily="18" charset="0"/>
            </a:endParaRPr>
          </a:p>
          <a:p>
            <a:pPr algn="l">
              <a:lnSpc>
                <a:spcPct val="150000"/>
              </a:lnSpc>
            </a:pPr>
            <a:r>
              <a:rPr lang="en-US" sz="3800" dirty="0">
                <a:solidFill>
                  <a:schemeClr val="bg1">
                    <a:lumMod val="50000"/>
                  </a:schemeClr>
                </a:solidFill>
                <a:latin typeface="Times New Roman" panose="02020603050405020304" pitchFamily="18" charset="0"/>
                <a:cs typeface="Times New Roman" panose="02020603050405020304" pitchFamily="18" charset="0"/>
              </a:rPr>
              <a:t>Yana </a:t>
            </a:r>
            <a:r>
              <a:rPr lang="en-US" sz="3800" dirty="0" err="1">
                <a:solidFill>
                  <a:schemeClr val="bg1">
                    <a:lumMod val="50000"/>
                  </a:schemeClr>
                </a:solidFill>
                <a:latin typeface="Times New Roman" panose="02020603050405020304" pitchFamily="18" charset="0"/>
                <a:cs typeface="Times New Roman" panose="02020603050405020304" pitchFamily="18" charset="0"/>
              </a:rPr>
              <a:t>Astter</a:t>
            </a:r>
            <a:r>
              <a:rPr lang="en-US" sz="3800" dirty="0">
                <a:solidFill>
                  <a:schemeClr val="bg1">
                    <a:lumMod val="50000"/>
                  </a:schemeClr>
                </a:solidFill>
                <a:latin typeface="Times New Roman" panose="02020603050405020304" pitchFamily="18" charset="0"/>
                <a:cs typeface="Times New Roman" panose="02020603050405020304" pitchFamily="18" charset="0"/>
              </a:rPr>
              <a:t>, and Dr. John Kirk, Chemistry Department, Carthage College, Kenosha, WI  </a:t>
            </a:r>
          </a:p>
        </p:txBody>
      </p:sp>
      <p:pic>
        <p:nvPicPr>
          <p:cNvPr id="1044" name="Picture 20" descr="https://lh3.googleusercontent.com/7ICuwCLAEGbNecT51ySXehpqIxSk3xKGAsZkfl5mKO6D2jF1tQdhtCD0GKnEgtejtoyCVF9jgFRxXuqtQNeHUmDr6419WLFjhg7cLzi_Pw6hTxS30F8K9Sbu7r0xV0hHQjw8GP_c"/>
          <p:cNvPicPr>
            <a:picLocks noChangeAspect="1" noChangeArrowheads="1"/>
          </p:cNvPicPr>
          <p:nvPr/>
        </p:nvPicPr>
        <p:blipFill rotWithShape="1">
          <a:blip r:embed="rId2">
            <a:extLst>
              <a:ext uri="{28A0092B-C50C-407E-A947-70E740481C1C}">
                <a14:useLocalDpi xmlns:a14="http://schemas.microsoft.com/office/drawing/2010/main" val="0"/>
              </a:ext>
            </a:extLst>
          </a:blip>
          <a:srcRect l="28139" t="39399" r="34720" b="31725"/>
          <a:stretch/>
        </p:blipFill>
        <p:spPr bwMode="auto">
          <a:xfrm>
            <a:off x="31541187" y="9475691"/>
            <a:ext cx="3360557" cy="3601646"/>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1174355" y="7779793"/>
            <a:ext cx="6774556"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Introduction</a:t>
            </a:r>
          </a:p>
        </p:txBody>
      </p:sp>
      <p:sp>
        <p:nvSpPr>
          <p:cNvPr id="28" name="TextBox 27"/>
          <p:cNvSpPr txBox="1"/>
          <p:nvPr/>
        </p:nvSpPr>
        <p:spPr>
          <a:xfrm>
            <a:off x="1235637" y="23615545"/>
            <a:ext cx="6593305"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Methods</a:t>
            </a:r>
          </a:p>
        </p:txBody>
      </p:sp>
      <p:sp>
        <p:nvSpPr>
          <p:cNvPr id="29" name="TextBox 28"/>
          <p:cNvSpPr txBox="1"/>
          <p:nvPr/>
        </p:nvSpPr>
        <p:spPr>
          <a:xfrm>
            <a:off x="30168704" y="33662523"/>
            <a:ext cx="7940842"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Acknowledgments </a:t>
            </a:r>
          </a:p>
        </p:txBody>
      </p:sp>
      <p:sp>
        <p:nvSpPr>
          <p:cNvPr id="3" name="Rectangle 2">
            <a:extLst>
              <a:ext uri="{FF2B5EF4-FFF2-40B4-BE49-F238E27FC236}">
                <a16:creationId xmlns:a16="http://schemas.microsoft.com/office/drawing/2014/main" id="{104D36E8-D64A-456C-9DC3-8C558A380ABC}"/>
              </a:ext>
            </a:extLst>
          </p:cNvPr>
          <p:cNvSpPr/>
          <p:nvPr/>
        </p:nvSpPr>
        <p:spPr>
          <a:xfrm>
            <a:off x="1235637" y="9113959"/>
            <a:ext cx="7193355" cy="14865608"/>
          </a:xfrm>
          <a:prstGeom prst="rect">
            <a:avLst/>
          </a:prstGeom>
        </p:spPr>
        <p:txBody>
          <a:bodyPr wrap="square" anchor="t">
            <a:spAutoFit/>
          </a:bodyPr>
          <a:lstStyle/>
          <a:p>
            <a:r>
              <a:rPr lang="en-US" sz="3200" dirty="0">
                <a:latin typeface="Times New Roman" panose="02020603050405020304" pitchFamily="18" charset="0"/>
                <a:ea typeface="Calibri" panose="020F0502020204030204" pitchFamily="34" charset="0"/>
                <a:cs typeface="Times New Roman" panose="02020603050405020304" pitchFamily="18" charset="0"/>
              </a:rPr>
              <a:t>Silica colloid films are technologically important as they can serve as the matrix to hold nanoparticles for the fabrication of thin film sensors. Thin film sensors need to be durable to function in a variety of environments. A </a:t>
            </a:r>
            <a:r>
              <a:rPr lang="en-US" sz="3200" dirty="0" err="1">
                <a:latin typeface="Times New Roman" panose="02020603050405020304" pitchFamily="18" charset="0"/>
                <a:ea typeface="Calibri" panose="020F0502020204030204" pitchFamily="34" charset="0"/>
                <a:cs typeface="Times New Roman" panose="02020603050405020304" pitchFamily="18" charset="0"/>
              </a:rPr>
              <a:t>Hysitron</a:t>
            </a:r>
            <a:r>
              <a:rPr lang="en-US" sz="3200" dirty="0">
                <a:latin typeface="Times New Roman" panose="02020603050405020304" pitchFamily="18" charset="0"/>
                <a:ea typeface="Calibri" panose="020F0502020204030204" pitchFamily="34" charset="0"/>
                <a:cs typeface="Times New Roman" panose="02020603050405020304" pitchFamily="18" charset="0"/>
              </a:rPr>
              <a:t> </a:t>
            </a:r>
            <a:r>
              <a:rPr lang="en-US" sz="3200" dirty="0" err="1">
                <a:latin typeface="Times New Roman" panose="02020603050405020304" pitchFamily="18" charset="0"/>
                <a:ea typeface="Calibri" panose="020F0502020204030204" pitchFamily="34" charset="0"/>
                <a:cs typeface="Times New Roman" panose="02020603050405020304" pitchFamily="18" charset="0"/>
              </a:rPr>
              <a:t>nanoindentor</a:t>
            </a:r>
            <a:r>
              <a:rPr lang="en-US" sz="3200" dirty="0">
                <a:latin typeface="Times New Roman" panose="02020603050405020304" pitchFamily="18" charset="0"/>
                <a:ea typeface="Calibri" panose="020F0502020204030204" pitchFamily="34" charset="0"/>
                <a:cs typeface="Times New Roman" panose="02020603050405020304" pitchFamily="18" charset="0"/>
              </a:rPr>
              <a:t> was used to test the hardness of three sets of silica colloid thin films. The first set was slip casted and sintered at temperatures varying by 100 C (700C-1100C). The second set was spin coated using various layer thicknesses (1-20 coats). The third set consisted of various layer thickness and gold nanoparticles with a silica matrix of various layers. Of the sintered samples our findings indicated samples sintered at higher temperatures had a higher hardness. </a:t>
            </a:r>
            <a:r>
              <a:rPr lang="en-US" sz="3200" dirty="0">
                <a:latin typeface="Times New Roman" panose="02020603050405020304" pitchFamily="18" charset="0"/>
                <a:cs typeface="Times New Roman" panose="02020603050405020304" pitchFamily="18" charset="0"/>
              </a:rPr>
              <a:t>Of the spin coated samples it was found that the third layer, from the second set, had the highest hardness, but that could be due to an uneven spread of silica. The thickness of the first two sets were also found to observe the difference between the slip casted and spin coated samples. The spin coated samples had a thinner film. As for the samples with the gold nanoparticles we found that adding gold nanoparticles do not compromise the silica matrix.   </a:t>
            </a:r>
          </a:p>
        </p:txBody>
      </p:sp>
      <p:sp>
        <p:nvSpPr>
          <p:cNvPr id="12" name="TextBox 11">
            <a:extLst>
              <a:ext uri="{FF2B5EF4-FFF2-40B4-BE49-F238E27FC236}">
                <a16:creationId xmlns:a16="http://schemas.microsoft.com/office/drawing/2014/main" id="{CB36C3D5-DED5-4A3F-86AC-45296A9FB9FA}"/>
              </a:ext>
            </a:extLst>
          </p:cNvPr>
          <p:cNvSpPr txBox="1"/>
          <p:nvPr/>
        </p:nvSpPr>
        <p:spPr>
          <a:xfrm>
            <a:off x="30533728" y="34993432"/>
            <a:ext cx="7655807" cy="1631216"/>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UW-</a:t>
            </a:r>
            <a:r>
              <a:rPr lang="en-US" sz="3200" dirty="0" err="1">
                <a:latin typeface="Times New Roman" panose="02020603050405020304" pitchFamily="18" charset="0"/>
                <a:cs typeface="Times New Roman" panose="02020603050405020304" pitchFamily="18" charset="0"/>
              </a:rPr>
              <a:t>Eau</a:t>
            </a:r>
            <a:r>
              <a:rPr lang="en-US" sz="3200" dirty="0">
                <a:latin typeface="Times New Roman" panose="02020603050405020304" pitchFamily="18" charset="0"/>
                <a:cs typeface="Times New Roman" panose="02020603050405020304" pitchFamily="18" charset="0"/>
              </a:rPr>
              <a:t> Claire Materials Science Program</a:t>
            </a:r>
          </a:p>
          <a:p>
            <a:r>
              <a:rPr lang="en-US" sz="3200" dirty="0">
                <a:latin typeface="Times New Roman" panose="02020603050405020304" pitchFamily="18" charset="0"/>
                <a:cs typeface="Times New Roman" panose="02020603050405020304" pitchFamily="18" charset="0"/>
              </a:rPr>
              <a:t>Dr. Anthony Wagner</a:t>
            </a:r>
          </a:p>
          <a:p>
            <a:endParaRPr lang="en-US" sz="36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A785D711-02B9-417D-9CA5-68AF7A8682AD}"/>
              </a:ext>
            </a:extLst>
          </p:cNvPr>
          <p:cNvSpPr txBox="1"/>
          <p:nvPr/>
        </p:nvSpPr>
        <p:spPr>
          <a:xfrm>
            <a:off x="1235637" y="25025261"/>
            <a:ext cx="7100806" cy="2062103"/>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Using the </a:t>
            </a:r>
            <a:r>
              <a:rPr lang="en-US" sz="3200" dirty="0" err="1">
                <a:latin typeface="Times New Roman" panose="02020603050405020304" pitchFamily="18" charset="0"/>
                <a:cs typeface="Times New Roman" panose="02020603050405020304" pitchFamily="18" charset="0"/>
              </a:rPr>
              <a:t>Hystiron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Nanoindentor</a:t>
            </a:r>
            <a:r>
              <a:rPr lang="en-US" sz="3200" dirty="0">
                <a:latin typeface="Times New Roman" panose="02020603050405020304" pitchFamily="18" charset="0"/>
                <a:cs typeface="Times New Roman" panose="02020603050405020304" pitchFamily="18" charset="0"/>
              </a:rPr>
              <a:t>, a load function of five second approach, two second hold, and five second unload was used for each of the samples. </a:t>
            </a:r>
          </a:p>
        </p:txBody>
      </p:sp>
      <p:grpSp>
        <p:nvGrpSpPr>
          <p:cNvPr id="5" name="Group 4">
            <a:extLst>
              <a:ext uri="{FF2B5EF4-FFF2-40B4-BE49-F238E27FC236}">
                <a16:creationId xmlns:a16="http://schemas.microsoft.com/office/drawing/2014/main" id="{8D7C56C9-1D41-4157-9F05-5F55969B1A5B}"/>
              </a:ext>
            </a:extLst>
          </p:cNvPr>
          <p:cNvGrpSpPr/>
          <p:nvPr/>
        </p:nvGrpSpPr>
        <p:grpSpPr>
          <a:xfrm>
            <a:off x="9627385" y="12890976"/>
            <a:ext cx="3647503" cy="3367890"/>
            <a:chOff x="25531949" y="33262784"/>
            <a:chExt cx="5011388" cy="3288696"/>
          </a:xfrm>
        </p:grpSpPr>
        <p:pic>
          <p:nvPicPr>
            <p:cNvPr id="1052" name="Picture 28" descr="https://lh4.googleusercontent.com/nlh9V6nbLM_cyaq71SCkR3avACWhiiE3IGHL4x2byjYOo1ZnUOuB5E37JnxcHAd9YKf0BIU2Qd45FxQNbaAO3RSjZ-Ms7E1Tq2bYkMi4e38z99onUAtavVspjV5mM4mTX5hFlJHU13rCcWoE9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55" t="21400" r="29051" b="12669"/>
            <a:stretch/>
          </p:blipFill>
          <p:spPr bwMode="auto">
            <a:xfrm>
              <a:off x="25531949" y="33262784"/>
              <a:ext cx="5011388" cy="2588821"/>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72">
              <a:extLst>
                <a:ext uri="{FF2B5EF4-FFF2-40B4-BE49-F238E27FC236}">
                  <a16:creationId xmlns:a16="http://schemas.microsoft.com/office/drawing/2014/main" id="{D1FF401E-725E-4027-9732-7DA630A5F813}"/>
                </a:ext>
              </a:extLst>
            </p:cNvPr>
            <p:cNvSpPr txBox="1"/>
            <p:nvPr/>
          </p:nvSpPr>
          <p:spPr>
            <a:xfrm>
              <a:off x="27293094" y="35866671"/>
              <a:ext cx="2336059" cy="684809"/>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1100 C</a:t>
              </a:r>
            </a:p>
          </p:txBody>
        </p:sp>
      </p:grpSp>
      <p:sp>
        <p:nvSpPr>
          <p:cNvPr id="60" name="TextBox 59">
            <a:extLst>
              <a:ext uri="{FF2B5EF4-FFF2-40B4-BE49-F238E27FC236}">
                <a16:creationId xmlns:a16="http://schemas.microsoft.com/office/drawing/2014/main" id="{2FC52573-E52F-416D-AFDD-63EC28D521C3}"/>
              </a:ext>
            </a:extLst>
          </p:cNvPr>
          <p:cNvSpPr txBox="1"/>
          <p:nvPr/>
        </p:nvSpPr>
        <p:spPr>
          <a:xfrm>
            <a:off x="18536354" y="7779793"/>
            <a:ext cx="5635183"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Results</a:t>
            </a:r>
          </a:p>
        </p:txBody>
      </p:sp>
      <p:pic>
        <p:nvPicPr>
          <p:cNvPr id="9" name="Picture 8">
            <a:extLst>
              <a:ext uri="{FF2B5EF4-FFF2-40B4-BE49-F238E27FC236}">
                <a16:creationId xmlns:a16="http://schemas.microsoft.com/office/drawing/2014/main" id="{7E7A67FB-9D23-4041-8757-8F28CDDC2793}"/>
              </a:ext>
            </a:extLst>
          </p:cNvPr>
          <p:cNvPicPr>
            <a:picLocks noChangeAspect="1"/>
          </p:cNvPicPr>
          <p:nvPr/>
        </p:nvPicPr>
        <p:blipFill>
          <a:blip r:embed="rId4"/>
          <a:stretch>
            <a:fillRect/>
          </a:stretch>
        </p:blipFill>
        <p:spPr>
          <a:xfrm>
            <a:off x="9459595" y="27496315"/>
            <a:ext cx="7967667" cy="3893697"/>
          </a:xfrm>
          <a:prstGeom prst="rect">
            <a:avLst/>
          </a:prstGeom>
        </p:spPr>
      </p:pic>
      <p:graphicFrame>
        <p:nvGraphicFramePr>
          <p:cNvPr id="54" name="Table 53">
            <a:extLst>
              <a:ext uri="{FF2B5EF4-FFF2-40B4-BE49-F238E27FC236}">
                <a16:creationId xmlns:a16="http://schemas.microsoft.com/office/drawing/2014/main" id="{2515114E-35D0-441A-AF79-70D703277838}"/>
              </a:ext>
            </a:extLst>
          </p:cNvPr>
          <p:cNvGraphicFramePr>
            <a:graphicFrameLocks noGrp="1"/>
          </p:cNvGraphicFramePr>
          <p:nvPr>
            <p:extLst>
              <p:ext uri="{D42A27DB-BD31-4B8C-83A1-F6EECF244321}">
                <p14:modId xmlns:p14="http://schemas.microsoft.com/office/powerpoint/2010/main" val="3748665899"/>
              </p:ext>
            </p:extLst>
          </p:nvPr>
        </p:nvGraphicFramePr>
        <p:xfrm>
          <a:off x="9990906" y="7956842"/>
          <a:ext cx="7020044" cy="3989832"/>
        </p:xfrm>
        <a:graphic>
          <a:graphicData uri="http://schemas.openxmlformats.org/drawingml/2006/table">
            <a:tbl>
              <a:tblPr firstRow="1" firstCol="1" bandRow="1"/>
              <a:tblGrid>
                <a:gridCol w="3510022">
                  <a:extLst>
                    <a:ext uri="{9D8B030D-6E8A-4147-A177-3AD203B41FA5}">
                      <a16:colId xmlns:a16="http://schemas.microsoft.com/office/drawing/2014/main" val="4037123226"/>
                    </a:ext>
                  </a:extLst>
                </a:gridCol>
                <a:gridCol w="3510022">
                  <a:extLst>
                    <a:ext uri="{9D8B030D-6E8A-4147-A177-3AD203B41FA5}">
                      <a16:colId xmlns:a16="http://schemas.microsoft.com/office/drawing/2014/main" val="1841230160"/>
                    </a:ext>
                  </a:extLst>
                </a:gridCol>
              </a:tblGrid>
              <a:tr h="492617">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Sample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Force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4543893"/>
                  </a:ext>
                </a:extLst>
              </a:tr>
              <a:tr h="492617">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1100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10,000 </a:t>
                      </a:r>
                      <a:r>
                        <a:rPr lang="en-US" sz="3200" dirty="0" err="1">
                          <a:effectLst/>
                          <a:latin typeface="Calibri" panose="020F0502020204030204" pitchFamily="34" charset="0"/>
                          <a:ea typeface="Calibri" panose="020F0502020204030204" pitchFamily="34" charset="0"/>
                          <a:cs typeface="Times New Roman" panose="02020603050405020304" pitchFamily="18" charset="0"/>
                        </a:rPr>
                        <a:t>uN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119187"/>
                  </a:ext>
                </a:extLst>
              </a:tr>
              <a:tr h="492617">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1000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10,000 uN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418152"/>
                  </a:ext>
                </a:extLst>
              </a:tr>
              <a:tr h="492617">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900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10,000 uN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4622377"/>
                  </a:ext>
                </a:extLst>
              </a:tr>
              <a:tr h="492617">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800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10,000 </a:t>
                      </a:r>
                      <a:r>
                        <a:rPr lang="en-US" sz="3200" dirty="0" err="1">
                          <a:effectLst/>
                          <a:latin typeface="Calibri" panose="020F0502020204030204" pitchFamily="34" charset="0"/>
                          <a:ea typeface="Calibri" panose="020F0502020204030204" pitchFamily="34" charset="0"/>
                          <a:cs typeface="Times New Roman" panose="02020603050405020304" pitchFamily="18" charset="0"/>
                        </a:rPr>
                        <a:t>uN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5550727"/>
                  </a:ext>
                </a:extLst>
              </a:tr>
              <a:tr h="492617">
                <a:tc>
                  <a:txBody>
                    <a:bodyPr/>
                    <a:lstStyle/>
                    <a:p>
                      <a:pPr marL="0" marR="0">
                        <a:lnSpc>
                          <a:spcPct val="107000"/>
                        </a:lnSpc>
                        <a:spcBef>
                          <a:spcPts val="0"/>
                        </a:spcBef>
                        <a:spcAft>
                          <a:spcPts val="0"/>
                        </a:spcAft>
                      </a:pPr>
                      <a:r>
                        <a:rPr lang="en-US" sz="3200">
                          <a:effectLst/>
                          <a:latin typeface="Calibri" panose="020F0502020204030204" pitchFamily="34" charset="0"/>
                          <a:ea typeface="Calibri" panose="020F0502020204030204" pitchFamily="34" charset="0"/>
                          <a:cs typeface="Times New Roman" panose="02020603050405020304" pitchFamily="18" charset="0"/>
                        </a:rPr>
                        <a:t>700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2,500 </a:t>
                      </a:r>
                      <a:r>
                        <a:rPr lang="en-US" sz="3200" dirty="0" err="1">
                          <a:effectLst/>
                          <a:latin typeface="Calibri" panose="020F0502020204030204" pitchFamily="34" charset="0"/>
                          <a:ea typeface="Calibri" panose="020F0502020204030204" pitchFamily="34" charset="0"/>
                          <a:cs typeface="Times New Roman" panose="02020603050405020304" pitchFamily="18" charset="0"/>
                        </a:rPr>
                        <a:t>uN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2894462"/>
                  </a:ext>
                </a:extLst>
              </a:tr>
              <a:tr h="492617">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Control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1,000 </a:t>
                      </a:r>
                      <a:r>
                        <a:rPr lang="en-US" sz="3200" dirty="0" err="1">
                          <a:effectLst/>
                          <a:latin typeface="Calibri" panose="020F0502020204030204" pitchFamily="34" charset="0"/>
                          <a:ea typeface="Calibri" panose="020F0502020204030204" pitchFamily="34" charset="0"/>
                          <a:cs typeface="Times New Roman" panose="02020603050405020304" pitchFamily="18" charset="0"/>
                        </a:rPr>
                        <a:t>uN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9187725"/>
                  </a:ext>
                </a:extLst>
              </a:tr>
              <a:tr h="492617">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Spin Coated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3200" dirty="0">
                          <a:effectLst/>
                          <a:latin typeface="Calibri" panose="020F0502020204030204" pitchFamily="34" charset="0"/>
                          <a:ea typeface="Calibri" panose="020F0502020204030204" pitchFamily="34" charset="0"/>
                          <a:cs typeface="Times New Roman" panose="02020603050405020304" pitchFamily="18" charset="0"/>
                        </a:rPr>
                        <a:t>1,000 </a:t>
                      </a:r>
                      <a:r>
                        <a:rPr lang="en-US" sz="3200" dirty="0" err="1">
                          <a:effectLst/>
                          <a:latin typeface="Calibri" panose="020F0502020204030204" pitchFamily="34" charset="0"/>
                          <a:ea typeface="Calibri" panose="020F0502020204030204" pitchFamily="34" charset="0"/>
                          <a:cs typeface="Times New Roman" panose="02020603050405020304" pitchFamily="18" charset="0"/>
                        </a:rPr>
                        <a:t>uN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606831"/>
                  </a:ext>
                </a:extLst>
              </a:tr>
            </a:tbl>
          </a:graphicData>
        </a:graphic>
      </p:graphicFrame>
      <p:pic>
        <p:nvPicPr>
          <p:cNvPr id="58" name="Picture 4" descr="https://attachment.outlook.office.net/owa/KNOKEKA2697@uwec.edu/service.svc/s/GetFileAttachment?id=AAMkADU1MzBhMTNlLTU5MDMtNGIxNS05Y2QwLTU2ZjdhZTQ5ZWM0MABGAAAAAAAuEYEzraCaQrNnp%2FsNm13UBwDOcaTWYYJVQZTCKUwzo3%2BbAAAANuhAAABhb55%2BJr3cRIjcG%2ByyPF4gAAHpW3QCAAABEgAQAILIAcGAKxdKm6zbUn6GtqI%3D&amp;X-OWA-CANARY=oqt2yuSQK0CWD2M5UoimlYBMrOgj3dUY45imBFwAMFC2OeB9CgAzF_D8M_ht2BeWzjWSernKzro.&amp;token=eyJhbGciOiJSUzI1NiIsImtpZCI6IjA2MDBGOUY2NzQ2MjA3MzdFNzM0MDRFMjg3QzQ1QTgxOENCN0NFQjgiLCJ4NXQiOiJCZ0Q1OW5SaUJ6Zm5OQVRpaDhSYWdZeTN6cmciLCJ0eXAiOiJKV1QifQ.eyJ2ZXIiOiJFeGNoYW5nZS5DYWxsYmFjay5WMSIsImFwcGN0eHNlbmRlciI6Ik93YURvd25sb2FkQGRkMDY4Yjk3LTc1OTMtNDkzOC04YjMyLTE0ZmFlZjJhZjFkOCIsImFwcGN0eCI6IntcIm1zZXhjaHByb3RcIjpcIm93YVwiLFwicHJpbWFyeXNpZFwiOlwiUy0xLTUtMjEtMjg3NzA3Nzk0Ny00MTE1ODk0MzgtNDA3OTkwNTg0Ny02NTAwNzM5XCIsXCJwdWlkXCI6XCIxMTUzOTc3MDI1MjUyMTY1OTQyXCIsXCJvaWRcIjpcIjZhMWFkZDEzLWNhN2YtNGY1YS1iNzQ2LWUwMTk2NmVhZWY0YlwiLFwic2NvcGVcIjpcIk93YURvd25sb2FkXCJ9IiwibmJmIjoxNTMwMjA5ODU1LCJleHAiOjE1MzAyMTA0NTUsImlzcyI6IjAwMDAwMDAyLTAwMDAtMGZmMS1jZTAwLTAwMDAwMDAwMDAwMEBkZDA2OGI5Ny03NTkzLTQ5MzgtOGIzMi0xNGZhZWYyYWYxZDgiLCJhdWQiOiIwMDAwMDAwMi0wMDAwLTBmZjEtY2UwMC0wMDAwMDAwMDAwMDAvYXR0YWNobWVudC5vdXRsb29rLm9mZmljZS5uZXRAZGQwNjhiOTctNzU5My00OTM4LThiMzItMTRmYWVmMmFmMWQ4In0.KcX_u0kGWCbiwZHtG6kMAJtXz0RiCC4Z8dEMXbdKBH5CzH-Hr6gVz9poExbn_k6h8XG-AkwMWxXoDiXfGuEnQZ3-8eQ0FQURH37GXVOKX2gh-g7Zm4aRUG8pm8_gVqf_Yk6vzIW6-jhwYscMYO3zldMCGyqdxDz9Hdv_2Q0ElVzxgjMEuAZ1DHHdBXngyB3tnwHemVKHD5Zw0BbimzrkNCSogJhJnAL2wgoN6bCclAqg-m7A6J_79oTNGKa-RGIhJvKN5bNWgCKHIboVl1NqL27jVbSyKDVmODWe_C5wGfj0MrqN9E0X6iigNBYSNOFd0ZjoY_l_MLLbFJwUxVRFXg&amp;owa=outlook.office.com&amp;isImagePreview=True">
            <a:extLst>
              <a:ext uri="{FF2B5EF4-FFF2-40B4-BE49-F238E27FC236}">
                <a16:creationId xmlns:a16="http://schemas.microsoft.com/office/drawing/2014/main" id="{4BCDD05F-AA23-4C4F-B13B-04E4C1B8AF50}"/>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4571"/>
          <a:stretch/>
        </p:blipFill>
        <p:spPr bwMode="auto">
          <a:xfrm>
            <a:off x="2031473" y="27642260"/>
            <a:ext cx="5715557" cy="36620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62431D4-B72D-432C-B2B7-EA79B85C646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8909" t="3092" r="28133" b="20725"/>
          <a:stretch/>
        </p:blipFill>
        <p:spPr>
          <a:xfrm>
            <a:off x="31587436" y="17289375"/>
            <a:ext cx="3588627" cy="3540273"/>
          </a:xfrm>
          <a:prstGeom prst="rect">
            <a:avLst/>
          </a:prstGeom>
        </p:spPr>
      </p:pic>
      <p:sp>
        <p:nvSpPr>
          <p:cNvPr id="15" name="TextBox 14">
            <a:extLst>
              <a:ext uri="{FF2B5EF4-FFF2-40B4-BE49-F238E27FC236}">
                <a16:creationId xmlns:a16="http://schemas.microsoft.com/office/drawing/2014/main" id="{B5A5BEEE-20FF-4E15-93F0-2B521987E7E2}"/>
              </a:ext>
            </a:extLst>
          </p:cNvPr>
          <p:cNvSpPr txBox="1"/>
          <p:nvPr/>
        </p:nvSpPr>
        <p:spPr>
          <a:xfrm>
            <a:off x="31450277" y="13330999"/>
            <a:ext cx="4746715"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Sintered Sample that was slip casted at 800 C</a:t>
            </a:r>
          </a:p>
        </p:txBody>
      </p:sp>
      <p:sp>
        <p:nvSpPr>
          <p:cNvPr id="27" name="TextBox 26">
            <a:extLst>
              <a:ext uri="{FF2B5EF4-FFF2-40B4-BE49-F238E27FC236}">
                <a16:creationId xmlns:a16="http://schemas.microsoft.com/office/drawing/2014/main" id="{31300408-13B7-4807-B14B-D7FA343615A3}"/>
              </a:ext>
            </a:extLst>
          </p:cNvPr>
          <p:cNvSpPr txBox="1"/>
          <p:nvPr/>
        </p:nvSpPr>
        <p:spPr>
          <a:xfrm>
            <a:off x="31539630" y="20989662"/>
            <a:ext cx="4864692"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AFM at 1.13um</a:t>
            </a:r>
          </a:p>
          <a:p>
            <a:r>
              <a:rPr lang="en-US" sz="3200" dirty="0">
                <a:latin typeface="Times New Roman" panose="02020603050405020304" pitchFamily="18" charset="0"/>
                <a:cs typeface="Times New Roman" panose="02020603050405020304" pitchFamily="18" charset="0"/>
              </a:rPr>
              <a:t>Silica Particle Packing</a:t>
            </a:r>
          </a:p>
        </p:txBody>
      </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922672" y="17295848"/>
            <a:ext cx="4460931" cy="3472033"/>
          </a:xfrm>
          <a:prstGeom prst="rect">
            <a:avLst/>
          </a:prstGeom>
        </p:spPr>
      </p:pic>
      <p:sp>
        <p:nvSpPr>
          <p:cNvPr id="11" name="TextBox 10"/>
          <p:cNvSpPr txBox="1"/>
          <p:nvPr/>
        </p:nvSpPr>
        <p:spPr>
          <a:xfrm>
            <a:off x="1235637" y="31859214"/>
            <a:ext cx="6947556" cy="353943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On each sample, we tested 15  points in a concentrated area. </a:t>
            </a:r>
            <a:r>
              <a:rPr lang="en-US" sz="3200" dirty="0">
                <a:solidFill>
                  <a:prstClr val="black"/>
                </a:solidFill>
                <a:latin typeface="Times New Roman" panose="02020603050405020304" pitchFamily="18" charset="0"/>
                <a:cs typeface="Times New Roman" panose="02020603050405020304" pitchFamily="18" charset="0"/>
              </a:rPr>
              <a:t>We then tested five to eight points on various spots around the sample, making sure to stay over the area of the magnet to ensure a stable surface for the diamond tip to approach. </a:t>
            </a:r>
          </a:p>
          <a:p>
            <a:endParaRPr lang="en-US" sz="3200" dirty="0">
              <a:latin typeface="Times New Roman" panose="02020603050405020304" pitchFamily="18" charset="0"/>
              <a:cs typeface="Times New Roman" panose="02020603050405020304" pitchFamily="18" charset="0"/>
            </a:endParaRPr>
          </a:p>
        </p:txBody>
      </p:sp>
      <p:pic>
        <p:nvPicPr>
          <p:cNvPr id="45" name="Content Placeholder 14">
            <a:extLst>
              <a:ext uri="{FF2B5EF4-FFF2-40B4-BE49-F238E27FC236}">
                <a16:creationId xmlns:a16="http://schemas.microsoft.com/office/drawing/2014/main" id="{60BE273D-AB55-46CF-B078-13E1DD9DE23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501756" y="9575540"/>
            <a:ext cx="3360557" cy="3360557"/>
          </a:xfrm>
          <a:prstGeom prst="rect">
            <a:avLst/>
          </a:prstGeom>
        </p:spPr>
      </p:pic>
      <p:graphicFrame>
        <p:nvGraphicFramePr>
          <p:cNvPr id="47" name="Chart 46">
            <a:extLst>
              <a:ext uri="{FF2B5EF4-FFF2-40B4-BE49-F238E27FC236}">
                <a16:creationId xmlns:a16="http://schemas.microsoft.com/office/drawing/2014/main" id="{DCBCA641-EE1C-4D39-9310-759C451A3D09}"/>
              </a:ext>
            </a:extLst>
          </p:cNvPr>
          <p:cNvGraphicFramePr>
            <a:graphicFrameLocks/>
          </p:cNvGraphicFramePr>
          <p:nvPr>
            <p:extLst>
              <p:ext uri="{D42A27DB-BD31-4B8C-83A1-F6EECF244321}">
                <p14:modId xmlns:p14="http://schemas.microsoft.com/office/powerpoint/2010/main" val="4200159601"/>
              </p:ext>
            </p:extLst>
          </p:nvPr>
        </p:nvGraphicFramePr>
        <p:xfrm>
          <a:off x="9318942" y="31589439"/>
          <a:ext cx="8248973" cy="4570415"/>
        </p:xfrm>
        <a:graphic>
          <a:graphicData uri="http://schemas.openxmlformats.org/drawingml/2006/chart">
            <c:chart xmlns:c="http://schemas.openxmlformats.org/drawingml/2006/chart" xmlns:r="http://schemas.openxmlformats.org/officeDocument/2006/relationships" r:id="rId9"/>
          </a:graphicData>
        </a:graphic>
      </p:graphicFrame>
      <p:pic>
        <p:nvPicPr>
          <p:cNvPr id="55" name="Picture 3">
            <a:extLst>
              <a:ext uri="{FF2B5EF4-FFF2-40B4-BE49-F238E27FC236}">
                <a16:creationId xmlns:a16="http://schemas.microsoft.com/office/drawing/2014/main" id="{DF7E0DA0-D0B3-4245-B8F7-84440C390521}"/>
              </a:ext>
            </a:extLst>
          </p:cNvPr>
          <p:cNvPicPr>
            <a:picLocks noChangeArrowheads="1"/>
          </p:cNvPicPr>
          <p:nvPr/>
        </p:nvPicPr>
        <p:blipFill rotWithShape="1">
          <a:blip r:embed="rId10" cstate="print">
            <a:extLst>
              <a:ext uri="{28A0092B-C50C-407E-A947-70E740481C1C}">
                <a14:useLocalDpi xmlns:a14="http://schemas.microsoft.com/office/drawing/2010/main" val="0"/>
              </a:ext>
            </a:extLst>
          </a:blip>
          <a:srcRect l="1719" t="14532" r="5804" b="47114"/>
          <a:stretch/>
        </p:blipFill>
        <p:spPr bwMode="auto">
          <a:xfrm>
            <a:off x="13727911" y="12890976"/>
            <a:ext cx="3610510" cy="26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5"/>
          <p:cNvSpPr txBox="1"/>
          <p:nvPr/>
        </p:nvSpPr>
        <p:spPr>
          <a:xfrm>
            <a:off x="36315227" y="13282315"/>
            <a:ext cx="4596186"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Confocal Microscope: </a:t>
            </a:r>
          </a:p>
          <a:p>
            <a:r>
              <a:rPr lang="en-US" sz="3200" dirty="0">
                <a:latin typeface="Times New Roman" panose="02020603050405020304" pitchFamily="18" charset="0"/>
                <a:cs typeface="Times New Roman" panose="02020603050405020304" pitchFamily="18" charset="0"/>
              </a:rPr>
              <a:t>1 coat spin coated</a:t>
            </a:r>
          </a:p>
        </p:txBody>
      </p:sp>
      <p:sp>
        <p:nvSpPr>
          <p:cNvPr id="37" name="TextBox 36"/>
          <p:cNvSpPr txBox="1"/>
          <p:nvPr/>
        </p:nvSpPr>
        <p:spPr>
          <a:xfrm>
            <a:off x="35958899" y="21027440"/>
            <a:ext cx="5061857" cy="1077218"/>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SEM: Silica particles at 667 um</a:t>
            </a:r>
          </a:p>
        </p:txBody>
      </p:sp>
      <p:pic>
        <p:nvPicPr>
          <p:cNvPr id="66" name="Picture 65">
            <a:extLst>
              <a:ext uri="{FF2B5EF4-FFF2-40B4-BE49-F238E27FC236}">
                <a16:creationId xmlns:a16="http://schemas.microsoft.com/office/drawing/2014/main" id="{6CD7F525-2D28-4927-A64C-15CB3B7174C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721125" y="25070191"/>
            <a:ext cx="3577301" cy="3577301"/>
          </a:xfrm>
          <a:prstGeom prst="rect">
            <a:avLst/>
          </a:prstGeom>
        </p:spPr>
      </p:pic>
      <p:sp>
        <p:nvSpPr>
          <p:cNvPr id="38" name="TextBox 37"/>
          <p:cNvSpPr txBox="1"/>
          <p:nvPr/>
        </p:nvSpPr>
        <p:spPr>
          <a:xfrm>
            <a:off x="31949724" y="29055442"/>
            <a:ext cx="4583142"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900 C</a:t>
            </a:r>
          </a:p>
          <a:p>
            <a:r>
              <a:rPr lang="en-US" sz="3200" dirty="0">
                <a:latin typeface="Times New Roman" panose="02020603050405020304" pitchFamily="18" charset="0"/>
                <a:cs typeface="Times New Roman" panose="02020603050405020304" pitchFamily="18" charset="0"/>
              </a:rPr>
              <a:t>Average thickness:</a:t>
            </a:r>
          </a:p>
          <a:p>
            <a:r>
              <a:rPr lang="en-US" sz="3200" dirty="0">
                <a:latin typeface="Times New Roman" panose="02020603050405020304" pitchFamily="18" charset="0"/>
                <a:cs typeface="Times New Roman" panose="02020603050405020304" pitchFamily="18" charset="0"/>
              </a:rPr>
              <a:t>6.77 um</a:t>
            </a:r>
          </a:p>
        </p:txBody>
      </p:sp>
      <p:pic>
        <p:nvPicPr>
          <p:cNvPr id="67" name="Content Placeholder 4">
            <a:extLst>
              <a:ext uri="{FF2B5EF4-FFF2-40B4-BE49-F238E27FC236}">
                <a16:creationId xmlns:a16="http://schemas.microsoft.com/office/drawing/2014/main" id="{B12CE0AD-C08F-4AC5-8626-9471136C40B8}"/>
              </a:ext>
            </a:extLst>
          </p:cNvPr>
          <p:cNvPicPr>
            <a:picLocks noChangeAspect="1"/>
          </p:cNvPicPr>
          <p:nvPr/>
        </p:nvPicPr>
        <p:blipFill rotWithShape="1">
          <a:blip r:embed="rId12"/>
          <a:srcRect l="2614" t="1636" r="47510" b="27535"/>
          <a:stretch/>
        </p:blipFill>
        <p:spPr>
          <a:xfrm>
            <a:off x="36562960" y="25031207"/>
            <a:ext cx="3599730" cy="3577300"/>
          </a:xfrm>
          <a:prstGeom prst="rect">
            <a:avLst/>
          </a:prstGeom>
        </p:spPr>
      </p:pic>
      <p:sp>
        <p:nvSpPr>
          <p:cNvPr id="40" name="TextBox 39"/>
          <p:cNvSpPr txBox="1"/>
          <p:nvPr/>
        </p:nvSpPr>
        <p:spPr>
          <a:xfrm>
            <a:off x="30024229" y="22061279"/>
            <a:ext cx="10577732" cy="1292662"/>
          </a:xfrm>
          <a:prstGeom prst="rect">
            <a:avLst/>
          </a:prstGeom>
          <a:noFill/>
        </p:spPr>
        <p:txBody>
          <a:bodyPr wrap="square" rtlCol="0">
            <a:spAutoFit/>
          </a:bodyPr>
          <a:lstStyle/>
          <a:p>
            <a:r>
              <a:rPr lang="en-US" sz="7800" dirty="0">
                <a:latin typeface="Times New Roman" panose="02020603050405020304" pitchFamily="18" charset="0"/>
                <a:cs typeface="Times New Roman" panose="02020603050405020304" pitchFamily="18" charset="0"/>
              </a:rPr>
              <a:t>Thickness of thin film:</a:t>
            </a:r>
          </a:p>
        </p:txBody>
      </p:sp>
      <p:sp>
        <p:nvSpPr>
          <p:cNvPr id="41" name="TextBox 40"/>
          <p:cNvSpPr txBox="1"/>
          <p:nvPr/>
        </p:nvSpPr>
        <p:spPr>
          <a:xfrm>
            <a:off x="36818147" y="29076827"/>
            <a:ext cx="4406009"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20 coat</a:t>
            </a:r>
          </a:p>
          <a:p>
            <a:r>
              <a:rPr lang="en-US" sz="3200" dirty="0">
                <a:latin typeface="Times New Roman" panose="02020603050405020304" pitchFamily="18" charset="0"/>
                <a:cs typeface="Times New Roman" panose="02020603050405020304" pitchFamily="18" charset="0"/>
              </a:rPr>
              <a:t>Average thickness: </a:t>
            </a:r>
          </a:p>
          <a:p>
            <a:r>
              <a:rPr lang="en-US" sz="3200" dirty="0">
                <a:latin typeface="Times New Roman" panose="02020603050405020304" pitchFamily="18" charset="0"/>
                <a:cs typeface="Times New Roman" panose="02020603050405020304" pitchFamily="18" charset="0"/>
              </a:rPr>
              <a:t>3.93 um</a:t>
            </a:r>
          </a:p>
        </p:txBody>
      </p:sp>
      <p:sp>
        <p:nvSpPr>
          <p:cNvPr id="42" name="TextBox 41"/>
          <p:cNvSpPr txBox="1"/>
          <p:nvPr/>
        </p:nvSpPr>
        <p:spPr>
          <a:xfrm>
            <a:off x="30124436" y="7779793"/>
            <a:ext cx="7750617"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On the Surface:</a:t>
            </a:r>
          </a:p>
        </p:txBody>
      </p:sp>
      <p:sp>
        <p:nvSpPr>
          <p:cNvPr id="43" name="TextBox 42"/>
          <p:cNvSpPr txBox="1"/>
          <p:nvPr/>
        </p:nvSpPr>
        <p:spPr>
          <a:xfrm>
            <a:off x="29953884" y="14438716"/>
            <a:ext cx="9281708" cy="1262333"/>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Silica Particle Packing:</a:t>
            </a:r>
          </a:p>
        </p:txBody>
      </p:sp>
      <p:sp>
        <p:nvSpPr>
          <p:cNvPr id="44" name="TextBox 43"/>
          <p:cNvSpPr txBox="1"/>
          <p:nvPr/>
        </p:nvSpPr>
        <p:spPr>
          <a:xfrm>
            <a:off x="29953884" y="23308218"/>
            <a:ext cx="11264773" cy="1569660"/>
          </a:xfrm>
          <a:prstGeom prst="rect">
            <a:avLst/>
          </a:prstGeom>
          <a:noFill/>
        </p:spPr>
        <p:txBody>
          <a:bodyPr wrap="square" rtlCol="0">
            <a:spAutoFit/>
          </a:bodyPr>
          <a:lstStyle/>
          <a:p>
            <a:r>
              <a:rPr lang="en-US" sz="3200" dirty="0"/>
              <a:t>The thickness of the thin films were taken via cross section analysis. Measurements were taken in two areas on each sample with 7-8 points measured at each area.</a:t>
            </a:r>
          </a:p>
        </p:txBody>
      </p:sp>
      <p:sp>
        <p:nvSpPr>
          <p:cNvPr id="48" name="TextBox 47"/>
          <p:cNvSpPr txBox="1"/>
          <p:nvPr/>
        </p:nvSpPr>
        <p:spPr>
          <a:xfrm>
            <a:off x="30024229" y="15537116"/>
            <a:ext cx="11031938" cy="1569660"/>
          </a:xfrm>
          <a:prstGeom prst="rect">
            <a:avLst/>
          </a:prstGeom>
          <a:noFill/>
        </p:spPr>
        <p:txBody>
          <a:bodyPr wrap="square" rtlCol="0">
            <a:spAutoFit/>
          </a:bodyPr>
          <a:lstStyle/>
          <a:p>
            <a:r>
              <a:rPr lang="en-US" sz="3200" dirty="0"/>
              <a:t>The silica particles measure 150 nm in diameter. These images will be used to compare to difference in packing arrangement when gold nanoparticles are added.</a:t>
            </a:r>
          </a:p>
        </p:txBody>
      </p:sp>
      <p:sp>
        <p:nvSpPr>
          <p:cNvPr id="50" name="TextBox 49"/>
          <p:cNvSpPr txBox="1"/>
          <p:nvPr/>
        </p:nvSpPr>
        <p:spPr>
          <a:xfrm>
            <a:off x="30168704" y="8839682"/>
            <a:ext cx="11099637" cy="584775"/>
          </a:xfrm>
          <a:prstGeom prst="rect">
            <a:avLst/>
          </a:prstGeom>
          <a:noFill/>
        </p:spPr>
        <p:txBody>
          <a:bodyPr wrap="square" rtlCol="0">
            <a:spAutoFit/>
          </a:bodyPr>
          <a:lstStyle/>
          <a:p>
            <a:r>
              <a:rPr lang="en-US" sz="3200" dirty="0"/>
              <a:t>Surface images were taken from samples of each set. </a:t>
            </a:r>
          </a:p>
        </p:txBody>
      </p:sp>
      <p:graphicFrame>
        <p:nvGraphicFramePr>
          <p:cNvPr id="69" name="Content Placeholder 4">
            <a:extLst>
              <a:ext uri="{FF2B5EF4-FFF2-40B4-BE49-F238E27FC236}">
                <a16:creationId xmlns:a16="http://schemas.microsoft.com/office/drawing/2014/main" id="{2AF926BF-45BE-4311-AF4E-F05A33A87162}"/>
              </a:ext>
            </a:extLst>
          </p:cNvPr>
          <p:cNvGraphicFramePr>
            <a:graphicFrameLocks/>
          </p:cNvGraphicFramePr>
          <p:nvPr>
            <p:extLst>
              <p:ext uri="{D42A27DB-BD31-4B8C-83A1-F6EECF244321}">
                <p14:modId xmlns:p14="http://schemas.microsoft.com/office/powerpoint/2010/main" val="307802012"/>
              </p:ext>
            </p:extLst>
          </p:nvPr>
        </p:nvGraphicFramePr>
        <p:xfrm>
          <a:off x="9416367" y="23324012"/>
          <a:ext cx="8054122" cy="3881437"/>
        </p:xfrm>
        <a:graphic>
          <a:graphicData uri="http://schemas.openxmlformats.org/drawingml/2006/chart">
            <c:chart xmlns:c="http://schemas.openxmlformats.org/drawingml/2006/chart" xmlns:r="http://schemas.openxmlformats.org/officeDocument/2006/relationships" r:id="rId13"/>
          </a:graphicData>
        </a:graphic>
      </p:graphicFrame>
      <p:sp>
        <p:nvSpPr>
          <p:cNvPr id="52" name="TextBox 51">
            <a:extLst>
              <a:ext uri="{FF2B5EF4-FFF2-40B4-BE49-F238E27FC236}">
                <a16:creationId xmlns:a16="http://schemas.microsoft.com/office/drawing/2014/main" id="{432249F7-8189-47F5-A58A-EAE2B4C064CD}"/>
              </a:ext>
            </a:extLst>
          </p:cNvPr>
          <p:cNvSpPr txBox="1"/>
          <p:nvPr/>
        </p:nvSpPr>
        <p:spPr>
          <a:xfrm>
            <a:off x="18504162" y="9098336"/>
            <a:ext cx="1438549"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1</a:t>
            </a:r>
            <a:r>
              <a:rPr lang="en-US" sz="3600" baseline="30000" dirty="0">
                <a:latin typeface="Times New Roman" panose="02020603050405020304" pitchFamily="18" charset="0"/>
                <a:cs typeface="Times New Roman" panose="02020603050405020304" pitchFamily="18" charset="0"/>
              </a:rPr>
              <a:t>st</a:t>
            </a:r>
            <a:r>
              <a:rPr lang="en-US" sz="3600" dirty="0">
                <a:latin typeface="Times New Roman" panose="02020603050405020304" pitchFamily="18" charset="0"/>
                <a:cs typeface="Times New Roman" panose="02020603050405020304" pitchFamily="18" charset="0"/>
              </a:rPr>
              <a:t> set</a:t>
            </a:r>
          </a:p>
        </p:txBody>
      </p:sp>
      <p:sp>
        <p:nvSpPr>
          <p:cNvPr id="53" name="TextBox 52">
            <a:extLst>
              <a:ext uri="{FF2B5EF4-FFF2-40B4-BE49-F238E27FC236}">
                <a16:creationId xmlns:a16="http://schemas.microsoft.com/office/drawing/2014/main" id="{9AF92EA7-5901-4032-8ED2-AAB64D4F5C78}"/>
              </a:ext>
            </a:extLst>
          </p:cNvPr>
          <p:cNvSpPr txBox="1"/>
          <p:nvPr/>
        </p:nvSpPr>
        <p:spPr>
          <a:xfrm>
            <a:off x="21891970" y="9098336"/>
            <a:ext cx="2390565"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2</a:t>
            </a:r>
            <a:r>
              <a:rPr lang="en-US" sz="3600" baseline="30000" dirty="0">
                <a:latin typeface="Times New Roman" panose="02020603050405020304" pitchFamily="18" charset="0"/>
                <a:cs typeface="Times New Roman" panose="02020603050405020304" pitchFamily="18" charset="0"/>
              </a:rPr>
              <a:t>nd</a:t>
            </a:r>
            <a:r>
              <a:rPr lang="en-US" sz="3600" dirty="0">
                <a:latin typeface="Times New Roman" panose="02020603050405020304" pitchFamily="18" charset="0"/>
                <a:cs typeface="Times New Roman" panose="02020603050405020304" pitchFamily="18" charset="0"/>
              </a:rPr>
              <a:t> set</a:t>
            </a:r>
          </a:p>
        </p:txBody>
      </p:sp>
      <p:sp>
        <p:nvSpPr>
          <p:cNvPr id="56" name="TextBox 55">
            <a:extLst>
              <a:ext uri="{FF2B5EF4-FFF2-40B4-BE49-F238E27FC236}">
                <a16:creationId xmlns:a16="http://schemas.microsoft.com/office/drawing/2014/main" id="{228B9EFB-8378-4F05-8854-299943B4F06B}"/>
              </a:ext>
            </a:extLst>
          </p:cNvPr>
          <p:cNvSpPr txBox="1"/>
          <p:nvPr/>
        </p:nvSpPr>
        <p:spPr>
          <a:xfrm>
            <a:off x="25642954" y="9098336"/>
            <a:ext cx="2269504"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3</a:t>
            </a:r>
            <a:r>
              <a:rPr lang="en-US" sz="3600" baseline="30000" dirty="0">
                <a:latin typeface="Times New Roman" panose="02020603050405020304" pitchFamily="18" charset="0"/>
                <a:cs typeface="Times New Roman" panose="02020603050405020304" pitchFamily="18" charset="0"/>
              </a:rPr>
              <a:t>rd</a:t>
            </a:r>
            <a:r>
              <a:rPr lang="en-US" sz="3600" dirty="0">
                <a:latin typeface="Times New Roman" panose="02020603050405020304" pitchFamily="18" charset="0"/>
                <a:cs typeface="Times New Roman" panose="02020603050405020304" pitchFamily="18" charset="0"/>
              </a:rPr>
              <a:t> set</a:t>
            </a:r>
          </a:p>
        </p:txBody>
      </p:sp>
      <p:sp>
        <p:nvSpPr>
          <p:cNvPr id="88" name="TextBox 87">
            <a:extLst>
              <a:ext uri="{FF2B5EF4-FFF2-40B4-BE49-F238E27FC236}">
                <a16:creationId xmlns:a16="http://schemas.microsoft.com/office/drawing/2014/main" id="{C40AC7E0-14A6-4386-8CED-69006D7D98AC}"/>
              </a:ext>
            </a:extLst>
          </p:cNvPr>
          <p:cNvSpPr txBox="1"/>
          <p:nvPr/>
        </p:nvSpPr>
        <p:spPr>
          <a:xfrm>
            <a:off x="18440102" y="23009325"/>
            <a:ext cx="6784057" cy="4031873"/>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With the first three sets it is seen that there is no significant trend between the layers of silica, they are all similar to one another. For sintering there is a large significance in the 1100 C hardness, however spin coating is a faster and more effective method for an even coat. </a:t>
            </a:r>
          </a:p>
        </p:txBody>
      </p:sp>
      <p:sp>
        <p:nvSpPr>
          <p:cNvPr id="89" name="TextBox 88">
            <a:extLst>
              <a:ext uri="{FF2B5EF4-FFF2-40B4-BE49-F238E27FC236}">
                <a16:creationId xmlns:a16="http://schemas.microsoft.com/office/drawing/2014/main" id="{2D57A0B6-36F2-453C-94EA-89CCE8B06E96}"/>
              </a:ext>
            </a:extLst>
          </p:cNvPr>
          <p:cNvSpPr txBox="1"/>
          <p:nvPr/>
        </p:nvSpPr>
        <p:spPr>
          <a:xfrm>
            <a:off x="30195393" y="30841503"/>
            <a:ext cx="6403004"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Next Steps</a:t>
            </a:r>
          </a:p>
        </p:txBody>
      </p:sp>
      <p:sp>
        <p:nvSpPr>
          <p:cNvPr id="90" name="TextBox 89">
            <a:extLst>
              <a:ext uri="{FF2B5EF4-FFF2-40B4-BE49-F238E27FC236}">
                <a16:creationId xmlns:a16="http://schemas.microsoft.com/office/drawing/2014/main" id="{79B47ED4-97E1-4A24-A67D-97CDC1221EE4}"/>
              </a:ext>
            </a:extLst>
          </p:cNvPr>
          <p:cNvSpPr txBox="1"/>
          <p:nvPr/>
        </p:nvSpPr>
        <p:spPr>
          <a:xfrm>
            <a:off x="30538812" y="32121729"/>
            <a:ext cx="10505393" cy="156966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The next step is to correlate the elastic modulus and hardness data, along with SEM images with the sample preparation procedures for a journal article.</a:t>
            </a:r>
          </a:p>
        </p:txBody>
      </p:sp>
      <p:sp>
        <p:nvSpPr>
          <p:cNvPr id="91" name="TextBox 90">
            <a:extLst>
              <a:ext uri="{FF2B5EF4-FFF2-40B4-BE49-F238E27FC236}">
                <a16:creationId xmlns:a16="http://schemas.microsoft.com/office/drawing/2014/main" id="{60AF34A1-C624-41B5-9661-B2C0775ED782}"/>
              </a:ext>
            </a:extLst>
          </p:cNvPr>
          <p:cNvSpPr txBox="1"/>
          <p:nvPr/>
        </p:nvSpPr>
        <p:spPr>
          <a:xfrm>
            <a:off x="9501552" y="17231604"/>
            <a:ext cx="7982673" cy="1262333"/>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Layer Comparison</a:t>
            </a:r>
          </a:p>
        </p:txBody>
      </p:sp>
      <p:sp>
        <p:nvSpPr>
          <p:cNvPr id="92" name="TextBox 91">
            <a:extLst>
              <a:ext uri="{FF2B5EF4-FFF2-40B4-BE49-F238E27FC236}">
                <a16:creationId xmlns:a16="http://schemas.microsoft.com/office/drawing/2014/main" id="{5221E979-B402-4703-9509-CC60A10160B2}"/>
              </a:ext>
            </a:extLst>
          </p:cNvPr>
          <p:cNvSpPr txBox="1"/>
          <p:nvPr/>
        </p:nvSpPr>
        <p:spPr>
          <a:xfrm>
            <a:off x="18440102" y="20731497"/>
            <a:ext cx="3167947"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Control</a:t>
            </a:r>
            <a:endParaRPr lang="en-US" sz="6600" b="1" dirty="0">
              <a:latin typeface="Times New Roman" panose="02020603050405020304" pitchFamily="18" charset="0"/>
              <a:cs typeface="Times New Roman" panose="02020603050405020304" pitchFamily="18" charset="0"/>
            </a:endParaRPr>
          </a:p>
          <a:p>
            <a:r>
              <a:rPr lang="en-US" sz="2400" u="sng" dirty="0">
                <a:latin typeface="Times New Roman" panose="02020603050405020304" pitchFamily="18" charset="0"/>
                <a:cs typeface="Times New Roman" panose="02020603050405020304" pitchFamily="18" charset="0"/>
              </a:rPr>
              <a:t>Average</a:t>
            </a:r>
          </a:p>
        </p:txBody>
      </p:sp>
      <p:sp>
        <p:nvSpPr>
          <p:cNvPr id="93" name="TextBox 92">
            <a:extLst>
              <a:ext uri="{FF2B5EF4-FFF2-40B4-BE49-F238E27FC236}">
                <a16:creationId xmlns:a16="http://schemas.microsoft.com/office/drawing/2014/main" id="{2EAE7733-2377-4F4D-B6F8-2BFC7FC71A5A}"/>
              </a:ext>
            </a:extLst>
          </p:cNvPr>
          <p:cNvSpPr txBox="1"/>
          <p:nvPr/>
        </p:nvSpPr>
        <p:spPr>
          <a:xfrm>
            <a:off x="18504162" y="9824126"/>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1100 C</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94" name="TextBox 93">
            <a:extLst>
              <a:ext uri="{FF2B5EF4-FFF2-40B4-BE49-F238E27FC236}">
                <a16:creationId xmlns:a16="http://schemas.microsoft.com/office/drawing/2014/main" id="{37BCE48B-186B-4B4E-A33F-66ED472568C6}"/>
              </a:ext>
            </a:extLst>
          </p:cNvPr>
          <p:cNvSpPr txBox="1"/>
          <p:nvPr/>
        </p:nvSpPr>
        <p:spPr>
          <a:xfrm>
            <a:off x="18440102" y="14178661"/>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900 C</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95" name="TextBox 94">
            <a:extLst>
              <a:ext uri="{FF2B5EF4-FFF2-40B4-BE49-F238E27FC236}">
                <a16:creationId xmlns:a16="http://schemas.microsoft.com/office/drawing/2014/main" id="{02DF1B44-8966-4ABA-82F3-89D18FC17799}"/>
              </a:ext>
            </a:extLst>
          </p:cNvPr>
          <p:cNvSpPr txBox="1"/>
          <p:nvPr/>
        </p:nvSpPr>
        <p:spPr>
          <a:xfrm>
            <a:off x="18440102" y="16382697"/>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800 C</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96" name="TextBox 95">
            <a:extLst>
              <a:ext uri="{FF2B5EF4-FFF2-40B4-BE49-F238E27FC236}">
                <a16:creationId xmlns:a16="http://schemas.microsoft.com/office/drawing/2014/main" id="{EB074548-E1C4-4C5E-A987-0E0E734CDFBC}"/>
              </a:ext>
            </a:extLst>
          </p:cNvPr>
          <p:cNvSpPr txBox="1"/>
          <p:nvPr/>
        </p:nvSpPr>
        <p:spPr>
          <a:xfrm>
            <a:off x="18440102" y="18581856"/>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700 C</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graphicFrame>
        <p:nvGraphicFramePr>
          <p:cNvPr id="97" name="Table 96">
            <a:extLst>
              <a:ext uri="{FF2B5EF4-FFF2-40B4-BE49-F238E27FC236}">
                <a16:creationId xmlns:a16="http://schemas.microsoft.com/office/drawing/2014/main" id="{3C53E94B-ED43-460C-9902-C2021932D20B}"/>
              </a:ext>
            </a:extLst>
          </p:cNvPr>
          <p:cNvGraphicFramePr>
            <a:graphicFrameLocks noGrp="1"/>
          </p:cNvGraphicFramePr>
          <p:nvPr>
            <p:extLst>
              <p:ext uri="{D42A27DB-BD31-4B8C-83A1-F6EECF244321}">
                <p14:modId xmlns:p14="http://schemas.microsoft.com/office/powerpoint/2010/main" val="2711597877"/>
              </p:ext>
            </p:extLst>
          </p:nvPr>
        </p:nvGraphicFramePr>
        <p:xfrm>
          <a:off x="18440102" y="22072754"/>
          <a:ext cx="2823108" cy="879091"/>
        </p:xfrm>
        <a:graphic>
          <a:graphicData uri="http://schemas.openxmlformats.org/drawingml/2006/table">
            <a:tbl>
              <a:tblPr firstRow="1" bandRow="1">
                <a:tableStyleId>{5C22544A-7EE6-4342-B048-85BDC9FD1C3A}</a:tableStyleId>
              </a:tblPr>
              <a:tblGrid>
                <a:gridCol w="2823108">
                  <a:extLst>
                    <a:ext uri="{9D8B030D-6E8A-4147-A177-3AD203B41FA5}">
                      <a16:colId xmlns:a16="http://schemas.microsoft.com/office/drawing/2014/main" val="449838245"/>
                    </a:ext>
                  </a:extLst>
                </a:gridCol>
              </a:tblGrid>
              <a:tr h="879091">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0.035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4.168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noFill/>
                  </a:tcPr>
                </a:tc>
                <a:extLst>
                  <a:ext uri="{0D108BD9-81ED-4DB2-BD59-A6C34878D82A}">
                    <a16:rowId xmlns:a16="http://schemas.microsoft.com/office/drawing/2014/main" val="2595878732"/>
                  </a:ext>
                </a:extLst>
              </a:tr>
            </a:tbl>
          </a:graphicData>
        </a:graphic>
      </p:graphicFrame>
      <p:graphicFrame>
        <p:nvGraphicFramePr>
          <p:cNvPr id="98" name="Table 97">
            <a:extLst>
              <a:ext uri="{FF2B5EF4-FFF2-40B4-BE49-F238E27FC236}">
                <a16:creationId xmlns:a16="http://schemas.microsoft.com/office/drawing/2014/main" id="{BFB218BF-9E4F-43E1-B13D-50B5D12BD7C3}"/>
              </a:ext>
            </a:extLst>
          </p:cNvPr>
          <p:cNvGraphicFramePr>
            <a:graphicFrameLocks noGrp="1"/>
          </p:cNvGraphicFramePr>
          <p:nvPr>
            <p:extLst>
              <p:ext uri="{D42A27DB-BD31-4B8C-83A1-F6EECF244321}">
                <p14:modId xmlns:p14="http://schemas.microsoft.com/office/powerpoint/2010/main" val="2566839199"/>
              </p:ext>
            </p:extLst>
          </p:nvPr>
        </p:nvGraphicFramePr>
        <p:xfrm>
          <a:off x="18485822" y="11173102"/>
          <a:ext cx="2970015" cy="864238"/>
        </p:xfrm>
        <a:graphic>
          <a:graphicData uri="http://schemas.openxmlformats.org/drawingml/2006/table">
            <a:tbl>
              <a:tblPr firstRow="1" bandRow="1">
                <a:tableStyleId>{5C22544A-7EE6-4342-B048-85BDC9FD1C3A}</a:tableStyleId>
              </a:tblPr>
              <a:tblGrid>
                <a:gridCol w="2970015">
                  <a:extLst>
                    <a:ext uri="{9D8B030D-6E8A-4147-A177-3AD203B41FA5}">
                      <a16:colId xmlns:a16="http://schemas.microsoft.com/office/drawing/2014/main" val="752965990"/>
                    </a:ext>
                  </a:extLst>
                </a:gridCol>
              </a:tblGrid>
              <a:tr h="864238">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6.619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53.894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noFill/>
                  </a:tcPr>
                </a:tc>
                <a:extLst>
                  <a:ext uri="{0D108BD9-81ED-4DB2-BD59-A6C34878D82A}">
                    <a16:rowId xmlns:a16="http://schemas.microsoft.com/office/drawing/2014/main" val="2324003218"/>
                  </a:ext>
                </a:extLst>
              </a:tr>
            </a:tbl>
          </a:graphicData>
        </a:graphic>
      </p:graphicFrame>
      <p:sp>
        <p:nvSpPr>
          <p:cNvPr id="99" name="TextBox 98">
            <a:extLst>
              <a:ext uri="{FF2B5EF4-FFF2-40B4-BE49-F238E27FC236}">
                <a16:creationId xmlns:a16="http://schemas.microsoft.com/office/drawing/2014/main" id="{2BD9D7C0-4437-4FBB-84BE-3116AFEE1339}"/>
              </a:ext>
            </a:extLst>
          </p:cNvPr>
          <p:cNvSpPr txBox="1"/>
          <p:nvPr/>
        </p:nvSpPr>
        <p:spPr>
          <a:xfrm>
            <a:off x="18440102" y="12009521"/>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1000 C</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graphicFrame>
        <p:nvGraphicFramePr>
          <p:cNvPr id="100" name="Table 99">
            <a:extLst>
              <a:ext uri="{FF2B5EF4-FFF2-40B4-BE49-F238E27FC236}">
                <a16:creationId xmlns:a16="http://schemas.microsoft.com/office/drawing/2014/main" id="{8010EA3E-E6AD-4D7F-9001-7D423FBF81F4}"/>
              </a:ext>
            </a:extLst>
          </p:cNvPr>
          <p:cNvGraphicFramePr>
            <a:graphicFrameLocks noGrp="1"/>
          </p:cNvGraphicFramePr>
          <p:nvPr>
            <p:extLst>
              <p:ext uri="{D42A27DB-BD31-4B8C-83A1-F6EECF244321}">
                <p14:modId xmlns:p14="http://schemas.microsoft.com/office/powerpoint/2010/main" val="839741021"/>
              </p:ext>
            </p:extLst>
          </p:nvPr>
        </p:nvGraphicFramePr>
        <p:xfrm>
          <a:off x="18440102" y="13367761"/>
          <a:ext cx="2973842" cy="830997"/>
        </p:xfrm>
        <a:graphic>
          <a:graphicData uri="http://schemas.openxmlformats.org/drawingml/2006/table">
            <a:tbl>
              <a:tblPr firstRow="1" bandRow="1">
                <a:tableStyleId>{5C22544A-7EE6-4342-B048-85BDC9FD1C3A}</a:tableStyleId>
              </a:tblPr>
              <a:tblGrid>
                <a:gridCol w="2973842">
                  <a:extLst>
                    <a:ext uri="{9D8B030D-6E8A-4147-A177-3AD203B41FA5}">
                      <a16:colId xmlns:a16="http://schemas.microsoft.com/office/drawing/2014/main" val="122837801"/>
                    </a:ext>
                  </a:extLst>
                </a:gridCol>
              </a:tblGrid>
              <a:tr h="830997">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0.467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21.325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91486568"/>
                  </a:ext>
                </a:extLst>
              </a:tr>
            </a:tbl>
          </a:graphicData>
        </a:graphic>
      </p:graphicFrame>
      <p:graphicFrame>
        <p:nvGraphicFramePr>
          <p:cNvPr id="101" name="Table 100">
            <a:extLst>
              <a:ext uri="{FF2B5EF4-FFF2-40B4-BE49-F238E27FC236}">
                <a16:creationId xmlns:a16="http://schemas.microsoft.com/office/drawing/2014/main" id="{9659770F-7712-4F4E-AACB-5805946E5434}"/>
              </a:ext>
            </a:extLst>
          </p:cNvPr>
          <p:cNvGraphicFramePr>
            <a:graphicFrameLocks noGrp="1"/>
          </p:cNvGraphicFramePr>
          <p:nvPr>
            <p:extLst>
              <p:ext uri="{D42A27DB-BD31-4B8C-83A1-F6EECF244321}">
                <p14:modId xmlns:p14="http://schemas.microsoft.com/office/powerpoint/2010/main" val="3242128961"/>
              </p:ext>
            </p:extLst>
          </p:nvPr>
        </p:nvGraphicFramePr>
        <p:xfrm>
          <a:off x="18440102" y="15543004"/>
          <a:ext cx="2973842" cy="830997"/>
        </p:xfrm>
        <a:graphic>
          <a:graphicData uri="http://schemas.openxmlformats.org/drawingml/2006/table">
            <a:tbl>
              <a:tblPr firstRow="1" bandRow="1">
                <a:tableStyleId>{5C22544A-7EE6-4342-B048-85BDC9FD1C3A}</a:tableStyleId>
              </a:tblPr>
              <a:tblGrid>
                <a:gridCol w="2973842">
                  <a:extLst>
                    <a:ext uri="{9D8B030D-6E8A-4147-A177-3AD203B41FA5}">
                      <a16:colId xmlns:a16="http://schemas.microsoft.com/office/drawing/2014/main" val="3105129544"/>
                    </a:ext>
                  </a:extLst>
                </a:gridCol>
              </a:tblGrid>
              <a:tr h="830997">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0.147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19.039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79896701"/>
                  </a:ext>
                </a:extLst>
              </a:tr>
            </a:tbl>
          </a:graphicData>
        </a:graphic>
      </p:graphicFrame>
      <p:graphicFrame>
        <p:nvGraphicFramePr>
          <p:cNvPr id="102" name="Table 101">
            <a:extLst>
              <a:ext uri="{FF2B5EF4-FFF2-40B4-BE49-F238E27FC236}">
                <a16:creationId xmlns:a16="http://schemas.microsoft.com/office/drawing/2014/main" id="{50D1F90B-D8F7-46C6-BA91-676B4355A615}"/>
              </a:ext>
            </a:extLst>
          </p:cNvPr>
          <p:cNvGraphicFramePr>
            <a:graphicFrameLocks noGrp="1"/>
          </p:cNvGraphicFramePr>
          <p:nvPr>
            <p:extLst>
              <p:ext uri="{D42A27DB-BD31-4B8C-83A1-F6EECF244321}">
                <p14:modId xmlns:p14="http://schemas.microsoft.com/office/powerpoint/2010/main" val="872059010"/>
              </p:ext>
            </p:extLst>
          </p:nvPr>
        </p:nvGraphicFramePr>
        <p:xfrm>
          <a:off x="18440102" y="17753621"/>
          <a:ext cx="2970015" cy="827233"/>
        </p:xfrm>
        <a:graphic>
          <a:graphicData uri="http://schemas.openxmlformats.org/drawingml/2006/table">
            <a:tbl>
              <a:tblPr firstRow="1" bandRow="1">
                <a:tableStyleId>{5C22544A-7EE6-4342-B048-85BDC9FD1C3A}</a:tableStyleId>
              </a:tblPr>
              <a:tblGrid>
                <a:gridCol w="2970015">
                  <a:extLst>
                    <a:ext uri="{9D8B030D-6E8A-4147-A177-3AD203B41FA5}">
                      <a16:colId xmlns:a16="http://schemas.microsoft.com/office/drawing/2014/main" val="3398231641"/>
                    </a:ext>
                  </a:extLst>
                </a:gridCol>
              </a:tblGrid>
              <a:tr h="827233">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0.124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13.535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noFill/>
                  </a:tcPr>
                </a:tc>
                <a:extLst>
                  <a:ext uri="{0D108BD9-81ED-4DB2-BD59-A6C34878D82A}">
                    <a16:rowId xmlns:a16="http://schemas.microsoft.com/office/drawing/2014/main" val="772770453"/>
                  </a:ext>
                </a:extLst>
              </a:tr>
            </a:tbl>
          </a:graphicData>
        </a:graphic>
      </p:graphicFrame>
      <p:graphicFrame>
        <p:nvGraphicFramePr>
          <p:cNvPr id="103" name="Table 102">
            <a:extLst>
              <a:ext uri="{FF2B5EF4-FFF2-40B4-BE49-F238E27FC236}">
                <a16:creationId xmlns:a16="http://schemas.microsoft.com/office/drawing/2014/main" id="{3A6B18DA-46AA-4D5F-BF0B-E649D359FB91}"/>
              </a:ext>
            </a:extLst>
          </p:cNvPr>
          <p:cNvGraphicFramePr>
            <a:graphicFrameLocks noGrp="1"/>
          </p:cNvGraphicFramePr>
          <p:nvPr>
            <p:extLst>
              <p:ext uri="{D42A27DB-BD31-4B8C-83A1-F6EECF244321}">
                <p14:modId xmlns:p14="http://schemas.microsoft.com/office/powerpoint/2010/main" val="774212749"/>
              </p:ext>
            </p:extLst>
          </p:nvPr>
        </p:nvGraphicFramePr>
        <p:xfrm>
          <a:off x="18440102" y="19902787"/>
          <a:ext cx="2823108" cy="830997"/>
        </p:xfrm>
        <a:graphic>
          <a:graphicData uri="http://schemas.openxmlformats.org/drawingml/2006/table">
            <a:tbl>
              <a:tblPr firstRow="1" bandRow="1">
                <a:tableStyleId>{5C22544A-7EE6-4342-B048-85BDC9FD1C3A}</a:tableStyleId>
              </a:tblPr>
              <a:tblGrid>
                <a:gridCol w="2823108">
                  <a:extLst>
                    <a:ext uri="{9D8B030D-6E8A-4147-A177-3AD203B41FA5}">
                      <a16:colId xmlns:a16="http://schemas.microsoft.com/office/drawing/2014/main" val="3704334927"/>
                    </a:ext>
                  </a:extLst>
                </a:gridCol>
              </a:tblGrid>
              <a:tr h="830997">
                <a:tc>
                  <a:txBody>
                    <a:bodyPr/>
                    <a:lstStyle/>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Hardness: 0.245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20624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Modulus: 7.579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GPa</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noFill/>
                  </a:tcPr>
                </a:tc>
                <a:extLst>
                  <a:ext uri="{0D108BD9-81ED-4DB2-BD59-A6C34878D82A}">
                    <a16:rowId xmlns:a16="http://schemas.microsoft.com/office/drawing/2014/main" val="2632487326"/>
                  </a:ext>
                </a:extLst>
              </a:tr>
            </a:tbl>
          </a:graphicData>
        </a:graphic>
      </p:graphicFrame>
      <p:sp>
        <p:nvSpPr>
          <p:cNvPr id="104" name="TextBox 103">
            <a:extLst>
              <a:ext uri="{FF2B5EF4-FFF2-40B4-BE49-F238E27FC236}">
                <a16:creationId xmlns:a16="http://schemas.microsoft.com/office/drawing/2014/main" id="{CFAAEF4A-9B46-4359-9D92-0CE607BDC81D}"/>
              </a:ext>
            </a:extLst>
          </p:cNvPr>
          <p:cNvSpPr txBox="1"/>
          <p:nvPr/>
        </p:nvSpPr>
        <p:spPr>
          <a:xfrm>
            <a:off x="21891970" y="9816536"/>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20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05" name="TextBox 104">
            <a:extLst>
              <a:ext uri="{FF2B5EF4-FFF2-40B4-BE49-F238E27FC236}">
                <a16:creationId xmlns:a16="http://schemas.microsoft.com/office/drawing/2014/main" id="{0A4F1D23-F8C8-4645-8E1C-95808C7418FE}"/>
              </a:ext>
            </a:extLst>
          </p:cNvPr>
          <p:cNvSpPr txBox="1"/>
          <p:nvPr/>
        </p:nvSpPr>
        <p:spPr>
          <a:xfrm>
            <a:off x="21891970" y="12037689"/>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15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06" name="TextBox 105">
            <a:extLst>
              <a:ext uri="{FF2B5EF4-FFF2-40B4-BE49-F238E27FC236}">
                <a16:creationId xmlns:a16="http://schemas.microsoft.com/office/drawing/2014/main" id="{291681E7-C1EB-4636-B466-B9E8CD006E1E}"/>
              </a:ext>
            </a:extLst>
          </p:cNvPr>
          <p:cNvSpPr txBox="1"/>
          <p:nvPr/>
        </p:nvSpPr>
        <p:spPr>
          <a:xfrm>
            <a:off x="21891970" y="14233175"/>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10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07" name="TextBox 106">
            <a:extLst>
              <a:ext uri="{FF2B5EF4-FFF2-40B4-BE49-F238E27FC236}">
                <a16:creationId xmlns:a16="http://schemas.microsoft.com/office/drawing/2014/main" id="{FA04134C-BF83-4ED1-A7DC-93C50E66D7DE}"/>
              </a:ext>
            </a:extLst>
          </p:cNvPr>
          <p:cNvSpPr txBox="1"/>
          <p:nvPr/>
        </p:nvSpPr>
        <p:spPr>
          <a:xfrm>
            <a:off x="21891970" y="16429922"/>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5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08" name="TextBox 107">
            <a:extLst>
              <a:ext uri="{FF2B5EF4-FFF2-40B4-BE49-F238E27FC236}">
                <a16:creationId xmlns:a16="http://schemas.microsoft.com/office/drawing/2014/main" id="{83B70F33-FC99-4935-B6B7-E01C0264770C}"/>
              </a:ext>
            </a:extLst>
          </p:cNvPr>
          <p:cNvSpPr txBox="1"/>
          <p:nvPr/>
        </p:nvSpPr>
        <p:spPr>
          <a:xfrm>
            <a:off x="21891970" y="18581856"/>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3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09" name="TextBox 108">
            <a:extLst>
              <a:ext uri="{FF2B5EF4-FFF2-40B4-BE49-F238E27FC236}">
                <a16:creationId xmlns:a16="http://schemas.microsoft.com/office/drawing/2014/main" id="{41729DF1-D204-43CF-869B-EA6C9ED0166B}"/>
              </a:ext>
            </a:extLst>
          </p:cNvPr>
          <p:cNvSpPr txBox="1"/>
          <p:nvPr/>
        </p:nvSpPr>
        <p:spPr>
          <a:xfrm>
            <a:off x="21891970" y="20731497"/>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10" name="TextBox 109">
            <a:extLst>
              <a:ext uri="{FF2B5EF4-FFF2-40B4-BE49-F238E27FC236}">
                <a16:creationId xmlns:a16="http://schemas.microsoft.com/office/drawing/2014/main" id="{3D75EFB7-D1D7-4B73-A3E6-60A392C5C15C}"/>
              </a:ext>
            </a:extLst>
          </p:cNvPr>
          <p:cNvSpPr txBox="1"/>
          <p:nvPr/>
        </p:nvSpPr>
        <p:spPr>
          <a:xfrm>
            <a:off x="21891970" y="11173102"/>
            <a:ext cx="3224237"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0.261667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6.691429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11" name="TextBox 110">
            <a:extLst>
              <a:ext uri="{FF2B5EF4-FFF2-40B4-BE49-F238E27FC236}">
                <a16:creationId xmlns:a16="http://schemas.microsoft.com/office/drawing/2014/main" id="{53375813-B11A-4A24-B7CE-BE93BD394C0A}"/>
              </a:ext>
            </a:extLst>
          </p:cNvPr>
          <p:cNvSpPr txBox="1"/>
          <p:nvPr/>
        </p:nvSpPr>
        <p:spPr>
          <a:xfrm>
            <a:off x="21891970" y="13367761"/>
            <a:ext cx="3224238"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0.294952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9.517619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12" name="TextBox 111">
            <a:extLst>
              <a:ext uri="{FF2B5EF4-FFF2-40B4-BE49-F238E27FC236}">
                <a16:creationId xmlns:a16="http://schemas.microsoft.com/office/drawing/2014/main" id="{72592ECF-58CD-4214-A70B-93AD3CBE9B0A}"/>
              </a:ext>
            </a:extLst>
          </p:cNvPr>
          <p:cNvSpPr txBox="1"/>
          <p:nvPr/>
        </p:nvSpPr>
        <p:spPr>
          <a:xfrm>
            <a:off x="21891970" y="15543004"/>
            <a:ext cx="3224238"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0.346857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12.91429 </a:t>
            </a:r>
            <a:r>
              <a:rPr lang="en-US" sz="2400" dirty="0" err="1">
                <a:latin typeface="Times New Roman" panose="02020603050405020304" pitchFamily="18" charset="0"/>
                <a:cs typeface="Times New Roman" panose="02020603050405020304" pitchFamily="18" charset="0"/>
              </a:rPr>
              <a:t>GPa</a:t>
            </a:r>
            <a:endParaRPr lang="en-US" sz="2400" dirty="0">
              <a:latin typeface="Times New Roman" panose="02020603050405020304" pitchFamily="18" charset="0"/>
              <a:cs typeface="Times New Roman" panose="02020603050405020304" pitchFamily="18" charset="0"/>
            </a:endParaRPr>
          </a:p>
        </p:txBody>
      </p:sp>
      <p:sp>
        <p:nvSpPr>
          <p:cNvPr id="113" name="TextBox 112">
            <a:extLst>
              <a:ext uri="{FF2B5EF4-FFF2-40B4-BE49-F238E27FC236}">
                <a16:creationId xmlns:a16="http://schemas.microsoft.com/office/drawing/2014/main" id="{451E53E3-FED9-4E71-A019-9F7294DC8032}"/>
              </a:ext>
            </a:extLst>
          </p:cNvPr>
          <p:cNvSpPr txBox="1"/>
          <p:nvPr/>
        </p:nvSpPr>
        <p:spPr>
          <a:xfrm>
            <a:off x="21891970" y="17753621"/>
            <a:ext cx="3224238"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0.330714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17.19143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14" name="TextBox 113">
            <a:extLst>
              <a:ext uri="{FF2B5EF4-FFF2-40B4-BE49-F238E27FC236}">
                <a16:creationId xmlns:a16="http://schemas.microsoft.com/office/drawing/2014/main" id="{ED41CD91-357E-4A49-B751-766B04A7F208}"/>
              </a:ext>
            </a:extLst>
          </p:cNvPr>
          <p:cNvSpPr txBox="1"/>
          <p:nvPr/>
        </p:nvSpPr>
        <p:spPr>
          <a:xfrm>
            <a:off x="21891970" y="19902787"/>
            <a:ext cx="3253486"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1.545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36.66429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15" name="TextBox 114">
            <a:extLst>
              <a:ext uri="{FF2B5EF4-FFF2-40B4-BE49-F238E27FC236}">
                <a16:creationId xmlns:a16="http://schemas.microsoft.com/office/drawing/2014/main" id="{675EE51D-C71F-434D-92E0-9B4AC9A275DB}"/>
              </a:ext>
            </a:extLst>
          </p:cNvPr>
          <p:cNvSpPr txBox="1"/>
          <p:nvPr/>
        </p:nvSpPr>
        <p:spPr>
          <a:xfrm>
            <a:off x="21891970" y="22072754"/>
            <a:ext cx="3224237"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0.555 </a:t>
            </a:r>
            <a:r>
              <a:rPr lang="en-US" sz="2400" dirty="0" err="1">
                <a:latin typeface="Times New Roman" panose="02020603050405020304" pitchFamily="18" charset="0"/>
                <a:cs typeface="Times New Roman" panose="02020603050405020304" pitchFamily="18" charset="0"/>
              </a:rPr>
              <a:t>GPa</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Modulus: 31.32714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16" name="TextBox 115">
            <a:extLst>
              <a:ext uri="{FF2B5EF4-FFF2-40B4-BE49-F238E27FC236}">
                <a16:creationId xmlns:a16="http://schemas.microsoft.com/office/drawing/2014/main" id="{3B4E3B15-BB01-463D-BA25-CA61FB71A44E}"/>
              </a:ext>
            </a:extLst>
          </p:cNvPr>
          <p:cNvSpPr txBox="1"/>
          <p:nvPr/>
        </p:nvSpPr>
        <p:spPr>
          <a:xfrm>
            <a:off x="25700446" y="18626823"/>
            <a:ext cx="3230084"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1:20 Ratio</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17" name="TextBox 116">
            <a:extLst>
              <a:ext uri="{FF2B5EF4-FFF2-40B4-BE49-F238E27FC236}">
                <a16:creationId xmlns:a16="http://schemas.microsoft.com/office/drawing/2014/main" id="{15EA9D69-CD73-48F6-973C-D0CF2C01E22E}"/>
              </a:ext>
            </a:extLst>
          </p:cNvPr>
          <p:cNvSpPr txBox="1"/>
          <p:nvPr/>
        </p:nvSpPr>
        <p:spPr>
          <a:xfrm>
            <a:off x="25642962" y="20731497"/>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1:1 Ratio</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18" name="TextBox 117">
            <a:extLst>
              <a:ext uri="{FF2B5EF4-FFF2-40B4-BE49-F238E27FC236}">
                <a16:creationId xmlns:a16="http://schemas.microsoft.com/office/drawing/2014/main" id="{F09A89B5-C3C6-4675-833C-95AAF3B1E4CB}"/>
              </a:ext>
            </a:extLst>
          </p:cNvPr>
          <p:cNvSpPr txBox="1"/>
          <p:nvPr/>
        </p:nvSpPr>
        <p:spPr>
          <a:xfrm>
            <a:off x="25642954" y="9880896"/>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20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19" name="TextBox 118">
            <a:extLst>
              <a:ext uri="{FF2B5EF4-FFF2-40B4-BE49-F238E27FC236}">
                <a16:creationId xmlns:a16="http://schemas.microsoft.com/office/drawing/2014/main" id="{BD82A98E-AF3E-4C31-9AB1-83CF088B73F0}"/>
              </a:ext>
            </a:extLst>
          </p:cNvPr>
          <p:cNvSpPr txBox="1"/>
          <p:nvPr/>
        </p:nvSpPr>
        <p:spPr>
          <a:xfrm>
            <a:off x="25642954" y="12053580"/>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10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20" name="TextBox 119">
            <a:extLst>
              <a:ext uri="{FF2B5EF4-FFF2-40B4-BE49-F238E27FC236}">
                <a16:creationId xmlns:a16="http://schemas.microsoft.com/office/drawing/2014/main" id="{A2CEE6FD-1A28-4DD1-9C31-BD0681CA496A}"/>
              </a:ext>
            </a:extLst>
          </p:cNvPr>
          <p:cNvSpPr txBox="1"/>
          <p:nvPr/>
        </p:nvSpPr>
        <p:spPr>
          <a:xfrm>
            <a:off x="25642954" y="14253640"/>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5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21" name="TextBox 120">
            <a:extLst>
              <a:ext uri="{FF2B5EF4-FFF2-40B4-BE49-F238E27FC236}">
                <a16:creationId xmlns:a16="http://schemas.microsoft.com/office/drawing/2014/main" id="{AF6F6A40-3FFF-419D-9810-A36497BDC073}"/>
              </a:ext>
            </a:extLst>
          </p:cNvPr>
          <p:cNvSpPr txBox="1"/>
          <p:nvPr/>
        </p:nvSpPr>
        <p:spPr>
          <a:xfrm>
            <a:off x="25642954" y="16427344"/>
            <a:ext cx="3167949" cy="1292662"/>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1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22" name="TextBox 121">
            <a:extLst>
              <a:ext uri="{FF2B5EF4-FFF2-40B4-BE49-F238E27FC236}">
                <a16:creationId xmlns:a16="http://schemas.microsoft.com/office/drawing/2014/main" id="{C011B10A-8D84-44A6-A34A-07ABB687F7F9}"/>
              </a:ext>
            </a:extLst>
          </p:cNvPr>
          <p:cNvSpPr txBox="1"/>
          <p:nvPr/>
        </p:nvSpPr>
        <p:spPr>
          <a:xfrm>
            <a:off x="25642962" y="19994274"/>
            <a:ext cx="3224237"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0.16287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3.5017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23" name="TextBox 122">
            <a:extLst>
              <a:ext uri="{FF2B5EF4-FFF2-40B4-BE49-F238E27FC236}">
                <a16:creationId xmlns:a16="http://schemas.microsoft.com/office/drawing/2014/main" id="{92C70AA8-8ADF-46D9-ABC6-F112115695F9}"/>
              </a:ext>
            </a:extLst>
          </p:cNvPr>
          <p:cNvSpPr txBox="1"/>
          <p:nvPr/>
        </p:nvSpPr>
        <p:spPr>
          <a:xfrm>
            <a:off x="25642962" y="22116744"/>
            <a:ext cx="3224238"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 22984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8.79178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24" name="TextBox 123">
            <a:extLst>
              <a:ext uri="{FF2B5EF4-FFF2-40B4-BE49-F238E27FC236}">
                <a16:creationId xmlns:a16="http://schemas.microsoft.com/office/drawing/2014/main" id="{C88576F5-1DC6-4DC2-8AAC-611FD95925D7}"/>
              </a:ext>
            </a:extLst>
          </p:cNvPr>
          <p:cNvSpPr txBox="1"/>
          <p:nvPr/>
        </p:nvSpPr>
        <p:spPr>
          <a:xfrm>
            <a:off x="25642954" y="11201610"/>
            <a:ext cx="3224238"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0.16950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2.40639 </a:t>
            </a:r>
            <a:r>
              <a:rPr lang="en-US" sz="2400" dirty="0" err="1">
                <a:latin typeface="Times New Roman" panose="02020603050405020304" pitchFamily="18" charset="0"/>
                <a:cs typeface="Times New Roman" panose="02020603050405020304" pitchFamily="18" charset="0"/>
              </a:rPr>
              <a:t>GPa</a:t>
            </a:r>
            <a:endParaRPr lang="en-US" sz="2400" dirty="0">
              <a:latin typeface="Times New Roman" panose="02020603050405020304" pitchFamily="18" charset="0"/>
              <a:cs typeface="Times New Roman" panose="02020603050405020304" pitchFamily="18" charset="0"/>
            </a:endParaRPr>
          </a:p>
        </p:txBody>
      </p:sp>
      <p:sp>
        <p:nvSpPr>
          <p:cNvPr id="125" name="TextBox 124">
            <a:extLst>
              <a:ext uri="{FF2B5EF4-FFF2-40B4-BE49-F238E27FC236}">
                <a16:creationId xmlns:a16="http://schemas.microsoft.com/office/drawing/2014/main" id="{E8A630A9-CFA0-4596-AEDB-6C19F40DF7FF}"/>
              </a:ext>
            </a:extLst>
          </p:cNvPr>
          <p:cNvSpPr txBox="1"/>
          <p:nvPr/>
        </p:nvSpPr>
        <p:spPr>
          <a:xfrm>
            <a:off x="25642954" y="13388164"/>
            <a:ext cx="3224237"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0.21797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3.99119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26" name="TextBox 125">
            <a:extLst>
              <a:ext uri="{FF2B5EF4-FFF2-40B4-BE49-F238E27FC236}">
                <a16:creationId xmlns:a16="http://schemas.microsoft.com/office/drawing/2014/main" id="{59A1F3DB-700F-4FBA-B9C7-0CC53826847A}"/>
              </a:ext>
            </a:extLst>
          </p:cNvPr>
          <p:cNvSpPr txBox="1"/>
          <p:nvPr/>
        </p:nvSpPr>
        <p:spPr>
          <a:xfrm>
            <a:off x="25642954" y="15585456"/>
            <a:ext cx="3253486"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0.18492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Modulus: 4.73408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27" name="TextBox 126">
            <a:extLst>
              <a:ext uri="{FF2B5EF4-FFF2-40B4-BE49-F238E27FC236}">
                <a16:creationId xmlns:a16="http://schemas.microsoft.com/office/drawing/2014/main" id="{6568EBDB-F9C6-48A0-BD06-FE8B3C2DAB2C}"/>
              </a:ext>
            </a:extLst>
          </p:cNvPr>
          <p:cNvSpPr txBox="1"/>
          <p:nvPr/>
        </p:nvSpPr>
        <p:spPr>
          <a:xfrm>
            <a:off x="25642954" y="17779486"/>
            <a:ext cx="3167949"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0.25659 </a:t>
            </a:r>
            <a:r>
              <a:rPr lang="en-US" sz="2400" dirty="0" err="1">
                <a:latin typeface="Times New Roman" panose="02020603050405020304" pitchFamily="18" charset="0"/>
                <a:cs typeface="Times New Roman" panose="02020603050405020304" pitchFamily="18" charset="0"/>
              </a:rPr>
              <a:t>GPa</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Modulus: 18.7679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sp>
        <p:nvSpPr>
          <p:cNvPr id="128" name="TextBox 127">
            <a:extLst>
              <a:ext uri="{FF2B5EF4-FFF2-40B4-BE49-F238E27FC236}">
                <a16:creationId xmlns:a16="http://schemas.microsoft.com/office/drawing/2014/main" id="{4D04787C-BD16-4723-9A9A-0FDD1DF5CF04}"/>
              </a:ext>
            </a:extLst>
          </p:cNvPr>
          <p:cNvSpPr txBox="1"/>
          <p:nvPr/>
        </p:nvSpPr>
        <p:spPr>
          <a:xfrm>
            <a:off x="25642954" y="22933005"/>
            <a:ext cx="3620390" cy="2123658"/>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Alternating Layer</a:t>
            </a:r>
          </a:p>
          <a:p>
            <a:pPr lvl="0"/>
            <a:r>
              <a:rPr lang="en-US" sz="2400" u="sng" dirty="0">
                <a:solidFill>
                  <a:prstClr val="black"/>
                </a:solidFill>
                <a:latin typeface="Times New Roman" panose="02020603050405020304" pitchFamily="18" charset="0"/>
                <a:cs typeface="Times New Roman" panose="02020603050405020304" pitchFamily="18" charset="0"/>
              </a:rPr>
              <a:t>Average</a:t>
            </a:r>
          </a:p>
        </p:txBody>
      </p:sp>
      <p:sp>
        <p:nvSpPr>
          <p:cNvPr id="129" name="TextBox 128">
            <a:extLst>
              <a:ext uri="{FF2B5EF4-FFF2-40B4-BE49-F238E27FC236}">
                <a16:creationId xmlns:a16="http://schemas.microsoft.com/office/drawing/2014/main" id="{EB8EB4E8-FD88-42CA-BA8C-EEB0839D2A6E}"/>
              </a:ext>
            </a:extLst>
          </p:cNvPr>
          <p:cNvSpPr txBox="1"/>
          <p:nvPr/>
        </p:nvSpPr>
        <p:spPr>
          <a:xfrm>
            <a:off x="25642954" y="25077746"/>
            <a:ext cx="3167949"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Hardness: 0.20112 </a:t>
            </a:r>
            <a:r>
              <a:rPr lang="en-US" sz="2400" dirty="0" err="1">
                <a:latin typeface="Times New Roman" panose="02020603050405020304" pitchFamily="18" charset="0"/>
                <a:cs typeface="Times New Roman" panose="02020603050405020304" pitchFamily="18" charset="0"/>
              </a:rPr>
              <a:t>GPa</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Modulus: 4.8123 </a:t>
            </a:r>
            <a:r>
              <a:rPr lang="en-US" sz="2400" dirty="0" err="1">
                <a:latin typeface="Times New Roman" panose="02020603050405020304" pitchFamily="18" charset="0"/>
                <a:cs typeface="Times New Roman" panose="02020603050405020304" pitchFamily="18" charset="0"/>
              </a:rPr>
              <a:t>GPa</a:t>
            </a:r>
            <a:r>
              <a:rPr lang="en-US" sz="2400" dirty="0">
                <a:latin typeface="Times New Roman" panose="02020603050405020304" pitchFamily="18" charset="0"/>
                <a:cs typeface="Times New Roman" panose="02020603050405020304" pitchFamily="18" charset="0"/>
              </a:rPr>
              <a:t> </a:t>
            </a:r>
          </a:p>
        </p:txBody>
      </p:sp>
      <p:grpSp>
        <p:nvGrpSpPr>
          <p:cNvPr id="46" name="Group 45">
            <a:extLst>
              <a:ext uri="{FF2B5EF4-FFF2-40B4-BE49-F238E27FC236}">
                <a16:creationId xmlns:a16="http://schemas.microsoft.com/office/drawing/2014/main" id="{DE208CF2-5DE5-48AD-9722-4826A7C1B5F0}"/>
              </a:ext>
            </a:extLst>
          </p:cNvPr>
          <p:cNvGrpSpPr/>
          <p:nvPr/>
        </p:nvGrpSpPr>
        <p:grpSpPr>
          <a:xfrm>
            <a:off x="9452092" y="18725846"/>
            <a:ext cx="7982673" cy="4078700"/>
            <a:chOff x="9311298" y="17720006"/>
            <a:chExt cx="7982673" cy="4078700"/>
          </a:xfrm>
        </p:grpSpPr>
        <p:graphicFrame>
          <p:nvGraphicFramePr>
            <p:cNvPr id="68" name="Content Placeholder 9">
              <a:extLst>
                <a:ext uri="{FF2B5EF4-FFF2-40B4-BE49-F238E27FC236}">
                  <a16:creationId xmlns:a16="http://schemas.microsoft.com/office/drawing/2014/main" id="{352BE63B-8A2D-41D5-BCA4-F30C504BCDFF}"/>
                </a:ext>
              </a:extLst>
            </p:cNvPr>
            <p:cNvGraphicFramePr>
              <a:graphicFrameLocks/>
            </p:cNvGraphicFramePr>
            <p:nvPr>
              <p:extLst>
                <p:ext uri="{D42A27DB-BD31-4B8C-83A1-F6EECF244321}">
                  <p14:modId xmlns:p14="http://schemas.microsoft.com/office/powerpoint/2010/main" val="2077851252"/>
                </p:ext>
              </p:extLst>
            </p:nvPr>
          </p:nvGraphicFramePr>
          <p:xfrm>
            <a:off x="9311298" y="17720006"/>
            <a:ext cx="7982673" cy="3881437"/>
          </p:xfrm>
          <a:graphic>
            <a:graphicData uri="http://schemas.openxmlformats.org/drawingml/2006/chart">
              <c:chart xmlns:c="http://schemas.openxmlformats.org/drawingml/2006/chart" xmlns:r="http://schemas.openxmlformats.org/officeDocument/2006/relationships" r:id="rId14"/>
            </a:graphicData>
          </a:graphic>
        </p:graphicFrame>
        <p:grpSp>
          <p:nvGrpSpPr>
            <p:cNvPr id="26" name="Group 25">
              <a:extLst>
                <a:ext uri="{FF2B5EF4-FFF2-40B4-BE49-F238E27FC236}">
                  <a16:creationId xmlns:a16="http://schemas.microsoft.com/office/drawing/2014/main" id="{BBBEE1D6-CCC4-417C-A26F-665A94E5B98B}"/>
                </a:ext>
              </a:extLst>
            </p:cNvPr>
            <p:cNvGrpSpPr/>
            <p:nvPr/>
          </p:nvGrpSpPr>
          <p:grpSpPr>
            <a:xfrm>
              <a:off x="11330337" y="21552485"/>
              <a:ext cx="5099834" cy="246221"/>
              <a:chOff x="11330337" y="21552485"/>
              <a:chExt cx="5099834" cy="246221"/>
            </a:xfrm>
          </p:grpSpPr>
          <p:sp>
            <p:nvSpPr>
              <p:cNvPr id="23" name="TextBox 22">
                <a:extLst>
                  <a:ext uri="{FF2B5EF4-FFF2-40B4-BE49-F238E27FC236}">
                    <a16:creationId xmlns:a16="http://schemas.microsoft.com/office/drawing/2014/main" id="{B9D77633-8B62-4716-894B-E76DC8D9206B}"/>
                  </a:ext>
                </a:extLst>
              </p:cNvPr>
              <p:cNvSpPr txBox="1"/>
              <p:nvPr/>
            </p:nvSpPr>
            <p:spPr>
              <a:xfrm>
                <a:off x="11330337" y="21552485"/>
                <a:ext cx="573995" cy="246221"/>
              </a:xfrm>
              <a:prstGeom prst="rect">
                <a:avLst/>
              </a:prstGeom>
              <a:noFill/>
            </p:spPr>
            <p:txBody>
              <a:bodyPr wrap="square" rtlCol="0">
                <a:spAutoFit/>
              </a:bodyPr>
              <a:lstStyle/>
              <a:p>
                <a:r>
                  <a:rPr lang="en-US" sz="1000" dirty="0"/>
                  <a:t>1 Layer</a:t>
                </a:r>
              </a:p>
            </p:txBody>
          </p:sp>
          <p:sp>
            <p:nvSpPr>
              <p:cNvPr id="130" name="TextBox 129">
                <a:extLst>
                  <a:ext uri="{FF2B5EF4-FFF2-40B4-BE49-F238E27FC236}">
                    <a16:creationId xmlns:a16="http://schemas.microsoft.com/office/drawing/2014/main" id="{6E010B62-5000-4DAF-9DE1-7AF67A1B3FED}"/>
                  </a:ext>
                </a:extLst>
              </p:cNvPr>
              <p:cNvSpPr txBox="1"/>
              <p:nvPr/>
            </p:nvSpPr>
            <p:spPr>
              <a:xfrm>
                <a:off x="12728639" y="21552485"/>
                <a:ext cx="573995" cy="246221"/>
              </a:xfrm>
              <a:prstGeom prst="rect">
                <a:avLst/>
              </a:prstGeom>
              <a:noFill/>
            </p:spPr>
            <p:txBody>
              <a:bodyPr wrap="square" rtlCol="0">
                <a:spAutoFit/>
              </a:bodyPr>
              <a:lstStyle/>
              <a:p>
                <a:r>
                  <a:rPr lang="en-US" sz="1000" dirty="0"/>
                  <a:t>5 Layer</a:t>
                </a:r>
              </a:p>
            </p:txBody>
          </p:sp>
          <p:sp>
            <p:nvSpPr>
              <p:cNvPr id="131" name="TextBox 130">
                <a:extLst>
                  <a:ext uri="{FF2B5EF4-FFF2-40B4-BE49-F238E27FC236}">
                    <a16:creationId xmlns:a16="http://schemas.microsoft.com/office/drawing/2014/main" id="{50EBBCF3-9702-4AC0-8A49-B5186DD98B75}"/>
                  </a:ext>
                </a:extLst>
              </p:cNvPr>
              <p:cNvSpPr txBox="1"/>
              <p:nvPr/>
            </p:nvSpPr>
            <p:spPr>
              <a:xfrm>
                <a:off x="14235024" y="21552485"/>
                <a:ext cx="728648" cy="246221"/>
              </a:xfrm>
              <a:prstGeom prst="rect">
                <a:avLst/>
              </a:prstGeom>
              <a:noFill/>
            </p:spPr>
            <p:txBody>
              <a:bodyPr wrap="square" rtlCol="0">
                <a:spAutoFit/>
              </a:bodyPr>
              <a:lstStyle/>
              <a:p>
                <a:r>
                  <a:rPr lang="en-US" sz="1000" dirty="0"/>
                  <a:t>10 Layer</a:t>
                </a:r>
              </a:p>
            </p:txBody>
          </p:sp>
          <p:sp>
            <p:nvSpPr>
              <p:cNvPr id="132" name="TextBox 131">
                <a:extLst>
                  <a:ext uri="{FF2B5EF4-FFF2-40B4-BE49-F238E27FC236}">
                    <a16:creationId xmlns:a16="http://schemas.microsoft.com/office/drawing/2014/main" id="{DC955C48-0CAD-439E-8500-3F16AF942C03}"/>
                  </a:ext>
                </a:extLst>
              </p:cNvPr>
              <p:cNvSpPr txBox="1"/>
              <p:nvPr/>
            </p:nvSpPr>
            <p:spPr>
              <a:xfrm>
                <a:off x="15701523" y="21552485"/>
                <a:ext cx="728648" cy="246221"/>
              </a:xfrm>
              <a:prstGeom prst="rect">
                <a:avLst/>
              </a:prstGeom>
              <a:noFill/>
            </p:spPr>
            <p:txBody>
              <a:bodyPr wrap="square" rtlCol="0">
                <a:spAutoFit/>
              </a:bodyPr>
              <a:lstStyle/>
              <a:p>
                <a:r>
                  <a:rPr lang="en-US" sz="1000" dirty="0"/>
                  <a:t>20 Layer</a:t>
                </a:r>
              </a:p>
            </p:txBody>
          </p:sp>
        </p:grpSp>
      </p:grpSp>
      <p:sp>
        <p:nvSpPr>
          <p:cNvPr id="13" name="TextBox 12">
            <a:extLst>
              <a:ext uri="{FF2B5EF4-FFF2-40B4-BE49-F238E27FC236}">
                <a16:creationId xmlns:a16="http://schemas.microsoft.com/office/drawing/2014/main" id="{002C5480-2B52-4FBD-86E9-1E8F311C6C2C}"/>
              </a:ext>
            </a:extLst>
          </p:cNvPr>
          <p:cNvSpPr txBox="1"/>
          <p:nvPr/>
        </p:nvSpPr>
        <p:spPr>
          <a:xfrm>
            <a:off x="18525542" y="27295875"/>
            <a:ext cx="1658983" cy="646331"/>
          </a:xfrm>
          <a:prstGeom prst="rect">
            <a:avLst/>
          </a:prstGeom>
          <a:noFill/>
        </p:spPr>
        <p:txBody>
          <a:bodyPr wrap="square" rtlCol="0">
            <a:spAutoFit/>
          </a:bodyPr>
          <a:lstStyle/>
          <a:p>
            <a:r>
              <a:rPr lang="en-US" sz="3600" dirty="0">
                <a:latin typeface="Times New Roman" panose="02020603050405020304" pitchFamily="18" charset="0"/>
                <a:cs typeface="Times New Roman" panose="02020603050405020304" pitchFamily="18" charset="0"/>
              </a:rPr>
              <a:t>4</a:t>
            </a:r>
            <a:r>
              <a:rPr lang="en-US" sz="3600" baseline="30000" dirty="0">
                <a:latin typeface="Times New Roman" panose="02020603050405020304" pitchFamily="18" charset="0"/>
                <a:cs typeface="Times New Roman" panose="02020603050405020304" pitchFamily="18" charset="0"/>
              </a:rPr>
              <a:t>th</a:t>
            </a:r>
            <a:r>
              <a:rPr lang="en-US" sz="3600" dirty="0">
                <a:latin typeface="Times New Roman" panose="02020603050405020304" pitchFamily="18" charset="0"/>
                <a:cs typeface="Times New Roman" panose="02020603050405020304" pitchFamily="18" charset="0"/>
              </a:rPr>
              <a:t> set</a:t>
            </a:r>
          </a:p>
        </p:txBody>
      </p:sp>
      <p:sp>
        <p:nvSpPr>
          <p:cNvPr id="133" name="TextBox 132">
            <a:extLst>
              <a:ext uri="{FF2B5EF4-FFF2-40B4-BE49-F238E27FC236}">
                <a16:creationId xmlns:a16="http://schemas.microsoft.com/office/drawing/2014/main" id="{0319AD90-634E-4A33-8E67-861CB9FADD2F}"/>
              </a:ext>
            </a:extLst>
          </p:cNvPr>
          <p:cNvSpPr txBox="1"/>
          <p:nvPr/>
        </p:nvSpPr>
        <p:spPr>
          <a:xfrm>
            <a:off x="21868970" y="27974922"/>
            <a:ext cx="3068267" cy="2108269"/>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Sample D</a:t>
            </a:r>
          </a:p>
          <a:p>
            <a:pPr lvl="0">
              <a:spcAft>
                <a:spcPts val="600"/>
              </a:spcAft>
            </a:pPr>
            <a:r>
              <a:rPr lang="en-US" sz="2400" u="sng" dirty="0">
                <a:solidFill>
                  <a:prstClr val="black"/>
                </a:solidFill>
                <a:latin typeface="Times New Roman" panose="02020603050405020304" pitchFamily="18" charset="0"/>
                <a:cs typeface="Times New Roman" panose="02020603050405020304" pitchFamily="18" charset="0"/>
              </a:rPr>
              <a:t>Average</a:t>
            </a:r>
          </a:p>
          <a:p>
            <a:pPr lvl="0"/>
            <a:r>
              <a:rPr lang="en-US" sz="2400" dirty="0">
                <a:solidFill>
                  <a:prstClr val="black"/>
                </a:solidFill>
                <a:latin typeface="Times New Roman" panose="02020603050405020304" pitchFamily="18" charset="0"/>
                <a:cs typeface="Times New Roman" panose="02020603050405020304" pitchFamily="18" charset="0"/>
              </a:rPr>
              <a:t>Hardness: 1.6523</a:t>
            </a:r>
          </a:p>
          <a:p>
            <a:pPr lvl="0"/>
            <a:r>
              <a:rPr lang="en-US" sz="2400" dirty="0">
                <a:solidFill>
                  <a:prstClr val="black"/>
                </a:solidFill>
                <a:latin typeface="Times New Roman" panose="02020603050405020304" pitchFamily="18" charset="0"/>
                <a:cs typeface="Times New Roman" panose="02020603050405020304" pitchFamily="18" charset="0"/>
              </a:rPr>
              <a:t>Modulus: 46.54</a:t>
            </a:r>
            <a:endParaRPr lang="en-US" sz="5400" b="1" dirty="0">
              <a:latin typeface="Times New Roman" panose="02020603050405020304" pitchFamily="18" charset="0"/>
              <a:cs typeface="Times New Roman" panose="02020603050405020304" pitchFamily="18" charset="0"/>
            </a:endParaRPr>
          </a:p>
        </p:txBody>
      </p:sp>
      <p:sp>
        <p:nvSpPr>
          <p:cNvPr id="134" name="TextBox 133">
            <a:extLst>
              <a:ext uri="{FF2B5EF4-FFF2-40B4-BE49-F238E27FC236}">
                <a16:creationId xmlns:a16="http://schemas.microsoft.com/office/drawing/2014/main" id="{5001395F-9229-4F37-BD09-D9EBC1D2296F}"/>
              </a:ext>
            </a:extLst>
          </p:cNvPr>
          <p:cNvSpPr txBox="1"/>
          <p:nvPr/>
        </p:nvSpPr>
        <p:spPr>
          <a:xfrm>
            <a:off x="18440796" y="29976837"/>
            <a:ext cx="3044292" cy="2108269"/>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Sample B</a:t>
            </a:r>
          </a:p>
          <a:p>
            <a:pPr lvl="0">
              <a:spcAft>
                <a:spcPts val="600"/>
              </a:spcAft>
            </a:pPr>
            <a:r>
              <a:rPr lang="en-US" sz="2400" u="sng" dirty="0">
                <a:solidFill>
                  <a:prstClr val="black"/>
                </a:solidFill>
                <a:latin typeface="Times New Roman" panose="02020603050405020304" pitchFamily="18" charset="0"/>
                <a:cs typeface="Times New Roman" panose="02020603050405020304" pitchFamily="18" charset="0"/>
              </a:rPr>
              <a:t>Average</a:t>
            </a:r>
          </a:p>
          <a:p>
            <a:pPr lvl="0"/>
            <a:r>
              <a:rPr lang="en-US" sz="2400" dirty="0">
                <a:solidFill>
                  <a:prstClr val="black"/>
                </a:solidFill>
                <a:latin typeface="Times New Roman" panose="02020603050405020304" pitchFamily="18" charset="0"/>
                <a:cs typeface="Times New Roman" panose="02020603050405020304" pitchFamily="18" charset="0"/>
              </a:rPr>
              <a:t>Hardness: 2.6914</a:t>
            </a:r>
          </a:p>
          <a:p>
            <a:pPr lvl="0"/>
            <a:r>
              <a:rPr lang="en-US" sz="2400" dirty="0">
                <a:solidFill>
                  <a:prstClr val="black"/>
                </a:solidFill>
                <a:latin typeface="Times New Roman" panose="02020603050405020304" pitchFamily="18" charset="0"/>
                <a:cs typeface="Times New Roman" panose="02020603050405020304" pitchFamily="18" charset="0"/>
              </a:rPr>
              <a:t>Modulus: 50.6276</a:t>
            </a:r>
            <a:endParaRPr lang="en-US" sz="5400" b="1" dirty="0">
              <a:latin typeface="Times New Roman" panose="02020603050405020304" pitchFamily="18" charset="0"/>
              <a:cs typeface="Times New Roman" panose="02020603050405020304" pitchFamily="18" charset="0"/>
            </a:endParaRPr>
          </a:p>
        </p:txBody>
      </p:sp>
      <p:sp>
        <p:nvSpPr>
          <p:cNvPr id="135" name="TextBox 134">
            <a:extLst>
              <a:ext uri="{FF2B5EF4-FFF2-40B4-BE49-F238E27FC236}">
                <a16:creationId xmlns:a16="http://schemas.microsoft.com/office/drawing/2014/main" id="{21AABBBD-199B-4373-A177-13EF85F70F49}"/>
              </a:ext>
            </a:extLst>
          </p:cNvPr>
          <p:cNvSpPr txBox="1"/>
          <p:nvPr/>
        </p:nvSpPr>
        <p:spPr>
          <a:xfrm>
            <a:off x="18440796" y="27975406"/>
            <a:ext cx="3044292" cy="2108269"/>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Sample A</a:t>
            </a:r>
          </a:p>
          <a:p>
            <a:pPr>
              <a:spcAft>
                <a:spcPts val="600"/>
              </a:spcAft>
            </a:pPr>
            <a:r>
              <a:rPr lang="en-US" sz="2400" u="sng" dirty="0">
                <a:latin typeface="Times New Roman" panose="02020603050405020304" pitchFamily="18" charset="0"/>
                <a:cs typeface="Times New Roman" panose="02020603050405020304" pitchFamily="18" charset="0"/>
              </a:rPr>
              <a:t>Average</a:t>
            </a:r>
          </a:p>
          <a:p>
            <a:r>
              <a:rPr lang="en-US" sz="2400" dirty="0">
                <a:latin typeface="Times New Roman" panose="02020603050405020304" pitchFamily="18" charset="0"/>
                <a:cs typeface="Times New Roman" panose="02020603050405020304" pitchFamily="18" charset="0"/>
              </a:rPr>
              <a:t>Hardness: 4.5343</a:t>
            </a:r>
          </a:p>
          <a:p>
            <a:r>
              <a:rPr lang="en-US" sz="2400" dirty="0">
                <a:latin typeface="Times New Roman" panose="02020603050405020304" pitchFamily="18" charset="0"/>
                <a:cs typeface="Times New Roman" panose="02020603050405020304" pitchFamily="18" charset="0"/>
              </a:rPr>
              <a:t>Modulus: 56.2838</a:t>
            </a:r>
          </a:p>
        </p:txBody>
      </p:sp>
      <p:sp>
        <p:nvSpPr>
          <p:cNvPr id="136" name="TextBox 135">
            <a:extLst>
              <a:ext uri="{FF2B5EF4-FFF2-40B4-BE49-F238E27FC236}">
                <a16:creationId xmlns:a16="http://schemas.microsoft.com/office/drawing/2014/main" id="{0B8B5F80-56ED-4FDD-8591-B48DAEEC47B5}"/>
              </a:ext>
            </a:extLst>
          </p:cNvPr>
          <p:cNvSpPr txBox="1"/>
          <p:nvPr/>
        </p:nvSpPr>
        <p:spPr>
          <a:xfrm>
            <a:off x="18440796" y="31986766"/>
            <a:ext cx="3041718" cy="2108269"/>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Sample C</a:t>
            </a:r>
          </a:p>
          <a:p>
            <a:pPr lvl="0">
              <a:spcAft>
                <a:spcPts val="600"/>
              </a:spcAft>
            </a:pPr>
            <a:r>
              <a:rPr lang="en-US" sz="2400" u="sng" dirty="0">
                <a:solidFill>
                  <a:prstClr val="black"/>
                </a:solidFill>
                <a:latin typeface="Times New Roman" panose="02020603050405020304" pitchFamily="18" charset="0"/>
                <a:cs typeface="Times New Roman" panose="02020603050405020304" pitchFamily="18" charset="0"/>
              </a:rPr>
              <a:t>Average</a:t>
            </a:r>
          </a:p>
          <a:p>
            <a:pPr lvl="0"/>
            <a:r>
              <a:rPr lang="en-US" sz="2400" dirty="0">
                <a:solidFill>
                  <a:prstClr val="black"/>
                </a:solidFill>
                <a:latin typeface="Times New Roman" panose="02020603050405020304" pitchFamily="18" charset="0"/>
                <a:cs typeface="Times New Roman" panose="02020603050405020304" pitchFamily="18" charset="0"/>
              </a:rPr>
              <a:t>Hardness: 2.6419</a:t>
            </a:r>
          </a:p>
          <a:p>
            <a:pPr lvl="0"/>
            <a:r>
              <a:rPr lang="en-US" sz="2400" dirty="0">
                <a:solidFill>
                  <a:prstClr val="black"/>
                </a:solidFill>
                <a:latin typeface="Times New Roman" panose="02020603050405020304" pitchFamily="18" charset="0"/>
                <a:cs typeface="Times New Roman" panose="02020603050405020304" pitchFamily="18" charset="0"/>
              </a:rPr>
              <a:t>Modulus: 49.7267</a:t>
            </a:r>
            <a:endParaRPr lang="en-US" sz="5400" b="1" dirty="0">
              <a:latin typeface="Times New Roman" panose="02020603050405020304" pitchFamily="18" charset="0"/>
              <a:cs typeface="Times New Roman" panose="02020603050405020304" pitchFamily="18" charset="0"/>
            </a:endParaRPr>
          </a:p>
        </p:txBody>
      </p:sp>
      <p:sp>
        <p:nvSpPr>
          <p:cNvPr id="137" name="TextBox 136">
            <a:extLst>
              <a:ext uri="{FF2B5EF4-FFF2-40B4-BE49-F238E27FC236}">
                <a16:creationId xmlns:a16="http://schemas.microsoft.com/office/drawing/2014/main" id="{3E38CC75-9F29-40B2-A7D7-1501251E073A}"/>
              </a:ext>
            </a:extLst>
          </p:cNvPr>
          <p:cNvSpPr txBox="1"/>
          <p:nvPr/>
        </p:nvSpPr>
        <p:spPr>
          <a:xfrm>
            <a:off x="21868969" y="29979317"/>
            <a:ext cx="3068267" cy="2108269"/>
          </a:xfrm>
          <a:prstGeom prst="rect">
            <a:avLst/>
          </a:prstGeom>
          <a:noFill/>
        </p:spPr>
        <p:txBody>
          <a:bodyPr wrap="square" rtlCol="0">
            <a:spAutoFit/>
          </a:bodyPr>
          <a:lstStyle/>
          <a:p>
            <a:r>
              <a:rPr lang="en-US" sz="5400" b="1" dirty="0">
                <a:latin typeface="Times New Roman" panose="02020603050405020304" pitchFamily="18" charset="0"/>
                <a:cs typeface="Times New Roman" panose="02020603050405020304" pitchFamily="18" charset="0"/>
              </a:rPr>
              <a:t>Sample E</a:t>
            </a:r>
          </a:p>
          <a:p>
            <a:pPr lvl="0">
              <a:spcAft>
                <a:spcPts val="600"/>
              </a:spcAft>
            </a:pPr>
            <a:r>
              <a:rPr lang="en-US" sz="2400" u="sng" dirty="0">
                <a:solidFill>
                  <a:prstClr val="black"/>
                </a:solidFill>
                <a:latin typeface="Times New Roman" panose="02020603050405020304" pitchFamily="18" charset="0"/>
                <a:cs typeface="Times New Roman" panose="02020603050405020304" pitchFamily="18" charset="0"/>
              </a:rPr>
              <a:t>Average</a:t>
            </a:r>
          </a:p>
          <a:p>
            <a:pPr lvl="0"/>
            <a:r>
              <a:rPr lang="en-US" sz="2400" dirty="0">
                <a:solidFill>
                  <a:prstClr val="black"/>
                </a:solidFill>
                <a:latin typeface="Times New Roman" panose="02020603050405020304" pitchFamily="18" charset="0"/>
                <a:cs typeface="Times New Roman" panose="02020603050405020304" pitchFamily="18" charset="0"/>
              </a:rPr>
              <a:t>Hardness: 1.4087</a:t>
            </a:r>
          </a:p>
          <a:p>
            <a:pPr lvl="0"/>
            <a:r>
              <a:rPr lang="en-US" sz="2400" dirty="0">
                <a:solidFill>
                  <a:prstClr val="black"/>
                </a:solidFill>
                <a:latin typeface="Times New Roman" panose="02020603050405020304" pitchFamily="18" charset="0"/>
                <a:cs typeface="Times New Roman" panose="02020603050405020304" pitchFamily="18" charset="0"/>
              </a:rPr>
              <a:t>Modulus: 38.5162</a:t>
            </a:r>
            <a:endParaRPr lang="en-US" sz="5400" b="1" dirty="0">
              <a:latin typeface="Times New Roman" panose="02020603050405020304" pitchFamily="18" charset="0"/>
              <a:cs typeface="Times New Roman" panose="02020603050405020304" pitchFamily="18" charset="0"/>
            </a:endParaRPr>
          </a:p>
        </p:txBody>
      </p:sp>
      <p:pic>
        <p:nvPicPr>
          <p:cNvPr id="19" name="Picture 18">
            <a:extLst>
              <a:ext uri="{FF2B5EF4-FFF2-40B4-BE49-F238E27FC236}">
                <a16:creationId xmlns:a16="http://schemas.microsoft.com/office/drawing/2014/main" id="{4D2FFAB0-6CD5-4B77-BB1A-8A58810AC962}"/>
              </a:ext>
            </a:extLst>
          </p:cNvPr>
          <p:cNvPicPr>
            <a:picLocks noChangeAspect="1"/>
          </p:cNvPicPr>
          <p:nvPr/>
        </p:nvPicPr>
        <p:blipFill>
          <a:blip r:embed="rId15"/>
          <a:stretch>
            <a:fillRect/>
          </a:stretch>
        </p:blipFill>
        <p:spPr>
          <a:xfrm>
            <a:off x="25700446" y="27496315"/>
            <a:ext cx="3620390" cy="8473061"/>
          </a:xfrm>
          <a:prstGeom prst="rect">
            <a:avLst/>
          </a:prstGeom>
        </p:spPr>
      </p:pic>
      <p:sp>
        <p:nvSpPr>
          <p:cNvPr id="20" name="TextBox 19">
            <a:extLst>
              <a:ext uri="{FF2B5EF4-FFF2-40B4-BE49-F238E27FC236}">
                <a16:creationId xmlns:a16="http://schemas.microsoft.com/office/drawing/2014/main" id="{3D8713F0-12FD-414D-B59A-FF5C05535431}"/>
              </a:ext>
            </a:extLst>
          </p:cNvPr>
          <p:cNvSpPr txBox="1"/>
          <p:nvPr/>
        </p:nvSpPr>
        <p:spPr>
          <a:xfrm>
            <a:off x="18440102" y="34421698"/>
            <a:ext cx="7167680" cy="2062103"/>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Sample preparation for the fourth set involved a more thorough cleaning process of the substrate before deposition of the thin film.</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12089</TotalTime>
  <Words>869</Words>
  <Application>Microsoft Office PowerPoint</Application>
  <PresentationFormat>Custom</PresentationFormat>
  <Paragraphs>164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Nanoindentation of Silica Colloid Thin Films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Nanoindentation of Silica Colloid Thin Films Sintered at Various Temperatures</dc:title>
  <dc:creator>Knoke, Karen Ann</dc:creator>
  <cp:lastModifiedBy>Baker, Grace Ann</cp:lastModifiedBy>
  <cp:revision>117</cp:revision>
  <dcterms:created xsi:type="dcterms:W3CDTF">2015-01-29T15:27:06Z</dcterms:created>
  <dcterms:modified xsi:type="dcterms:W3CDTF">2019-04-24T18:06:39Z</dcterms:modified>
</cp:coreProperties>
</file>