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E4DF"/>
    <a:srgbClr val="003366"/>
    <a:srgbClr val="0F496F"/>
    <a:srgbClr val="052F61"/>
    <a:srgbClr val="051461"/>
    <a:srgbClr val="0D7560"/>
    <a:srgbClr val="FEFEF0"/>
    <a:srgbClr val="AECBC2"/>
    <a:srgbClr val="6BAA98"/>
    <a:srgbClr val="128C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075" autoAdjust="0"/>
    <p:restoredTop sz="96395" autoAdjust="0"/>
  </p:normalViewPr>
  <p:slideViewPr>
    <p:cSldViewPr snapToGrid="0">
      <p:cViewPr>
        <p:scale>
          <a:sx n="20" d="100"/>
          <a:sy n="20" d="100"/>
        </p:scale>
        <p:origin x="864" y="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D61B2-B1EE-416A-8AA6-BD909D413835}" type="datetimeFigureOut">
              <a:rPr lang="en-US" smtClean="0"/>
              <a:t>4/5/2018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4E4550-B107-4496-B5A7-3F9163D08213}" type="slidenum">
              <a:rPr lang="en-US" smtClean="0"/>
              <a:t>‹#›</a:t>
            </a:fld>
            <a:endParaRPr lang="en-US"/>
          </a:p>
        </p:txBody>
      </p:sp>
    </p:spTree>
    <p:extLst>
      <p:ext uri="{BB962C8B-B14F-4D97-AF65-F5344CB8AC3E}">
        <p14:creationId xmlns:p14="http://schemas.microsoft.com/office/powerpoint/2010/main" val="3569987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AGE??!?!!?!?</a:t>
            </a:r>
          </a:p>
        </p:txBody>
      </p:sp>
      <p:sp>
        <p:nvSpPr>
          <p:cNvPr id="4" name="Slide Number Placeholder 3"/>
          <p:cNvSpPr>
            <a:spLocks noGrp="1"/>
          </p:cNvSpPr>
          <p:nvPr>
            <p:ph type="sldNum" sz="quarter" idx="10"/>
          </p:nvPr>
        </p:nvSpPr>
        <p:spPr/>
        <p:txBody>
          <a:bodyPr/>
          <a:lstStyle/>
          <a:p>
            <a:fld id="{814E4550-B107-4496-B5A7-3F9163D08213}" type="slidenum">
              <a:rPr lang="en-US" smtClean="0"/>
              <a:t>1</a:t>
            </a:fld>
            <a:endParaRPr lang="en-US"/>
          </a:p>
        </p:txBody>
      </p:sp>
    </p:spTree>
    <p:extLst>
      <p:ext uri="{BB962C8B-B14F-4D97-AF65-F5344CB8AC3E}">
        <p14:creationId xmlns:p14="http://schemas.microsoft.com/office/powerpoint/2010/main" val="1630875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19940694" y="6551614"/>
            <a:ext cx="22148241" cy="27965291"/>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2453642" y="2987043"/>
            <a:ext cx="28311680" cy="17495526"/>
          </a:xfrm>
        </p:spPr>
        <p:txBody>
          <a:bodyPr anchor="b">
            <a:normAutofit/>
          </a:bodyPr>
          <a:lstStyle>
            <a:lvl1pPr algn="l">
              <a:defRPr sz="20240">
                <a:effectLst/>
              </a:defRPr>
            </a:lvl1pPr>
          </a:lstStyle>
          <a:p>
            <a:r>
              <a:rPr lang="en-US"/>
              <a:t>Click to edit Master title style</a:t>
            </a:r>
            <a:endParaRPr lang="en-US" dirty="0"/>
          </a:p>
        </p:txBody>
      </p:sp>
      <p:sp>
        <p:nvSpPr>
          <p:cNvPr id="3" name="Subtitle 2"/>
          <p:cNvSpPr>
            <a:spLocks noGrp="1"/>
          </p:cNvSpPr>
          <p:nvPr>
            <p:ph type="subTitle" idx="1"/>
          </p:nvPr>
        </p:nvSpPr>
        <p:spPr>
          <a:xfrm>
            <a:off x="2453640" y="21525661"/>
            <a:ext cx="22789550" cy="10715410"/>
          </a:xfrm>
        </p:spPr>
        <p:txBody>
          <a:bodyPr anchor="t">
            <a:normAutofit/>
          </a:bodyPr>
          <a:lstStyle>
            <a:lvl1pPr marL="0" indent="0" algn="l">
              <a:buNone/>
              <a:defRPr sz="9200">
                <a:solidFill>
                  <a:schemeClr val="bg2">
                    <a:lumMod val="75000"/>
                  </a:schemeClr>
                </a:solidFill>
              </a:defRPr>
            </a:lvl1pPr>
            <a:lvl2pPr marL="2103120" indent="0" algn="ctr">
              <a:buNone/>
              <a:defRPr>
                <a:solidFill>
                  <a:schemeClr val="tx1">
                    <a:tint val="75000"/>
                  </a:schemeClr>
                </a:solidFill>
              </a:defRPr>
            </a:lvl2pPr>
            <a:lvl3pPr marL="4206240" indent="0" algn="ctr">
              <a:buNone/>
              <a:defRPr>
                <a:solidFill>
                  <a:schemeClr val="tx1">
                    <a:tint val="75000"/>
                  </a:schemeClr>
                </a:solidFill>
              </a:defRPr>
            </a:lvl3pPr>
            <a:lvl4pPr marL="6309360" indent="0" algn="ctr">
              <a:buNone/>
              <a:defRPr>
                <a:solidFill>
                  <a:schemeClr val="tx1">
                    <a:tint val="75000"/>
                  </a:schemeClr>
                </a:solidFill>
              </a:defRPr>
            </a:lvl4pPr>
            <a:lvl5pPr marL="8412480" indent="0" algn="ctr">
              <a:buNone/>
              <a:defRPr>
                <a:solidFill>
                  <a:schemeClr val="tx1">
                    <a:tint val="75000"/>
                  </a:schemeClr>
                </a:solidFill>
              </a:defRPr>
            </a:lvl5pPr>
            <a:lvl6pPr marL="10515600" indent="0" algn="ctr">
              <a:buNone/>
              <a:defRPr>
                <a:solidFill>
                  <a:schemeClr val="tx1">
                    <a:tint val="75000"/>
                  </a:schemeClr>
                </a:solidFill>
              </a:defRPr>
            </a:lvl6pPr>
            <a:lvl7pPr marL="12618720" indent="0" algn="ctr">
              <a:buNone/>
              <a:defRPr>
                <a:solidFill>
                  <a:schemeClr val="tx1">
                    <a:tint val="75000"/>
                  </a:schemeClr>
                </a:solidFill>
              </a:defRPr>
            </a:lvl7pPr>
            <a:lvl8pPr marL="14721840" indent="0" algn="ctr">
              <a:buNone/>
              <a:defRPr>
                <a:solidFill>
                  <a:schemeClr val="tx1">
                    <a:tint val="75000"/>
                  </a:schemeClr>
                </a:solidFill>
              </a:defRPr>
            </a:lvl8pPr>
            <a:lvl9pPr marL="1682496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3923396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lstStyle/>
          <a:p>
            <a:r>
              <a:rPr lang="en-US"/>
              <a:t>Click to edit Master title style</a:t>
            </a:r>
            <a:endParaRPr lang="en-US" dirty="0"/>
          </a:p>
        </p:txBody>
      </p:sp>
      <p:sp>
        <p:nvSpPr>
          <p:cNvPr id="6" name="Picture Placeholder 2"/>
          <p:cNvSpPr>
            <a:spLocks noGrp="1" noChangeAspect="1"/>
          </p:cNvSpPr>
          <p:nvPr>
            <p:ph type="pic" idx="13"/>
          </p:nvPr>
        </p:nvSpPr>
        <p:spPr>
          <a:xfrm>
            <a:off x="2453640" y="2987040"/>
            <a:ext cx="37155120" cy="1749552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7360"/>
            </a:lvl1pPr>
            <a:lvl2pPr marL="2103120" indent="0">
              <a:buNone/>
              <a:defRPr sz="7360"/>
            </a:lvl2pPr>
            <a:lvl3pPr marL="4206240" indent="0">
              <a:buNone/>
              <a:defRPr sz="7360"/>
            </a:lvl3pPr>
            <a:lvl4pPr marL="6309360" indent="0">
              <a:buNone/>
              <a:defRPr sz="7360"/>
            </a:lvl4pPr>
            <a:lvl5pPr marL="8412480" indent="0">
              <a:buNone/>
              <a:defRPr sz="7360"/>
            </a:lvl5pPr>
            <a:lvl6pPr marL="10515600" indent="0">
              <a:buNone/>
              <a:defRPr sz="7360"/>
            </a:lvl6pPr>
            <a:lvl7pPr marL="12618720" indent="0">
              <a:buNone/>
              <a:defRPr sz="7360"/>
            </a:lvl7pPr>
            <a:lvl8pPr marL="14721840" indent="0">
              <a:buNone/>
              <a:defRPr sz="7360"/>
            </a:lvl8pPr>
            <a:lvl9pPr marL="16824960" indent="0">
              <a:buNone/>
              <a:defRPr sz="7360"/>
            </a:lvl9pPr>
          </a:lstStyle>
          <a:p>
            <a:r>
              <a:rPr lang="en-US"/>
              <a:t>Click icon to add picture</a:t>
            </a:r>
            <a:endParaRPr lang="en-US" dirty="0"/>
          </a:p>
        </p:txBody>
      </p:sp>
      <p:sp>
        <p:nvSpPr>
          <p:cNvPr id="9" name="Text Placeholder 9"/>
          <p:cNvSpPr>
            <a:spLocks noGrp="1"/>
          </p:cNvSpPr>
          <p:nvPr>
            <p:ph type="body" sz="quarter" idx="14"/>
          </p:nvPr>
        </p:nvSpPr>
        <p:spPr>
          <a:xfrm>
            <a:off x="3505209" y="21525655"/>
            <a:ext cx="33494127" cy="2560320"/>
          </a:xfrm>
        </p:spPr>
        <p:txBody>
          <a:bodyPr anchor="t">
            <a:normAutofit/>
          </a:bodyPr>
          <a:lstStyle>
            <a:lvl1pPr marL="0" indent="0">
              <a:buFontTx/>
              <a:buNone/>
              <a:defRPr sz="7360"/>
            </a:lvl1pPr>
            <a:lvl2pPr marL="2103120" indent="0">
              <a:buFontTx/>
              <a:buNone/>
              <a:defRPr/>
            </a:lvl2pPr>
            <a:lvl3pPr marL="4206240" indent="0">
              <a:buFontTx/>
              <a:buNone/>
              <a:defRPr/>
            </a:lvl3pPr>
            <a:lvl4pPr marL="6309360" indent="0">
              <a:buFontTx/>
              <a:buNone/>
              <a:defRPr/>
            </a:lvl4pPr>
            <a:lvl5pPr marL="841248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C2557EEB-0A36-4720-B7A3-3F6240A6C47E}" type="datetimeFigureOut">
              <a:rPr lang="en-US" smtClean="0"/>
              <a:t>4/5/2018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622412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453640" y="2987040"/>
            <a:ext cx="37155120" cy="16215360"/>
          </a:xfrm>
        </p:spPr>
        <p:txBody>
          <a:bodyPr anchor="ctr">
            <a:normAutofit/>
          </a:bodyPr>
          <a:lstStyle>
            <a:lvl1pPr algn="l">
              <a:defRPr sz="12880" b="0" cap="all"/>
            </a:lvl1pPr>
          </a:lstStyle>
          <a:p>
            <a:r>
              <a:rPr lang="en-US"/>
              <a:t>Click to edit Master title style</a:t>
            </a:r>
            <a:endParaRPr lang="en-US" dirty="0"/>
          </a:p>
        </p:txBody>
      </p:sp>
      <p:sp>
        <p:nvSpPr>
          <p:cNvPr id="3" name="Text Placeholder 2"/>
          <p:cNvSpPr>
            <a:spLocks noGrp="1"/>
          </p:cNvSpPr>
          <p:nvPr>
            <p:ph type="body" idx="1"/>
          </p:nvPr>
        </p:nvSpPr>
        <p:spPr>
          <a:xfrm>
            <a:off x="2453640" y="23042880"/>
            <a:ext cx="29364339" cy="10668000"/>
          </a:xfrm>
        </p:spPr>
        <p:txBody>
          <a:bodyPr anchor="ctr">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2819344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938904" y="2987040"/>
            <a:ext cx="31555020" cy="16215360"/>
          </a:xfrm>
        </p:spPr>
        <p:txBody>
          <a:bodyPr anchor="ctr">
            <a:normAutofit/>
          </a:bodyPr>
          <a:lstStyle>
            <a:lvl1pPr algn="l">
              <a:defRPr sz="1288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07282" y="19202400"/>
            <a:ext cx="29451348" cy="2702560"/>
          </a:xfrm>
        </p:spPr>
        <p:txBody>
          <a:bodyPr anchor="ctr"/>
          <a:lstStyle>
            <a:lvl1pPr marL="0" indent="0">
              <a:buFontTx/>
              <a:buNone/>
              <a:defRPr/>
            </a:lvl1pPr>
            <a:lvl2pPr marL="2103120" indent="0">
              <a:buFontTx/>
              <a:buNone/>
              <a:defRPr/>
            </a:lvl2pPr>
            <a:lvl3pPr marL="4206240" indent="0">
              <a:buFontTx/>
              <a:buNone/>
              <a:defRPr/>
            </a:lvl3pPr>
            <a:lvl4pPr marL="6309360" indent="0">
              <a:buFontTx/>
              <a:buNone/>
              <a:defRPr/>
            </a:lvl4pPr>
            <a:lvl5pPr marL="8412480" indent="0">
              <a:buFontTx/>
              <a:buNone/>
              <a:defRPr/>
            </a:lvl5pPr>
          </a:lstStyle>
          <a:p>
            <a:pPr lvl="0"/>
            <a:r>
              <a:rPr lang="en-US"/>
              <a:t>Click to edit Master text styles</a:t>
            </a:r>
          </a:p>
        </p:txBody>
      </p:sp>
      <p:sp>
        <p:nvSpPr>
          <p:cNvPr id="3" name="Text Placeholder 2"/>
          <p:cNvSpPr>
            <a:spLocks noGrp="1"/>
          </p:cNvSpPr>
          <p:nvPr>
            <p:ph type="body" idx="1"/>
          </p:nvPr>
        </p:nvSpPr>
        <p:spPr>
          <a:xfrm>
            <a:off x="2453642" y="24085992"/>
            <a:ext cx="29358861" cy="9624888"/>
          </a:xfrm>
        </p:spPr>
        <p:txBody>
          <a:bodyPr anchor="ctr">
            <a:normAutofit/>
          </a:bodyPr>
          <a:lstStyle>
            <a:lvl1pPr marL="0" indent="0" algn="l">
              <a:buNone/>
              <a:defRPr sz="920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
        <p:nvSpPr>
          <p:cNvPr id="14" name="TextBox 13"/>
          <p:cNvSpPr txBox="1"/>
          <p:nvPr/>
        </p:nvSpPr>
        <p:spPr>
          <a:xfrm>
            <a:off x="1051563" y="3979494"/>
            <a:ext cx="2103667" cy="3274746"/>
          </a:xfrm>
          <a:prstGeom prst="rect">
            <a:avLst/>
          </a:prstGeom>
        </p:spPr>
        <p:txBody>
          <a:bodyPr vert="horz" lIns="420624" tIns="210312" rIns="420624" bIns="210312" rtlCol="0" anchor="ctr">
            <a:noAutofit/>
          </a:bodyPr>
          <a:lstStyle/>
          <a:p>
            <a:pPr lvl="0"/>
            <a:r>
              <a:rPr lang="en-US" sz="36800" dirty="0">
                <a:solidFill>
                  <a:schemeClr val="tx1"/>
                </a:solidFill>
                <a:effectLst/>
              </a:rPr>
              <a:t>“</a:t>
            </a:r>
          </a:p>
        </p:txBody>
      </p:sp>
      <p:sp>
        <p:nvSpPr>
          <p:cNvPr id="15" name="TextBox 14"/>
          <p:cNvSpPr txBox="1"/>
          <p:nvPr/>
        </p:nvSpPr>
        <p:spPr>
          <a:xfrm>
            <a:off x="35402523" y="15504165"/>
            <a:ext cx="2103667" cy="3274746"/>
          </a:xfrm>
          <a:prstGeom prst="rect">
            <a:avLst/>
          </a:prstGeom>
        </p:spPr>
        <p:txBody>
          <a:bodyPr vert="horz" lIns="420624" tIns="210312" rIns="420624" bIns="210312" rtlCol="0" anchor="ctr">
            <a:noAutofit/>
          </a:bodyPr>
          <a:lstStyle/>
          <a:p>
            <a:pPr lvl="0" algn="r"/>
            <a:r>
              <a:rPr lang="en-US" sz="36800" dirty="0">
                <a:solidFill>
                  <a:schemeClr val="tx1"/>
                </a:solidFill>
                <a:effectLst/>
              </a:rPr>
              <a:t>”</a:t>
            </a:r>
          </a:p>
        </p:txBody>
      </p:sp>
    </p:spTree>
    <p:extLst>
      <p:ext uri="{BB962C8B-B14F-4D97-AF65-F5344CB8AC3E}">
        <p14:creationId xmlns:p14="http://schemas.microsoft.com/office/powerpoint/2010/main" val="155674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453642" y="19202400"/>
            <a:ext cx="29358861" cy="9505440"/>
          </a:xfrm>
        </p:spPr>
        <p:txBody>
          <a:bodyPr anchor="b">
            <a:normAutofit/>
          </a:bodyPr>
          <a:lstStyle>
            <a:lvl1pPr algn="l">
              <a:defRPr sz="12880" b="0" cap="all"/>
            </a:lvl1pPr>
          </a:lstStyle>
          <a:p>
            <a:r>
              <a:rPr lang="en-US"/>
              <a:t>Click to edit Master title style</a:t>
            </a:r>
            <a:endParaRPr lang="en-US" dirty="0"/>
          </a:p>
        </p:txBody>
      </p:sp>
      <p:sp>
        <p:nvSpPr>
          <p:cNvPr id="3" name="Text Placeholder 2"/>
          <p:cNvSpPr>
            <a:spLocks noGrp="1"/>
          </p:cNvSpPr>
          <p:nvPr>
            <p:ph type="body" idx="1"/>
          </p:nvPr>
        </p:nvSpPr>
        <p:spPr>
          <a:xfrm>
            <a:off x="2453640" y="28744691"/>
            <a:ext cx="29364339" cy="4966186"/>
          </a:xfrm>
        </p:spPr>
        <p:txBody>
          <a:bodyPr anchor="t">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806063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3938906" y="2987040"/>
            <a:ext cx="31555016" cy="16215360"/>
          </a:xfrm>
        </p:spPr>
        <p:txBody>
          <a:bodyPr anchor="ctr">
            <a:normAutofit/>
          </a:bodyPr>
          <a:lstStyle>
            <a:lvl1pPr algn="l">
              <a:defRPr sz="1288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53642" y="21762720"/>
            <a:ext cx="29358861" cy="5879250"/>
          </a:xfrm>
        </p:spPr>
        <p:txBody>
          <a:bodyPr vert="horz" lIns="91440" tIns="45720" rIns="91440" bIns="45720" rtlCol="0" anchor="b">
            <a:normAutofit/>
          </a:bodyPr>
          <a:lstStyle>
            <a:lvl1pPr>
              <a:buNone/>
              <a:defRPr lang="en-US" sz="92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2453640" y="27736800"/>
            <a:ext cx="29358856" cy="5974080"/>
          </a:xfrm>
        </p:spPr>
        <p:txBody>
          <a:bodyPr anchor="t">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
        <p:nvSpPr>
          <p:cNvPr id="14" name="TextBox 13"/>
          <p:cNvSpPr txBox="1"/>
          <p:nvPr/>
        </p:nvSpPr>
        <p:spPr>
          <a:xfrm>
            <a:off x="1051563" y="3979494"/>
            <a:ext cx="2103667" cy="3274746"/>
          </a:xfrm>
          <a:prstGeom prst="rect">
            <a:avLst/>
          </a:prstGeom>
        </p:spPr>
        <p:txBody>
          <a:bodyPr vert="horz" lIns="420624" tIns="210312" rIns="420624" bIns="210312" rtlCol="0" anchor="ctr">
            <a:noAutofit/>
          </a:bodyPr>
          <a:lstStyle/>
          <a:p>
            <a:pPr lvl="0"/>
            <a:r>
              <a:rPr lang="en-US" sz="36800" dirty="0">
                <a:solidFill>
                  <a:schemeClr val="tx1"/>
                </a:solidFill>
                <a:effectLst/>
              </a:rPr>
              <a:t>“</a:t>
            </a:r>
          </a:p>
        </p:txBody>
      </p:sp>
      <p:sp>
        <p:nvSpPr>
          <p:cNvPr id="15" name="TextBox 14"/>
          <p:cNvSpPr txBox="1"/>
          <p:nvPr/>
        </p:nvSpPr>
        <p:spPr>
          <a:xfrm>
            <a:off x="35402523" y="15504165"/>
            <a:ext cx="2103667" cy="3274746"/>
          </a:xfrm>
          <a:prstGeom prst="rect">
            <a:avLst/>
          </a:prstGeom>
        </p:spPr>
        <p:txBody>
          <a:bodyPr vert="horz" lIns="420624" tIns="210312" rIns="420624" bIns="210312" rtlCol="0" anchor="ctr">
            <a:noAutofit/>
          </a:bodyPr>
          <a:lstStyle/>
          <a:p>
            <a:pPr lvl="0" algn="r"/>
            <a:r>
              <a:rPr lang="en-US" sz="36800" dirty="0">
                <a:solidFill>
                  <a:schemeClr val="tx1"/>
                </a:solidFill>
                <a:effectLst/>
              </a:rPr>
              <a:t>”</a:t>
            </a:r>
          </a:p>
        </p:txBody>
      </p:sp>
    </p:spTree>
    <p:extLst>
      <p:ext uri="{BB962C8B-B14F-4D97-AF65-F5344CB8AC3E}">
        <p14:creationId xmlns:p14="http://schemas.microsoft.com/office/powerpoint/2010/main" val="1392076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453640" y="2987040"/>
            <a:ext cx="34618027" cy="16215360"/>
          </a:xfrm>
        </p:spPr>
        <p:txBody>
          <a:bodyPr vert="horz" lIns="91440" tIns="45720" rIns="91440" bIns="45720" rtlCol="0" anchor="ctr">
            <a:normAutofit/>
          </a:bodyPr>
          <a:lstStyle>
            <a:lvl1pPr>
              <a:defRPr lang="en-US" sz="12880"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2453642" y="21999790"/>
            <a:ext cx="29358861" cy="4693920"/>
          </a:xfrm>
        </p:spPr>
        <p:txBody>
          <a:bodyPr vert="horz" lIns="91440" tIns="45720" rIns="91440" bIns="45720" rtlCol="0" anchor="b">
            <a:normAutofit/>
          </a:bodyPr>
          <a:lstStyle>
            <a:lvl1pPr>
              <a:buNone/>
              <a:defRPr lang="en-US" sz="92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2453640" y="26693719"/>
            <a:ext cx="29358856" cy="7017164"/>
          </a:xfrm>
        </p:spPr>
        <p:txBody>
          <a:bodyPr anchor="t">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3477799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normAutofit/>
          </a:bodyPr>
          <a:lstStyle>
            <a:lvl1pPr algn="l">
              <a:defRPr sz="1288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453642" y="2987046"/>
            <a:ext cx="30152388" cy="2109895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29337720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205468" y="2987040"/>
            <a:ext cx="9403292" cy="24749760"/>
          </a:xfrm>
        </p:spPr>
        <p:txBody>
          <a:bodyPr vert="eaVert">
            <a:normAutofit/>
          </a:bodyPr>
          <a:lstStyle>
            <a:lvl1pPr>
              <a:defRPr sz="1288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453640" y="2987040"/>
            <a:ext cx="26910055" cy="307238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857282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lstStyle/>
          <a:p>
            <a:r>
              <a:rPr lang="en-US"/>
              <a:t>Click to edit Master title style</a:t>
            </a:r>
            <a:endParaRPr lang="en-US" dirty="0"/>
          </a:p>
        </p:txBody>
      </p:sp>
      <p:sp>
        <p:nvSpPr>
          <p:cNvPr id="3" name="Content Placeholder 2"/>
          <p:cNvSpPr>
            <a:spLocks noGrp="1"/>
          </p:cNvSpPr>
          <p:nvPr>
            <p:ph idx="1"/>
          </p:nvPr>
        </p:nvSpPr>
        <p:spPr>
          <a:xfrm>
            <a:off x="2453642" y="2987040"/>
            <a:ext cx="30152388" cy="2109895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78599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53640" y="11094717"/>
            <a:ext cx="29451353" cy="12991255"/>
          </a:xfrm>
        </p:spPr>
        <p:txBody>
          <a:bodyPr anchor="b">
            <a:normAutofit/>
          </a:bodyPr>
          <a:lstStyle>
            <a:lvl1pPr algn="l">
              <a:defRPr sz="14720" b="0" cap="all"/>
            </a:lvl1pPr>
          </a:lstStyle>
          <a:p>
            <a:r>
              <a:rPr lang="en-US"/>
              <a:t>Click to edit Master title style</a:t>
            </a:r>
            <a:endParaRPr lang="en-US" dirty="0"/>
          </a:p>
        </p:txBody>
      </p:sp>
      <p:sp>
        <p:nvSpPr>
          <p:cNvPr id="3" name="Text Placeholder 2"/>
          <p:cNvSpPr>
            <a:spLocks noGrp="1"/>
          </p:cNvSpPr>
          <p:nvPr>
            <p:ph type="body" idx="1"/>
          </p:nvPr>
        </p:nvSpPr>
        <p:spPr>
          <a:xfrm>
            <a:off x="2453642" y="25129068"/>
            <a:ext cx="29451348" cy="8581815"/>
          </a:xfrm>
        </p:spPr>
        <p:txBody>
          <a:bodyPr anchor="t">
            <a:normAutofit/>
          </a:bodyPr>
          <a:lstStyle>
            <a:lvl1pPr marL="0" indent="0" algn="l">
              <a:buNone/>
              <a:defRPr sz="8280">
                <a:solidFill>
                  <a:schemeClr val="bg2">
                    <a:lumMod val="75000"/>
                  </a:schemeClr>
                </a:solidFill>
              </a:defRPr>
            </a:lvl1pPr>
            <a:lvl2pPr marL="2103120" indent="0">
              <a:buNone/>
              <a:defRPr sz="828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557EEB-0A36-4720-B7A3-3F6240A6C47E}" type="datetimeFigureOut">
              <a:rPr lang="en-US" smtClean="0"/>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680094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normAutofit/>
          </a:bodyPr>
          <a:lstStyle>
            <a:lvl1pPr>
              <a:defRPr sz="14720"/>
            </a:lvl1pPr>
          </a:lstStyle>
          <a:p>
            <a:r>
              <a:rPr lang="en-US"/>
              <a:t>Click to edit Master title style</a:t>
            </a:r>
            <a:endParaRPr lang="en-US" dirty="0"/>
          </a:p>
        </p:txBody>
      </p:sp>
      <p:sp>
        <p:nvSpPr>
          <p:cNvPr id="11" name="Content Placeholder 3"/>
          <p:cNvSpPr>
            <a:spLocks noGrp="1"/>
          </p:cNvSpPr>
          <p:nvPr>
            <p:ph sz="half" idx="13"/>
          </p:nvPr>
        </p:nvSpPr>
        <p:spPr>
          <a:xfrm>
            <a:off x="2453642" y="2987043"/>
            <a:ext cx="18169848" cy="210989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4"/>
          </p:nvPr>
        </p:nvSpPr>
        <p:spPr>
          <a:xfrm>
            <a:off x="21446865" y="2987040"/>
            <a:ext cx="18161895" cy="2105152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557EEB-0A36-4720-B7A3-3F6240A6C47E}" type="datetimeFigureOut">
              <a:rPr lang="en-US" smtClean="0"/>
              <a:t>4/5/2018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2074661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normAutofit/>
          </a:bodyPr>
          <a:lstStyle>
            <a:lvl1pPr>
              <a:defRPr sz="14720"/>
            </a:lvl1pPr>
          </a:lstStyle>
          <a:p>
            <a:r>
              <a:rPr lang="en-US"/>
              <a:t>Click to edit Master title style</a:t>
            </a:r>
            <a:endParaRPr lang="en-US" dirty="0"/>
          </a:p>
        </p:txBody>
      </p:sp>
      <p:sp>
        <p:nvSpPr>
          <p:cNvPr id="3" name="Text Placeholder 2"/>
          <p:cNvSpPr>
            <a:spLocks noGrp="1"/>
          </p:cNvSpPr>
          <p:nvPr>
            <p:ph type="body" idx="1"/>
          </p:nvPr>
        </p:nvSpPr>
        <p:spPr>
          <a:xfrm>
            <a:off x="3505204" y="2987040"/>
            <a:ext cx="17097584" cy="3413760"/>
          </a:xfrm>
        </p:spPr>
        <p:txBody>
          <a:bodyPr anchor="b">
            <a:noAutofit/>
          </a:bodyPr>
          <a:lstStyle>
            <a:lvl1pPr marL="0" indent="0">
              <a:buNone/>
              <a:defRPr sz="11040" b="0" cap="all">
                <a:solidFill>
                  <a:schemeClr val="tx1"/>
                </a:solidFill>
              </a:defRPr>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453638" y="6400803"/>
            <a:ext cx="18149148" cy="1768517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333076" y="3173733"/>
            <a:ext cx="17314635" cy="3227067"/>
          </a:xfrm>
        </p:spPr>
        <p:txBody>
          <a:bodyPr anchor="b">
            <a:noAutofit/>
          </a:bodyPr>
          <a:lstStyle>
            <a:lvl1pPr marL="0" indent="0">
              <a:buNone/>
              <a:defRPr sz="11040" b="0" cap="all">
                <a:solidFill>
                  <a:schemeClr val="tx1"/>
                </a:solidFill>
              </a:defRPr>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446868" y="6400800"/>
            <a:ext cx="18200843" cy="1763776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557EEB-0A36-4720-B7A3-3F6240A6C47E}" type="datetimeFigureOut">
              <a:rPr lang="en-US" smtClean="0"/>
              <a:t>4/5/2018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33180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53642" y="25176480"/>
            <a:ext cx="30152388" cy="8534400"/>
          </a:xfrm>
        </p:spPr>
        <p:txBody>
          <a:bodyPr>
            <a:normAutofit/>
          </a:bodyPr>
          <a:lstStyle>
            <a:lvl1pPr>
              <a:defRPr sz="1472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2557EEB-0A36-4720-B7A3-3F6240A6C47E}" type="datetimeFigureOut">
              <a:rPr lang="en-US" smtClean="0"/>
              <a:t>4/5/2018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2954800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57EEB-0A36-4720-B7A3-3F6240A6C47E}" type="datetimeFigureOut">
              <a:rPr lang="en-US" smtClean="0"/>
              <a:t>4/5/2018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142572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925868" y="2987040"/>
            <a:ext cx="14721840" cy="8534400"/>
          </a:xfrm>
        </p:spPr>
        <p:txBody>
          <a:bodyPr anchor="b">
            <a:normAutofit/>
          </a:bodyPr>
          <a:lstStyle>
            <a:lvl1pPr algn="l">
              <a:defRPr sz="9200" b="0"/>
            </a:lvl1pPr>
          </a:lstStyle>
          <a:p>
            <a:r>
              <a:rPr lang="en-US"/>
              <a:t>Click to edit Master title style</a:t>
            </a:r>
            <a:endParaRPr lang="en-US" dirty="0"/>
          </a:p>
        </p:txBody>
      </p:sp>
      <p:sp>
        <p:nvSpPr>
          <p:cNvPr id="3" name="Content Placeholder 2"/>
          <p:cNvSpPr>
            <a:spLocks noGrp="1"/>
          </p:cNvSpPr>
          <p:nvPr>
            <p:ph idx="1"/>
          </p:nvPr>
        </p:nvSpPr>
        <p:spPr>
          <a:xfrm>
            <a:off x="2453638" y="2987040"/>
            <a:ext cx="20418273" cy="3072384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4925868" y="12374894"/>
            <a:ext cx="14721840" cy="11711095"/>
          </a:xfrm>
        </p:spPr>
        <p:txBody>
          <a:bodyPr anchor="t">
            <a:normAutofit/>
          </a:bodyPr>
          <a:lstStyle>
            <a:lvl1pPr marL="0" indent="0">
              <a:buNone/>
              <a:defRPr sz="7360"/>
            </a:lvl1pPr>
            <a:lvl2pPr marL="2103120" indent="0">
              <a:buNone/>
              <a:defRPr sz="5520"/>
            </a:lvl2pPr>
            <a:lvl3pPr marL="4206240" indent="0">
              <a:buNone/>
              <a:defRPr sz="4600"/>
            </a:lvl3pPr>
            <a:lvl4pPr marL="6309360" indent="0">
              <a:buNone/>
              <a:defRPr sz="4140"/>
            </a:lvl4pPr>
            <a:lvl5pPr marL="8412480" indent="0">
              <a:buNone/>
              <a:defRPr sz="4140"/>
            </a:lvl5pPr>
            <a:lvl6pPr marL="10515600" indent="0">
              <a:buNone/>
              <a:defRPr sz="4140"/>
            </a:lvl6pPr>
            <a:lvl7pPr marL="12618720" indent="0">
              <a:buNone/>
              <a:defRPr sz="4140"/>
            </a:lvl7pPr>
            <a:lvl8pPr marL="14721840" indent="0">
              <a:buNone/>
              <a:defRPr sz="4140"/>
            </a:lvl8pPr>
            <a:lvl9pPr marL="16824960" indent="0">
              <a:buNone/>
              <a:defRPr sz="4140"/>
            </a:lvl9pPr>
          </a:lstStyle>
          <a:p>
            <a:pPr lvl="0"/>
            <a:r>
              <a:rPr lang="en-US"/>
              <a:t>Click to edit Master text styles</a:t>
            </a:r>
          </a:p>
        </p:txBody>
      </p:sp>
      <p:sp>
        <p:nvSpPr>
          <p:cNvPr id="5" name="Date Placeholder 4"/>
          <p:cNvSpPr>
            <a:spLocks noGrp="1"/>
          </p:cNvSpPr>
          <p:nvPr>
            <p:ph type="dt" sz="half" idx="10"/>
          </p:nvPr>
        </p:nvSpPr>
        <p:spPr/>
        <p:txBody>
          <a:bodyPr/>
          <a:lstStyle/>
          <a:p>
            <a:fld id="{C2557EEB-0A36-4720-B7A3-3F6240A6C47E}" type="datetimeFigureOut">
              <a:rPr lang="en-US" smtClean="0"/>
              <a:t>4/5/2018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1511620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680680" y="8107680"/>
            <a:ext cx="16390987" cy="6400800"/>
          </a:xfrm>
        </p:spPr>
        <p:txBody>
          <a:bodyPr anchor="b">
            <a:normAutofit/>
          </a:bodyPr>
          <a:lstStyle>
            <a:lvl1pPr algn="l">
              <a:defRPr sz="11040" b="0"/>
            </a:lvl1pPr>
          </a:lstStyle>
          <a:p>
            <a:r>
              <a:rPr lang="en-US"/>
              <a:t>Click to edit Master title style</a:t>
            </a:r>
            <a:endParaRPr lang="en-US" dirty="0"/>
          </a:p>
        </p:txBody>
      </p:sp>
      <p:sp>
        <p:nvSpPr>
          <p:cNvPr id="17" name="Picture Placeholder 2"/>
          <p:cNvSpPr>
            <a:spLocks noGrp="1" noChangeAspect="1"/>
          </p:cNvSpPr>
          <p:nvPr>
            <p:ph type="pic" idx="13"/>
          </p:nvPr>
        </p:nvSpPr>
        <p:spPr>
          <a:xfrm>
            <a:off x="3505200" y="5120640"/>
            <a:ext cx="15092480" cy="2688336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7360"/>
            </a:lvl1pPr>
            <a:lvl2pPr marL="2103120" indent="0">
              <a:buNone/>
              <a:defRPr sz="7360"/>
            </a:lvl2pPr>
            <a:lvl3pPr marL="4206240" indent="0">
              <a:buNone/>
              <a:defRPr sz="7360"/>
            </a:lvl3pPr>
            <a:lvl4pPr marL="6309360" indent="0">
              <a:buNone/>
              <a:defRPr sz="7360"/>
            </a:lvl4pPr>
            <a:lvl5pPr marL="8412480" indent="0">
              <a:buNone/>
              <a:defRPr sz="7360"/>
            </a:lvl5pPr>
            <a:lvl6pPr marL="10515600" indent="0">
              <a:buNone/>
              <a:defRPr sz="7360"/>
            </a:lvl6pPr>
            <a:lvl7pPr marL="12618720" indent="0">
              <a:buNone/>
              <a:defRPr sz="7360"/>
            </a:lvl7pPr>
            <a:lvl8pPr marL="14721840" indent="0">
              <a:buNone/>
              <a:defRPr sz="7360"/>
            </a:lvl8pPr>
            <a:lvl9pPr marL="16824960" indent="0">
              <a:buNone/>
              <a:defRPr sz="7360"/>
            </a:lvl9pPr>
          </a:lstStyle>
          <a:p>
            <a:r>
              <a:rPr lang="en-US"/>
              <a:t>Click icon to add picture</a:t>
            </a:r>
            <a:endParaRPr lang="en-US" dirty="0"/>
          </a:p>
        </p:txBody>
      </p:sp>
      <p:sp>
        <p:nvSpPr>
          <p:cNvPr id="4" name="Text Placeholder 3"/>
          <p:cNvSpPr>
            <a:spLocks noGrp="1"/>
          </p:cNvSpPr>
          <p:nvPr>
            <p:ph type="body" sz="half" idx="2"/>
          </p:nvPr>
        </p:nvSpPr>
        <p:spPr>
          <a:xfrm>
            <a:off x="20681726" y="15361920"/>
            <a:ext cx="16395426" cy="11663680"/>
          </a:xfrm>
        </p:spPr>
        <p:txBody>
          <a:bodyPr anchor="t">
            <a:normAutofit/>
          </a:bodyPr>
          <a:lstStyle>
            <a:lvl1pPr marL="0" indent="0">
              <a:buNone/>
              <a:defRPr sz="8280"/>
            </a:lvl1pPr>
            <a:lvl2pPr marL="2103120" indent="0">
              <a:buNone/>
              <a:defRPr sz="5520"/>
            </a:lvl2pPr>
            <a:lvl3pPr marL="4206240" indent="0">
              <a:buNone/>
              <a:defRPr sz="4600"/>
            </a:lvl3pPr>
            <a:lvl4pPr marL="6309360" indent="0">
              <a:buNone/>
              <a:defRPr sz="4140"/>
            </a:lvl4pPr>
            <a:lvl5pPr marL="8412480" indent="0">
              <a:buNone/>
              <a:defRPr sz="4140"/>
            </a:lvl5pPr>
            <a:lvl6pPr marL="10515600" indent="0">
              <a:buNone/>
              <a:defRPr sz="4140"/>
            </a:lvl6pPr>
            <a:lvl7pPr marL="12618720" indent="0">
              <a:buNone/>
              <a:defRPr sz="4140"/>
            </a:lvl7pPr>
            <a:lvl8pPr marL="14721840" indent="0">
              <a:buNone/>
              <a:defRPr sz="4140"/>
            </a:lvl8pPr>
            <a:lvl9pPr marL="16824960" indent="0">
              <a:buNone/>
              <a:defRPr sz="4140"/>
            </a:lvl9pPr>
          </a:lstStyle>
          <a:p>
            <a:pPr lvl="0"/>
            <a:r>
              <a:rPr lang="en-US"/>
              <a:t>Click to edit Master text styles</a:t>
            </a:r>
          </a:p>
        </p:txBody>
      </p:sp>
      <p:sp>
        <p:nvSpPr>
          <p:cNvPr id="5" name="Date Placeholder 4"/>
          <p:cNvSpPr>
            <a:spLocks noGrp="1"/>
          </p:cNvSpPr>
          <p:nvPr>
            <p:ph type="dt" sz="half" idx="10"/>
          </p:nvPr>
        </p:nvSpPr>
        <p:spPr/>
        <p:txBody>
          <a:bodyPr/>
          <a:lstStyle/>
          <a:p>
            <a:fld id="{C2557EEB-0A36-4720-B7A3-3F6240A6C47E}" type="datetimeFigureOut">
              <a:rPr lang="en-US" smtClean="0"/>
              <a:t>4/5/2018</a:t>
            </a:fld>
            <a:endParaRPr lang="en-US"/>
          </a:p>
        </p:txBody>
      </p:sp>
      <p:sp>
        <p:nvSpPr>
          <p:cNvPr id="6" name="Footer Placeholder 5"/>
          <p:cNvSpPr>
            <a:spLocks noGrp="1"/>
          </p:cNvSpPr>
          <p:nvPr>
            <p:ph type="ftr" sz="quarter" idx="11"/>
          </p:nvPr>
        </p:nvSpPr>
        <p:spPr>
          <a:xfrm>
            <a:off x="2453640" y="34564323"/>
            <a:ext cx="26733930" cy="2044700"/>
          </a:xfrm>
        </p:spPr>
        <p:txBody>
          <a:bodyPr/>
          <a:lstStyle/>
          <a:p>
            <a:endParaRPr lang="en-US"/>
          </a:p>
        </p:txBody>
      </p:sp>
      <p:sp>
        <p:nvSpPr>
          <p:cNvPr id="7" name="Slide Number Placeholder 6"/>
          <p:cNvSpPr>
            <a:spLocks noGrp="1"/>
          </p:cNvSpPr>
          <p:nvPr>
            <p:ph type="sldNum" sz="quarter" idx="12"/>
          </p:nvPr>
        </p:nvSpPr>
        <p:spPr/>
        <p:txBody>
          <a:bodyPr/>
          <a:lstStyle/>
          <a:p>
            <a:fld id="{E6DC6C96-57C4-4821-BBDF-D3F579205FA8}" type="slidenum">
              <a:rPr lang="en-US" smtClean="0"/>
              <a:t>‹#›</a:t>
            </a:fld>
            <a:endParaRPr lang="en-US"/>
          </a:p>
        </p:txBody>
      </p:sp>
    </p:spTree>
    <p:extLst>
      <p:ext uri="{BB962C8B-B14F-4D97-AF65-F5344CB8AC3E}">
        <p14:creationId xmlns:p14="http://schemas.microsoft.com/office/powerpoint/2010/main" val="621264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66"/>
        </a:solidFill>
        <a:effectLst/>
      </p:bgPr>
    </p:bg>
    <p:spTree>
      <p:nvGrpSpPr>
        <p:cNvPr id="1" name=""/>
        <p:cNvGrpSpPr/>
        <p:nvPr/>
      </p:nvGrpSpPr>
      <p:grpSpPr>
        <a:xfrm>
          <a:off x="0" y="0"/>
          <a:ext cx="0" cy="0"/>
          <a:chOff x="0" y="0"/>
          <a:chExt cx="0" cy="0"/>
        </a:xfrm>
      </p:grpSpPr>
      <p:grpSp>
        <p:nvGrpSpPr>
          <p:cNvPr id="7" name="Group 6"/>
          <p:cNvGrpSpPr/>
          <p:nvPr/>
        </p:nvGrpSpPr>
        <p:grpSpPr>
          <a:xfrm>
            <a:off x="30685105" y="21810138"/>
            <a:ext cx="11364098" cy="14887785"/>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2453642" y="25176480"/>
            <a:ext cx="30152388" cy="85344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53642" y="2987046"/>
            <a:ext cx="30152388" cy="21098952"/>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4179129" y="34564340"/>
            <a:ext cx="5522130" cy="2044700"/>
          </a:xfrm>
          <a:prstGeom prst="rect">
            <a:avLst/>
          </a:prstGeom>
        </p:spPr>
        <p:txBody>
          <a:bodyPr vert="horz" lIns="91440" tIns="45720" rIns="91440" bIns="45720" rtlCol="0" anchor="t"/>
          <a:lstStyle>
            <a:lvl1pPr algn="r">
              <a:defRPr sz="4600" b="0" i="0">
                <a:solidFill>
                  <a:schemeClr val="bg2">
                    <a:lumMod val="50000"/>
                  </a:schemeClr>
                </a:solidFill>
                <a:effectLst/>
                <a:latin typeface="+mn-lt"/>
              </a:defRPr>
            </a:lvl1pPr>
          </a:lstStyle>
          <a:p>
            <a:fld id="{C2557EEB-0A36-4720-B7A3-3F6240A6C47E}" type="datetimeFigureOut">
              <a:rPr lang="en-US" smtClean="0"/>
              <a:t>4/5/2018</a:t>
            </a:fld>
            <a:endParaRPr lang="en-US"/>
          </a:p>
        </p:txBody>
      </p:sp>
      <p:sp>
        <p:nvSpPr>
          <p:cNvPr id="5" name="Footer Placeholder 4"/>
          <p:cNvSpPr>
            <a:spLocks noGrp="1"/>
          </p:cNvSpPr>
          <p:nvPr>
            <p:ph type="ftr" sz="quarter" idx="3"/>
          </p:nvPr>
        </p:nvSpPr>
        <p:spPr>
          <a:xfrm>
            <a:off x="2453640" y="34564323"/>
            <a:ext cx="26733930" cy="2044700"/>
          </a:xfrm>
          <a:prstGeom prst="rect">
            <a:avLst/>
          </a:prstGeom>
        </p:spPr>
        <p:txBody>
          <a:bodyPr vert="horz" lIns="91440" tIns="45720" rIns="91440" bIns="45720" rtlCol="0" anchor="t"/>
          <a:lstStyle>
            <a:lvl1pPr algn="l">
              <a:defRPr sz="46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35762362" y="31239480"/>
            <a:ext cx="3941772" cy="3751580"/>
          </a:xfrm>
          <a:prstGeom prst="rect">
            <a:avLst/>
          </a:prstGeom>
        </p:spPr>
        <p:txBody>
          <a:bodyPr vert="horz" lIns="91440" tIns="45720" rIns="91440" bIns="45720" rtlCol="0" anchor="b"/>
          <a:lstStyle>
            <a:lvl1pPr algn="r">
              <a:defRPr sz="12880" b="0" i="0">
                <a:solidFill>
                  <a:schemeClr val="bg2">
                    <a:lumMod val="50000"/>
                  </a:schemeClr>
                </a:solidFill>
                <a:effectLst/>
                <a:latin typeface="+mn-lt"/>
              </a:defRPr>
            </a:lvl1pPr>
          </a:lstStyle>
          <a:p>
            <a:fld id="{E6DC6C96-57C4-4821-BBDF-D3F579205FA8}" type="slidenum">
              <a:rPr lang="en-US" smtClean="0"/>
              <a:t>‹#›</a:t>
            </a:fld>
            <a:endParaRPr lang="en-US"/>
          </a:p>
        </p:txBody>
      </p:sp>
    </p:spTree>
    <p:extLst>
      <p:ext uri="{BB962C8B-B14F-4D97-AF65-F5344CB8AC3E}">
        <p14:creationId xmlns:p14="http://schemas.microsoft.com/office/powerpoint/2010/main" val="3203823783"/>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2103120" rtl="0" eaLnBrk="1" latinLnBrk="0" hangingPunct="1">
        <a:spcBef>
          <a:spcPct val="0"/>
        </a:spcBef>
        <a:buNone/>
        <a:defRPr sz="1472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314450" indent="-131445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9200" kern="1200" cap="none">
          <a:solidFill>
            <a:schemeClr val="bg2">
              <a:lumMod val="75000"/>
            </a:schemeClr>
          </a:solidFill>
          <a:effectLst/>
          <a:latin typeface="+mn-lt"/>
          <a:ea typeface="+mn-ea"/>
          <a:cs typeface="+mn-cs"/>
        </a:defRPr>
      </a:lvl1pPr>
      <a:lvl2pPr marL="3417570" indent="-131445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8280" kern="1200" cap="none">
          <a:solidFill>
            <a:schemeClr val="bg2">
              <a:lumMod val="75000"/>
            </a:schemeClr>
          </a:solidFill>
          <a:effectLst/>
          <a:latin typeface="+mn-lt"/>
          <a:ea typeface="+mn-ea"/>
          <a:cs typeface="+mn-cs"/>
        </a:defRPr>
      </a:lvl2pPr>
      <a:lvl3pPr marL="5520690" indent="-131445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7360" kern="1200" cap="none">
          <a:solidFill>
            <a:schemeClr val="bg2">
              <a:lumMod val="75000"/>
            </a:schemeClr>
          </a:solidFill>
          <a:effectLst/>
          <a:latin typeface="+mn-lt"/>
          <a:ea typeface="+mn-ea"/>
          <a:cs typeface="+mn-cs"/>
        </a:defRPr>
      </a:lvl3pPr>
      <a:lvl4pPr marL="7098030" indent="-78867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4pPr>
      <a:lvl5pPr marL="9201150" indent="-78867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5pPr>
      <a:lvl6pPr marL="11567160" indent="-105156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6pPr>
      <a:lvl7pPr marL="13670280" indent="-105156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7pPr>
      <a:lvl8pPr marL="15773400" indent="-105156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8pPr>
      <a:lvl9pPr marL="17876520" indent="-1051560" algn="l" defTabSz="2103120" rtl="0" eaLnBrk="1" latinLnBrk="0" hangingPunct="1">
        <a:spcBef>
          <a:spcPct val="20000"/>
        </a:spcBef>
        <a:spcAft>
          <a:spcPts val="2760"/>
        </a:spcAft>
        <a:buClr>
          <a:schemeClr val="tx1"/>
        </a:buClr>
        <a:buSzPct val="80000"/>
        <a:buFont typeface="Wingdings 3" panose="05040102010807070707" pitchFamily="18" charset="2"/>
        <a:buChar char=""/>
        <a:defRPr sz="6440" kern="1200" cap="none">
          <a:solidFill>
            <a:schemeClr val="bg2">
              <a:lumMod val="75000"/>
            </a:schemeClr>
          </a:solidFill>
          <a:effectLst/>
          <a:latin typeface="+mn-lt"/>
          <a:ea typeface="+mn-ea"/>
          <a:cs typeface="+mn-cs"/>
        </a:defRPr>
      </a:lvl9pPr>
    </p:bodyStyle>
    <p:otherStyle>
      <a:defPPr>
        <a:defRPr lang="en-US"/>
      </a:defPPr>
      <a:lvl1pPr marL="0" algn="l" defTabSz="2103120" rtl="0" eaLnBrk="1" latinLnBrk="0" hangingPunct="1">
        <a:defRPr sz="8280" kern="1200">
          <a:solidFill>
            <a:schemeClr val="tx1"/>
          </a:solidFill>
          <a:latin typeface="+mn-lt"/>
          <a:ea typeface="+mn-ea"/>
          <a:cs typeface="+mn-cs"/>
        </a:defRPr>
      </a:lvl1pPr>
      <a:lvl2pPr marL="2103120" algn="l" defTabSz="2103120" rtl="0" eaLnBrk="1" latinLnBrk="0" hangingPunct="1">
        <a:defRPr sz="8280" kern="1200">
          <a:solidFill>
            <a:schemeClr val="tx1"/>
          </a:solidFill>
          <a:latin typeface="+mn-lt"/>
          <a:ea typeface="+mn-ea"/>
          <a:cs typeface="+mn-cs"/>
        </a:defRPr>
      </a:lvl2pPr>
      <a:lvl3pPr marL="4206240" algn="l" defTabSz="2103120" rtl="0" eaLnBrk="1" latinLnBrk="0" hangingPunct="1">
        <a:defRPr sz="8280" kern="1200">
          <a:solidFill>
            <a:schemeClr val="tx1"/>
          </a:solidFill>
          <a:latin typeface="+mn-lt"/>
          <a:ea typeface="+mn-ea"/>
          <a:cs typeface="+mn-cs"/>
        </a:defRPr>
      </a:lvl3pPr>
      <a:lvl4pPr marL="6309360" algn="l" defTabSz="2103120" rtl="0" eaLnBrk="1" latinLnBrk="0" hangingPunct="1">
        <a:defRPr sz="8280" kern="1200">
          <a:solidFill>
            <a:schemeClr val="tx1"/>
          </a:solidFill>
          <a:latin typeface="+mn-lt"/>
          <a:ea typeface="+mn-ea"/>
          <a:cs typeface="+mn-cs"/>
        </a:defRPr>
      </a:lvl4pPr>
      <a:lvl5pPr marL="8412480" algn="l" defTabSz="2103120" rtl="0" eaLnBrk="1" latinLnBrk="0" hangingPunct="1">
        <a:defRPr sz="8280" kern="1200">
          <a:solidFill>
            <a:schemeClr val="tx1"/>
          </a:solidFill>
          <a:latin typeface="+mn-lt"/>
          <a:ea typeface="+mn-ea"/>
          <a:cs typeface="+mn-cs"/>
        </a:defRPr>
      </a:lvl5pPr>
      <a:lvl6pPr marL="10515600" algn="l" defTabSz="2103120" rtl="0" eaLnBrk="1" latinLnBrk="0" hangingPunct="1">
        <a:defRPr sz="8280" kern="1200">
          <a:solidFill>
            <a:schemeClr val="tx1"/>
          </a:solidFill>
          <a:latin typeface="+mn-lt"/>
          <a:ea typeface="+mn-ea"/>
          <a:cs typeface="+mn-cs"/>
        </a:defRPr>
      </a:lvl6pPr>
      <a:lvl7pPr marL="12618720" algn="l" defTabSz="2103120" rtl="0" eaLnBrk="1" latinLnBrk="0" hangingPunct="1">
        <a:defRPr sz="8280" kern="1200">
          <a:solidFill>
            <a:schemeClr val="tx1"/>
          </a:solidFill>
          <a:latin typeface="+mn-lt"/>
          <a:ea typeface="+mn-ea"/>
          <a:cs typeface="+mn-cs"/>
        </a:defRPr>
      </a:lvl7pPr>
      <a:lvl8pPr marL="14721840" algn="l" defTabSz="2103120" rtl="0" eaLnBrk="1" latinLnBrk="0" hangingPunct="1">
        <a:defRPr sz="8280" kern="1200">
          <a:solidFill>
            <a:schemeClr val="tx1"/>
          </a:solidFill>
          <a:latin typeface="+mn-lt"/>
          <a:ea typeface="+mn-ea"/>
          <a:cs typeface="+mn-cs"/>
        </a:defRPr>
      </a:lvl8pPr>
      <a:lvl9pPr marL="16824960" algn="l" defTabSz="210312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 name="Rectangle 31"/>
          <p:cNvSpPr/>
          <p:nvPr/>
        </p:nvSpPr>
        <p:spPr>
          <a:xfrm>
            <a:off x="29722201" y="35352709"/>
            <a:ext cx="11932464" cy="2678334"/>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41" name="Rectangle 40"/>
          <p:cNvSpPr/>
          <p:nvPr/>
        </p:nvSpPr>
        <p:spPr>
          <a:xfrm>
            <a:off x="29950573" y="35580880"/>
            <a:ext cx="11475720" cy="2221992"/>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30207478" y="36520785"/>
            <a:ext cx="10961911" cy="1107996"/>
          </a:xfrm>
          <a:prstGeom prst="rect">
            <a:avLst/>
          </a:prstGeom>
          <a:noFill/>
          <a:ln>
            <a:noFill/>
          </a:ln>
        </p:spPr>
        <p:txBody>
          <a:bodyPr wrap="square" rtlCol="0">
            <a:spAutoFit/>
          </a:bodyPr>
          <a:lstStyle/>
          <a:p>
            <a:pPr algn="just"/>
            <a:r>
              <a:rPr lang="en-US" sz="2200" dirty="0">
                <a:solidFill>
                  <a:schemeClr val="bg1"/>
                </a:solidFill>
                <a:latin typeface="Times New Roman" panose="02020603050405020304" pitchFamily="18" charset="0"/>
                <a:cs typeface="Times New Roman" panose="02020603050405020304" pitchFamily="18" charset="0"/>
              </a:rPr>
              <a:t>This research is supported by the Office of Research and Sponsored Programs at UWEC. We thank our colleagues in psychology and in the IDEP lab for helpful discussions of this topic, and we thank LTS for printing this poster.  </a:t>
            </a:r>
          </a:p>
        </p:txBody>
      </p:sp>
      <p:sp>
        <p:nvSpPr>
          <p:cNvPr id="26" name="TextBox 25"/>
          <p:cNvSpPr txBox="1"/>
          <p:nvPr/>
        </p:nvSpPr>
        <p:spPr>
          <a:xfrm>
            <a:off x="31410749" y="35623912"/>
            <a:ext cx="8555369" cy="610702"/>
          </a:xfrm>
          <a:prstGeom prst="rect">
            <a:avLst/>
          </a:prstGeom>
          <a:noFill/>
        </p:spPr>
        <p:txBody>
          <a:bodyPr wrap="square" rtlCol="0">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Acknowledgements</a:t>
            </a:r>
          </a:p>
        </p:txBody>
      </p:sp>
      <p:sp>
        <p:nvSpPr>
          <p:cNvPr id="10" name="Rectangle 9"/>
          <p:cNvSpPr/>
          <p:nvPr/>
        </p:nvSpPr>
        <p:spPr>
          <a:xfrm>
            <a:off x="316146" y="292921"/>
            <a:ext cx="41338521" cy="5577840"/>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Times New Roman" panose="02020603050405020304" pitchFamily="18" charset="0"/>
                <a:cs typeface="Times New Roman" panose="02020603050405020304" pitchFamily="18" charset="0"/>
              </a:rPr>
              <a:t>0</a:t>
            </a:r>
          </a:p>
        </p:txBody>
      </p:sp>
      <p:sp>
        <p:nvSpPr>
          <p:cNvPr id="2" name="Rectangle 1"/>
          <p:cNvSpPr/>
          <p:nvPr/>
        </p:nvSpPr>
        <p:spPr>
          <a:xfrm>
            <a:off x="507418" y="521521"/>
            <a:ext cx="40955976" cy="5120640"/>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826445" y="772102"/>
            <a:ext cx="30317923" cy="2800767"/>
          </a:xfrm>
          <a:prstGeom prst="rect">
            <a:avLst/>
          </a:prstGeom>
          <a:noFill/>
        </p:spPr>
        <p:txBody>
          <a:bodyPr wrap="square" rtlCol="0">
            <a:spAutoFit/>
          </a:bodyPr>
          <a:lstStyle/>
          <a:p>
            <a:pPr algn="ctr"/>
            <a:r>
              <a:rPr lang="en-US" sz="8800" b="1" dirty="0">
                <a:solidFill>
                  <a:schemeClr val="bg1"/>
                </a:solidFill>
                <a:latin typeface="Times New Roman" panose="02020603050405020304" pitchFamily="18" charset="0"/>
                <a:cs typeface="Times New Roman" panose="02020603050405020304" pitchFamily="18" charset="0"/>
              </a:rPr>
              <a:t>Are Energy Therapies Supported by Randomized, </a:t>
            </a:r>
          </a:p>
          <a:p>
            <a:pPr algn="ctr"/>
            <a:r>
              <a:rPr lang="en-US" sz="8800" b="1" dirty="0">
                <a:solidFill>
                  <a:schemeClr val="bg1"/>
                </a:solidFill>
                <a:latin typeface="Times New Roman" panose="02020603050405020304" pitchFamily="18" charset="0"/>
                <a:cs typeface="Times New Roman" panose="02020603050405020304" pitchFamily="18" charset="0"/>
              </a:rPr>
              <a:t>Placebo-Controlled Trials? A Systematic Review</a:t>
            </a:r>
            <a:endParaRPr lang="en-US" sz="7600" b="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7480324" y="3466772"/>
            <a:ext cx="27010164" cy="1938992"/>
          </a:xfrm>
          <a:prstGeom prst="rect">
            <a:avLst/>
          </a:prstGeom>
          <a:noFill/>
        </p:spPr>
        <p:txBody>
          <a:bodyPr wrap="square" rtlCol="0" anchor="b">
            <a:spAutoFit/>
          </a:bodyPr>
          <a:lstStyle/>
          <a:p>
            <a:pPr algn="ctr"/>
            <a:r>
              <a:rPr lang="en-US" sz="4000" dirty="0">
                <a:solidFill>
                  <a:schemeClr val="bg1"/>
                </a:solidFill>
                <a:latin typeface="Times New Roman" panose="02020603050405020304" pitchFamily="18" charset="0"/>
                <a:cs typeface="Times New Roman" panose="02020603050405020304" pitchFamily="18" charset="0"/>
              </a:rPr>
              <a:t>Katie Paulich and Keith Jorgensen</a:t>
            </a:r>
            <a:endParaRPr lang="en-US" sz="4000" dirty="0">
              <a:solidFill>
                <a:schemeClr val="bg1"/>
              </a:solidFill>
              <a:latin typeface="Times New Roman" panose="02020603050405020304" pitchFamily="18" charset="0"/>
              <a:cs typeface="Times New Roman" panose="02020603050405020304" pitchFamily="18" charset="0"/>
              <a:sym typeface="Wingdings 2" panose="05020102010507070707" pitchFamily="18" charset="2"/>
            </a:endParaRPr>
          </a:p>
          <a:p>
            <a:pPr algn="ctr"/>
            <a:r>
              <a:rPr lang="en-US" sz="4000" dirty="0">
                <a:solidFill>
                  <a:schemeClr val="bg1"/>
                </a:solidFill>
                <a:latin typeface="Times New Roman" panose="02020603050405020304" pitchFamily="18" charset="0"/>
                <a:cs typeface="Times New Roman" panose="02020603050405020304" pitchFamily="18" charset="0"/>
              </a:rPr>
              <a:t>Faculty Mentor: April Bleske-Rechek</a:t>
            </a:r>
          </a:p>
          <a:p>
            <a:pPr algn="ctr"/>
            <a:r>
              <a:rPr lang="en-US" sz="4000" dirty="0">
                <a:solidFill>
                  <a:schemeClr val="bg1"/>
                </a:solidFill>
                <a:latin typeface="Times New Roman" panose="02020603050405020304" pitchFamily="18" charset="0"/>
                <a:cs typeface="Times New Roman" panose="02020603050405020304" pitchFamily="18" charset="0"/>
              </a:rPr>
              <a:t>Department of Psychology </a:t>
            </a:r>
            <a:r>
              <a:rPr lang="en-US" sz="4000" dirty="0">
                <a:solidFill>
                  <a:schemeClr val="bg1"/>
                </a:solidFill>
                <a:latin typeface="Times New Roman" panose="02020603050405020304" pitchFamily="18" charset="0"/>
                <a:cs typeface="Times New Roman" panose="02020603050405020304" pitchFamily="18" charset="0"/>
                <a:sym typeface="Wingdings 2" panose="05020102010507070707" pitchFamily="18" charset="2"/>
              </a:rPr>
              <a:t> University of Wisconsin-Eau Claire</a:t>
            </a:r>
            <a:endParaRPr lang="en-US" sz="4000" dirty="0">
              <a:solidFill>
                <a:schemeClr val="bg1"/>
              </a:solidFill>
              <a:latin typeface="Times New Roman" panose="02020603050405020304" pitchFamily="18" charset="0"/>
              <a:cs typeface="Times New Roman" panose="02020603050405020304" pitchFamily="18" charset="0"/>
            </a:endParaRPr>
          </a:p>
        </p:txBody>
      </p:sp>
      <p:pic>
        <p:nvPicPr>
          <p:cNvPr id="21" name="Picture 20"/>
          <p:cNvPicPr>
            <a:picLocks noChangeAspect="1"/>
          </p:cNvPicPr>
          <p:nvPr/>
        </p:nvPicPr>
        <p:blipFill rotWithShape="1">
          <a:blip r:embed="rId3">
            <a:clrChange>
              <a:clrFrom>
                <a:srgbClr val="FFFFFF"/>
              </a:clrFrom>
              <a:clrTo>
                <a:srgbClr val="FFFFFF">
                  <a:alpha val="0"/>
                </a:srgbClr>
              </a:clrTo>
            </a:clrChange>
          </a:blip>
          <a:srcRect l="3423" t="3380" r="9993" b="7157"/>
          <a:stretch/>
        </p:blipFill>
        <p:spPr>
          <a:xfrm>
            <a:off x="36935019" y="1361200"/>
            <a:ext cx="3459871" cy="3441033"/>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3852" y="1361199"/>
            <a:ext cx="3769219" cy="3441029"/>
          </a:xfrm>
          <a:prstGeom prst="rect">
            <a:avLst/>
          </a:prstGeom>
        </p:spPr>
      </p:pic>
      <p:sp>
        <p:nvSpPr>
          <p:cNvPr id="23" name="Rectangle 22"/>
          <p:cNvSpPr/>
          <p:nvPr/>
        </p:nvSpPr>
        <p:spPr>
          <a:xfrm>
            <a:off x="316145" y="6137808"/>
            <a:ext cx="10855375" cy="13682240"/>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latin typeface="Times New Roman" panose="02020603050405020304" pitchFamily="18" charset="0"/>
              <a:cs typeface="Times New Roman" panose="02020603050405020304" pitchFamily="18" charset="0"/>
            </a:endParaRPr>
          </a:p>
        </p:txBody>
      </p:sp>
      <p:sp>
        <p:nvSpPr>
          <p:cNvPr id="33" name="Rectangle 32"/>
          <p:cNvSpPr/>
          <p:nvPr/>
        </p:nvSpPr>
        <p:spPr>
          <a:xfrm>
            <a:off x="545468" y="6367816"/>
            <a:ext cx="10396728" cy="13222224"/>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atin typeface="Times New Roman" panose="02020603050405020304" pitchFamily="18" charset="0"/>
              <a:cs typeface="Times New Roman" panose="02020603050405020304" pitchFamily="18" charset="0"/>
            </a:endParaRPr>
          </a:p>
        </p:txBody>
      </p:sp>
      <p:sp>
        <p:nvSpPr>
          <p:cNvPr id="22" name="TextBox 21"/>
          <p:cNvSpPr txBox="1"/>
          <p:nvPr/>
        </p:nvSpPr>
        <p:spPr>
          <a:xfrm>
            <a:off x="3613137" y="6536120"/>
            <a:ext cx="4261391" cy="914400"/>
          </a:xfrm>
          <a:prstGeom prst="rect">
            <a:avLst/>
          </a:prstGeom>
          <a:noFill/>
        </p:spPr>
        <p:txBody>
          <a:bodyPr wrap="square" rtlCol="0">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Introduction</a:t>
            </a:r>
          </a:p>
        </p:txBody>
      </p:sp>
      <p:sp>
        <p:nvSpPr>
          <p:cNvPr id="13" name="TextBox 12"/>
          <p:cNvSpPr txBox="1"/>
          <p:nvPr/>
        </p:nvSpPr>
        <p:spPr>
          <a:xfrm>
            <a:off x="682691" y="7333751"/>
            <a:ext cx="10122283" cy="12157174"/>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Therapeutic Touch and Healing Touch are complementary, energy-based treatments. They are based on the premises that (1) illness is a result of “a disruption of the flow of energy surrounding a person’s being” and (2) re-patterning the energy field facilitates health (</a:t>
            </a:r>
            <a:r>
              <a:rPr lang="en-US" sz="2800" dirty="0" err="1">
                <a:solidFill>
                  <a:schemeClr val="bg1"/>
                </a:solidFill>
                <a:latin typeface="Times New Roman" panose="02020603050405020304" pitchFamily="18" charset="0"/>
                <a:cs typeface="Times New Roman" panose="02020603050405020304" pitchFamily="18" charset="0"/>
              </a:rPr>
              <a:t>Mentgen</a:t>
            </a:r>
            <a:r>
              <a:rPr lang="en-US" sz="2800" dirty="0">
                <a:solidFill>
                  <a:schemeClr val="bg1"/>
                </a:solidFill>
                <a:latin typeface="Times New Roman" panose="02020603050405020304" pitchFamily="18" charset="0"/>
                <a:cs typeface="Times New Roman" panose="02020603050405020304" pitchFamily="18" charset="0"/>
              </a:rPr>
              <a:t>, 2001, p. 145).</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During an energy intervention, practitioners hover their hands just above the patient’s body, purportedly adjusting and balancing the energy field via the flow of healing energy through their hands.</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Healing Touch and Therapeutic Touch are promoted in the nursing curriculum at UWEC and at hundreds of universities nationwide.</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Proponents of these interventions claim myriad benefits, such as pain relief, accelerated wound healing, reduced anxiety, and improved immune system functioning (</a:t>
            </a:r>
            <a:r>
              <a:rPr lang="en-US" sz="2800" dirty="0" err="1">
                <a:solidFill>
                  <a:schemeClr val="bg1"/>
                </a:solidFill>
                <a:latin typeface="Times New Roman" panose="02020603050405020304" pitchFamily="18" charset="0"/>
                <a:cs typeface="Times New Roman" panose="02020603050405020304" pitchFamily="18" charset="0"/>
              </a:rPr>
              <a:t>Fazzino</a:t>
            </a:r>
            <a:r>
              <a:rPr lang="en-US" sz="2800" dirty="0">
                <a:solidFill>
                  <a:schemeClr val="bg1"/>
                </a:solidFill>
                <a:latin typeface="Times New Roman" panose="02020603050405020304" pitchFamily="18" charset="0"/>
                <a:cs typeface="Times New Roman" panose="02020603050405020304" pitchFamily="18" charset="0"/>
              </a:rPr>
              <a:t> et al., 2010).</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However, peer-reviewed, controlled studies have shown that human energy fields are not systematically measureable or detectable, even by trained energy therapy practitioners (Rosa et al., 1998).</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Further, multiple previous reviews of the studies that have examined these practices have concluded that the research claiming to support the validity of these interventions is fraught with methodological errors, such as small sample size, lack of appropriate placebo control, and subjective rather than objective outcome measures (Anderson &amp; Taylor, 2011; Peters, 1999; Robinson et al., 2007). </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We conducted a review of recently published papers (2010-2016) to determine if the quality of the research has improved, and if high-quality studies support the efficacy of Therapeutic Touch and Healing Touch.</a:t>
            </a:r>
          </a:p>
        </p:txBody>
      </p:sp>
      <p:cxnSp>
        <p:nvCxnSpPr>
          <p:cNvPr id="62" name="Straight Connector 61"/>
          <p:cNvCxnSpPr>
            <a:cxnSpLocks/>
          </p:cNvCxnSpPr>
          <p:nvPr/>
        </p:nvCxnSpPr>
        <p:spPr>
          <a:xfrm>
            <a:off x="3218004" y="7317359"/>
            <a:ext cx="5051656" cy="0"/>
          </a:xfrm>
          <a:prstGeom prst="line">
            <a:avLst/>
          </a:prstGeom>
          <a:ln w="571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11344621" y="6137808"/>
            <a:ext cx="18141081" cy="6766488"/>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39" name="Rectangle 38"/>
          <p:cNvSpPr/>
          <p:nvPr/>
        </p:nvSpPr>
        <p:spPr>
          <a:xfrm>
            <a:off x="11572913" y="6366372"/>
            <a:ext cx="17684496" cy="6309360"/>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5" name="TextBox 24"/>
          <p:cNvSpPr txBox="1"/>
          <p:nvPr/>
        </p:nvSpPr>
        <p:spPr>
          <a:xfrm>
            <a:off x="13432399" y="6561638"/>
            <a:ext cx="13965524" cy="577941"/>
          </a:xfrm>
          <a:prstGeom prst="rect">
            <a:avLst/>
          </a:prstGeom>
          <a:noFill/>
        </p:spPr>
        <p:txBody>
          <a:bodyPr wrap="square" rtlCol="0">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Quality Assessment Process</a:t>
            </a:r>
          </a:p>
        </p:txBody>
      </p:sp>
      <p:sp>
        <p:nvSpPr>
          <p:cNvPr id="46" name="TextBox 45"/>
          <p:cNvSpPr txBox="1"/>
          <p:nvPr/>
        </p:nvSpPr>
        <p:spPr>
          <a:xfrm>
            <a:off x="11676388" y="7399285"/>
            <a:ext cx="17477547" cy="5347618"/>
          </a:xfrm>
          <a:prstGeom prst="rect">
            <a:avLst/>
          </a:prstGeom>
          <a:noFill/>
        </p:spPr>
        <p:txBody>
          <a:bodyPr wrap="square" rtlCol="0">
            <a:spAutoFit/>
          </a:bodyPr>
          <a:lstStyle/>
          <a:p>
            <a:pPr marL="457200" indent="-457200" algn="just">
              <a:buFont typeface="Arial" panose="020B0604020202020204" pitchFamily="34" charset="0"/>
              <a:buChar char="•"/>
            </a:pPr>
            <a:r>
              <a:rPr lang="en-US" sz="2750" dirty="0">
                <a:solidFill>
                  <a:schemeClr val="bg1"/>
                </a:solidFill>
                <a:latin typeface="Times New Roman" panose="02020603050405020304" pitchFamily="18" charset="0"/>
                <a:cs typeface="Times New Roman" panose="02020603050405020304" pitchFamily="18" charset="0"/>
              </a:rPr>
              <a:t>During the 2016-2017 academic year, the 31 empirical articles were coded independently by three raters on three critical elements of methodological integrity (shown below); discrepancies were resolved by discussion. Pairwise agreements (</a:t>
            </a:r>
            <a:r>
              <a:rPr lang="el-GR" sz="2750" dirty="0">
                <a:solidFill>
                  <a:schemeClr val="bg1"/>
                </a:solidFill>
                <a:latin typeface="Times New Roman" panose="02020603050405020304" pitchFamily="18" charset="0"/>
                <a:cs typeface="Times New Roman" panose="02020603050405020304" pitchFamily="18" charset="0"/>
              </a:rPr>
              <a:t>κ</a:t>
            </a:r>
            <a:r>
              <a:rPr lang="en-US" sz="2750" dirty="0">
                <a:solidFill>
                  <a:schemeClr val="bg1"/>
                </a:solidFill>
                <a:latin typeface="Times New Roman" panose="02020603050405020304" pitchFamily="18" charset="0"/>
                <a:cs typeface="Times New Roman" panose="02020603050405020304" pitchFamily="18" charset="0"/>
              </a:rPr>
              <a:t>) ranged from .62 to .82.</a:t>
            </a:r>
          </a:p>
          <a:p>
            <a:pPr marL="457200" indent="-457200" algn="just">
              <a:buFont typeface="Arial" panose="020B0604020202020204" pitchFamily="34" charset="0"/>
              <a:buChar char="•"/>
            </a:pPr>
            <a:r>
              <a:rPr lang="en-US" sz="2750" dirty="0">
                <a:solidFill>
                  <a:schemeClr val="bg1"/>
                </a:solidFill>
                <a:latin typeface="Times New Roman" panose="02020603050405020304" pitchFamily="18" charset="0"/>
                <a:cs typeface="Times New Roman" panose="02020603050405020304" pitchFamily="18" charset="0"/>
              </a:rPr>
              <a:t>During the fall of 2017, two of the original raters and a fourth rater independently reexamined each article; subsequently, the three researchers discussed as a group each article’s standing on the two critical elements.</a:t>
            </a:r>
          </a:p>
          <a:p>
            <a:pPr marL="1028700" indent="-285750" algn="just">
              <a:buFont typeface="Arial" panose="020B0604020202020204" pitchFamily="34" charset="0"/>
              <a:buChar char="•"/>
            </a:pPr>
            <a:r>
              <a:rPr lang="en-US" sz="2500" dirty="0">
                <a:solidFill>
                  <a:schemeClr val="bg1"/>
                </a:solidFill>
                <a:latin typeface="Times New Roman" panose="02020603050405020304" pitchFamily="18" charset="0"/>
                <a:cs typeface="Times New Roman" panose="02020603050405020304" pitchFamily="18" charset="0"/>
              </a:rPr>
              <a:t>First, to be a true test of a practitioner’s healing </a:t>
            </a:r>
            <a:r>
              <a:rPr lang="en-US" sz="2500" i="1" dirty="0">
                <a:solidFill>
                  <a:schemeClr val="bg1"/>
                </a:solidFill>
                <a:latin typeface="Times New Roman" panose="02020603050405020304" pitchFamily="18" charset="0"/>
                <a:cs typeface="Times New Roman" panose="02020603050405020304" pitchFamily="18" charset="0"/>
              </a:rPr>
              <a:t>energy </a:t>
            </a:r>
            <a:r>
              <a:rPr lang="en-US" sz="2500" dirty="0">
                <a:solidFill>
                  <a:schemeClr val="bg1"/>
                </a:solidFill>
                <a:latin typeface="Times New Roman" panose="02020603050405020304" pitchFamily="18" charset="0"/>
                <a:cs typeface="Times New Roman" panose="02020603050405020304" pitchFamily="18" charset="0"/>
              </a:rPr>
              <a:t>(as opposed to physical touch), the intervention should not involve touch. </a:t>
            </a:r>
          </a:p>
          <a:p>
            <a:pPr marL="1028700" indent="-285750" algn="just">
              <a:buFont typeface="Arial" panose="020B0604020202020204" pitchFamily="34" charset="0"/>
              <a:buChar char="•"/>
            </a:pPr>
            <a:r>
              <a:rPr lang="en-US" sz="2500" dirty="0">
                <a:solidFill>
                  <a:schemeClr val="bg1"/>
                </a:solidFill>
                <a:latin typeface="Times New Roman" panose="02020603050405020304" pitchFamily="18" charset="0"/>
                <a:cs typeface="Times New Roman" panose="02020603050405020304" pitchFamily="18" charset="0"/>
              </a:rPr>
              <a:t>Second, as with any medical research, a test of a therapy’s effectiveness must show improvement above and beyond placebo effects. In terms of energy therapies, improvement could come from faith in the treatment or hope inspired by a well-intentioned practitioner, as opposed to the </a:t>
            </a:r>
            <a:r>
              <a:rPr lang="en-US" sz="2500" i="1" dirty="0">
                <a:solidFill>
                  <a:schemeClr val="bg1"/>
                </a:solidFill>
                <a:latin typeface="Times New Roman" panose="02020603050405020304" pitchFamily="18" charset="0"/>
                <a:cs typeface="Times New Roman" panose="02020603050405020304" pitchFamily="18" charset="0"/>
              </a:rPr>
              <a:t>energy</a:t>
            </a:r>
            <a:r>
              <a:rPr lang="en-US" sz="2500" dirty="0">
                <a:solidFill>
                  <a:schemeClr val="bg1"/>
                </a:solidFill>
                <a:latin typeface="Times New Roman" panose="02020603050405020304" pitchFamily="18" charset="0"/>
                <a:cs typeface="Times New Roman" panose="02020603050405020304" pitchFamily="18" charset="0"/>
              </a:rPr>
              <a:t> </a:t>
            </a:r>
            <a:r>
              <a:rPr lang="en-US" sz="2500" i="1" dirty="0">
                <a:solidFill>
                  <a:schemeClr val="bg1"/>
                </a:solidFill>
                <a:latin typeface="Times New Roman" panose="02020603050405020304" pitchFamily="18" charset="0"/>
                <a:cs typeface="Times New Roman" panose="02020603050405020304" pitchFamily="18" charset="0"/>
              </a:rPr>
              <a:t>therapy</a:t>
            </a:r>
            <a:r>
              <a:rPr lang="en-US" sz="2500" dirty="0">
                <a:solidFill>
                  <a:schemeClr val="bg1"/>
                </a:solidFill>
                <a:latin typeface="Times New Roman" panose="02020603050405020304" pitchFamily="18" charset="0"/>
                <a:cs typeface="Times New Roman" panose="02020603050405020304" pitchFamily="18" charset="0"/>
              </a:rPr>
              <a:t> itself. To address potential placebo effects, high quality studies make certain that participants are either (a) blind to condition (or asleep) or (b) naïve (e.g., babies); or, they include a placebo or “mimic” intervention condition (e.g., trained practitioners do math problems while hovering; untrained individuals mimic the practice). </a:t>
            </a:r>
          </a:p>
        </p:txBody>
      </p:sp>
      <p:cxnSp>
        <p:nvCxnSpPr>
          <p:cNvPr id="205" name="Straight Connector 204"/>
          <p:cNvCxnSpPr>
            <a:cxnSpLocks/>
          </p:cNvCxnSpPr>
          <p:nvPr/>
        </p:nvCxnSpPr>
        <p:spPr>
          <a:xfrm>
            <a:off x="15335604" y="7400925"/>
            <a:ext cx="10159115" cy="0"/>
          </a:xfrm>
          <a:prstGeom prst="line">
            <a:avLst/>
          </a:prstGeom>
          <a:ln w="571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flipV="1">
            <a:off x="32638708" y="36434161"/>
            <a:ext cx="6099451" cy="16759"/>
          </a:xfrm>
          <a:prstGeom prst="line">
            <a:avLst/>
          </a:prstGeom>
          <a:ln w="571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11318238" y="13169889"/>
            <a:ext cx="18167464" cy="12209250"/>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38" name="Rectangle 37"/>
          <p:cNvSpPr/>
          <p:nvPr/>
        </p:nvSpPr>
        <p:spPr>
          <a:xfrm>
            <a:off x="11546006" y="13399495"/>
            <a:ext cx="17711929" cy="11750040"/>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2" name="TextBox 11"/>
          <p:cNvSpPr txBox="1"/>
          <p:nvPr/>
        </p:nvSpPr>
        <p:spPr>
          <a:xfrm>
            <a:off x="16117181" y="13566984"/>
            <a:ext cx="9168075" cy="1000480"/>
          </a:xfrm>
          <a:prstGeom prst="rect">
            <a:avLst/>
          </a:prstGeom>
          <a:noFill/>
          <a:ln>
            <a:noFill/>
          </a:ln>
        </p:spPr>
        <p:txBody>
          <a:bodyPr wrap="square" rtlCol="0">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Quality Assessment</a:t>
            </a:r>
          </a:p>
        </p:txBody>
      </p:sp>
      <p:grpSp>
        <p:nvGrpSpPr>
          <p:cNvPr id="196" name="Group 195"/>
          <p:cNvGrpSpPr/>
          <p:nvPr/>
        </p:nvGrpSpPr>
        <p:grpSpPr>
          <a:xfrm>
            <a:off x="17427984" y="15466667"/>
            <a:ext cx="5276783" cy="629931"/>
            <a:chOff x="31651174" y="7031562"/>
            <a:chExt cx="4464575" cy="523220"/>
          </a:xfrm>
        </p:grpSpPr>
        <p:sp>
          <p:nvSpPr>
            <p:cNvPr id="157" name="TextBox 156"/>
            <p:cNvSpPr txBox="1"/>
            <p:nvPr/>
          </p:nvSpPr>
          <p:spPr>
            <a:xfrm>
              <a:off x="31923726" y="7031562"/>
              <a:ext cx="4192023" cy="523220"/>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Involves Touch (n=18)</a:t>
              </a:r>
            </a:p>
          </p:txBody>
        </p:sp>
        <p:sp>
          <p:nvSpPr>
            <p:cNvPr id="174" name="Rectangle 173"/>
            <p:cNvSpPr/>
            <p:nvPr/>
          </p:nvSpPr>
          <p:spPr>
            <a:xfrm>
              <a:off x="31651174" y="7198959"/>
              <a:ext cx="254544" cy="2568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latin typeface="Times New Roman" panose="02020603050405020304" pitchFamily="18" charset="0"/>
                <a:cs typeface="Times New Roman" panose="02020603050405020304" pitchFamily="18" charset="0"/>
              </a:endParaRPr>
            </a:p>
          </p:txBody>
        </p:sp>
      </p:grpSp>
      <p:cxnSp>
        <p:nvCxnSpPr>
          <p:cNvPr id="208" name="Straight Connector 207"/>
          <p:cNvCxnSpPr>
            <a:cxnSpLocks/>
          </p:cNvCxnSpPr>
          <p:nvPr/>
        </p:nvCxnSpPr>
        <p:spPr>
          <a:xfrm flipV="1">
            <a:off x="17001951" y="14408264"/>
            <a:ext cx="7398535" cy="1"/>
          </a:xfrm>
          <a:prstGeom prst="line">
            <a:avLst/>
          </a:prstGeom>
          <a:ln w="571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14489040" y="18219395"/>
            <a:ext cx="3642800" cy="1067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30" name="Group 229"/>
          <p:cNvGrpSpPr/>
          <p:nvPr/>
        </p:nvGrpSpPr>
        <p:grpSpPr>
          <a:xfrm>
            <a:off x="11945846" y="14863426"/>
            <a:ext cx="17510745" cy="10124280"/>
            <a:chOff x="26788265" y="7220321"/>
            <a:chExt cx="14815472" cy="8409211"/>
          </a:xfrm>
        </p:grpSpPr>
        <p:grpSp>
          <p:nvGrpSpPr>
            <p:cNvPr id="194" name="Group 193"/>
            <p:cNvGrpSpPr/>
            <p:nvPr/>
          </p:nvGrpSpPr>
          <p:grpSpPr>
            <a:xfrm>
              <a:off x="26788265" y="7301144"/>
              <a:ext cx="4348673" cy="988063"/>
              <a:chOff x="26788265" y="7322409"/>
              <a:chExt cx="4348673" cy="988063"/>
            </a:xfrm>
          </p:grpSpPr>
          <p:grpSp>
            <p:nvGrpSpPr>
              <p:cNvPr id="193" name="Group 192"/>
              <p:cNvGrpSpPr/>
              <p:nvPr/>
            </p:nvGrpSpPr>
            <p:grpSpPr>
              <a:xfrm>
                <a:off x="26793281" y="7787252"/>
                <a:ext cx="4343657" cy="523220"/>
                <a:chOff x="26767554" y="7259317"/>
                <a:chExt cx="4343657" cy="523220"/>
              </a:xfrm>
            </p:grpSpPr>
            <p:sp>
              <p:nvSpPr>
                <p:cNvPr id="137" name="TextBox 136"/>
                <p:cNvSpPr txBox="1"/>
                <p:nvPr/>
              </p:nvSpPr>
              <p:spPr>
                <a:xfrm>
                  <a:off x="27044971" y="7259317"/>
                  <a:ext cx="4066240" cy="523220"/>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Non-Empirical (n=26)</a:t>
                  </a:r>
                </a:p>
              </p:txBody>
            </p:sp>
            <p:sp>
              <p:nvSpPr>
                <p:cNvPr id="138" name="Rectangle 137"/>
                <p:cNvSpPr/>
                <p:nvPr/>
              </p:nvSpPr>
              <p:spPr>
                <a:xfrm>
                  <a:off x="26767554" y="7400297"/>
                  <a:ext cx="254544" cy="2568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latin typeface="Times New Roman" panose="02020603050405020304" pitchFamily="18" charset="0"/>
                    <a:cs typeface="Times New Roman" panose="02020603050405020304" pitchFamily="18" charset="0"/>
                  </a:endParaRPr>
                </a:p>
              </p:txBody>
            </p:sp>
          </p:grpSp>
          <p:grpSp>
            <p:nvGrpSpPr>
              <p:cNvPr id="192" name="Group 191"/>
              <p:cNvGrpSpPr/>
              <p:nvPr/>
            </p:nvGrpSpPr>
            <p:grpSpPr>
              <a:xfrm>
                <a:off x="26788265" y="7322409"/>
                <a:ext cx="4068260" cy="523220"/>
                <a:chOff x="26773150" y="7674510"/>
                <a:chExt cx="4068260" cy="523220"/>
              </a:xfrm>
            </p:grpSpPr>
            <p:sp>
              <p:nvSpPr>
                <p:cNvPr id="136" name="Rectangle 135"/>
                <p:cNvSpPr/>
                <p:nvPr/>
              </p:nvSpPr>
              <p:spPr>
                <a:xfrm>
                  <a:off x="26773150" y="7816046"/>
                  <a:ext cx="254544" cy="256803"/>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39" name="TextBox 138"/>
                <p:cNvSpPr txBox="1"/>
                <p:nvPr/>
              </p:nvSpPr>
              <p:spPr>
                <a:xfrm>
                  <a:off x="27073767" y="7674510"/>
                  <a:ext cx="3767643" cy="523220"/>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Empirical (n=31) </a:t>
                  </a:r>
                </a:p>
              </p:txBody>
            </p:sp>
          </p:grpSp>
        </p:grpSp>
        <p:grpSp>
          <p:nvGrpSpPr>
            <p:cNvPr id="140" name="Group 139"/>
            <p:cNvGrpSpPr/>
            <p:nvPr/>
          </p:nvGrpSpPr>
          <p:grpSpPr>
            <a:xfrm>
              <a:off x="27129756" y="8915614"/>
              <a:ext cx="4922187" cy="6713918"/>
              <a:chOff x="15919003" y="11634441"/>
              <a:chExt cx="3236182" cy="5260191"/>
            </a:xfrm>
          </p:grpSpPr>
          <p:cxnSp>
            <p:nvCxnSpPr>
              <p:cNvPr id="141" name="Straight Connector 140"/>
              <p:cNvCxnSpPr/>
              <p:nvPr/>
            </p:nvCxnSpPr>
            <p:spPr>
              <a:xfrm>
                <a:off x="15919003" y="11634441"/>
                <a:ext cx="0" cy="4799091"/>
              </a:xfrm>
              <a:prstGeom prst="line">
                <a:avLst/>
              </a:prstGeom>
              <a:ln w="3810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H="1" flipV="1">
                <a:off x="15919005" y="16444266"/>
                <a:ext cx="2777323" cy="9339"/>
              </a:xfrm>
              <a:prstGeom prst="line">
                <a:avLst/>
              </a:prstGeom>
              <a:ln w="3810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43" name="Rectangle 142"/>
              <p:cNvSpPr/>
              <p:nvPr/>
            </p:nvSpPr>
            <p:spPr>
              <a:xfrm>
                <a:off x="16261904" y="11634444"/>
                <a:ext cx="841665" cy="47990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44" name="Rectangle 143"/>
              <p:cNvSpPr/>
              <p:nvPr/>
            </p:nvSpPr>
            <p:spPr>
              <a:xfrm>
                <a:off x="16261904" y="11634441"/>
                <a:ext cx="841665" cy="2607733"/>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45" name="TextBox 144"/>
              <p:cNvSpPr txBox="1"/>
              <p:nvPr/>
            </p:nvSpPr>
            <p:spPr>
              <a:xfrm>
                <a:off x="16296425" y="16484702"/>
                <a:ext cx="1721796" cy="409930"/>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(n=57)</a:t>
                </a:r>
              </a:p>
            </p:txBody>
          </p:sp>
          <p:cxnSp>
            <p:nvCxnSpPr>
              <p:cNvPr id="147" name="Straight Connector 146"/>
              <p:cNvCxnSpPr/>
              <p:nvPr/>
            </p:nvCxnSpPr>
            <p:spPr>
              <a:xfrm>
                <a:off x="17109186" y="13182693"/>
                <a:ext cx="2045999" cy="7022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0" name="Group 159"/>
            <p:cNvGrpSpPr/>
            <p:nvPr/>
          </p:nvGrpSpPr>
          <p:grpSpPr>
            <a:xfrm>
              <a:off x="36731105" y="8871487"/>
              <a:ext cx="3006548" cy="2000754"/>
              <a:chOff x="15919005" y="9778242"/>
              <a:chExt cx="2119493" cy="3954056"/>
            </a:xfrm>
          </p:grpSpPr>
          <p:cxnSp>
            <p:nvCxnSpPr>
              <p:cNvPr id="161" name="Straight Connector 160"/>
              <p:cNvCxnSpPr/>
              <p:nvPr/>
            </p:nvCxnSpPr>
            <p:spPr>
              <a:xfrm flipH="1">
                <a:off x="15919005" y="12685324"/>
                <a:ext cx="1621644" cy="10726"/>
              </a:xfrm>
              <a:prstGeom prst="line">
                <a:avLst/>
              </a:prstGeom>
              <a:ln w="3810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62" name="Rectangle 161"/>
              <p:cNvSpPr/>
              <p:nvPr/>
            </p:nvSpPr>
            <p:spPr>
              <a:xfrm>
                <a:off x="16261904" y="9818693"/>
                <a:ext cx="902460" cy="28552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63" name="Rectangle 162"/>
              <p:cNvSpPr/>
              <p:nvPr/>
            </p:nvSpPr>
            <p:spPr>
              <a:xfrm>
                <a:off x="16263545" y="9778242"/>
                <a:ext cx="902460" cy="196975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64" name="TextBox 163"/>
              <p:cNvSpPr txBox="1"/>
              <p:nvPr/>
            </p:nvSpPr>
            <p:spPr>
              <a:xfrm>
                <a:off x="16316701" y="12698263"/>
                <a:ext cx="1721797" cy="1034035"/>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(n=13)</a:t>
                </a:r>
              </a:p>
            </p:txBody>
          </p:sp>
        </p:grpSp>
        <p:grpSp>
          <p:nvGrpSpPr>
            <p:cNvPr id="195" name="Group 194"/>
            <p:cNvGrpSpPr/>
            <p:nvPr/>
          </p:nvGrpSpPr>
          <p:grpSpPr>
            <a:xfrm>
              <a:off x="31409948" y="7235390"/>
              <a:ext cx="5478078" cy="507831"/>
              <a:chOff x="31034756" y="7892843"/>
              <a:chExt cx="5478078" cy="507831"/>
            </a:xfrm>
          </p:grpSpPr>
          <p:sp>
            <p:nvSpPr>
              <p:cNvPr id="159" name="TextBox 158"/>
              <p:cNvSpPr txBox="1"/>
              <p:nvPr/>
            </p:nvSpPr>
            <p:spPr>
              <a:xfrm>
                <a:off x="31306549" y="7892843"/>
                <a:ext cx="5206285" cy="507831"/>
              </a:xfrm>
              <a:prstGeom prst="rect">
                <a:avLst/>
              </a:prstGeom>
              <a:noFill/>
            </p:spPr>
            <p:txBody>
              <a:bodyPr wrap="square" rtlCol="0">
                <a:spAutoFit/>
              </a:bodyPr>
              <a:lstStyle/>
              <a:p>
                <a:r>
                  <a:rPr lang="en-US" sz="2700" dirty="0">
                    <a:solidFill>
                      <a:schemeClr val="bg1"/>
                    </a:solidFill>
                    <a:latin typeface="Times New Roman" panose="02020603050405020304" pitchFamily="18" charset="0"/>
                    <a:cs typeface="Times New Roman" panose="02020603050405020304" pitchFamily="18" charset="0"/>
                  </a:rPr>
                  <a:t>Does Not Involve Touch (n=13) </a:t>
                </a:r>
              </a:p>
            </p:txBody>
          </p:sp>
          <p:sp>
            <p:nvSpPr>
              <p:cNvPr id="173" name="Rectangle 172"/>
              <p:cNvSpPr/>
              <p:nvPr/>
            </p:nvSpPr>
            <p:spPr>
              <a:xfrm>
                <a:off x="31034756" y="8044865"/>
                <a:ext cx="254544" cy="256803"/>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grpSp>
          <p:nvGrpSpPr>
            <p:cNvPr id="197" name="Group 196"/>
            <p:cNvGrpSpPr/>
            <p:nvPr/>
          </p:nvGrpSpPr>
          <p:grpSpPr>
            <a:xfrm>
              <a:off x="36486555" y="7220321"/>
              <a:ext cx="5021542" cy="523220"/>
              <a:chOff x="36663923" y="8423481"/>
              <a:chExt cx="5037777" cy="523220"/>
            </a:xfrm>
          </p:grpSpPr>
          <p:sp>
            <p:nvSpPr>
              <p:cNvPr id="171" name="TextBox 170"/>
              <p:cNvSpPr txBox="1"/>
              <p:nvPr/>
            </p:nvSpPr>
            <p:spPr>
              <a:xfrm>
                <a:off x="36935383" y="8423481"/>
                <a:ext cx="4766317" cy="523220"/>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Includes Blind/Placebo (n=9) </a:t>
                </a:r>
              </a:p>
            </p:txBody>
          </p:sp>
          <p:sp>
            <p:nvSpPr>
              <p:cNvPr id="175" name="Rectangle 174"/>
              <p:cNvSpPr/>
              <p:nvPr/>
            </p:nvSpPr>
            <p:spPr>
              <a:xfrm>
                <a:off x="36663923" y="8559857"/>
                <a:ext cx="254544" cy="256803"/>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grpSp>
        <p:grpSp>
          <p:nvGrpSpPr>
            <p:cNvPr id="198" name="Group 197"/>
            <p:cNvGrpSpPr/>
            <p:nvPr/>
          </p:nvGrpSpPr>
          <p:grpSpPr>
            <a:xfrm>
              <a:off x="36502592" y="7704592"/>
              <a:ext cx="5101145" cy="954107"/>
              <a:chOff x="36775307" y="7014782"/>
              <a:chExt cx="5101145" cy="954107"/>
            </a:xfrm>
          </p:grpSpPr>
          <p:sp>
            <p:nvSpPr>
              <p:cNvPr id="169" name="TextBox 168"/>
              <p:cNvSpPr txBox="1"/>
              <p:nvPr/>
            </p:nvSpPr>
            <p:spPr>
              <a:xfrm>
                <a:off x="37055279" y="7014782"/>
                <a:ext cx="4821173" cy="954107"/>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Does Not Include Blind/</a:t>
                </a:r>
                <a:br>
                  <a:rPr lang="en-US" sz="2800" dirty="0">
                    <a:solidFill>
                      <a:schemeClr val="bg1"/>
                    </a:solidFill>
                    <a:latin typeface="Times New Roman" panose="02020603050405020304" pitchFamily="18" charset="0"/>
                    <a:cs typeface="Times New Roman" panose="02020603050405020304" pitchFamily="18" charset="0"/>
                  </a:rPr>
                </a:br>
                <a:r>
                  <a:rPr lang="en-US" sz="2800" dirty="0">
                    <a:solidFill>
                      <a:schemeClr val="bg1"/>
                    </a:solidFill>
                    <a:latin typeface="Times New Roman" panose="02020603050405020304" pitchFamily="18" charset="0"/>
                    <a:cs typeface="Times New Roman" panose="02020603050405020304" pitchFamily="18" charset="0"/>
                  </a:rPr>
                  <a:t>Placebo (n=4)</a:t>
                </a:r>
              </a:p>
            </p:txBody>
          </p:sp>
          <p:sp>
            <p:nvSpPr>
              <p:cNvPr id="176" name="Rectangle 175"/>
              <p:cNvSpPr/>
              <p:nvPr/>
            </p:nvSpPr>
            <p:spPr>
              <a:xfrm>
                <a:off x="36775307" y="7158155"/>
                <a:ext cx="254544" cy="2568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latin typeface="Times New Roman" panose="02020603050405020304" pitchFamily="18" charset="0"/>
                  <a:cs typeface="Times New Roman" panose="02020603050405020304" pitchFamily="18" charset="0"/>
                </a:endParaRPr>
              </a:p>
            </p:txBody>
          </p:sp>
        </p:grpSp>
        <p:sp>
          <p:nvSpPr>
            <p:cNvPr id="53" name="TextBox 52"/>
            <p:cNvSpPr txBox="1"/>
            <p:nvPr/>
          </p:nvSpPr>
          <p:spPr>
            <a:xfrm>
              <a:off x="32294019" y="13399802"/>
              <a:ext cx="8671688" cy="1508269"/>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Of the 31 empirical articles, 13 did not involve touch. Of those, nine addressed the possibility of placebo effects either by blinding patients to condition or by using a mimic/sham intervention; thus, those nine studies were characterized as well-designed.</a:t>
              </a:r>
            </a:p>
          </p:txBody>
        </p:sp>
        <p:sp>
          <p:nvSpPr>
            <p:cNvPr id="199" name="TextBox 198"/>
            <p:cNvSpPr txBox="1"/>
            <p:nvPr/>
          </p:nvSpPr>
          <p:spPr>
            <a:xfrm>
              <a:off x="27607558" y="10076540"/>
              <a:ext cx="1381450" cy="1077218"/>
            </a:xfrm>
            <a:prstGeom prst="rect">
              <a:avLst/>
            </a:prstGeom>
            <a:no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31</a:t>
              </a:r>
              <a:br>
                <a:rPr lang="en-US" sz="3200" b="1" dirty="0">
                  <a:solidFill>
                    <a:schemeClr val="bg1"/>
                  </a:solidFill>
                  <a:latin typeface="Times New Roman" panose="02020603050405020304" pitchFamily="18" charset="0"/>
                  <a:cs typeface="Times New Roman" panose="02020603050405020304" pitchFamily="18" charset="0"/>
                </a:rPr>
              </a:br>
              <a:r>
                <a:rPr lang="en-US" sz="3200" b="1" dirty="0">
                  <a:solidFill>
                    <a:schemeClr val="bg1"/>
                  </a:solidFill>
                  <a:latin typeface="Times New Roman" panose="02020603050405020304" pitchFamily="18" charset="0"/>
                  <a:cs typeface="Times New Roman" panose="02020603050405020304" pitchFamily="18" charset="0"/>
                </a:rPr>
                <a:t> (54%)</a:t>
              </a:r>
            </a:p>
          </p:txBody>
        </p:sp>
        <p:sp>
          <p:nvSpPr>
            <p:cNvPr id="200" name="TextBox 199"/>
            <p:cNvSpPr txBox="1"/>
            <p:nvPr/>
          </p:nvSpPr>
          <p:spPr>
            <a:xfrm>
              <a:off x="27671005" y="13212900"/>
              <a:ext cx="1275473" cy="1077218"/>
            </a:xfrm>
            <a:prstGeom prst="rect">
              <a:avLst/>
            </a:prstGeom>
            <a:noFill/>
          </p:spPr>
          <p:txBody>
            <a:bodyPr wrap="square" rtlCol="0">
              <a:spAutoFit/>
            </a:bodyPr>
            <a:lstStyle/>
            <a:p>
              <a:pPr algn="ctr"/>
              <a:r>
                <a:rPr lang="en-US" sz="3200" b="1" dirty="0">
                  <a:latin typeface="Times New Roman" panose="02020603050405020304" pitchFamily="18" charset="0"/>
                  <a:cs typeface="Times New Roman" panose="02020603050405020304" pitchFamily="18" charset="0"/>
                </a:rPr>
                <a:t>26 (46%)</a:t>
              </a:r>
            </a:p>
          </p:txBody>
        </p:sp>
        <p:sp>
          <p:nvSpPr>
            <p:cNvPr id="203" name="TextBox 202"/>
            <p:cNvSpPr txBox="1"/>
            <p:nvPr/>
          </p:nvSpPr>
          <p:spPr>
            <a:xfrm>
              <a:off x="37205609" y="8874680"/>
              <a:ext cx="1296890" cy="892552"/>
            </a:xfrm>
            <a:prstGeom prst="rect">
              <a:avLst/>
            </a:prstGeom>
            <a:noFill/>
          </p:spPr>
          <p:txBody>
            <a:bodyPr wrap="square" rtlCol="0">
              <a:spAutoFit/>
            </a:bodyPr>
            <a:lstStyle/>
            <a:p>
              <a:pPr algn="ctr"/>
              <a:r>
                <a:rPr lang="en-US" sz="2600" b="1" dirty="0">
                  <a:solidFill>
                    <a:schemeClr val="bg1"/>
                  </a:solidFill>
                  <a:latin typeface="Times New Roman" panose="02020603050405020304" pitchFamily="18" charset="0"/>
                  <a:cs typeface="Times New Roman" panose="02020603050405020304" pitchFamily="18" charset="0"/>
                </a:rPr>
                <a:t>9</a:t>
              </a:r>
              <a:br>
                <a:rPr lang="en-US" sz="2600" b="1" dirty="0">
                  <a:solidFill>
                    <a:schemeClr val="bg1"/>
                  </a:solidFill>
                  <a:latin typeface="Times New Roman" panose="02020603050405020304" pitchFamily="18" charset="0"/>
                  <a:cs typeface="Times New Roman" panose="02020603050405020304" pitchFamily="18" charset="0"/>
                </a:rPr>
              </a:br>
              <a:r>
                <a:rPr lang="en-US" sz="2600" b="1" dirty="0">
                  <a:solidFill>
                    <a:schemeClr val="bg1"/>
                  </a:solidFill>
                  <a:latin typeface="Times New Roman" panose="02020603050405020304" pitchFamily="18" charset="0"/>
                  <a:cs typeface="Times New Roman" panose="02020603050405020304" pitchFamily="18" charset="0"/>
                </a:rPr>
                <a:t> (69%)</a:t>
              </a:r>
            </a:p>
          </p:txBody>
        </p:sp>
        <p:sp>
          <p:nvSpPr>
            <p:cNvPr id="204" name="TextBox 203"/>
            <p:cNvSpPr txBox="1"/>
            <p:nvPr/>
          </p:nvSpPr>
          <p:spPr>
            <a:xfrm>
              <a:off x="37288509" y="9919854"/>
              <a:ext cx="1282458"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4 (31%)</a:t>
              </a:r>
            </a:p>
          </p:txBody>
        </p:sp>
        <p:grpSp>
          <p:nvGrpSpPr>
            <p:cNvPr id="99" name="Group 98"/>
            <p:cNvGrpSpPr/>
            <p:nvPr/>
          </p:nvGrpSpPr>
          <p:grpSpPr>
            <a:xfrm>
              <a:off x="31955810" y="8877739"/>
              <a:ext cx="4919920" cy="4041329"/>
              <a:chOff x="15804652" y="11718828"/>
              <a:chExt cx="3284859" cy="2977873"/>
            </a:xfrm>
          </p:grpSpPr>
          <p:cxnSp>
            <p:nvCxnSpPr>
              <p:cNvPr id="100" name="Straight Connector 99"/>
              <p:cNvCxnSpPr/>
              <p:nvPr/>
            </p:nvCxnSpPr>
            <p:spPr>
              <a:xfrm flipH="1">
                <a:off x="15804652" y="14268051"/>
                <a:ext cx="1965468" cy="0"/>
              </a:xfrm>
              <a:prstGeom prst="line">
                <a:avLst/>
              </a:prstGeom>
              <a:ln w="3810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16261904" y="11718828"/>
                <a:ext cx="854718" cy="25401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2" name="Rectangle 101"/>
              <p:cNvSpPr/>
              <p:nvPr/>
            </p:nvSpPr>
            <p:spPr>
              <a:xfrm>
                <a:off x="16261904" y="11718828"/>
                <a:ext cx="854718" cy="106456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03" name="TextBox 102"/>
              <p:cNvSpPr txBox="1"/>
              <p:nvPr/>
            </p:nvSpPr>
            <p:spPr>
              <a:xfrm>
                <a:off x="16319990" y="14311165"/>
                <a:ext cx="1721796" cy="385536"/>
              </a:xfrm>
              <a:prstGeom prst="rect">
                <a:avLst/>
              </a:prstGeom>
              <a:noFill/>
            </p:spPr>
            <p:txBody>
              <a:bodyPr wrap="square" rtlCol="0">
                <a:spAutoFit/>
              </a:bodyPr>
              <a:lstStyle/>
              <a:p>
                <a:r>
                  <a:rPr lang="en-US" sz="2800" dirty="0">
                    <a:solidFill>
                      <a:schemeClr val="bg1"/>
                    </a:solidFill>
                    <a:latin typeface="Times New Roman" panose="02020603050405020304" pitchFamily="18" charset="0"/>
                    <a:cs typeface="Times New Roman" panose="02020603050405020304" pitchFamily="18" charset="0"/>
                  </a:rPr>
                  <a:t>(n=31)</a:t>
                </a:r>
              </a:p>
            </p:txBody>
          </p:sp>
          <p:cxnSp>
            <p:nvCxnSpPr>
              <p:cNvPr id="104" name="Straight Connector 103"/>
              <p:cNvCxnSpPr/>
              <p:nvPr/>
            </p:nvCxnSpPr>
            <p:spPr>
              <a:xfrm flipV="1">
                <a:off x="17116622" y="11859696"/>
                <a:ext cx="1960037" cy="4821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17116622" y="12340216"/>
                <a:ext cx="1972889" cy="2837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8" name="TextBox 127"/>
            <p:cNvSpPr txBox="1"/>
            <p:nvPr/>
          </p:nvSpPr>
          <p:spPr>
            <a:xfrm>
              <a:off x="32632502" y="9177795"/>
              <a:ext cx="1289416" cy="1077218"/>
            </a:xfrm>
            <a:prstGeom prst="rect">
              <a:avLst/>
            </a:prstGeom>
            <a:no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13</a:t>
              </a:r>
              <a:br>
                <a:rPr lang="en-US" sz="3200" b="1" dirty="0">
                  <a:solidFill>
                    <a:schemeClr val="bg1"/>
                  </a:solidFill>
                  <a:latin typeface="Times New Roman" panose="02020603050405020304" pitchFamily="18" charset="0"/>
                  <a:cs typeface="Times New Roman" panose="02020603050405020304" pitchFamily="18" charset="0"/>
                </a:rPr>
              </a:br>
              <a:r>
                <a:rPr lang="en-US" sz="3200" b="1" dirty="0">
                  <a:solidFill>
                    <a:schemeClr val="bg1"/>
                  </a:solidFill>
                  <a:latin typeface="Times New Roman" panose="02020603050405020304" pitchFamily="18" charset="0"/>
                  <a:cs typeface="Times New Roman" panose="02020603050405020304" pitchFamily="18" charset="0"/>
                </a:rPr>
                <a:t>(42%)</a:t>
              </a:r>
            </a:p>
          </p:txBody>
        </p:sp>
        <p:sp>
          <p:nvSpPr>
            <p:cNvPr id="129" name="TextBox 128"/>
            <p:cNvSpPr txBox="1"/>
            <p:nvPr/>
          </p:nvSpPr>
          <p:spPr>
            <a:xfrm>
              <a:off x="32611949" y="10919847"/>
              <a:ext cx="1377162" cy="1077218"/>
            </a:xfrm>
            <a:prstGeom prst="rect">
              <a:avLst/>
            </a:prstGeom>
            <a:noFill/>
          </p:spPr>
          <p:txBody>
            <a:bodyPr wrap="square" rtlCol="0">
              <a:spAutoFit/>
            </a:bodyPr>
            <a:lstStyle/>
            <a:p>
              <a:pPr algn="ctr"/>
              <a:r>
                <a:rPr lang="en-US" sz="3200" b="1" dirty="0">
                  <a:latin typeface="Times New Roman" panose="02020603050405020304" pitchFamily="18" charset="0"/>
                  <a:cs typeface="Times New Roman" panose="02020603050405020304" pitchFamily="18" charset="0"/>
                </a:rPr>
                <a:t>18</a:t>
              </a:r>
              <a:br>
                <a:rPr lang="en-US" sz="3200" b="1" dirty="0">
                  <a:latin typeface="Times New Roman" panose="02020603050405020304" pitchFamily="18" charset="0"/>
                  <a:cs typeface="Times New Roman" panose="02020603050405020304" pitchFamily="18" charset="0"/>
                </a:rPr>
              </a:br>
              <a:r>
                <a:rPr lang="en-US" sz="3200" b="1" dirty="0">
                  <a:latin typeface="Times New Roman" panose="02020603050405020304" pitchFamily="18" charset="0"/>
                  <a:cs typeface="Times New Roman" panose="02020603050405020304" pitchFamily="18" charset="0"/>
                </a:rPr>
                <a:t>(58%)</a:t>
              </a:r>
              <a:endParaRPr lang="en-US" sz="2800" b="1" dirty="0">
                <a:latin typeface="Times New Roman" panose="02020603050405020304" pitchFamily="18" charset="0"/>
                <a:cs typeface="Times New Roman" panose="02020603050405020304" pitchFamily="18" charset="0"/>
              </a:endParaRPr>
            </a:p>
          </p:txBody>
        </p:sp>
      </p:grpSp>
      <p:sp>
        <p:nvSpPr>
          <p:cNvPr id="132" name="Rectangle 131"/>
          <p:cNvSpPr/>
          <p:nvPr/>
        </p:nvSpPr>
        <p:spPr>
          <a:xfrm>
            <a:off x="29722204" y="28794433"/>
            <a:ext cx="11932465" cy="6380736"/>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133" name="Rectangle 132"/>
          <p:cNvSpPr/>
          <p:nvPr/>
        </p:nvSpPr>
        <p:spPr>
          <a:xfrm>
            <a:off x="29950576" y="29094335"/>
            <a:ext cx="11475720" cy="5925312"/>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158" name="TextBox 157"/>
          <p:cNvSpPr txBox="1"/>
          <p:nvPr/>
        </p:nvSpPr>
        <p:spPr>
          <a:xfrm>
            <a:off x="30207480" y="30006433"/>
            <a:ext cx="10961912" cy="5170646"/>
          </a:xfrm>
          <a:prstGeom prst="rect">
            <a:avLst/>
          </a:prstGeom>
          <a:noFill/>
          <a:ln>
            <a:noFill/>
          </a:ln>
        </p:spPr>
        <p:txBody>
          <a:bodyPr wrap="square" rtlCol="0">
            <a:spAutoFit/>
          </a:bodyPr>
          <a:lstStyle/>
          <a:p>
            <a:pPr marL="342900" indent="-342900" algn="just">
              <a:buFont typeface="Arial" panose="020B0604020202020204" pitchFamily="34" charset="0"/>
              <a:buChar char="•"/>
            </a:pPr>
            <a:r>
              <a:rPr lang="sv-SE" sz="2200" dirty="0">
                <a:solidFill>
                  <a:schemeClr val="bg1"/>
                </a:solidFill>
                <a:latin typeface="Times New Roman" panose="02020603050405020304" pitchFamily="18" charset="0"/>
                <a:cs typeface="Times New Roman" panose="02020603050405020304" pitchFamily="18" charset="0"/>
              </a:rPr>
              <a:t>Anderson, J., &amp; Taylor, A. (2011). </a:t>
            </a:r>
            <a:r>
              <a:rPr lang="en-US" sz="2200" dirty="0">
                <a:solidFill>
                  <a:schemeClr val="bg1"/>
                </a:solidFill>
                <a:latin typeface="Times New Roman" panose="02020603050405020304" pitchFamily="18" charset="0"/>
                <a:cs typeface="Times New Roman" panose="02020603050405020304" pitchFamily="18" charset="0"/>
              </a:rPr>
              <a:t>Effects of healing touch in clinical practice: A systematic review of randomized clinical trials. </a:t>
            </a:r>
            <a:r>
              <a:rPr lang="en-US" sz="2200" i="1" dirty="0">
                <a:solidFill>
                  <a:schemeClr val="bg1"/>
                </a:solidFill>
                <a:latin typeface="Times New Roman" panose="02020603050405020304" pitchFamily="18" charset="0"/>
                <a:cs typeface="Times New Roman" panose="02020603050405020304" pitchFamily="18" charset="0"/>
              </a:rPr>
              <a:t>Journal of Holistic Nursing, 29</a:t>
            </a:r>
            <a:r>
              <a:rPr lang="en-US" sz="2200" dirty="0">
                <a:solidFill>
                  <a:schemeClr val="bg1"/>
                </a:solidFill>
                <a:latin typeface="Times New Roman" panose="02020603050405020304" pitchFamily="18" charset="0"/>
                <a:cs typeface="Times New Roman" panose="02020603050405020304" pitchFamily="18" charset="0"/>
              </a:rPr>
              <a:t>, 221-228. </a:t>
            </a:r>
            <a:endParaRPr lang="sv-SE" sz="2200" dirty="0">
              <a:solidFill>
                <a:schemeClr val="bg1"/>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Coakley, A. B., &amp; Duffy, M. E. (2010). The effect of therapeutic touch on postoperative patients. </a:t>
            </a:r>
            <a:r>
              <a:rPr lang="en-US" sz="2200" i="1" dirty="0">
                <a:solidFill>
                  <a:schemeClr val="bg1"/>
                </a:solidFill>
                <a:latin typeface="Times New Roman" panose="02020603050405020304" pitchFamily="18" charset="0"/>
                <a:cs typeface="Times New Roman" panose="02020603050405020304" pitchFamily="18" charset="0"/>
              </a:rPr>
              <a:t>Journal of Holistic Nursing, 28,</a:t>
            </a:r>
            <a:r>
              <a:rPr lang="en-US" sz="2200" dirty="0">
                <a:solidFill>
                  <a:schemeClr val="bg1"/>
                </a:solidFill>
                <a:latin typeface="Times New Roman" panose="02020603050405020304" pitchFamily="18" charset="0"/>
                <a:cs typeface="Times New Roman" panose="02020603050405020304" pitchFamily="18" charset="0"/>
              </a:rPr>
              <a:t> 193-200.</a:t>
            </a:r>
          </a:p>
          <a:p>
            <a:pPr marL="342900" indent="-342900" algn="just">
              <a:buFont typeface="Arial" panose="020B0604020202020204" pitchFamily="34" charset="0"/>
              <a:buChar char="•"/>
            </a:pPr>
            <a:r>
              <a:rPr lang="en-US" sz="2200" dirty="0" err="1">
                <a:solidFill>
                  <a:schemeClr val="bg1"/>
                </a:solidFill>
                <a:latin typeface="Times New Roman" panose="02020603050405020304" pitchFamily="18" charset="0"/>
                <a:cs typeface="Times New Roman" panose="02020603050405020304" pitchFamily="18" charset="0"/>
              </a:rPr>
              <a:t>Fazzino</a:t>
            </a:r>
            <a:r>
              <a:rPr lang="en-US" sz="2200" dirty="0">
                <a:solidFill>
                  <a:schemeClr val="bg1"/>
                </a:solidFill>
                <a:latin typeface="Times New Roman" panose="02020603050405020304" pitchFamily="18" charset="0"/>
                <a:cs typeface="Times New Roman" panose="02020603050405020304" pitchFamily="18" charset="0"/>
              </a:rPr>
              <a:t>, D., Quinn Griffin, M., McNulty, R., &amp; Fitzpatrick, J. (2010). Energy healing and pain: A review of the literature. </a:t>
            </a:r>
            <a:r>
              <a:rPr lang="en-US" sz="2200" i="1" dirty="0">
                <a:solidFill>
                  <a:schemeClr val="bg1"/>
                </a:solidFill>
                <a:latin typeface="Times New Roman" panose="02020603050405020304" pitchFamily="18" charset="0"/>
                <a:cs typeface="Times New Roman" panose="02020603050405020304" pitchFamily="18" charset="0"/>
              </a:rPr>
              <a:t>Holistic Nursing Practice, 24</a:t>
            </a:r>
            <a:r>
              <a:rPr lang="en-US" sz="2200" dirty="0">
                <a:solidFill>
                  <a:schemeClr val="bg1"/>
                </a:solidFill>
                <a:latin typeface="Times New Roman" panose="02020603050405020304" pitchFamily="18" charset="0"/>
                <a:cs typeface="Times New Roman" panose="02020603050405020304" pitchFamily="18" charset="0"/>
              </a:rPr>
              <a:t>, 79-88.</a:t>
            </a:r>
          </a:p>
          <a:p>
            <a:pPr marL="342900" indent="-342900" algn="just">
              <a:buFont typeface="Arial" panose="020B0604020202020204" pitchFamily="34" charset="0"/>
              <a:buChar char="•"/>
            </a:pPr>
            <a:r>
              <a:rPr lang="en-US" sz="2200" dirty="0" err="1">
                <a:solidFill>
                  <a:schemeClr val="bg1"/>
                </a:solidFill>
                <a:latin typeface="Times New Roman" panose="02020603050405020304" pitchFamily="18" charset="0"/>
                <a:cs typeface="Times New Roman" panose="02020603050405020304" pitchFamily="18" charset="0"/>
              </a:rPr>
              <a:t>Mentgen</a:t>
            </a:r>
            <a:r>
              <a:rPr lang="en-US" sz="2200" dirty="0">
                <a:solidFill>
                  <a:schemeClr val="bg1"/>
                </a:solidFill>
                <a:latin typeface="Times New Roman" panose="02020603050405020304" pitchFamily="18" charset="0"/>
                <a:cs typeface="Times New Roman" panose="02020603050405020304" pitchFamily="18" charset="0"/>
              </a:rPr>
              <a:t>, J. (2001). Healing Touch. </a:t>
            </a:r>
            <a:r>
              <a:rPr lang="en-US" sz="2200" i="1" dirty="0">
                <a:solidFill>
                  <a:schemeClr val="bg1"/>
                </a:solidFill>
                <a:latin typeface="Times New Roman" panose="02020603050405020304" pitchFamily="18" charset="0"/>
                <a:cs typeface="Times New Roman" panose="02020603050405020304" pitchFamily="18" charset="0"/>
              </a:rPr>
              <a:t>Holistic Nursing Care, 36</a:t>
            </a:r>
            <a:r>
              <a:rPr lang="en-US" sz="2200" dirty="0">
                <a:solidFill>
                  <a:schemeClr val="bg1"/>
                </a:solidFill>
                <a:latin typeface="Times New Roman" panose="02020603050405020304" pitchFamily="18" charset="0"/>
                <a:cs typeface="Times New Roman" panose="02020603050405020304" pitchFamily="18" charset="0"/>
              </a:rPr>
              <a:t>, 143-157.</a:t>
            </a:r>
          </a:p>
          <a:p>
            <a:pPr marL="342900" indent="-342900" algn="just">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Peters, R. M. (1999). The effectiveness of therapeutic touch: A meta-analytic review. </a:t>
            </a:r>
            <a:r>
              <a:rPr lang="en-US" sz="2200" i="1" dirty="0">
                <a:solidFill>
                  <a:schemeClr val="bg1"/>
                </a:solidFill>
                <a:latin typeface="Times New Roman" panose="02020603050405020304" pitchFamily="18" charset="0"/>
                <a:cs typeface="Times New Roman" panose="02020603050405020304" pitchFamily="18" charset="0"/>
              </a:rPr>
              <a:t>Nursing Science Quarterly, 12</a:t>
            </a:r>
            <a:r>
              <a:rPr lang="en-US" sz="2200" dirty="0">
                <a:solidFill>
                  <a:schemeClr val="bg1"/>
                </a:solidFill>
                <a:latin typeface="Times New Roman" panose="02020603050405020304" pitchFamily="18" charset="0"/>
                <a:cs typeface="Times New Roman" panose="02020603050405020304" pitchFamily="18" charset="0"/>
              </a:rPr>
              <a:t>, 52-61.</a:t>
            </a:r>
          </a:p>
          <a:p>
            <a:pPr marL="342900" indent="-342900" algn="just">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Robinson, J., </a:t>
            </a:r>
            <a:r>
              <a:rPr lang="en-US" sz="2200" dirty="0" err="1">
                <a:solidFill>
                  <a:schemeClr val="bg1"/>
                </a:solidFill>
                <a:latin typeface="Times New Roman" panose="02020603050405020304" pitchFamily="18" charset="0"/>
                <a:cs typeface="Times New Roman" panose="02020603050405020304" pitchFamily="18" charset="0"/>
              </a:rPr>
              <a:t>Biley</a:t>
            </a:r>
            <a:r>
              <a:rPr lang="en-US" sz="2200" dirty="0">
                <a:solidFill>
                  <a:schemeClr val="bg1"/>
                </a:solidFill>
                <a:latin typeface="Times New Roman" panose="02020603050405020304" pitchFamily="18" charset="0"/>
                <a:cs typeface="Times New Roman" panose="02020603050405020304" pitchFamily="18" charset="0"/>
              </a:rPr>
              <a:t>, F. C., &amp; </a:t>
            </a:r>
            <a:r>
              <a:rPr lang="en-US" sz="2200" dirty="0" err="1">
                <a:solidFill>
                  <a:schemeClr val="bg1"/>
                </a:solidFill>
                <a:latin typeface="Times New Roman" panose="02020603050405020304" pitchFamily="18" charset="0"/>
                <a:cs typeface="Times New Roman" panose="02020603050405020304" pitchFamily="18" charset="0"/>
              </a:rPr>
              <a:t>Dolk</a:t>
            </a:r>
            <a:r>
              <a:rPr lang="en-US" sz="2200" dirty="0">
                <a:solidFill>
                  <a:schemeClr val="bg1"/>
                </a:solidFill>
                <a:latin typeface="Times New Roman" panose="02020603050405020304" pitchFamily="18" charset="0"/>
                <a:cs typeface="Times New Roman" panose="02020603050405020304" pitchFamily="18" charset="0"/>
              </a:rPr>
              <a:t>, H. (2007). Therapeutic touch for anxiety disorders (review). </a:t>
            </a:r>
            <a:r>
              <a:rPr lang="en-US" sz="2200" i="1" dirty="0">
                <a:solidFill>
                  <a:schemeClr val="bg1"/>
                </a:solidFill>
                <a:latin typeface="Times New Roman" panose="02020603050405020304" pitchFamily="18" charset="0"/>
                <a:cs typeface="Times New Roman" panose="02020603050405020304" pitchFamily="18" charset="0"/>
              </a:rPr>
              <a:t>Cochrane Database of Systematic Reviews, 3</a:t>
            </a:r>
            <a:r>
              <a:rPr lang="en-US" sz="2200" dirty="0">
                <a:solidFill>
                  <a:schemeClr val="bg1"/>
                </a:solidFill>
                <a:latin typeface="Times New Roman" panose="02020603050405020304" pitchFamily="18" charset="0"/>
                <a:cs typeface="Times New Roman" panose="02020603050405020304" pitchFamily="18" charset="0"/>
              </a:rPr>
              <a:t>, 1-11. doi:10.1002/14651858CD006240.pub2.</a:t>
            </a:r>
          </a:p>
          <a:p>
            <a:pPr marL="342900" indent="-342900" algn="just">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Rosa, L., Rosa, E., </a:t>
            </a:r>
            <a:r>
              <a:rPr lang="en-US" sz="2200" dirty="0" err="1">
                <a:solidFill>
                  <a:schemeClr val="bg1"/>
                </a:solidFill>
                <a:latin typeface="Times New Roman" panose="02020603050405020304" pitchFamily="18" charset="0"/>
                <a:cs typeface="Times New Roman" panose="02020603050405020304" pitchFamily="18" charset="0"/>
              </a:rPr>
              <a:t>Sarner</a:t>
            </a:r>
            <a:r>
              <a:rPr lang="en-US" sz="2200" dirty="0">
                <a:solidFill>
                  <a:schemeClr val="bg1"/>
                </a:solidFill>
                <a:latin typeface="Times New Roman" panose="02020603050405020304" pitchFamily="18" charset="0"/>
                <a:cs typeface="Times New Roman" panose="02020603050405020304" pitchFamily="18" charset="0"/>
              </a:rPr>
              <a:t>, L., &amp; Barrett, S. (1998). A close look at therapeutic touch. </a:t>
            </a:r>
            <a:r>
              <a:rPr lang="en-US" sz="2200" i="1" dirty="0">
                <a:solidFill>
                  <a:schemeClr val="bg1"/>
                </a:solidFill>
                <a:latin typeface="Times New Roman" panose="02020603050405020304" pitchFamily="18" charset="0"/>
                <a:cs typeface="Times New Roman" panose="02020603050405020304" pitchFamily="18" charset="0"/>
              </a:rPr>
              <a:t>Journal of the American Medical Association (JAMA), 279</a:t>
            </a:r>
            <a:r>
              <a:rPr lang="en-US" sz="2200" dirty="0">
                <a:solidFill>
                  <a:schemeClr val="bg1"/>
                </a:solidFill>
                <a:latin typeface="Times New Roman" panose="02020603050405020304" pitchFamily="18" charset="0"/>
                <a:cs typeface="Times New Roman" panose="02020603050405020304" pitchFamily="18" charset="0"/>
              </a:rPr>
              <a:t>, 1005-1010.</a:t>
            </a:r>
          </a:p>
          <a:p>
            <a:pPr algn="just"/>
            <a:endParaRPr lang="en-US" sz="2200" dirty="0">
              <a:solidFill>
                <a:schemeClr val="bg1"/>
              </a:solidFill>
              <a:latin typeface="Times New Roman" panose="02020603050405020304" pitchFamily="18" charset="0"/>
              <a:cs typeface="Times New Roman" panose="02020603050405020304" pitchFamily="18" charset="0"/>
            </a:endParaRPr>
          </a:p>
        </p:txBody>
      </p:sp>
      <p:sp>
        <p:nvSpPr>
          <p:cNvPr id="166" name="TextBox 165"/>
          <p:cNvSpPr txBox="1"/>
          <p:nvPr/>
        </p:nvSpPr>
        <p:spPr>
          <a:xfrm>
            <a:off x="32137462" y="29136419"/>
            <a:ext cx="7101949" cy="479280"/>
          </a:xfrm>
          <a:prstGeom prst="rect">
            <a:avLst/>
          </a:prstGeom>
          <a:noFill/>
        </p:spPr>
        <p:txBody>
          <a:bodyPr wrap="square" rtlCol="0">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References</a:t>
            </a:r>
          </a:p>
        </p:txBody>
      </p:sp>
      <p:cxnSp>
        <p:nvCxnSpPr>
          <p:cNvPr id="167" name="Straight Connector 166"/>
          <p:cNvCxnSpPr>
            <a:cxnSpLocks/>
          </p:cNvCxnSpPr>
          <p:nvPr/>
        </p:nvCxnSpPr>
        <p:spPr>
          <a:xfrm flipV="1">
            <a:off x="33348658" y="29853986"/>
            <a:ext cx="4679556" cy="1"/>
          </a:xfrm>
          <a:prstGeom prst="line">
            <a:avLst/>
          </a:prstGeom>
          <a:ln w="571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9726009" y="6137815"/>
            <a:ext cx="11928658" cy="22388468"/>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40" name="Rectangle 39"/>
          <p:cNvSpPr/>
          <p:nvPr/>
        </p:nvSpPr>
        <p:spPr>
          <a:xfrm>
            <a:off x="29952478" y="6368393"/>
            <a:ext cx="11475720" cy="21927312"/>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31364382" y="6572660"/>
            <a:ext cx="8707334" cy="830997"/>
          </a:xfrm>
          <a:prstGeom prst="rect">
            <a:avLst/>
          </a:prstGeom>
          <a:noFill/>
          <a:ln>
            <a:noFill/>
          </a:ln>
        </p:spPr>
        <p:txBody>
          <a:bodyPr wrap="square" rtlCol="0">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Implications</a:t>
            </a:r>
            <a:endParaRPr lang="en-US" sz="3200" b="1" dirty="0">
              <a:solidFill>
                <a:schemeClr val="bg1"/>
              </a:solidFill>
              <a:latin typeface="Times New Roman" panose="02020603050405020304" pitchFamily="18" charset="0"/>
              <a:cs typeface="Times New Roman" panose="02020603050405020304" pitchFamily="18" charset="0"/>
            </a:endParaRPr>
          </a:p>
        </p:txBody>
      </p:sp>
      <p:sp>
        <p:nvSpPr>
          <p:cNvPr id="250" name="TextBox 249"/>
          <p:cNvSpPr txBox="1"/>
          <p:nvPr/>
        </p:nvSpPr>
        <p:spPr>
          <a:xfrm>
            <a:off x="30389212" y="7486096"/>
            <a:ext cx="10657675" cy="20774918"/>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Previous reviews of the empirical literature on Healing Touch and Therapeutic Touch (e.g., Anderson &amp; Taylor, 2011) have called for more rigorous tests of these energy therapies before the medical establishment can conclude that they are evidence-based practices. Our review of the literature published since then (between 2010 and 2016) suggests that the quality of the research has not improved. Of the 57 papers we found, just nine involved a rigorous, well-designed test of the claim that practitioners can facilitate healing through intentional repatterning (or “smoothing”) of a yet-undetectable energy field (Rosa et al., 1998). We categorized these studies as well-designed because they (1) did not involve touch, and (2) addressed the possibility of placebo effects by blinding participants to their treatment condition (e.g., by using infants or conducting the treatment while patients slept) or by including a placebo or “mimic” group. Only one of the nine well-designed studies offered support for the energy therapies; the other studies offered mixed results or, in four cases, offered no support.</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Over half of the empirical studies we found allowed practitioners to touch their patients during their healing sessions, thus removing the feasibility of testing these practices as “energy therapies.” </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Notably, nearly every paper we read, regardless of its study design or results, began with a review of claims (from other poorly designed studies) about the positive effects of the therapies, and concluded with positive sentiments about the healing potential of these therapies; in fact, one paper claimed statistical support when the data they laid out in their tables and results sections clearly showed no support at all (Coakley &amp; Duffy, 2010). Thus, those who are not well-versed in research design or statistics might easily walk away from the literature with a mistaken conclusion that Healing Touch and Therapeutic Touch are statistically supported by systematic research.</a:t>
            </a:r>
          </a:p>
          <a:p>
            <a:pPr marL="457200" indent="-457200" algn="just">
              <a:buFont typeface="Arial" panose="020B0604020202020204" pitchFamily="34" charset="0"/>
              <a:buChar char="•"/>
            </a:pPr>
            <a:r>
              <a:rPr lang="en-US" sz="2800" dirty="0">
                <a:solidFill>
                  <a:schemeClr val="bg1"/>
                </a:solidFill>
                <a:latin typeface="Times New Roman" panose="02020603050405020304" pitchFamily="18" charset="0"/>
                <a:cs typeface="Times New Roman" panose="02020603050405020304" pitchFamily="18" charset="0"/>
              </a:rPr>
              <a:t>On the basis of our review of recent studies and of previous reviews of the literature on Healing Touch and Therapeutic Touch, we conclude the following: </a:t>
            </a:r>
          </a:p>
          <a:p>
            <a:pPr marL="514350" indent="-514350" algn="just">
              <a:buAutoNum type="arabicParenBoth"/>
            </a:pPr>
            <a:r>
              <a:rPr lang="en-US" sz="2800" dirty="0">
                <a:solidFill>
                  <a:schemeClr val="bg1"/>
                </a:solidFill>
                <a:latin typeface="Times New Roman" panose="02020603050405020304" pitchFamily="18" charset="0"/>
                <a:cs typeface="Times New Roman" panose="02020603050405020304" pitchFamily="18" charset="0"/>
              </a:rPr>
              <a:t>Ethically, medical practitioners are obligated to provide the best available empirically supported treatments. Therapeutic Touch and Healing Touch have not established themselves as supported by randomized, placebo-control studies.</a:t>
            </a:r>
          </a:p>
          <a:p>
            <a:pPr marL="514350" indent="-514350" algn="just">
              <a:buAutoNum type="arabicParenBoth"/>
            </a:pPr>
            <a:r>
              <a:rPr lang="en-US" sz="2800" dirty="0">
                <a:solidFill>
                  <a:schemeClr val="bg1"/>
                </a:solidFill>
                <a:latin typeface="Times New Roman" panose="02020603050405020304" pitchFamily="18" charset="0"/>
                <a:cs typeface="Times New Roman" panose="02020603050405020304" pitchFamily="18" charset="0"/>
              </a:rPr>
              <a:t>At UWEC and many universities nationwide, class time and resources are devoted to energy therapies such as Therapeutic Touch and Healing Touch. We are not suggesting that complementary therapies in general are ineffective; however, we are opposed to researchers’ claims that their evidence supports </a:t>
            </a:r>
            <a:r>
              <a:rPr lang="en-US" sz="2800" i="1" dirty="0">
                <a:solidFill>
                  <a:schemeClr val="bg1"/>
                </a:solidFill>
                <a:latin typeface="Times New Roman" panose="02020603050405020304" pitchFamily="18" charset="0"/>
                <a:cs typeface="Times New Roman" panose="02020603050405020304" pitchFamily="18" charset="0"/>
              </a:rPr>
              <a:t>energy therapy </a:t>
            </a:r>
            <a:r>
              <a:rPr lang="en-US" sz="2800" dirty="0">
                <a:solidFill>
                  <a:schemeClr val="bg1"/>
                </a:solidFill>
                <a:latin typeface="Times New Roman" panose="02020603050405020304" pitchFamily="18" charset="0"/>
                <a:cs typeface="Times New Roman" panose="02020603050405020304" pitchFamily="18" charset="0"/>
              </a:rPr>
              <a:t>in particular if their effects may actually be a product of physical touch, relaxation, or hope inspired by a caring and well-intentioned practitioner. Valuable time and resources in and out of the classroom should be devoted to treatments and medical practices that have been systematically tested and consistently supported by randomized placebo-control designs.</a:t>
            </a:r>
          </a:p>
        </p:txBody>
      </p:sp>
      <p:sp>
        <p:nvSpPr>
          <p:cNvPr id="31" name="Rectangle 30"/>
          <p:cNvSpPr/>
          <p:nvPr/>
        </p:nvSpPr>
        <p:spPr>
          <a:xfrm>
            <a:off x="11334253" y="25657447"/>
            <a:ext cx="18169216" cy="12373596"/>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24" name="Rectangle 23"/>
          <p:cNvSpPr/>
          <p:nvPr/>
        </p:nvSpPr>
        <p:spPr>
          <a:xfrm>
            <a:off x="11562897" y="25886929"/>
            <a:ext cx="17711928" cy="11914632"/>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6" name="TextBox 15"/>
          <p:cNvSpPr txBox="1"/>
          <p:nvPr/>
        </p:nvSpPr>
        <p:spPr>
          <a:xfrm>
            <a:off x="18714278" y="26019842"/>
            <a:ext cx="3409166" cy="895121"/>
          </a:xfrm>
          <a:prstGeom prst="rect">
            <a:avLst/>
          </a:prstGeom>
          <a:noFill/>
          <a:ln>
            <a:noFill/>
          </a:ln>
        </p:spPr>
        <p:txBody>
          <a:bodyPr wrap="square" rtlCol="0">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Results</a:t>
            </a:r>
            <a:endParaRPr lang="en-US" sz="3200" b="1" dirty="0">
              <a:solidFill>
                <a:schemeClr val="bg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00BB0859-C031-4094-A67A-937FFB5EF2A7}"/>
              </a:ext>
            </a:extLst>
          </p:cNvPr>
          <p:cNvPicPr>
            <a:picLocks noChangeAspect="1"/>
          </p:cNvPicPr>
          <p:nvPr/>
        </p:nvPicPr>
        <p:blipFill rotWithShape="1">
          <a:blip r:embed="rId5"/>
          <a:srcRect t="5529" r="4731" b="2731"/>
          <a:stretch/>
        </p:blipFill>
        <p:spPr>
          <a:xfrm>
            <a:off x="11991260" y="26889366"/>
            <a:ext cx="16855202" cy="10463416"/>
          </a:xfrm>
          <a:prstGeom prst="rect">
            <a:avLst/>
          </a:prstGeom>
        </p:spPr>
      </p:pic>
      <p:cxnSp>
        <p:nvCxnSpPr>
          <p:cNvPr id="213" name="Straight Connector 212"/>
          <p:cNvCxnSpPr>
            <a:cxnSpLocks/>
          </p:cNvCxnSpPr>
          <p:nvPr/>
        </p:nvCxnSpPr>
        <p:spPr>
          <a:xfrm>
            <a:off x="18509534" y="26763197"/>
            <a:ext cx="3818654" cy="0"/>
          </a:xfrm>
          <a:prstGeom prst="line">
            <a:avLst/>
          </a:prstGeom>
          <a:ln w="571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88" name="Rectangle 287">
            <a:extLst>
              <a:ext uri="{FF2B5EF4-FFF2-40B4-BE49-F238E27FC236}">
                <a16:creationId xmlns:a16="http://schemas.microsoft.com/office/drawing/2014/main" id="{78E01422-0CFC-47E0-8E4D-F5F35656336B}"/>
              </a:ext>
            </a:extLst>
          </p:cNvPr>
          <p:cNvSpPr/>
          <p:nvPr/>
        </p:nvSpPr>
        <p:spPr>
          <a:xfrm>
            <a:off x="316145" y="20071651"/>
            <a:ext cx="10804065" cy="17959392"/>
          </a:xfrm>
          <a:prstGeom prst="rect">
            <a:avLst/>
          </a:prstGeom>
          <a:solidFill>
            <a:schemeClr val="bg2">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289" name="Rectangle 288">
            <a:extLst>
              <a:ext uri="{FF2B5EF4-FFF2-40B4-BE49-F238E27FC236}">
                <a16:creationId xmlns:a16="http://schemas.microsoft.com/office/drawing/2014/main" id="{3F9826E2-BA91-472F-B1BF-E209E12F68DE}"/>
              </a:ext>
            </a:extLst>
          </p:cNvPr>
          <p:cNvSpPr/>
          <p:nvPr/>
        </p:nvSpPr>
        <p:spPr>
          <a:xfrm>
            <a:off x="542673" y="20300540"/>
            <a:ext cx="10351008" cy="17501615"/>
          </a:xfrm>
          <a:prstGeom prst="rect">
            <a:avLst/>
          </a:prstGeom>
          <a:solidFill>
            <a:schemeClr val="tx2">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90" name="TextBox 289">
            <a:extLst>
              <a:ext uri="{FF2B5EF4-FFF2-40B4-BE49-F238E27FC236}">
                <a16:creationId xmlns:a16="http://schemas.microsoft.com/office/drawing/2014/main" id="{45F8484A-7978-4CC7-A775-C177F3370194}"/>
              </a:ext>
            </a:extLst>
          </p:cNvPr>
          <p:cNvSpPr txBox="1"/>
          <p:nvPr/>
        </p:nvSpPr>
        <p:spPr>
          <a:xfrm>
            <a:off x="627226" y="20409344"/>
            <a:ext cx="10181903" cy="830997"/>
          </a:xfrm>
          <a:prstGeom prst="rect">
            <a:avLst/>
          </a:prstGeom>
          <a:noFill/>
          <a:ln>
            <a:noFill/>
          </a:ln>
        </p:spPr>
        <p:txBody>
          <a:bodyPr wrap="square" rtlCol="0">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Study Selection</a:t>
            </a:r>
          </a:p>
        </p:txBody>
      </p:sp>
      <p:cxnSp>
        <p:nvCxnSpPr>
          <p:cNvPr id="220" name="Straight Connector 219">
            <a:extLst>
              <a:ext uri="{FF2B5EF4-FFF2-40B4-BE49-F238E27FC236}">
                <a16:creationId xmlns:a16="http://schemas.microsoft.com/office/drawing/2014/main" id="{92080A49-695C-43E0-A605-4CF6CD904B17}"/>
              </a:ext>
            </a:extLst>
          </p:cNvPr>
          <p:cNvCxnSpPr>
            <a:cxnSpLocks/>
          </p:cNvCxnSpPr>
          <p:nvPr/>
        </p:nvCxnSpPr>
        <p:spPr>
          <a:xfrm flipV="1">
            <a:off x="3025188" y="21250723"/>
            <a:ext cx="5385978" cy="4"/>
          </a:xfrm>
          <a:prstGeom prst="line">
            <a:avLst/>
          </a:prstGeom>
          <a:ln w="571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grpSp>
        <p:nvGrpSpPr>
          <p:cNvPr id="110" name="Group 109">
            <a:extLst>
              <a:ext uri="{FF2B5EF4-FFF2-40B4-BE49-F238E27FC236}">
                <a16:creationId xmlns:a16="http://schemas.microsoft.com/office/drawing/2014/main" id="{DFF8424B-92FC-4619-BDF7-A47FC6015459}"/>
              </a:ext>
            </a:extLst>
          </p:cNvPr>
          <p:cNvGrpSpPr/>
          <p:nvPr/>
        </p:nvGrpSpPr>
        <p:grpSpPr>
          <a:xfrm>
            <a:off x="1056357" y="21564019"/>
            <a:ext cx="9323640" cy="9507541"/>
            <a:chOff x="0" y="0"/>
            <a:chExt cx="5524500" cy="4724394"/>
          </a:xfrm>
        </p:grpSpPr>
        <p:sp>
          <p:nvSpPr>
            <p:cNvPr id="111" name="Text Box 12">
              <a:extLst>
                <a:ext uri="{FF2B5EF4-FFF2-40B4-BE49-F238E27FC236}">
                  <a16:creationId xmlns:a16="http://schemas.microsoft.com/office/drawing/2014/main" id="{DB3CABED-634B-4ABA-BA95-49D8CF42BD37}"/>
                </a:ext>
              </a:extLst>
            </p:cNvPr>
            <p:cNvSpPr txBox="1"/>
            <p:nvPr/>
          </p:nvSpPr>
          <p:spPr>
            <a:xfrm>
              <a:off x="6350" y="4121149"/>
              <a:ext cx="2038350" cy="603245"/>
            </a:xfrm>
            <a:prstGeom prst="rect">
              <a:avLst/>
            </a:prstGeom>
            <a:solidFill>
              <a:schemeClr val="tx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Empirical studies included in systematic review</a:t>
              </a:r>
              <a:b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(n=31)</a:t>
              </a:r>
              <a:endParaRPr lang="en-US" sz="20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2" name="Group 111">
              <a:extLst>
                <a:ext uri="{FF2B5EF4-FFF2-40B4-BE49-F238E27FC236}">
                  <a16:creationId xmlns:a16="http://schemas.microsoft.com/office/drawing/2014/main" id="{A8495DAD-B60E-4544-AC9B-72CB02A86FA7}"/>
                </a:ext>
              </a:extLst>
            </p:cNvPr>
            <p:cNvGrpSpPr/>
            <p:nvPr/>
          </p:nvGrpSpPr>
          <p:grpSpPr>
            <a:xfrm>
              <a:off x="0" y="0"/>
              <a:ext cx="5524500" cy="4152920"/>
              <a:chOff x="0" y="0"/>
              <a:chExt cx="5524500" cy="4152920"/>
            </a:xfrm>
          </p:grpSpPr>
          <p:sp>
            <p:nvSpPr>
              <p:cNvPr id="114" name="Text Box 4">
                <a:extLst>
                  <a:ext uri="{FF2B5EF4-FFF2-40B4-BE49-F238E27FC236}">
                    <a16:creationId xmlns:a16="http://schemas.microsoft.com/office/drawing/2014/main" id="{70A07E74-F80F-46BC-A2E8-2913A94A620F}"/>
                  </a:ext>
                </a:extLst>
              </p:cNvPr>
              <p:cNvSpPr txBox="1"/>
              <p:nvPr/>
            </p:nvSpPr>
            <p:spPr>
              <a:xfrm>
                <a:off x="2343150" y="1435100"/>
                <a:ext cx="2038350" cy="761662"/>
              </a:xfrm>
              <a:prstGeom prst="rect">
                <a:avLst/>
              </a:prstGeom>
              <a:solidFill>
                <a:schemeClr val="tx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Articles omitted for not being empirical tests of TT/HT or for being a non-scholarly piece</a:t>
                </a:r>
                <a:b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(n=23)</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15" name="Straight Arrow Connector 114">
                <a:extLst>
                  <a:ext uri="{FF2B5EF4-FFF2-40B4-BE49-F238E27FC236}">
                    <a16:creationId xmlns:a16="http://schemas.microsoft.com/office/drawing/2014/main" id="{822472D9-232D-4211-B91C-2F632DBBA301}"/>
                  </a:ext>
                </a:extLst>
              </p:cNvPr>
              <p:cNvCxnSpPr>
                <a:cxnSpLocks/>
              </p:cNvCxnSpPr>
              <p:nvPr/>
            </p:nvCxnSpPr>
            <p:spPr>
              <a:xfrm>
                <a:off x="1016000" y="1387669"/>
                <a:ext cx="0" cy="102406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7034A487-243C-4CF3-BBBF-057F9E8EC700}"/>
                  </a:ext>
                </a:extLst>
              </p:cNvPr>
              <p:cNvCxnSpPr/>
              <p:nvPr/>
            </p:nvCxnSpPr>
            <p:spPr>
              <a:xfrm>
                <a:off x="1016000" y="1828800"/>
                <a:ext cx="1325880"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7" name="Text Box 9">
                <a:extLst>
                  <a:ext uri="{FF2B5EF4-FFF2-40B4-BE49-F238E27FC236}">
                    <a16:creationId xmlns:a16="http://schemas.microsoft.com/office/drawing/2014/main" id="{BEDFC080-AAB6-4CAE-8F99-7C7D46D50D8B}"/>
                  </a:ext>
                </a:extLst>
              </p:cNvPr>
              <p:cNvSpPr txBox="1"/>
              <p:nvPr/>
            </p:nvSpPr>
            <p:spPr>
              <a:xfrm>
                <a:off x="19050" y="2406650"/>
                <a:ext cx="2038350" cy="600075"/>
              </a:xfrm>
              <a:prstGeom prst="rect">
                <a:avLst/>
              </a:prstGeom>
              <a:solidFill>
                <a:schemeClr val="tx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Empirical studies screened for eligibility</a:t>
                </a:r>
                <a:b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(n=34)</a:t>
                </a:r>
                <a:endParaRPr lang="en-US" sz="20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18" name="Straight Arrow Connector 117">
                <a:extLst>
                  <a:ext uri="{FF2B5EF4-FFF2-40B4-BE49-F238E27FC236}">
                    <a16:creationId xmlns:a16="http://schemas.microsoft.com/office/drawing/2014/main" id="{83A84B26-76AE-4A7D-952B-6A69BDC4BC3A}"/>
                  </a:ext>
                </a:extLst>
              </p:cNvPr>
              <p:cNvCxnSpPr/>
              <p:nvPr/>
            </p:nvCxnSpPr>
            <p:spPr>
              <a:xfrm flipH="1">
                <a:off x="1016000" y="3016250"/>
                <a:ext cx="0" cy="109728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1A2AC1C0-13FB-469B-AB33-7E57125EFF59}"/>
                  </a:ext>
                </a:extLst>
              </p:cNvPr>
              <p:cNvCxnSpPr/>
              <p:nvPr/>
            </p:nvCxnSpPr>
            <p:spPr>
              <a:xfrm>
                <a:off x="1016000" y="3492500"/>
                <a:ext cx="1325880"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0" name="Text Box 14">
                <a:extLst>
                  <a:ext uri="{FF2B5EF4-FFF2-40B4-BE49-F238E27FC236}">
                    <a16:creationId xmlns:a16="http://schemas.microsoft.com/office/drawing/2014/main" id="{EDE3D08F-7DED-42AA-9D78-A1368FB0C4A0}"/>
                  </a:ext>
                </a:extLst>
              </p:cNvPr>
              <p:cNvSpPr txBox="1"/>
              <p:nvPr/>
            </p:nvSpPr>
            <p:spPr>
              <a:xfrm>
                <a:off x="2343150" y="2749550"/>
                <a:ext cx="3181350" cy="1403370"/>
              </a:xfrm>
              <a:prstGeom prst="rect">
                <a:avLst/>
              </a:prstGeom>
              <a:solidFill>
                <a:schemeClr val="tx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Study omitted for being redundant* </a:t>
                </a:r>
                <a:b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(n=1)</a:t>
                </a:r>
                <a:b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Study omitted for Healing Harp confound in all HT conditions; not a true test of HT </a:t>
                </a:r>
                <a:b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(n=1)</a:t>
                </a:r>
                <a:b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Study omitted because it assesses nurses’ attitudes toward HT, rather than efficacy of HT</a:t>
                </a:r>
                <a:b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(n=1)</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3" name="Text Box 3">
                <a:extLst>
                  <a:ext uri="{FF2B5EF4-FFF2-40B4-BE49-F238E27FC236}">
                    <a16:creationId xmlns:a16="http://schemas.microsoft.com/office/drawing/2014/main" id="{EFC1CBA3-0C3C-4F38-95D0-3360560C7C22}"/>
                  </a:ext>
                </a:extLst>
              </p:cNvPr>
              <p:cNvSpPr txBox="1"/>
              <p:nvPr/>
            </p:nvSpPr>
            <p:spPr>
              <a:xfrm>
                <a:off x="0" y="0"/>
                <a:ext cx="2038350" cy="1387669"/>
              </a:xfrm>
              <a:prstGeom prst="rect">
                <a:avLst/>
              </a:prstGeom>
              <a:solidFill>
                <a:schemeClr val="tx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0"/>
                  </a:spcAft>
                </a:pP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Articles identified through database searches and references section searches</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(searched MEDLINE, Cochrane Library, CINAHL Complete, Alt-</a:t>
                </a:r>
                <a:r>
                  <a:rPr lang="en-US" sz="2000" dirty="0" err="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HealthWatch</a:t>
                </a: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and Health Source: Nursing) </a:t>
                </a:r>
                <a:b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(n=57)</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cxnSp>
        <p:nvCxnSpPr>
          <p:cNvPr id="122" name="Straight Connector 121">
            <a:extLst>
              <a:ext uri="{FF2B5EF4-FFF2-40B4-BE49-F238E27FC236}">
                <a16:creationId xmlns:a16="http://schemas.microsoft.com/office/drawing/2014/main" id="{BF87CF8C-487B-4676-9AA7-AB7AFBC2A533}"/>
              </a:ext>
            </a:extLst>
          </p:cNvPr>
          <p:cNvCxnSpPr>
            <a:cxnSpLocks/>
          </p:cNvCxnSpPr>
          <p:nvPr/>
        </p:nvCxnSpPr>
        <p:spPr>
          <a:xfrm>
            <a:off x="32864973" y="7359889"/>
            <a:ext cx="5706153" cy="17098"/>
          </a:xfrm>
          <a:prstGeom prst="line">
            <a:avLst/>
          </a:prstGeom>
          <a:ln w="5715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38271" y="31127005"/>
            <a:ext cx="10159812" cy="6432530"/>
          </a:xfrm>
          <a:prstGeom prst="rect">
            <a:avLst/>
          </a:prstGeom>
          <a:noFill/>
        </p:spPr>
        <p:txBody>
          <a:bodyPr wrap="square" rtlCol="0">
            <a:spAutoFit/>
          </a:bodyPr>
          <a:lstStyle/>
          <a:p>
            <a:r>
              <a:rPr lang="en-US" sz="2200" dirty="0">
                <a:solidFill>
                  <a:sysClr val="windowText" lastClr="000000"/>
                </a:solidFill>
                <a:latin typeface="Times New Roman" panose="02020603050405020304" pitchFamily="18" charset="0"/>
                <a:cs typeface="Times New Roman" panose="02020603050405020304" pitchFamily="18" charset="0"/>
              </a:rPr>
              <a:t>*In conducting our literature search, we came across several articles published by an Iranian research team. All of these articles pertained to Therapeutic Touch and nausea. Two papers are completely redundant, yet both published: </a:t>
            </a:r>
          </a:p>
          <a:p>
            <a:pPr marL="342900" indent="-342900">
              <a:buFont typeface="Arial" panose="020B0604020202020204" pitchFamily="34" charset="0"/>
              <a:buChar char="•"/>
            </a:pPr>
            <a:r>
              <a:rPr lang="en-US" sz="1800" dirty="0">
                <a:solidFill>
                  <a:sysClr val="windowText" lastClr="000000"/>
                </a:solidFill>
                <a:latin typeface="Times New Roman" panose="02020603050405020304" pitchFamily="18" charset="0"/>
                <a:cs typeface="Times New Roman" panose="02020603050405020304" pitchFamily="18" charset="0"/>
              </a:rPr>
              <a:t>Matourypour, P., Zare, Z., Mehrzad, V., </a:t>
            </a:r>
            <a:r>
              <a:rPr lang="en-US" sz="1800" dirty="0" err="1">
                <a:solidFill>
                  <a:sysClr val="windowText" lastClr="000000"/>
                </a:solidFill>
                <a:latin typeface="Times New Roman" panose="02020603050405020304" pitchFamily="18" charset="0"/>
                <a:cs typeface="Times New Roman" panose="02020603050405020304" pitchFamily="18" charset="0"/>
              </a:rPr>
              <a:t>Musarezaie</a:t>
            </a:r>
            <a:r>
              <a:rPr lang="en-US" sz="1800" dirty="0">
                <a:solidFill>
                  <a:sysClr val="windowText" lastClr="000000"/>
                </a:solidFill>
                <a:latin typeface="Times New Roman" panose="02020603050405020304" pitchFamily="18" charset="0"/>
                <a:cs typeface="Times New Roman" panose="02020603050405020304" pitchFamily="18" charset="0"/>
              </a:rPr>
              <a:t>, A., Dehghan, M., &amp; Vanaki, Z. (2015). An investigation of the effects of therapeutic touch plan on acute chemotherapy-induced nausea in women with breast cancer in Isfahan, Iran, 2012-2013. </a:t>
            </a:r>
            <a:r>
              <a:rPr lang="en-US" sz="1800" i="1" dirty="0">
                <a:solidFill>
                  <a:sysClr val="windowText" lastClr="000000"/>
                </a:solidFill>
                <a:latin typeface="Times New Roman" panose="02020603050405020304" pitchFamily="18" charset="0"/>
                <a:cs typeface="Times New Roman" panose="02020603050405020304" pitchFamily="18" charset="0"/>
              </a:rPr>
              <a:t>Journal of Education and Health Promotion, 4</a:t>
            </a:r>
            <a:r>
              <a:rPr lang="en-US" sz="1800" dirty="0">
                <a:solidFill>
                  <a:sysClr val="windowText" lastClr="000000"/>
                </a:solidFill>
                <a:latin typeface="Times New Roman" panose="02020603050405020304" pitchFamily="18" charset="0"/>
                <a:cs typeface="Times New Roman" panose="02020603050405020304" pitchFamily="18" charset="0"/>
              </a:rPr>
              <a:t>, 61 (online).</a:t>
            </a:r>
          </a:p>
          <a:p>
            <a:pPr marL="342900" indent="-342900">
              <a:buFont typeface="Arial" panose="020B0604020202020204" pitchFamily="34" charset="0"/>
              <a:buChar char="•"/>
            </a:pPr>
            <a:r>
              <a:rPr lang="en-US" sz="1800" dirty="0">
                <a:solidFill>
                  <a:sysClr val="windowText" lastClr="000000"/>
                </a:solidFill>
                <a:latin typeface="Times New Roman" panose="02020603050405020304" pitchFamily="18" charset="0"/>
                <a:cs typeface="Times New Roman" panose="02020603050405020304" pitchFamily="18" charset="0"/>
              </a:rPr>
              <a:t>Vanaki, Z., Matourypour, P., Gholam, R., Zare, Z., Mehrzad, V., &amp; Dehghan, M. (2016). Therapeutic touch for nausea in breast cancer patients receiving chemotherapy: Composing a treatment. </a:t>
            </a:r>
            <a:r>
              <a:rPr lang="en-US" sz="1800" i="1" dirty="0">
                <a:solidFill>
                  <a:sysClr val="windowText" lastClr="000000"/>
                </a:solidFill>
                <a:latin typeface="Times New Roman" panose="02020603050405020304" pitchFamily="18" charset="0"/>
                <a:cs typeface="Times New Roman" panose="02020603050405020304" pitchFamily="18" charset="0"/>
              </a:rPr>
              <a:t>Complementary Therapies in Clinical Practice</a:t>
            </a:r>
            <a:r>
              <a:rPr lang="en-US" sz="1800" dirty="0">
                <a:solidFill>
                  <a:sysClr val="windowText" lastClr="000000"/>
                </a:solidFill>
                <a:latin typeface="Times New Roman" panose="02020603050405020304" pitchFamily="18" charset="0"/>
                <a:cs typeface="Times New Roman" panose="02020603050405020304" pitchFamily="18" charset="0"/>
              </a:rPr>
              <a:t>, </a:t>
            </a:r>
            <a:r>
              <a:rPr lang="en-US" sz="1800" i="1" dirty="0">
                <a:solidFill>
                  <a:sysClr val="windowText" lastClr="000000"/>
                </a:solidFill>
                <a:latin typeface="Times New Roman" panose="02020603050405020304" pitchFamily="18" charset="0"/>
                <a:cs typeface="Times New Roman" panose="02020603050405020304" pitchFamily="18" charset="0"/>
              </a:rPr>
              <a:t>22</a:t>
            </a:r>
            <a:r>
              <a:rPr lang="en-US" sz="1800" dirty="0">
                <a:solidFill>
                  <a:sysClr val="windowText" lastClr="000000"/>
                </a:solidFill>
                <a:latin typeface="Times New Roman" panose="02020603050405020304" pitchFamily="18" charset="0"/>
                <a:cs typeface="Times New Roman" panose="02020603050405020304" pitchFamily="18" charset="0"/>
              </a:rPr>
              <a:t>, 64-68.</a:t>
            </a:r>
          </a:p>
          <a:p>
            <a:r>
              <a:rPr lang="en-US" sz="2200" dirty="0">
                <a:solidFill>
                  <a:sysClr val="windowText" lastClr="000000"/>
                </a:solidFill>
                <a:latin typeface="Times New Roman" panose="02020603050405020304" pitchFamily="18" charset="0"/>
                <a:cs typeface="Times New Roman" panose="02020603050405020304" pitchFamily="18" charset="0"/>
              </a:rPr>
              <a:t>The two papers merely have a different author order. Also, both papers claim an effect of Therapeutic Touch on a specific form of nausea but do not provide data within the paper to support the claim.</a:t>
            </a:r>
          </a:p>
          <a:p>
            <a:r>
              <a:rPr lang="en-US" sz="2200" dirty="0">
                <a:solidFill>
                  <a:sysClr val="windowText" lastClr="000000"/>
                </a:solidFill>
                <a:latin typeface="Times New Roman" panose="02020603050405020304" pitchFamily="18" charset="0"/>
                <a:cs typeface="Times New Roman" panose="02020603050405020304" pitchFamily="18" charset="0"/>
              </a:rPr>
              <a:t>Upon further investigation, we discovered four additional (for a total of six) papers published by this research team. There were several issues with these papers; all used the same sample of women from the same hospital. Occasionally, Matourypour was referred to as Matory, though s/he appears to be the same individual. Additionally, we were unable to locate one paper in full, as the volume of the journal it was published in does not seem to exist. In papers that do provide data, their tests were insufficient to support Therapeutic Touch.</a:t>
            </a:r>
          </a:p>
        </p:txBody>
      </p:sp>
    </p:spTree>
    <p:extLst>
      <p:ext uri="{BB962C8B-B14F-4D97-AF65-F5344CB8AC3E}">
        <p14:creationId xmlns:p14="http://schemas.microsoft.com/office/powerpoint/2010/main" val="710875668"/>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3617</TotalTime>
  <Words>1606</Words>
  <Application>Microsoft Office PowerPoint</Application>
  <PresentationFormat>Custom</PresentationFormat>
  <Paragraphs>70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Century Gothic</vt:lpstr>
      <vt:lpstr>Times New Roman</vt:lpstr>
      <vt:lpstr>Wingdings 2</vt:lpstr>
      <vt:lpstr>Wingdings 3</vt:lpstr>
      <vt:lpstr>Slice</vt:lpstr>
      <vt:lpstr>PowerPoint Presentation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Yan Lin</dc:creator>
  <cp:lastModifiedBy>Paulich, Katie Nicole</cp:lastModifiedBy>
  <cp:revision>331</cp:revision>
  <dcterms:created xsi:type="dcterms:W3CDTF">2015-04-13T20:41:22Z</dcterms:created>
  <dcterms:modified xsi:type="dcterms:W3CDTF">2018-04-05T18:36:41Z</dcterms:modified>
</cp:coreProperties>
</file>