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2" r:id="rId1"/>
  </p:sldMasterIdLst>
  <p:notesMasterIdLst>
    <p:notesMasterId r:id="rId3"/>
  </p:notesMasterIdLst>
  <p:sldIdLst>
    <p:sldId id="256" r:id="rId2"/>
  </p:sldIdLst>
  <p:sldSz cx="42062400" cy="38404800"/>
  <p:notesSz cx="6858000" cy="9144000"/>
  <p:defaultTextStyle>
    <a:defPPr>
      <a:defRPr lang="en-US"/>
    </a:defPPr>
    <a:lvl1pPr marL="0" algn="l" defTabSz="3862426" rtl="0" eaLnBrk="1" latinLnBrk="0" hangingPunct="1">
      <a:defRPr sz="7603" kern="1200">
        <a:solidFill>
          <a:schemeClr val="tx1"/>
        </a:solidFill>
        <a:latin typeface="+mn-lt"/>
        <a:ea typeface="+mn-ea"/>
        <a:cs typeface="+mn-cs"/>
      </a:defRPr>
    </a:lvl1pPr>
    <a:lvl2pPr marL="1931213" algn="l" defTabSz="3862426" rtl="0" eaLnBrk="1" latinLnBrk="0" hangingPunct="1">
      <a:defRPr sz="7603" kern="1200">
        <a:solidFill>
          <a:schemeClr val="tx1"/>
        </a:solidFill>
        <a:latin typeface="+mn-lt"/>
        <a:ea typeface="+mn-ea"/>
        <a:cs typeface="+mn-cs"/>
      </a:defRPr>
    </a:lvl2pPr>
    <a:lvl3pPr marL="3862426" algn="l" defTabSz="3862426" rtl="0" eaLnBrk="1" latinLnBrk="0" hangingPunct="1">
      <a:defRPr sz="7603" kern="1200">
        <a:solidFill>
          <a:schemeClr val="tx1"/>
        </a:solidFill>
        <a:latin typeface="+mn-lt"/>
        <a:ea typeface="+mn-ea"/>
        <a:cs typeface="+mn-cs"/>
      </a:defRPr>
    </a:lvl3pPr>
    <a:lvl4pPr marL="5793638" algn="l" defTabSz="3862426" rtl="0" eaLnBrk="1" latinLnBrk="0" hangingPunct="1">
      <a:defRPr sz="7603" kern="1200">
        <a:solidFill>
          <a:schemeClr val="tx1"/>
        </a:solidFill>
        <a:latin typeface="+mn-lt"/>
        <a:ea typeface="+mn-ea"/>
        <a:cs typeface="+mn-cs"/>
      </a:defRPr>
    </a:lvl4pPr>
    <a:lvl5pPr marL="7724851" algn="l" defTabSz="3862426" rtl="0" eaLnBrk="1" latinLnBrk="0" hangingPunct="1">
      <a:defRPr sz="7603" kern="1200">
        <a:solidFill>
          <a:schemeClr val="tx1"/>
        </a:solidFill>
        <a:latin typeface="+mn-lt"/>
        <a:ea typeface="+mn-ea"/>
        <a:cs typeface="+mn-cs"/>
      </a:defRPr>
    </a:lvl5pPr>
    <a:lvl6pPr marL="9656064" algn="l" defTabSz="3862426" rtl="0" eaLnBrk="1" latinLnBrk="0" hangingPunct="1">
      <a:defRPr sz="7603" kern="1200">
        <a:solidFill>
          <a:schemeClr val="tx1"/>
        </a:solidFill>
        <a:latin typeface="+mn-lt"/>
        <a:ea typeface="+mn-ea"/>
        <a:cs typeface="+mn-cs"/>
      </a:defRPr>
    </a:lvl6pPr>
    <a:lvl7pPr marL="11587277" algn="l" defTabSz="3862426" rtl="0" eaLnBrk="1" latinLnBrk="0" hangingPunct="1">
      <a:defRPr sz="7603" kern="1200">
        <a:solidFill>
          <a:schemeClr val="tx1"/>
        </a:solidFill>
        <a:latin typeface="+mn-lt"/>
        <a:ea typeface="+mn-ea"/>
        <a:cs typeface="+mn-cs"/>
      </a:defRPr>
    </a:lvl7pPr>
    <a:lvl8pPr marL="13518490" algn="l" defTabSz="3862426" rtl="0" eaLnBrk="1" latinLnBrk="0" hangingPunct="1">
      <a:defRPr sz="7603" kern="1200">
        <a:solidFill>
          <a:schemeClr val="tx1"/>
        </a:solidFill>
        <a:latin typeface="+mn-lt"/>
        <a:ea typeface="+mn-ea"/>
        <a:cs typeface="+mn-cs"/>
      </a:defRPr>
    </a:lvl8pPr>
    <a:lvl9pPr marL="15449702" algn="l" defTabSz="3862426" rtl="0" eaLnBrk="1" latinLnBrk="0" hangingPunct="1">
      <a:defRPr sz="7603"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p15:clr>
            <a:srgbClr val="A4A3A4"/>
          </p15:clr>
        </p15:guide>
        <p15:guide id="2" pos="13248">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9E11"/>
    <a:srgbClr val="F3C663"/>
    <a:srgbClr val="EDAC1A"/>
    <a:srgbClr val="3D2463"/>
    <a:srgbClr val="C7B393"/>
    <a:srgbClr val="AE9162"/>
    <a:srgbClr val="5C5240"/>
    <a:srgbClr val="6E62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649" autoAdjust="0"/>
    <p:restoredTop sz="96405" autoAdjust="0"/>
  </p:normalViewPr>
  <p:slideViewPr>
    <p:cSldViewPr snapToGrid="0">
      <p:cViewPr>
        <p:scale>
          <a:sx n="25" d="100"/>
          <a:sy n="25" d="100"/>
        </p:scale>
        <p:origin x="384" y="18"/>
      </p:cViewPr>
      <p:guideLst>
        <p:guide orient="horz" pos="12096"/>
        <p:guide pos="13248"/>
      </p:guideLst>
    </p:cSldViewPr>
  </p:slideViewPr>
  <p:notesTextViewPr>
    <p:cViewPr>
      <p:scale>
        <a:sx n="3" d="2"/>
        <a:sy n="3" d="2"/>
      </p:scale>
      <p:origin x="0" y="-12"/>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charts/_rels/chart1.xml.rels><?xml version="1.0" encoding="UTF-8" standalone="yes"?>
<Relationships xmlns="http://schemas.openxmlformats.org/package/2006/relationships"><Relationship Id="rId3" Type="http://schemas.openxmlformats.org/officeDocument/2006/relationships/oleObject" Target="https://universityofwieauclaire-my.sharepoint.com/personal/thoensk6816_uwec_edu/Documents/Research/Cronje/NVivo/NodeFrequenciesandReferences.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https://universityofwieauclaire-my.sharepoint.com/personal/thoensk6816_uwec_edu/Documents/Research/Cronje/NVivo/NodeFrequenciesandReferences.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https://universityofwieauclaire-my.sharepoint.com/personal/thoensk6816_uwec_edu/Documents/Research/Cronje/NVivo/NodeFrequenciesandReferences.xlsx" TargetMode="External"/><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0375420988949869E-2"/>
          <c:y val="3.1419691031882316E-2"/>
          <c:w val="0.90392116448380322"/>
          <c:h val="0.6037499381997844"/>
        </c:manualLayout>
      </c:layout>
      <c:barChart>
        <c:barDir val="col"/>
        <c:grouping val="clustered"/>
        <c:varyColors val="0"/>
        <c:ser>
          <c:idx val="0"/>
          <c:order val="0"/>
          <c:tx>
            <c:strRef>
              <c:f>Sheet1!$A$148</c:f>
              <c:strCache>
                <c:ptCount val="1"/>
                <c:pt idx="0">
                  <c:v>October</c:v>
                </c:pt>
              </c:strCache>
            </c:strRef>
          </c:tx>
          <c:spPr>
            <a:solidFill>
              <a:schemeClr val="accent2"/>
            </a:solidFill>
            <a:ln>
              <a:noFill/>
            </a:ln>
            <a:effectLst/>
          </c:spPr>
          <c:invertIfNegative val="0"/>
          <c:cat>
            <c:strRef>
              <c:f>Sheet1!$B$146:$M$147</c:f>
              <c:strCache>
                <c:ptCount val="12"/>
                <c:pt idx="0">
                  <c:v>Collaboration</c:v>
                </c:pt>
                <c:pt idx="1">
                  <c:v>Commitment to Action</c:v>
                </c:pt>
                <c:pt idx="2">
                  <c:v>Commitment to Team</c:v>
                </c:pt>
                <c:pt idx="3">
                  <c:v>Conceptual Curiosity</c:v>
                </c:pt>
                <c:pt idx="4">
                  <c:v>Directly Impacted</c:v>
                </c:pt>
                <c:pt idx="5">
                  <c:v>Diversity of Experience</c:v>
                </c:pt>
                <c:pt idx="6">
                  <c:v>Diversity of Expertise</c:v>
                </c:pt>
                <c:pt idx="7">
                  <c:v>Inclusiveness</c:v>
                </c:pt>
                <c:pt idx="8">
                  <c:v>Process/Closure</c:v>
                </c:pt>
                <c:pt idx="9">
                  <c:v>Skepticism</c:v>
                </c:pt>
                <c:pt idx="10">
                  <c:v>Social Interaction</c:v>
                </c:pt>
                <c:pt idx="11">
                  <c:v>Team Cohesion</c:v>
                </c:pt>
              </c:strCache>
            </c:strRef>
          </c:cat>
          <c:val>
            <c:numRef>
              <c:f>Sheet1!$B$148:$M$148</c:f>
              <c:numCache>
                <c:formatCode>General</c:formatCode>
                <c:ptCount val="12"/>
                <c:pt idx="0">
                  <c:v>1</c:v>
                </c:pt>
                <c:pt idx="1">
                  <c:v>26</c:v>
                </c:pt>
                <c:pt idx="2">
                  <c:v>23</c:v>
                </c:pt>
                <c:pt idx="3">
                  <c:v>45</c:v>
                </c:pt>
                <c:pt idx="4">
                  <c:v>2</c:v>
                </c:pt>
                <c:pt idx="5">
                  <c:v>1</c:v>
                </c:pt>
                <c:pt idx="6">
                  <c:v>0</c:v>
                </c:pt>
                <c:pt idx="7">
                  <c:v>1</c:v>
                </c:pt>
                <c:pt idx="8">
                  <c:v>27</c:v>
                </c:pt>
                <c:pt idx="9">
                  <c:v>2</c:v>
                </c:pt>
                <c:pt idx="10">
                  <c:v>5</c:v>
                </c:pt>
                <c:pt idx="11">
                  <c:v>5</c:v>
                </c:pt>
              </c:numCache>
            </c:numRef>
          </c:val>
          <c:extLst>
            <c:ext xmlns:c16="http://schemas.microsoft.com/office/drawing/2014/chart" uri="{C3380CC4-5D6E-409C-BE32-E72D297353CC}">
              <c16:uniqueId val="{00000000-642B-4980-A75E-E1DBA9DFE906}"/>
            </c:ext>
          </c:extLst>
        </c:ser>
        <c:ser>
          <c:idx val="1"/>
          <c:order val="1"/>
          <c:tx>
            <c:strRef>
              <c:f>Sheet1!$A$149</c:f>
              <c:strCache>
                <c:ptCount val="1"/>
                <c:pt idx="0">
                  <c:v>April</c:v>
                </c:pt>
              </c:strCache>
            </c:strRef>
          </c:tx>
          <c:spPr>
            <a:solidFill>
              <a:schemeClr val="accent4"/>
            </a:solidFill>
            <a:ln>
              <a:noFill/>
            </a:ln>
            <a:effectLst/>
          </c:spPr>
          <c:invertIfNegative val="0"/>
          <c:cat>
            <c:strRef>
              <c:f>Sheet1!$B$146:$M$147</c:f>
              <c:strCache>
                <c:ptCount val="12"/>
                <c:pt idx="0">
                  <c:v>Collaboration</c:v>
                </c:pt>
                <c:pt idx="1">
                  <c:v>Commitment to Action</c:v>
                </c:pt>
                <c:pt idx="2">
                  <c:v>Commitment to Team</c:v>
                </c:pt>
                <c:pt idx="3">
                  <c:v>Conceptual Curiosity</c:v>
                </c:pt>
                <c:pt idx="4">
                  <c:v>Directly Impacted</c:v>
                </c:pt>
                <c:pt idx="5">
                  <c:v>Diversity of Experience</c:v>
                </c:pt>
                <c:pt idx="6">
                  <c:v>Diversity of Expertise</c:v>
                </c:pt>
                <c:pt idx="7">
                  <c:v>Inclusiveness</c:v>
                </c:pt>
                <c:pt idx="8">
                  <c:v>Process/Closure</c:v>
                </c:pt>
                <c:pt idx="9">
                  <c:v>Skepticism</c:v>
                </c:pt>
                <c:pt idx="10">
                  <c:v>Social Interaction</c:v>
                </c:pt>
                <c:pt idx="11">
                  <c:v>Team Cohesion</c:v>
                </c:pt>
              </c:strCache>
            </c:strRef>
          </c:cat>
          <c:val>
            <c:numRef>
              <c:f>Sheet1!$B$149:$M$149</c:f>
              <c:numCache>
                <c:formatCode>General</c:formatCode>
                <c:ptCount val="12"/>
                <c:pt idx="0">
                  <c:v>13</c:v>
                </c:pt>
                <c:pt idx="1">
                  <c:v>67</c:v>
                </c:pt>
                <c:pt idx="2">
                  <c:v>0</c:v>
                </c:pt>
                <c:pt idx="3">
                  <c:v>66</c:v>
                </c:pt>
                <c:pt idx="4">
                  <c:v>17</c:v>
                </c:pt>
                <c:pt idx="5">
                  <c:v>6</c:v>
                </c:pt>
                <c:pt idx="6">
                  <c:v>1</c:v>
                </c:pt>
                <c:pt idx="7">
                  <c:v>3</c:v>
                </c:pt>
                <c:pt idx="8">
                  <c:v>0</c:v>
                </c:pt>
                <c:pt idx="9">
                  <c:v>2</c:v>
                </c:pt>
                <c:pt idx="10">
                  <c:v>21</c:v>
                </c:pt>
                <c:pt idx="11">
                  <c:v>0</c:v>
                </c:pt>
              </c:numCache>
            </c:numRef>
          </c:val>
          <c:extLst>
            <c:ext xmlns:c16="http://schemas.microsoft.com/office/drawing/2014/chart" uri="{C3380CC4-5D6E-409C-BE32-E72D297353CC}">
              <c16:uniqueId val="{00000001-642B-4980-A75E-E1DBA9DFE906}"/>
            </c:ext>
          </c:extLst>
        </c:ser>
        <c:dLbls>
          <c:showLegendKey val="0"/>
          <c:showVal val="0"/>
          <c:showCatName val="0"/>
          <c:showSerName val="0"/>
          <c:showPercent val="0"/>
          <c:showBubbleSize val="0"/>
        </c:dLbls>
        <c:gapWidth val="219"/>
        <c:overlap val="-27"/>
        <c:axId val="489025800"/>
        <c:axId val="489031704"/>
      </c:barChart>
      <c:catAx>
        <c:axId val="489025800"/>
        <c:scaling>
          <c:orientation val="minMax"/>
        </c:scaling>
        <c:delete val="0"/>
        <c:axPos val="b"/>
        <c:title>
          <c:tx>
            <c:rich>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r>
                  <a:rPr lang="en-US" sz="1800"/>
                  <a:t>Code Name</a:t>
                </a:r>
              </a:p>
            </c:rich>
          </c:tx>
          <c:layout>
            <c:manualLayout>
              <c:xMode val="edge"/>
              <c:yMode val="edge"/>
              <c:x val="0.2417992474782151"/>
              <c:y val="0.91632936417743094"/>
            </c:manualLayout>
          </c:layout>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1" i="0" u="none" strike="noStrike" kern="1200" baseline="0">
                <a:solidFill>
                  <a:schemeClr val="tx1"/>
                </a:solidFill>
                <a:latin typeface="+mn-lt"/>
                <a:ea typeface="+mn-ea"/>
                <a:cs typeface="+mn-cs"/>
              </a:defRPr>
            </a:pPr>
            <a:endParaRPr lang="en-US"/>
          </a:p>
        </c:txPr>
        <c:crossAx val="489031704"/>
        <c:crosses val="autoZero"/>
        <c:auto val="1"/>
        <c:lblAlgn val="ctr"/>
        <c:lblOffset val="100"/>
        <c:noMultiLvlLbl val="0"/>
      </c:catAx>
      <c:valAx>
        <c:axId val="48903170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r>
                  <a:rPr lang="en-US" sz="1800"/>
                  <a:t>#</a:t>
                </a:r>
                <a:r>
                  <a:rPr lang="en-US" sz="1800" baseline="0"/>
                  <a:t> of Code References</a:t>
                </a:r>
                <a:endParaRPr lang="en-US" sz="1800"/>
              </a:p>
            </c:rich>
          </c:tx>
          <c:layout>
            <c:manualLayout>
              <c:xMode val="edge"/>
              <c:yMode val="edge"/>
              <c:x val="7.1429217831572107E-4"/>
              <c:y val="0.17127310456257541"/>
            </c:manualLayout>
          </c:layout>
          <c:overlay val="0"/>
          <c:spPr>
            <a:noFill/>
            <a:ln>
              <a:noFill/>
            </a:ln>
            <a:effectLst/>
          </c:spPr>
          <c:txPr>
            <a:bodyPr rot="-54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489025800"/>
        <c:crosses val="autoZero"/>
        <c:crossBetween val="between"/>
      </c:valAx>
      <c:spPr>
        <a:noFill/>
        <a:ln>
          <a:noFill/>
        </a:ln>
        <a:effectLst/>
      </c:spPr>
    </c:plotArea>
    <c:legend>
      <c:legendPos val="b"/>
      <c:layout>
        <c:manualLayout>
          <c:xMode val="edge"/>
          <c:yMode val="edge"/>
          <c:x val="0.59362939282153193"/>
          <c:y val="0.90647418214414166"/>
          <c:w val="0.20640605343249288"/>
          <c:h val="6.1115430901039061E-2"/>
        </c:manualLayout>
      </c:layout>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Sheet1!$A$151</c:f>
              <c:strCache>
                <c:ptCount val="1"/>
                <c:pt idx="0">
                  <c:v>October</c:v>
                </c:pt>
              </c:strCache>
            </c:strRef>
          </c:tx>
          <c:spPr>
            <a:solidFill>
              <a:schemeClr val="accent2"/>
            </a:solidFill>
            <a:ln>
              <a:noFill/>
            </a:ln>
            <a:effectLst/>
          </c:spPr>
          <c:invertIfNegative val="0"/>
          <c:cat>
            <c:strRef>
              <c:f>Sheet1!$B$150:$M$150</c:f>
              <c:strCache>
                <c:ptCount val="12"/>
                <c:pt idx="0">
                  <c:v>Collaboration</c:v>
                </c:pt>
                <c:pt idx="1">
                  <c:v>Commitment to Action</c:v>
                </c:pt>
                <c:pt idx="2">
                  <c:v>Commitment to Team</c:v>
                </c:pt>
                <c:pt idx="3">
                  <c:v>Conceptual Curiosity</c:v>
                </c:pt>
                <c:pt idx="4">
                  <c:v>Directly Impacted</c:v>
                </c:pt>
                <c:pt idx="5">
                  <c:v>Diversity of Experience</c:v>
                </c:pt>
                <c:pt idx="6">
                  <c:v>Diversity of Expertise</c:v>
                </c:pt>
                <c:pt idx="7">
                  <c:v>Inclusiveness</c:v>
                </c:pt>
                <c:pt idx="8">
                  <c:v>Process/Closure</c:v>
                </c:pt>
                <c:pt idx="9">
                  <c:v>Skepticism</c:v>
                </c:pt>
                <c:pt idx="10">
                  <c:v>Social Interaction</c:v>
                </c:pt>
                <c:pt idx="11">
                  <c:v>Team Cohesion</c:v>
                </c:pt>
              </c:strCache>
            </c:strRef>
          </c:cat>
          <c:val>
            <c:numRef>
              <c:f>Sheet1!$B$151:$M$151</c:f>
              <c:numCache>
                <c:formatCode>General</c:formatCode>
                <c:ptCount val="12"/>
                <c:pt idx="0">
                  <c:v>3</c:v>
                </c:pt>
                <c:pt idx="1">
                  <c:v>0</c:v>
                </c:pt>
                <c:pt idx="2">
                  <c:v>0</c:v>
                </c:pt>
                <c:pt idx="3">
                  <c:v>1</c:v>
                </c:pt>
                <c:pt idx="4">
                  <c:v>21</c:v>
                </c:pt>
                <c:pt idx="5">
                  <c:v>34</c:v>
                </c:pt>
                <c:pt idx="6">
                  <c:v>12</c:v>
                </c:pt>
                <c:pt idx="7">
                  <c:v>26</c:v>
                </c:pt>
                <c:pt idx="8">
                  <c:v>14</c:v>
                </c:pt>
                <c:pt idx="9">
                  <c:v>1</c:v>
                </c:pt>
                <c:pt idx="10">
                  <c:v>19</c:v>
                </c:pt>
                <c:pt idx="11">
                  <c:v>6</c:v>
                </c:pt>
              </c:numCache>
            </c:numRef>
          </c:val>
          <c:extLst>
            <c:ext xmlns:c16="http://schemas.microsoft.com/office/drawing/2014/chart" uri="{C3380CC4-5D6E-409C-BE32-E72D297353CC}">
              <c16:uniqueId val="{00000000-D5E7-48E3-B949-17EE2F1A4905}"/>
            </c:ext>
          </c:extLst>
        </c:ser>
        <c:ser>
          <c:idx val="1"/>
          <c:order val="1"/>
          <c:tx>
            <c:strRef>
              <c:f>Sheet1!$A$152</c:f>
              <c:strCache>
                <c:ptCount val="1"/>
                <c:pt idx="0">
                  <c:v>April</c:v>
                </c:pt>
              </c:strCache>
            </c:strRef>
          </c:tx>
          <c:spPr>
            <a:solidFill>
              <a:schemeClr val="accent4"/>
            </a:solidFill>
            <a:ln>
              <a:noFill/>
            </a:ln>
            <a:effectLst/>
          </c:spPr>
          <c:invertIfNegative val="0"/>
          <c:cat>
            <c:strRef>
              <c:f>Sheet1!$B$150:$M$150</c:f>
              <c:strCache>
                <c:ptCount val="12"/>
                <c:pt idx="0">
                  <c:v>Collaboration</c:v>
                </c:pt>
                <c:pt idx="1">
                  <c:v>Commitment to Action</c:v>
                </c:pt>
                <c:pt idx="2">
                  <c:v>Commitment to Team</c:v>
                </c:pt>
                <c:pt idx="3">
                  <c:v>Conceptual Curiosity</c:v>
                </c:pt>
                <c:pt idx="4">
                  <c:v>Directly Impacted</c:v>
                </c:pt>
                <c:pt idx="5">
                  <c:v>Diversity of Experience</c:v>
                </c:pt>
                <c:pt idx="6">
                  <c:v>Diversity of Expertise</c:v>
                </c:pt>
                <c:pt idx="7">
                  <c:v>Inclusiveness</c:v>
                </c:pt>
                <c:pt idx="8">
                  <c:v>Process/Closure</c:v>
                </c:pt>
                <c:pt idx="9">
                  <c:v>Skepticism</c:v>
                </c:pt>
                <c:pt idx="10">
                  <c:v>Social Interaction</c:v>
                </c:pt>
                <c:pt idx="11">
                  <c:v>Team Cohesion</c:v>
                </c:pt>
              </c:strCache>
            </c:strRef>
          </c:cat>
          <c:val>
            <c:numRef>
              <c:f>Sheet1!$B$152:$M$152</c:f>
              <c:numCache>
                <c:formatCode>General</c:formatCode>
                <c:ptCount val="12"/>
                <c:pt idx="0">
                  <c:v>2</c:v>
                </c:pt>
                <c:pt idx="1">
                  <c:v>0</c:v>
                </c:pt>
                <c:pt idx="2">
                  <c:v>0</c:v>
                </c:pt>
                <c:pt idx="3">
                  <c:v>0</c:v>
                </c:pt>
                <c:pt idx="4">
                  <c:v>5</c:v>
                </c:pt>
                <c:pt idx="5">
                  <c:v>18</c:v>
                </c:pt>
                <c:pt idx="6">
                  <c:v>10</c:v>
                </c:pt>
                <c:pt idx="7">
                  <c:v>24</c:v>
                </c:pt>
                <c:pt idx="8">
                  <c:v>1</c:v>
                </c:pt>
                <c:pt idx="9">
                  <c:v>4</c:v>
                </c:pt>
                <c:pt idx="10">
                  <c:v>0</c:v>
                </c:pt>
                <c:pt idx="11">
                  <c:v>7</c:v>
                </c:pt>
              </c:numCache>
            </c:numRef>
          </c:val>
          <c:extLst>
            <c:ext xmlns:c16="http://schemas.microsoft.com/office/drawing/2014/chart" uri="{C3380CC4-5D6E-409C-BE32-E72D297353CC}">
              <c16:uniqueId val="{00000001-D5E7-48E3-B949-17EE2F1A4905}"/>
            </c:ext>
          </c:extLst>
        </c:ser>
        <c:dLbls>
          <c:showLegendKey val="0"/>
          <c:showVal val="0"/>
          <c:showCatName val="0"/>
          <c:showSerName val="0"/>
          <c:showPercent val="0"/>
          <c:showBubbleSize val="0"/>
        </c:dLbls>
        <c:gapWidth val="219"/>
        <c:overlap val="-27"/>
        <c:axId val="485157288"/>
        <c:axId val="485158272"/>
      </c:barChart>
      <c:catAx>
        <c:axId val="485157288"/>
        <c:scaling>
          <c:orientation val="minMax"/>
        </c:scaling>
        <c:delete val="0"/>
        <c:axPos val="b"/>
        <c:title>
          <c:tx>
            <c:rich>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r>
                  <a:rPr lang="en-US" sz="1800" dirty="0"/>
                  <a:t>Code Name</a:t>
                </a:r>
              </a:p>
            </c:rich>
          </c:tx>
          <c:layout>
            <c:manualLayout>
              <c:xMode val="edge"/>
              <c:yMode val="edge"/>
              <c:x val="0.23253440225786554"/>
              <c:y val="0.84206611680841548"/>
            </c:manualLayout>
          </c:layout>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1" i="0" u="none" strike="noStrike" kern="1200" baseline="0">
                <a:solidFill>
                  <a:schemeClr val="tx1"/>
                </a:solidFill>
                <a:latin typeface="+mn-lt"/>
                <a:ea typeface="+mn-ea"/>
                <a:cs typeface="+mn-cs"/>
              </a:defRPr>
            </a:pPr>
            <a:endParaRPr lang="en-US"/>
          </a:p>
        </c:txPr>
        <c:crossAx val="485158272"/>
        <c:crosses val="autoZero"/>
        <c:auto val="1"/>
        <c:lblAlgn val="ctr"/>
        <c:lblOffset val="100"/>
        <c:noMultiLvlLbl val="0"/>
      </c:catAx>
      <c:valAx>
        <c:axId val="48515827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r>
                  <a:rPr lang="en-US" sz="1800"/>
                  <a:t># of Code References</a:t>
                </a:r>
              </a:p>
            </c:rich>
          </c:tx>
          <c:overlay val="0"/>
          <c:spPr>
            <a:noFill/>
            <a:ln>
              <a:noFill/>
            </a:ln>
            <a:effectLst/>
          </c:spPr>
          <c:txPr>
            <a:bodyPr rot="-54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485157288"/>
        <c:crosses val="autoZero"/>
        <c:crossBetween val="between"/>
      </c:valAx>
      <c:spPr>
        <a:noFill/>
        <a:ln>
          <a:noFill/>
        </a:ln>
        <a:effectLst/>
      </c:spPr>
    </c:plotArea>
    <c:legend>
      <c:legendPos val="b"/>
      <c:layout>
        <c:manualLayout>
          <c:xMode val="edge"/>
          <c:yMode val="edge"/>
          <c:x val="0.61984192698879048"/>
          <c:y val="0.83761790401370795"/>
          <c:w val="0.17388123395839419"/>
          <c:h val="5.9622109641980101E-2"/>
        </c:manualLayout>
      </c:layout>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0375420988949869E-2"/>
          <c:y val="3.1419691031882316E-2"/>
          <c:w val="0.90392116448380322"/>
          <c:h val="0.6037499381997844"/>
        </c:manualLayout>
      </c:layout>
      <c:barChart>
        <c:barDir val="col"/>
        <c:grouping val="clustered"/>
        <c:varyColors val="0"/>
        <c:ser>
          <c:idx val="0"/>
          <c:order val="0"/>
          <c:tx>
            <c:strRef>
              <c:f>Sheet1!$A$148</c:f>
              <c:strCache>
                <c:ptCount val="1"/>
                <c:pt idx="0">
                  <c:v>October</c:v>
                </c:pt>
              </c:strCache>
            </c:strRef>
          </c:tx>
          <c:spPr>
            <a:solidFill>
              <a:schemeClr val="accent2"/>
            </a:solidFill>
            <a:ln>
              <a:noFill/>
            </a:ln>
            <a:effectLst/>
          </c:spPr>
          <c:invertIfNegative val="0"/>
          <c:cat>
            <c:strRef>
              <c:f>Sheet1!$B$146:$M$147</c:f>
              <c:strCache>
                <c:ptCount val="12"/>
                <c:pt idx="0">
                  <c:v>Collaboration</c:v>
                </c:pt>
                <c:pt idx="1">
                  <c:v>Commitment to Action</c:v>
                </c:pt>
                <c:pt idx="2">
                  <c:v>Commitment to Team</c:v>
                </c:pt>
                <c:pt idx="3">
                  <c:v>Conceptual Curiosity</c:v>
                </c:pt>
                <c:pt idx="4">
                  <c:v>Directly Impacted</c:v>
                </c:pt>
                <c:pt idx="5">
                  <c:v>Diversity of Experience</c:v>
                </c:pt>
                <c:pt idx="6">
                  <c:v>Diversity of Expertise</c:v>
                </c:pt>
                <c:pt idx="7">
                  <c:v>Inclusiveness</c:v>
                </c:pt>
                <c:pt idx="8">
                  <c:v>Process/Closure</c:v>
                </c:pt>
                <c:pt idx="9">
                  <c:v>Skepticism</c:v>
                </c:pt>
                <c:pt idx="10">
                  <c:v>Social Interaction</c:v>
                </c:pt>
                <c:pt idx="11">
                  <c:v>Team Cohesion</c:v>
                </c:pt>
              </c:strCache>
            </c:strRef>
          </c:cat>
          <c:val>
            <c:numRef>
              <c:f>Sheet1!$B$148:$M$148</c:f>
              <c:numCache>
                <c:formatCode>General</c:formatCode>
                <c:ptCount val="12"/>
                <c:pt idx="0">
                  <c:v>1</c:v>
                </c:pt>
                <c:pt idx="1">
                  <c:v>26</c:v>
                </c:pt>
                <c:pt idx="2">
                  <c:v>23</c:v>
                </c:pt>
                <c:pt idx="3">
                  <c:v>45</c:v>
                </c:pt>
                <c:pt idx="4">
                  <c:v>2</c:v>
                </c:pt>
                <c:pt idx="5">
                  <c:v>1</c:v>
                </c:pt>
                <c:pt idx="6">
                  <c:v>0</c:v>
                </c:pt>
                <c:pt idx="7">
                  <c:v>1</c:v>
                </c:pt>
                <c:pt idx="8">
                  <c:v>27</c:v>
                </c:pt>
                <c:pt idx="9">
                  <c:v>2</c:v>
                </c:pt>
                <c:pt idx="10">
                  <c:v>5</c:v>
                </c:pt>
                <c:pt idx="11">
                  <c:v>5</c:v>
                </c:pt>
              </c:numCache>
            </c:numRef>
          </c:val>
          <c:extLst>
            <c:ext xmlns:c16="http://schemas.microsoft.com/office/drawing/2014/chart" uri="{C3380CC4-5D6E-409C-BE32-E72D297353CC}">
              <c16:uniqueId val="{00000000-F5D3-4AF0-A7C7-EC0331AFBCDD}"/>
            </c:ext>
          </c:extLst>
        </c:ser>
        <c:ser>
          <c:idx val="1"/>
          <c:order val="1"/>
          <c:tx>
            <c:strRef>
              <c:f>Sheet1!$A$149</c:f>
              <c:strCache>
                <c:ptCount val="1"/>
                <c:pt idx="0">
                  <c:v>April</c:v>
                </c:pt>
              </c:strCache>
            </c:strRef>
          </c:tx>
          <c:spPr>
            <a:solidFill>
              <a:schemeClr val="accent4"/>
            </a:solidFill>
            <a:ln>
              <a:noFill/>
            </a:ln>
            <a:effectLst/>
          </c:spPr>
          <c:invertIfNegative val="0"/>
          <c:cat>
            <c:strRef>
              <c:f>Sheet1!$B$146:$M$147</c:f>
              <c:strCache>
                <c:ptCount val="12"/>
                <c:pt idx="0">
                  <c:v>Collaboration</c:v>
                </c:pt>
                <c:pt idx="1">
                  <c:v>Commitment to Action</c:v>
                </c:pt>
                <c:pt idx="2">
                  <c:v>Commitment to Team</c:v>
                </c:pt>
                <c:pt idx="3">
                  <c:v>Conceptual Curiosity</c:v>
                </c:pt>
                <c:pt idx="4">
                  <c:v>Directly Impacted</c:v>
                </c:pt>
                <c:pt idx="5">
                  <c:v>Diversity of Experience</c:v>
                </c:pt>
                <c:pt idx="6">
                  <c:v>Diversity of Expertise</c:v>
                </c:pt>
                <c:pt idx="7">
                  <c:v>Inclusiveness</c:v>
                </c:pt>
                <c:pt idx="8">
                  <c:v>Process/Closure</c:v>
                </c:pt>
                <c:pt idx="9">
                  <c:v>Skepticism</c:v>
                </c:pt>
                <c:pt idx="10">
                  <c:v>Social Interaction</c:v>
                </c:pt>
                <c:pt idx="11">
                  <c:v>Team Cohesion</c:v>
                </c:pt>
              </c:strCache>
            </c:strRef>
          </c:cat>
          <c:val>
            <c:numRef>
              <c:f>Sheet1!$B$149:$M$149</c:f>
              <c:numCache>
                <c:formatCode>General</c:formatCode>
                <c:ptCount val="12"/>
                <c:pt idx="0">
                  <c:v>13</c:v>
                </c:pt>
                <c:pt idx="1">
                  <c:v>67</c:v>
                </c:pt>
                <c:pt idx="2">
                  <c:v>0</c:v>
                </c:pt>
                <c:pt idx="3">
                  <c:v>66</c:v>
                </c:pt>
                <c:pt idx="4">
                  <c:v>17</c:v>
                </c:pt>
                <c:pt idx="5">
                  <c:v>6</c:v>
                </c:pt>
                <c:pt idx="6">
                  <c:v>1</c:v>
                </c:pt>
                <c:pt idx="7">
                  <c:v>3</c:v>
                </c:pt>
                <c:pt idx="8">
                  <c:v>0</c:v>
                </c:pt>
                <c:pt idx="9">
                  <c:v>2</c:v>
                </c:pt>
                <c:pt idx="10">
                  <c:v>21</c:v>
                </c:pt>
                <c:pt idx="11">
                  <c:v>0</c:v>
                </c:pt>
              </c:numCache>
            </c:numRef>
          </c:val>
          <c:extLst>
            <c:ext xmlns:c16="http://schemas.microsoft.com/office/drawing/2014/chart" uri="{C3380CC4-5D6E-409C-BE32-E72D297353CC}">
              <c16:uniqueId val="{00000001-F5D3-4AF0-A7C7-EC0331AFBCDD}"/>
            </c:ext>
          </c:extLst>
        </c:ser>
        <c:dLbls>
          <c:showLegendKey val="0"/>
          <c:showVal val="0"/>
          <c:showCatName val="0"/>
          <c:showSerName val="0"/>
          <c:showPercent val="0"/>
          <c:showBubbleSize val="0"/>
        </c:dLbls>
        <c:gapWidth val="219"/>
        <c:overlap val="-27"/>
        <c:axId val="489025800"/>
        <c:axId val="489031704"/>
      </c:barChart>
      <c:catAx>
        <c:axId val="489025800"/>
        <c:scaling>
          <c:orientation val="minMax"/>
        </c:scaling>
        <c:delete val="0"/>
        <c:axPos val="b"/>
        <c:title>
          <c:tx>
            <c:rich>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r>
                  <a:rPr lang="en-US" sz="1800"/>
                  <a:t>Code Name</a:t>
                </a:r>
              </a:p>
            </c:rich>
          </c:tx>
          <c:layout>
            <c:manualLayout>
              <c:xMode val="edge"/>
              <c:yMode val="edge"/>
              <c:x val="0.27556858143947699"/>
              <c:y val="0.91166435293931336"/>
            </c:manualLayout>
          </c:layout>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1" i="0" u="none" strike="noStrike" kern="1200" baseline="0">
                <a:solidFill>
                  <a:schemeClr val="tx1"/>
                </a:solidFill>
                <a:latin typeface="+mn-lt"/>
                <a:ea typeface="+mn-ea"/>
                <a:cs typeface="+mn-cs"/>
              </a:defRPr>
            </a:pPr>
            <a:endParaRPr lang="en-US"/>
          </a:p>
        </c:txPr>
        <c:crossAx val="489031704"/>
        <c:crosses val="autoZero"/>
        <c:auto val="1"/>
        <c:lblAlgn val="ctr"/>
        <c:lblOffset val="100"/>
        <c:noMultiLvlLbl val="0"/>
      </c:catAx>
      <c:valAx>
        <c:axId val="48903170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r>
                  <a:rPr lang="en-US" sz="1800"/>
                  <a:t>#</a:t>
                </a:r>
                <a:r>
                  <a:rPr lang="en-US" sz="1800" baseline="0"/>
                  <a:t> of Code References</a:t>
                </a:r>
                <a:endParaRPr lang="en-US" sz="1800"/>
              </a:p>
            </c:rich>
          </c:tx>
          <c:overlay val="0"/>
          <c:spPr>
            <a:noFill/>
            <a:ln>
              <a:noFill/>
            </a:ln>
            <a:effectLst/>
          </c:spPr>
          <c:txPr>
            <a:bodyPr rot="-54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489025800"/>
        <c:crosses val="autoZero"/>
        <c:crossBetween val="between"/>
      </c:valAx>
      <c:spPr>
        <a:noFill/>
        <a:ln>
          <a:noFill/>
        </a:ln>
        <a:effectLst/>
      </c:spPr>
    </c:plotArea>
    <c:legend>
      <c:legendPos val="b"/>
      <c:layout>
        <c:manualLayout>
          <c:xMode val="edge"/>
          <c:yMode val="edge"/>
          <c:x val="0.58184617886454981"/>
          <c:y val="0.9166799508047021"/>
          <c:w val="0.17591019917235548"/>
          <c:h val="4.5489027614738498E-2"/>
        </c:manualLayout>
      </c:layout>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4B5CD97-70D4-4BD7-8B92-66906F1DDA55}" type="datetimeFigureOut">
              <a:rPr lang="en-US" smtClean="0"/>
              <a:t>4/19/2018</a:t>
            </a:fld>
            <a:endParaRPr lang="en-US"/>
          </a:p>
        </p:txBody>
      </p:sp>
      <p:sp>
        <p:nvSpPr>
          <p:cNvPr id="4" name="Slide Image Placeholder 3"/>
          <p:cNvSpPr>
            <a:spLocks noGrp="1" noRot="1" noChangeAspect="1"/>
          </p:cNvSpPr>
          <p:nvPr>
            <p:ph type="sldImg" idx="2"/>
          </p:nvPr>
        </p:nvSpPr>
        <p:spPr>
          <a:xfrm>
            <a:off x="1738313" y="1143000"/>
            <a:ext cx="33813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B3F357B-8AC8-47D7-B8DE-869B6BC70B10}" type="slidenum">
              <a:rPr lang="en-US" smtClean="0"/>
              <a:t>‹#›</a:t>
            </a:fld>
            <a:endParaRPr lang="en-US"/>
          </a:p>
        </p:txBody>
      </p:sp>
    </p:spTree>
    <p:extLst>
      <p:ext uri="{BB962C8B-B14F-4D97-AF65-F5344CB8AC3E}">
        <p14:creationId xmlns:p14="http://schemas.microsoft.com/office/powerpoint/2010/main" val="8029446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B3F357B-8AC8-47D7-B8DE-869B6BC70B10}" type="slidenum">
              <a:rPr lang="en-US" smtClean="0"/>
              <a:t>1</a:t>
            </a:fld>
            <a:endParaRPr lang="en-US"/>
          </a:p>
        </p:txBody>
      </p:sp>
    </p:spTree>
    <p:extLst>
      <p:ext uri="{BB962C8B-B14F-4D97-AF65-F5344CB8AC3E}">
        <p14:creationId xmlns:p14="http://schemas.microsoft.com/office/powerpoint/2010/main" val="16050873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a:t>Click to edit Master title style</a:t>
            </a:r>
            <a:endParaRPr lang="en-US" dirty="0"/>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4/19/2018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7036949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4/19/2018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5886348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4/19/2018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212213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4/19/2018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2719050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a:t>Click to edit Master title style</a:t>
            </a:r>
            <a:endParaRPr lang="en-US" dirty="0"/>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F20B532-B5DD-45C5-B78C-DF3FDEAD0301}" type="datetimeFigureOut">
              <a:rPr lang="en-US" smtClean="0"/>
              <a:t>4/19/2018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29680140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8917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12940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F20B532-B5DD-45C5-B78C-DF3FDEAD0301}" type="datetimeFigureOut">
              <a:rPr lang="en-US" smtClean="0"/>
              <a:t>4/19/2018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3768864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F20B532-B5DD-45C5-B78C-DF3FDEAD0301}" type="datetimeFigureOut">
              <a:rPr lang="en-US" smtClean="0"/>
              <a:t>4/19/2018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534970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F20B532-B5DD-45C5-B78C-DF3FDEAD0301}" type="datetimeFigureOut">
              <a:rPr lang="en-US" smtClean="0"/>
              <a:t>4/19/2018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8352077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20B532-B5DD-45C5-B78C-DF3FDEAD0301}" type="datetimeFigureOut">
              <a:rPr lang="en-US" smtClean="0"/>
              <a:t>4/19/2018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1289079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4/19/2018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6868203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a:t>Click icon to add picture</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4/19/2018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1025654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C764DE79-268F-4C1A-8933-263129D2AF90}" type="datetimeFigureOut">
              <a:rPr lang="en-US" dirty="0"/>
              <a:t>4/19/2018</a:t>
            </a:fld>
            <a:endParaRPr lang="en-US" dirty="0"/>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48F63A3B-78C7-47BE-AE5E-E10140E04643}" type="slidenum">
              <a:rPr lang="en-US" dirty="0"/>
              <a:t>‹#›</a:t>
            </a:fld>
            <a:endParaRPr lang="en-US" dirty="0"/>
          </a:p>
        </p:txBody>
      </p:sp>
      <p:sp>
        <p:nvSpPr>
          <p:cNvPr id="7" name="Rectangle 6"/>
          <p:cNvSpPr/>
          <p:nvPr userDrawn="1"/>
        </p:nvSpPr>
        <p:spPr>
          <a:xfrm>
            <a:off x="0" y="0"/>
            <a:ext cx="42062400" cy="38404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8" name="Rectangle 7"/>
          <p:cNvSpPr/>
          <p:nvPr userDrawn="1"/>
        </p:nvSpPr>
        <p:spPr>
          <a:xfrm>
            <a:off x="498764" y="602975"/>
            <a:ext cx="41023309" cy="3707191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9" name="Rectangle 8"/>
          <p:cNvSpPr/>
          <p:nvPr userDrawn="1"/>
        </p:nvSpPr>
        <p:spPr>
          <a:xfrm>
            <a:off x="789710" y="974035"/>
            <a:ext cx="40399854" cy="357045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cxnSp>
        <p:nvCxnSpPr>
          <p:cNvPr id="10" name="Straight Connector 9"/>
          <p:cNvCxnSpPr/>
          <p:nvPr userDrawn="1"/>
        </p:nvCxnSpPr>
        <p:spPr>
          <a:xfrm>
            <a:off x="14360707"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1" name="Straight Connector 10"/>
          <p:cNvCxnSpPr/>
          <p:nvPr userDrawn="1"/>
        </p:nvCxnSpPr>
        <p:spPr>
          <a:xfrm>
            <a:off x="27710236"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2" name="Straight Connector 11"/>
          <p:cNvCxnSpPr/>
          <p:nvPr userDrawn="1"/>
        </p:nvCxnSpPr>
        <p:spPr>
          <a:xfrm>
            <a:off x="1662545" y="7629108"/>
            <a:ext cx="38639630" cy="0"/>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
        <p:nvSpPr>
          <p:cNvPr id="13" name="Rectangle 12"/>
          <p:cNvSpPr/>
          <p:nvPr userDrawn="1"/>
        </p:nvSpPr>
        <p:spPr>
          <a:xfrm>
            <a:off x="1332584" y="1852864"/>
            <a:ext cx="39421656" cy="53124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4" name="Rectangle 13"/>
          <p:cNvSpPr/>
          <p:nvPr userDrawn="1"/>
        </p:nvSpPr>
        <p:spPr>
          <a:xfrm>
            <a:off x="14681903"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5" name="Rectangle 14"/>
          <p:cNvSpPr/>
          <p:nvPr userDrawn="1"/>
        </p:nvSpPr>
        <p:spPr>
          <a:xfrm>
            <a:off x="1332584"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6" name="Rectangle 15"/>
          <p:cNvSpPr/>
          <p:nvPr userDrawn="1"/>
        </p:nvSpPr>
        <p:spPr>
          <a:xfrm>
            <a:off x="28488616" y="36966042"/>
            <a:ext cx="13772005" cy="348878"/>
          </a:xfrm>
          <a:prstGeom prst="rect">
            <a:avLst/>
          </a:prstGeom>
        </p:spPr>
        <p:txBody>
          <a:bodyPr wrap="square">
            <a:spAutoFit/>
          </a:bodyPr>
          <a:lstStyle/>
          <a:p>
            <a:r>
              <a:rPr lang="en-US" sz="1667" i="1" dirty="0">
                <a:solidFill>
                  <a:schemeClr val="bg1"/>
                </a:solidFill>
              </a:rPr>
              <a:t>We thank the Office of Research and Sponsored Programs for supporting this research, and Learning &amp; Technology Services for printing this poster.</a:t>
            </a:r>
            <a:r>
              <a:rPr lang="en-US" sz="1667" dirty="0">
                <a:solidFill>
                  <a:schemeClr val="bg1"/>
                </a:solidFill>
              </a:rPr>
              <a:t> </a:t>
            </a:r>
          </a:p>
        </p:txBody>
      </p:sp>
      <p:sp>
        <p:nvSpPr>
          <p:cNvPr id="17" name="Rectangle 16"/>
          <p:cNvSpPr/>
          <p:nvPr userDrawn="1"/>
        </p:nvSpPr>
        <p:spPr>
          <a:xfrm>
            <a:off x="28031225"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pic>
        <p:nvPicPr>
          <p:cNvPr id="19" name="Picture 18"/>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29169430" y="3729895"/>
            <a:ext cx="10001180" cy="1558356"/>
          </a:xfrm>
          <a:prstGeom prst="rect">
            <a:avLst/>
          </a:prstGeom>
        </p:spPr>
      </p:pic>
    </p:spTree>
    <p:extLst>
      <p:ext uri="{BB962C8B-B14F-4D97-AF65-F5344CB8AC3E}">
        <p14:creationId xmlns:p14="http://schemas.microsoft.com/office/powerpoint/2010/main" val="248240411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chart" Target="../charts/chart1.xml"/><Relationship Id="rId7"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chart" Target="../charts/chart3.xml"/><Relationship Id="rId10" Type="http://schemas.openxmlformats.org/officeDocument/2006/relationships/image" Target="../media/image6.png"/><Relationship Id="rId4" Type="http://schemas.openxmlformats.org/officeDocument/2006/relationships/chart" Target="../charts/chart2.xml"/><Relationship Id="rId9"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80556" y="1549783"/>
            <a:ext cx="34198560" cy="1926476"/>
          </a:xfrm>
        </p:spPr>
        <p:txBody>
          <a:bodyPr>
            <a:noAutofit/>
          </a:bodyPr>
          <a:lstStyle/>
          <a:p>
            <a:pPr algn="l"/>
            <a:r>
              <a:rPr lang="en-US" sz="9600" i="1" dirty="0">
                <a:latin typeface="+mn-lt"/>
              </a:rPr>
              <a:t>We the Citizens: </a:t>
            </a:r>
            <a:r>
              <a:rPr lang="en-US" sz="9600" dirty="0">
                <a:latin typeface="+mn-lt"/>
              </a:rPr>
              <a:t>Citizen Participation to Address Poverty</a:t>
            </a:r>
            <a:endParaRPr lang="en-US" sz="9600" i="1" dirty="0">
              <a:latin typeface="+mn-lt"/>
            </a:endParaRPr>
          </a:p>
        </p:txBody>
      </p:sp>
      <p:sp>
        <p:nvSpPr>
          <p:cNvPr id="6" name="Title 1"/>
          <p:cNvSpPr txBox="1">
            <a:spLocks/>
          </p:cNvSpPr>
          <p:nvPr/>
        </p:nvSpPr>
        <p:spPr>
          <a:xfrm>
            <a:off x="1447251" y="6376195"/>
            <a:ext cx="34198560" cy="858067"/>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lnSpc>
                <a:spcPct val="100000"/>
              </a:lnSpc>
            </a:pPr>
            <a:r>
              <a:rPr lang="en-US" sz="4000" dirty="0">
                <a:solidFill>
                  <a:schemeClr val="accent3"/>
                </a:solidFill>
                <a:latin typeface="+mn-lt"/>
              </a:rPr>
              <a:t>Emmanuel Castellanos, Psychology</a:t>
            </a:r>
          </a:p>
          <a:p>
            <a:pPr algn="l">
              <a:lnSpc>
                <a:spcPct val="100000"/>
              </a:lnSpc>
            </a:pPr>
            <a:r>
              <a:rPr lang="en-US" sz="4000" dirty="0">
                <a:solidFill>
                  <a:schemeClr val="accent3"/>
                </a:solidFill>
                <a:latin typeface="+mn-lt"/>
              </a:rPr>
              <a:t>Sophia Thoen, Social Work</a:t>
            </a:r>
          </a:p>
          <a:p>
            <a:pPr algn="l">
              <a:lnSpc>
                <a:spcPct val="100000"/>
              </a:lnSpc>
            </a:pPr>
            <a:r>
              <a:rPr lang="en-US" sz="4000" dirty="0">
                <a:solidFill>
                  <a:schemeClr val="accent3"/>
                </a:solidFill>
                <a:latin typeface="+mn-lt"/>
              </a:rPr>
              <a:t>Faculty Mentor: Dr. Ruth Cronje, English</a:t>
            </a:r>
          </a:p>
        </p:txBody>
      </p:sp>
      <p:sp>
        <p:nvSpPr>
          <p:cNvPr id="7" name="Title 1"/>
          <p:cNvSpPr txBox="1">
            <a:spLocks/>
          </p:cNvSpPr>
          <p:nvPr/>
        </p:nvSpPr>
        <p:spPr>
          <a:xfrm>
            <a:off x="1447251" y="4042825"/>
            <a:ext cx="34198560" cy="858067"/>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8800" cap="small" dirty="0">
                <a:solidFill>
                  <a:srgbClr val="DD9E11"/>
                </a:solidFill>
                <a:latin typeface="+mn-lt"/>
              </a:rPr>
              <a:t>eau </a:t>
            </a:r>
            <a:r>
              <a:rPr lang="en-US" sz="8800" cap="small" dirty="0" err="1">
                <a:solidFill>
                  <a:srgbClr val="DD9E11"/>
                </a:solidFill>
                <a:latin typeface="+mn-lt"/>
              </a:rPr>
              <a:t>claire</a:t>
            </a:r>
            <a:r>
              <a:rPr lang="en-US" sz="8800" cap="small" dirty="0">
                <a:solidFill>
                  <a:srgbClr val="DD9E11"/>
                </a:solidFill>
                <a:latin typeface="+mn-lt"/>
              </a:rPr>
              <a:t> clear vision poverty summit</a:t>
            </a:r>
          </a:p>
        </p:txBody>
      </p:sp>
      <p:sp>
        <p:nvSpPr>
          <p:cNvPr id="8" name="Subtitle 2"/>
          <p:cNvSpPr txBox="1">
            <a:spLocks/>
          </p:cNvSpPr>
          <p:nvPr/>
        </p:nvSpPr>
        <p:spPr>
          <a:xfrm>
            <a:off x="1447251" y="8925205"/>
            <a:ext cx="12557507" cy="1543447"/>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r>
              <a:rPr lang="en-US" sz="3200" dirty="0"/>
              <a:t>Three coders were used and sufficient interrater reliability occurred between the three independent coders (average percentage agreement of 97.24, ĸ = 0.67). Summit participants answered three similar qualitative prompts in October and April. </a:t>
            </a:r>
          </a:p>
          <a:p>
            <a:pPr algn="l"/>
            <a:endParaRPr lang="en-US" sz="3200" dirty="0"/>
          </a:p>
          <a:p>
            <a:pPr algn="l"/>
            <a:endParaRPr lang="en-US" sz="3200" dirty="0"/>
          </a:p>
        </p:txBody>
      </p:sp>
      <p:sp>
        <p:nvSpPr>
          <p:cNvPr id="10" name="Subtitle 2"/>
          <p:cNvSpPr txBox="1">
            <a:spLocks/>
          </p:cNvSpPr>
          <p:nvPr/>
        </p:nvSpPr>
        <p:spPr>
          <a:xfrm>
            <a:off x="14690734" y="8909589"/>
            <a:ext cx="12760251" cy="2332567"/>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r>
              <a:rPr lang="en-US" sz="3200" dirty="0"/>
              <a:t>Democracy means the rule and voice of the people. The Clear Vision Eau Claire (CVEC) Poverty Summit was meant to offer community members a mechanism of inclusion in the democratic process. From October 2016 to April 2017, community members gathered and deliberated on how to best solve the issue of poverty in the area; 13.1% of Eau Claire residents live below the poverty line (U.S. Census Bureau, 2016). This Poverty Summit was meant to include all types of community members in identifying and creating solutions related to reducing poverty</a:t>
            </a:r>
          </a:p>
        </p:txBody>
      </p:sp>
      <p:sp>
        <p:nvSpPr>
          <p:cNvPr id="3" name="TextBox 2"/>
          <p:cNvSpPr txBox="1"/>
          <p:nvPr/>
        </p:nvSpPr>
        <p:spPr>
          <a:xfrm>
            <a:off x="19089617" y="7799048"/>
            <a:ext cx="6791499" cy="1015663"/>
          </a:xfrm>
          <a:prstGeom prst="rect">
            <a:avLst/>
          </a:prstGeom>
          <a:noFill/>
        </p:spPr>
        <p:txBody>
          <a:bodyPr wrap="square" rtlCol="0">
            <a:spAutoFit/>
          </a:bodyPr>
          <a:lstStyle/>
          <a:p>
            <a:r>
              <a:rPr lang="en-US" sz="6000" cap="small" dirty="0">
                <a:solidFill>
                  <a:srgbClr val="DD9E11"/>
                </a:solidFill>
              </a:rPr>
              <a:t>background</a:t>
            </a:r>
          </a:p>
        </p:txBody>
      </p:sp>
      <p:sp>
        <p:nvSpPr>
          <p:cNvPr id="14" name="TextBox 13"/>
          <p:cNvSpPr txBox="1"/>
          <p:nvPr/>
        </p:nvSpPr>
        <p:spPr>
          <a:xfrm>
            <a:off x="587066" y="10800873"/>
            <a:ext cx="14017095" cy="923330"/>
          </a:xfrm>
          <a:prstGeom prst="rect">
            <a:avLst/>
          </a:prstGeom>
          <a:noFill/>
        </p:spPr>
        <p:txBody>
          <a:bodyPr wrap="square" rtlCol="0">
            <a:spAutoFit/>
          </a:bodyPr>
          <a:lstStyle/>
          <a:p>
            <a:pPr algn="ctr" defTabSz="4023360"/>
            <a:r>
              <a:rPr lang="en-US" sz="5400" cap="small" dirty="0">
                <a:solidFill>
                  <a:schemeClr val="accent1">
                    <a:lumMod val="50000"/>
                  </a:schemeClr>
                </a:solidFill>
              </a:rPr>
              <a:t>what brought you here tonight?</a:t>
            </a:r>
            <a:r>
              <a:rPr lang="en-US" sz="3600" cap="small" dirty="0">
                <a:solidFill>
                  <a:schemeClr val="accent1">
                    <a:lumMod val="50000"/>
                  </a:schemeClr>
                </a:solidFill>
              </a:rPr>
              <a:t> </a:t>
            </a:r>
          </a:p>
        </p:txBody>
      </p:sp>
      <p:sp>
        <p:nvSpPr>
          <p:cNvPr id="17" name="TextBox 16"/>
          <p:cNvSpPr txBox="1"/>
          <p:nvPr/>
        </p:nvSpPr>
        <p:spPr>
          <a:xfrm>
            <a:off x="19089617" y="12415255"/>
            <a:ext cx="6742184" cy="830997"/>
          </a:xfrm>
          <a:prstGeom prst="rect">
            <a:avLst/>
          </a:prstGeom>
          <a:noFill/>
        </p:spPr>
        <p:txBody>
          <a:bodyPr wrap="square" rtlCol="0">
            <a:spAutoFit/>
          </a:bodyPr>
          <a:lstStyle/>
          <a:p>
            <a:r>
              <a:rPr lang="en-US" sz="4800" cap="small" dirty="0">
                <a:solidFill>
                  <a:schemeClr val="accent1">
                    <a:lumMod val="50000"/>
                  </a:schemeClr>
                </a:solidFill>
              </a:rPr>
              <a:t>study objective</a:t>
            </a:r>
          </a:p>
        </p:txBody>
      </p:sp>
      <p:sp>
        <p:nvSpPr>
          <p:cNvPr id="27" name="Subtitle 2"/>
          <p:cNvSpPr txBox="1">
            <a:spLocks/>
          </p:cNvSpPr>
          <p:nvPr/>
        </p:nvSpPr>
        <p:spPr>
          <a:xfrm>
            <a:off x="14779769" y="13259876"/>
            <a:ext cx="13119479" cy="2034599"/>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r>
              <a:rPr lang="en-US" sz="3200" dirty="0"/>
              <a:t>Our participation in the Summit was meant to investigate participants’ perception of the Clear Vision Eau Claire democratic process and demographics of participants over time. Was the CVEC Poverty Summit successful at including diverse voices throughout the entire process? </a:t>
            </a:r>
          </a:p>
        </p:txBody>
      </p:sp>
      <p:sp>
        <p:nvSpPr>
          <p:cNvPr id="30" name="TextBox 29"/>
          <p:cNvSpPr txBox="1"/>
          <p:nvPr/>
        </p:nvSpPr>
        <p:spPr>
          <a:xfrm>
            <a:off x="19529654" y="15082556"/>
            <a:ext cx="9063644" cy="1015663"/>
          </a:xfrm>
          <a:prstGeom prst="rect">
            <a:avLst/>
          </a:prstGeom>
          <a:noFill/>
        </p:spPr>
        <p:txBody>
          <a:bodyPr wrap="square" rtlCol="0">
            <a:spAutoFit/>
          </a:bodyPr>
          <a:lstStyle/>
          <a:p>
            <a:r>
              <a:rPr lang="en-US" sz="6000" cap="small" dirty="0">
                <a:solidFill>
                  <a:srgbClr val="DD9E11"/>
                </a:solidFill>
              </a:rPr>
              <a:t>methods</a:t>
            </a:r>
          </a:p>
        </p:txBody>
      </p:sp>
      <p:sp>
        <p:nvSpPr>
          <p:cNvPr id="9" name="TextBox 8"/>
          <p:cNvSpPr txBox="1"/>
          <p:nvPr/>
        </p:nvSpPr>
        <p:spPr>
          <a:xfrm>
            <a:off x="14690734" y="21135461"/>
            <a:ext cx="12760251" cy="8463855"/>
          </a:xfrm>
          <a:prstGeom prst="rect">
            <a:avLst/>
          </a:prstGeom>
          <a:noFill/>
        </p:spPr>
        <p:txBody>
          <a:bodyPr wrap="square" rtlCol="0">
            <a:spAutoFit/>
          </a:bodyPr>
          <a:lstStyle/>
          <a:p>
            <a:r>
              <a:rPr lang="en-US" sz="3200" dirty="0"/>
              <a:t>We know that everyone has different lived experiences, therefore the same process cannot work equally for all participants. Retainment of diverse populations (and quantity of participants) was less at the final meeting than the first meeting. In a summit that focuses on the deliberative, democratic process surrounding poverty and diversity, it is important to have affected members be active stakeholders. Participants responded feeling that they treated each other respectfully across all household incomes, however those in poverty did not remain active in the summit, neither did other diverse populations. </a:t>
            </a:r>
          </a:p>
          <a:p>
            <a:r>
              <a:rPr lang="en-US" sz="3200" dirty="0"/>
              <a:t>Future research questions include: </a:t>
            </a:r>
          </a:p>
          <a:p>
            <a:pPr marL="457200" indent="-457200">
              <a:buFont typeface="Arial" panose="020B0604020202020204" pitchFamily="34" charset="0"/>
              <a:buChar char="•"/>
            </a:pPr>
            <a:r>
              <a:rPr lang="en-US" sz="3200" dirty="0"/>
              <a:t>How can we encourage the </a:t>
            </a:r>
            <a:r>
              <a:rPr lang="en-US" sz="3200" dirty="0" err="1"/>
              <a:t>retainment</a:t>
            </a:r>
            <a:r>
              <a:rPr lang="en-US" sz="3200" dirty="0"/>
              <a:t> of participants of a diverse background?</a:t>
            </a:r>
          </a:p>
          <a:p>
            <a:pPr marL="457200" indent="-457200">
              <a:buFont typeface="Arial" panose="020B0604020202020204" pitchFamily="34" charset="0"/>
              <a:buChar char="•"/>
            </a:pPr>
            <a:r>
              <a:rPr lang="en-US" sz="3200" dirty="0"/>
              <a:t>How do/can we value the input of diverse populations and continue to involve those experiencing poverty in the conversation surrounding poverty and actions that are taken?</a:t>
            </a:r>
            <a:br>
              <a:rPr lang="en-US" sz="3200" dirty="0"/>
            </a:br>
            <a:endParaRPr lang="en-US" sz="3200" dirty="0"/>
          </a:p>
          <a:p>
            <a:pPr marL="857250" indent="-857250">
              <a:buClr>
                <a:schemeClr val="tx2">
                  <a:lumMod val="75000"/>
                </a:schemeClr>
              </a:buClr>
              <a:buFont typeface="Arial" panose="020B0604020202020204" pitchFamily="34" charset="0"/>
              <a:buChar char="•"/>
            </a:pPr>
            <a:endParaRPr lang="en-US" sz="3200" dirty="0"/>
          </a:p>
        </p:txBody>
      </p:sp>
      <p:sp>
        <p:nvSpPr>
          <p:cNvPr id="31" name="TextBox 30"/>
          <p:cNvSpPr txBox="1"/>
          <p:nvPr/>
        </p:nvSpPr>
        <p:spPr>
          <a:xfrm>
            <a:off x="17071482" y="28318533"/>
            <a:ext cx="10827766" cy="769441"/>
          </a:xfrm>
          <a:prstGeom prst="rect">
            <a:avLst/>
          </a:prstGeom>
          <a:noFill/>
        </p:spPr>
        <p:txBody>
          <a:bodyPr wrap="square" rtlCol="0">
            <a:spAutoFit/>
          </a:bodyPr>
          <a:lstStyle/>
          <a:p>
            <a:r>
              <a:rPr lang="en-US" sz="4400" cap="small" dirty="0">
                <a:solidFill>
                  <a:schemeClr val="accent1">
                    <a:lumMod val="50000"/>
                  </a:schemeClr>
                </a:solidFill>
              </a:rPr>
              <a:t>additional post-summit testimony*</a:t>
            </a:r>
          </a:p>
        </p:txBody>
      </p:sp>
      <p:sp>
        <p:nvSpPr>
          <p:cNvPr id="38" name="TextBox 37"/>
          <p:cNvSpPr txBox="1"/>
          <p:nvPr/>
        </p:nvSpPr>
        <p:spPr>
          <a:xfrm>
            <a:off x="14502521" y="36782388"/>
            <a:ext cx="13396727" cy="1200329"/>
          </a:xfrm>
          <a:prstGeom prst="rect">
            <a:avLst/>
          </a:prstGeom>
          <a:noFill/>
        </p:spPr>
        <p:txBody>
          <a:bodyPr wrap="square" rtlCol="0">
            <a:spAutoFit/>
          </a:bodyPr>
          <a:lstStyle/>
          <a:p>
            <a:pPr algn="ctr"/>
            <a:r>
              <a:rPr lang="en-US" sz="2400" dirty="0">
                <a:solidFill>
                  <a:schemeClr val="bg1"/>
                </a:solidFill>
              </a:rPr>
              <a:t>*This testimony was provided by S. Ferber on March 15</a:t>
            </a:r>
            <a:r>
              <a:rPr lang="en-US" sz="2400" baseline="30000" dirty="0">
                <a:solidFill>
                  <a:schemeClr val="bg1"/>
                </a:solidFill>
              </a:rPr>
              <a:t>th</a:t>
            </a:r>
            <a:r>
              <a:rPr lang="en-US" sz="2400" dirty="0">
                <a:solidFill>
                  <a:schemeClr val="bg1"/>
                </a:solidFill>
              </a:rPr>
              <a:t>, 2018. It is not included in the qualitative analysis. This CVEC Poverty Summit Participant is still on an action team and identifies as earning a low income. </a:t>
            </a:r>
          </a:p>
        </p:txBody>
      </p:sp>
      <p:sp>
        <p:nvSpPr>
          <p:cNvPr id="5" name="TextBox 4"/>
          <p:cNvSpPr txBox="1"/>
          <p:nvPr/>
        </p:nvSpPr>
        <p:spPr>
          <a:xfrm>
            <a:off x="14820758" y="16072985"/>
            <a:ext cx="12760251" cy="4524315"/>
          </a:xfrm>
          <a:prstGeom prst="rect">
            <a:avLst/>
          </a:prstGeom>
          <a:noFill/>
        </p:spPr>
        <p:txBody>
          <a:bodyPr wrap="square" rtlCol="0">
            <a:spAutoFit/>
          </a:bodyPr>
          <a:lstStyle/>
          <a:p>
            <a:r>
              <a:rPr lang="en-US" sz="3200" dirty="0"/>
              <a:t>Participants took voluntary, written surveys at the October (n=140) and April meeting (n=60). The October survey measured expectations and April measured reflections. These surveys collected demographic information and both quantitative and qualitative data. </a:t>
            </a:r>
          </a:p>
          <a:p>
            <a:pPr marL="457200" indent="-457200">
              <a:buFont typeface="Arial" panose="020B0604020202020204" pitchFamily="34" charset="0"/>
              <a:buChar char="•"/>
            </a:pPr>
            <a:r>
              <a:rPr lang="en-US" sz="3200" dirty="0"/>
              <a:t>Quantitative data was analyzed with SPSS 24.0 using independent samples T-tests and frequency analyses.</a:t>
            </a:r>
          </a:p>
          <a:p>
            <a:pPr marL="457200" indent="-457200">
              <a:buFont typeface="Arial" panose="020B0604020202020204" pitchFamily="34" charset="0"/>
              <a:buChar char="•"/>
            </a:pPr>
            <a:r>
              <a:rPr lang="en-US" sz="3200" dirty="0"/>
              <a:t>Grounded theory model, inductive thematic analysis, constant comparative method, and NVivo11® helped analyze qualitative responses.</a:t>
            </a:r>
          </a:p>
        </p:txBody>
      </p:sp>
      <p:cxnSp>
        <p:nvCxnSpPr>
          <p:cNvPr id="15" name="Straight Arrow Connector 14"/>
          <p:cNvCxnSpPr/>
          <p:nvPr/>
        </p:nvCxnSpPr>
        <p:spPr>
          <a:xfrm>
            <a:off x="22460709" y="18826385"/>
            <a:ext cx="1401845" cy="0"/>
          </a:xfrm>
          <a:prstGeom prst="straightConnector1">
            <a:avLst/>
          </a:prstGeom>
          <a:ln w="63500">
            <a:tailEnd type="triangle"/>
          </a:ln>
        </p:spPr>
        <p:style>
          <a:lnRef idx="3">
            <a:schemeClr val="accent1"/>
          </a:lnRef>
          <a:fillRef idx="0">
            <a:schemeClr val="accent1"/>
          </a:fillRef>
          <a:effectRef idx="2">
            <a:schemeClr val="accent1"/>
          </a:effectRef>
          <a:fontRef idx="minor">
            <a:schemeClr val="tx1"/>
          </a:fontRef>
        </p:style>
      </p:cxnSp>
      <p:cxnSp>
        <p:nvCxnSpPr>
          <p:cNvPr id="42" name="Straight Arrow Connector 41"/>
          <p:cNvCxnSpPr/>
          <p:nvPr/>
        </p:nvCxnSpPr>
        <p:spPr>
          <a:xfrm flipH="1">
            <a:off x="17276920" y="20297838"/>
            <a:ext cx="1352215" cy="914"/>
          </a:xfrm>
          <a:prstGeom prst="straightConnector1">
            <a:avLst/>
          </a:prstGeom>
          <a:ln w="63500">
            <a:tailEnd type="triangle"/>
          </a:ln>
        </p:spPr>
        <p:style>
          <a:lnRef idx="3">
            <a:schemeClr val="accent1"/>
          </a:lnRef>
          <a:fillRef idx="0">
            <a:schemeClr val="accent1"/>
          </a:fillRef>
          <a:effectRef idx="2">
            <a:schemeClr val="accent1"/>
          </a:effectRef>
          <a:fontRef idx="minor">
            <a:schemeClr val="tx1"/>
          </a:fontRef>
        </p:style>
      </p:cxnSp>
      <p:sp>
        <p:nvSpPr>
          <p:cNvPr id="48" name="TextBox 47"/>
          <p:cNvSpPr txBox="1"/>
          <p:nvPr/>
        </p:nvSpPr>
        <p:spPr>
          <a:xfrm>
            <a:off x="19425954" y="20193416"/>
            <a:ext cx="9063644" cy="1015663"/>
          </a:xfrm>
          <a:prstGeom prst="rect">
            <a:avLst/>
          </a:prstGeom>
          <a:noFill/>
        </p:spPr>
        <p:txBody>
          <a:bodyPr wrap="square" rtlCol="0">
            <a:spAutoFit/>
          </a:bodyPr>
          <a:lstStyle/>
          <a:p>
            <a:r>
              <a:rPr lang="en-US" sz="6000" cap="small" dirty="0">
                <a:solidFill>
                  <a:srgbClr val="DD9E11"/>
                </a:solidFill>
              </a:rPr>
              <a:t>discussion</a:t>
            </a:r>
          </a:p>
        </p:txBody>
      </p:sp>
      <p:sp>
        <p:nvSpPr>
          <p:cNvPr id="49" name="TextBox 48"/>
          <p:cNvSpPr txBox="1"/>
          <p:nvPr/>
        </p:nvSpPr>
        <p:spPr>
          <a:xfrm>
            <a:off x="14838363" y="29198621"/>
            <a:ext cx="12612622" cy="2554545"/>
          </a:xfrm>
          <a:prstGeom prst="rect">
            <a:avLst/>
          </a:prstGeom>
          <a:noFill/>
          <a:ln>
            <a:solidFill>
              <a:schemeClr val="bg1"/>
            </a:solidFill>
          </a:ln>
        </p:spPr>
        <p:txBody>
          <a:bodyPr wrap="square" rtlCol="0">
            <a:spAutoFit/>
          </a:bodyPr>
          <a:lstStyle/>
          <a:p>
            <a:pPr algn="ctr"/>
            <a:r>
              <a:rPr lang="en-US" sz="3200" i="1" dirty="0"/>
              <a:t>Why did you go to the CVEC Poverty Summit?</a:t>
            </a:r>
          </a:p>
          <a:p>
            <a:r>
              <a:rPr lang="en-US" sz="3200" dirty="0"/>
              <a:t>“The people who invited me were people who I respected…Being broke is a form of trauma…It determines what spaces you are welcome in, and whether people listen to you.  I felt like the poverty summit was an opportunity to level that playing field, to have my voice be heard.”</a:t>
            </a:r>
          </a:p>
        </p:txBody>
      </p:sp>
      <p:sp>
        <p:nvSpPr>
          <p:cNvPr id="50" name="TextBox 49"/>
          <p:cNvSpPr txBox="1"/>
          <p:nvPr/>
        </p:nvSpPr>
        <p:spPr>
          <a:xfrm>
            <a:off x="14838363" y="31869723"/>
            <a:ext cx="12612622" cy="3046988"/>
          </a:xfrm>
          <a:prstGeom prst="rect">
            <a:avLst/>
          </a:prstGeom>
          <a:noFill/>
          <a:ln>
            <a:solidFill>
              <a:schemeClr val="bg1"/>
            </a:solidFill>
          </a:ln>
        </p:spPr>
        <p:txBody>
          <a:bodyPr wrap="square" rtlCol="0">
            <a:spAutoFit/>
          </a:bodyPr>
          <a:lstStyle/>
          <a:p>
            <a:pPr algn="ctr"/>
            <a:r>
              <a:rPr lang="en-US" sz="3200" i="1" dirty="0"/>
              <a:t>What was the first meeting like?</a:t>
            </a:r>
          </a:p>
          <a:p>
            <a:r>
              <a:rPr lang="en-US" sz="3200" i="1" dirty="0"/>
              <a:t>“</a:t>
            </a:r>
            <a:r>
              <a:rPr lang="en-US" sz="3200" dirty="0"/>
              <a:t>I was sitting there with $20 in my pocket and 10 days until I get paid. I was devastated during that meeting. If you know they knew this [ALICE poverty levels], why hasn’t something already been done?  Why are they expecting my feedback without giving me any benefit from it? I know nothing is going to change soon…”</a:t>
            </a:r>
          </a:p>
        </p:txBody>
      </p:sp>
      <p:sp>
        <p:nvSpPr>
          <p:cNvPr id="51" name="TextBox 50"/>
          <p:cNvSpPr txBox="1"/>
          <p:nvPr/>
        </p:nvSpPr>
        <p:spPr>
          <a:xfrm>
            <a:off x="14838364" y="34880507"/>
            <a:ext cx="12612621" cy="1569660"/>
          </a:xfrm>
          <a:prstGeom prst="rect">
            <a:avLst/>
          </a:prstGeom>
          <a:noFill/>
          <a:ln>
            <a:solidFill>
              <a:schemeClr val="bg1"/>
            </a:solidFill>
          </a:ln>
        </p:spPr>
        <p:txBody>
          <a:bodyPr wrap="square" rtlCol="0">
            <a:spAutoFit/>
          </a:bodyPr>
          <a:lstStyle/>
          <a:p>
            <a:pPr algn="ctr"/>
            <a:r>
              <a:rPr lang="en-US" sz="3200" i="1" dirty="0"/>
              <a:t>Why do you think others dropped out?</a:t>
            </a:r>
          </a:p>
          <a:p>
            <a:r>
              <a:rPr lang="en-US" sz="3200" dirty="0"/>
              <a:t>“People can't look upstream when they are the ones floating down the stream. ”</a:t>
            </a:r>
          </a:p>
        </p:txBody>
      </p:sp>
      <p:sp>
        <p:nvSpPr>
          <p:cNvPr id="52" name="TextBox 51"/>
          <p:cNvSpPr txBox="1"/>
          <p:nvPr/>
        </p:nvSpPr>
        <p:spPr>
          <a:xfrm>
            <a:off x="4157950" y="7799048"/>
            <a:ext cx="6791499" cy="1015663"/>
          </a:xfrm>
          <a:prstGeom prst="rect">
            <a:avLst/>
          </a:prstGeom>
          <a:noFill/>
        </p:spPr>
        <p:txBody>
          <a:bodyPr wrap="square" rtlCol="0">
            <a:spAutoFit/>
          </a:bodyPr>
          <a:lstStyle/>
          <a:p>
            <a:r>
              <a:rPr lang="en-US" sz="6000" cap="small" dirty="0">
                <a:solidFill>
                  <a:srgbClr val="DD9E11"/>
                </a:solidFill>
              </a:rPr>
              <a:t>Qualitative findings</a:t>
            </a:r>
          </a:p>
        </p:txBody>
      </p:sp>
      <p:sp>
        <p:nvSpPr>
          <p:cNvPr id="53" name="TextBox 52"/>
          <p:cNvSpPr txBox="1"/>
          <p:nvPr/>
        </p:nvSpPr>
        <p:spPr>
          <a:xfrm>
            <a:off x="30843567" y="7725394"/>
            <a:ext cx="9271097" cy="1015663"/>
          </a:xfrm>
          <a:prstGeom prst="rect">
            <a:avLst/>
          </a:prstGeom>
          <a:noFill/>
        </p:spPr>
        <p:txBody>
          <a:bodyPr wrap="square" rtlCol="0">
            <a:spAutoFit/>
          </a:bodyPr>
          <a:lstStyle/>
          <a:p>
            <a:r>
              <a:rPr lang="en-US" sz="6000" cap="small" dirty="0">
                <a:solidFill>
                  <a:srgbClr val="DD9E11"/>
                </a:solidFill>
              </a:rPr>
              <a:t>Quantitative findings</a:t>
            </a:r>
          </a:p>
        </p:txBody>
      </p:sp>
      <p:sp>
        <p:nvSpPr>
          <p:cNvPr id="54" name="TextBox 53"/>
          <p:cNvSpPr txBox="1"/>
          <p:nvPr/>
        </p:nvSpPr>
        <p:spPr>
          <a:xfrm>
            <a:off x="734432" y="19134913"/>
            <a:ext cx="13638534" cy="2000548"/>
          </a:xfrm>
          <a:prstGeom prst="rect">
            <a:avLst/>
          </a:prstGeom>
          <a:noFill/>
        </p:spPr>
        <p:txBody>
          <a:bodyPr wrap="square" rtlCol="0">
            <a:spAutoFit/>
          </a:bodyPr>
          <a:lstStyle/>
          <a:p>
            <a:pPr algn="ctr" defTabSz="4023360"/>
            <a:r>
              <a:rPr lang="en-US" sz="4400" cap="small" dirty="0">
                <a:solidFill>
                  <a:schemeClr val="accent1">
                    <a:lumMod val="50000"/>
                  </a:schemeClr>
                </a:solidFill>
              </a:rPr>
              <a:t>How can we ensure/were diverse voices (are) encouraged to participate in the Poverty Summit?</a:t>
            </a:r>
            <a:endParaRPr lang="en-US" sz="4000" cap="small" dirty="0">
              <a:solidFill>
                <a:schemeClr val="accent1">
                  <a:lumMod val="50000"/>
                </a:schemeClr>
              </a:solidFill>
            </a:endParaRPr>
          </a:p>
          <a:p>
            <a:pPr algn="ctr" defTabSz="4023360"/>
            <a:endParaRPr lang="en-US" sz="3600" cap="small" dirty="0">
              <a:solidFill>
                <a:schemeClr val="accent1">
                  <a:lumMod val="50000"/>
                </a:schemeClr>
              </a:solidFill>
            </a:endParaRPr>
          </a:p>
        </p:txBody>
      </p:sp>
      <p:sp>
        <p:nvSpPr>
          <p:cNvPr id="55" name="TextBox 54"/>
          <p:cNvSpPr txBox="1"/>
          <p:nvPr/>
        </p:nvSpPr>
        <p:spPr>
          <a:xfrm>
            <a:off x="630238" y="27822896"/>
            <a:ext cx="14017095" cy="1446550"/>
          </a:xfrm>
          <a:prstGeom prst="rect">
            <a:avLst/>
          </a:prstGeom>
          <a:noFill/>
        </p:spPr>
        <p:txBody>
          <a:bodyPr wrap="square" rtlCol="0">
            <a:spAutoFit/>
          </a:bodyPr>
          <a:lstStyle/>
          <a:p>
            <a:pPr algn="ctr" defTabSz="4023360"/>
            <a:r>
              <a:rPr lang="en-US" sz="4400" cap="small" dirty="0">
                <a:solidFill>
                  <a:schemeClr val="accent1">
                    <a:lumMod val="50000"/>
                  </a:schemeClr>
                </a:solidFill>
              </a:rPr>
              <a:t>How can we ensure/did diverse voices (will) guide the actions we will take to address poverty ? how?</a:t>
            </a:r>
          </a:p>
        </p:txBody>
      </p:sp>
      <p:graphicFrame>
        <p:nvGraphicFramePr>
          <p:cNvPr id="56" name="Chart 55"/>
          <p:cNvGraphicFramePr>
            <a:graphicFrameLocks/>
          </p:cNvGraphicFramePr>
          <p:nvPr>
            <p:extLst>
              <p:ext uri="{D42A27DB-BD31-4B8C-83A1-F6EECF244321}">
                <p14:modId xmlns:p14="http://schemas.microsoft.com/office/powerpoint/2010/main" val="2872504320"/>
              </p:ext>
            </p:extLst>
          </p:nvPr>
        </p:nvGraphicFramePr>
        <p:xfrm>
          <a:off x="1447251" y="11424078"/>
          <a:ext cx="12707685" cy="6269595"/>
        </p:xfrm>
        <a:graphic>
          <a:graphicData uri="http://schemas.openxmlformats.org/drawingml/2006/chart">
            <c:chart xmlns:c="http://schemas.openxmlformats.org/drawingml/2006/chart" xmlns:r="http://schemas.openxmlformats.org/officeDocument/2006/relationships" r:id="rId3"/>
          </a:graphicData>
        </a:graphic>
      </p:graphicFrame>
      <p:sp>
        <p:nvSpPr>
          <p:cNvPr id="57" name="TextBox 56"/>
          <p:cNvSpPr txBox="1"/>
          <p:nvPr/>
        </p:nvSpPr>
        <p:spPr>
          <a:xfrm>
            <a:off x="1270730" y="17467436"/>
            <a:ext cx="12884206" cy="1569660"/>
          </a:xfrm>
          <a:prstGeom prst="rect">
            <a:avLst/>
          </a:prstGeom>
          <a:noFill/>
        </p:spPr>
        <p:txBody>
          <a:bodyPr wrap="square" rtlCol="0">
            <a:spAutoFit/>
          </a:bodyPr>
          <a:lstStyle/>
          <a:p>
            <a:r>
              <a:rPr lang="en-US" sz="3200" dirty="0"/>
              <a:t>Figure 1a. In October, participants stated a commitment to change and action, as well as curiosity about local poverty bringing them to the summit; in April, those were still the top reasons.</a:t>
            </a:r>
          </a:p>
        </p:txBody>
      </p:sp>
      <p:graphicFrame>
        <p:nvGraphicFramePr>
          <p:cNvPr id="58" name="Chart 57"/>
          <p:cNvGraphicFramePr>
            <a:graphicFrameLocks/>
          </p:cNvGraphicFramePr>
          <p:nvPr>
            <p:extLst>
              <p:ext uri="{D42A27DB-BD31-4B8C-83A1-F6EECF244321}">
                <p14:modId xmlns:p14="http://schemas.microsoft.com/office/powerpoint/2010/main" val="1136459530"/>
              </p:ext>
            </p:extLst>
          </p:nvPr>
        </p:nvGraphicFramePr>
        <p:xfrm>
          <a:off x="1134497" y="20478337"/>
          <a:ext cx="13020439" cy="6426626"/>
        </p:xfrm>
        <a:graphic>
          <a:graphicData uri="http://schemas.openxmlformats.org/drawingml/2006/chart">
            <c:chart xmlns:c="http://schemas.openxmlformats.org/drawingml/2006/chart" xmlns:r="http://schemas.openxmlformats.org/officeDocument/2006/relationships" r:id="rId4"/>
          </a:graphicData>
        </a:graphic>
      </p:graphicFrame>
      <p:sp>
        <p:nvSpPr>
          <p:cNvPr id="60" name="TextBox 59"/>
          <p:cNvSpPr txBox="1"/>
          <p:nvPr/>
        </p:nvSpPr>
        <p:spPr>
          <a:xfrm>
            <a:off x="976537" y="26197076"/>
            <a:ext cx="13178399" cy="1569660"/>
          </a:xfrm>
          <a:prstGeom prst="rect">
            <a:avLst/>
          </a:prstGeom>
          <a:noFill/>
        </p:spPr>
        <p:txBody>
          <a:bodyPr wrap="square" rtlCol="0">
            <a:spAutoFit/>
          </a:bodyPr>
          <a:lstStyle/>
          <a:p>
            <a:r>
              <a:rPr lang="en-US" sz="3200" dirty="0"/>
              <a:t>Figure 1b. In October, diversity of experiences and then inclusivity were the top reported strategies to ensure voices were heard; by April, inclusivity was the most cited strategy. </a:t>
            </a:r>
          </a:p>
        </p:txBody>
      </p:sp>
      <p:graphicFrame>
        <p:nvGraphicFramePr>
          <p:cNvPr id="61" name="Chart 60"/>
          <p:cNvGraphicFramePr>
            <a:graphicFrameLocks/>
          </p:cNvGraphicFramePr>
          <p:nvPr>
            <p:extLst>
              <p:ext uri="{D42A27DB-BD31-4B8C-83A1-F6EECF244321}">
                <p14:modId xmlns:p14="http://schemas.microsoft.com/office/powerpoint/2010/main" val="3551846982"/>
              </p:ext>
            </p:extLst>
          </p:nvPr>
        </p:nvGraphicFramePr>
        <p:xfrm>
          <a:off x="976536" y="28999705"/>
          <a:ext cx="13073457" cy="5683470"/>
        </p:xfrm>
        <a:graphic>
          <a:graphicData uri="http://schemas.openxmlformats.org/drawingml/2006/chart">
            <c:chart xmlns:c="http://schemas.openxmlformats.org/drawingml/2006/chart" xmlns:r="http://schemas.openxmlformats.org/officeDocument/2006/relationships" r:id="rId5"/>
          </a:graphicData>
        </a:graphic>
      </p:graphicFrame>
      <p:sp>
        <p:nvSpPr>
          <p:cNvPr id="62" name="TextBox 61"/>
          <p:cNvSpPr txBox="1"/>
          <p:nvPr/>
        </p:nvSpPr>
        <p:spPr>
          <a:xfrm>
            <a:off x="1220913" y="34571886"/>
            <a:ext cx="12983839" cy="2062103"/>
          </a:xfrm>
          <a:prstGeom prst="rect">
            <a:avLst/>
          </a:prstGeom>
          <a:noFill/>
        </p:spPr>
        <p:txBody>
          <a:bodyPr wrap="square" rtlCol="0">
            <a:spAutoFit/>
          </a:bodyPr>
          <a:lstStyle/>
          <a:p>
            <a:r>
              <a:rPr lang="en-US" sz="3200" dirty="0"/>
              <a:t>Figure 1c. Lastly, in October, inclusivity, diversity of experience, and the CVEC process were cited to ensure diverse voices to guide actions; by April, having diverse experiences present in order to guide action of the team was the most frequent strategy. </a:t>
            </a:r>
          </a:p>
        </p:txBody>
      </p:sp>
      <p:sp>
        <p:nvSpPr>
          <p:cNvPr id="43" name="TextBox 42"/>
          <p:cNvSpPr txBox="1"/>
          <p:nvPr/>
        </p:nvSpPr>
        <p:spPr>
          <a:xfrm>
            <a:off x="28106257" y="8657713"/>
            <a:ext cx="12496352" cy="1569660"/>
          </a:xfrm>
          <a:prstGeom prst="rect">
            <a:avLst/>
          </a:prstGeom>
          <a:noFill/>
        </p:spPr>
        <p:txBody>
          <a:bodyPr wrap="square" rtlCol="0">
            <a:spAutoFit/>
          </a:bodyPr>
          <a:lstStyle/>
          <a:p>
            <a:r>
              <a:rPr lang="en-US" sz="3200" dirty="0"/>
              <a:t>To protect individual anonymity, the October survey data is not linked to April survey data. Using SPSS 24.0, researchers conducted independent samples T-tests and frequency analyses. </a:t>
            </a:r>
            <a:endParaRPr lang="en-US" sz="3600" dirty="0"/>
          </a:p>
        </p:txBody>
      </p:sp>
      <p:pic>
        <p:nvPicPr>
          <p:cNvPr id="44" name="Picture 43"/>
          <p:cNvPicPr>
            <a:picLocks noChangeAspect="1"/>
          </p:cNvPicPr>
          <p:nvPr/>
        </p:nvPicPr>
        <p:blipFill rotWithShape="1">
          <a:blip r:embed="rId6"/>
          <a:srcRect r="25249" b="11626"/>
          <a:stretch/>
        </p:blipFill>
        <p:spPr>
          <a:xfrm>
            <a:off x="28384794" y="12240945"/>
            <a:ext cx="5978928" cy="5214791"/>
          </a:xfrm>
          <a:prstGeom prst="rect">
            <a:avLst/>
          </a:prstGeom>
        </p:spPr>
      </p:pic>
      <p:pic>
        <p:nvPicPr>
          <p:cNvPr id="46" name="Picture 45"/>
          <p:cNvPicPr>
            <a:picLocks noChangeAspect="1"/>
          </p:cNvPicPr>
          <p:nvPr/>
        </p:nvPicPr>
        <p:blipFill rotWithShape="1">
          <a:blip r:embed="rId7"/>
          <a:srcRect l="9566" r="6044" b="7163"/>
          <a:stretch/>
        </p:blipFill>
        <p:spPr>
          <a:xfrm>
            <a:off x="34393581" y="12201376"/>
            <a:ext cx="6621917" cy="5214791"/>
          </a:xfrm>
          <a:prstGeom prst="rect">
            <a:avLst/>
          </a:prstGeom>
        </p:spPr>
      </p:pic>
      <p:pic>
        <p:nvPicPr>
          <p:cNvPr id="47" name="Picture 46"/>
          <p:cNvPicPr>
            <a:picLocks noChangeAspect="1"/>
          </p:cNvPicPr>
          <p:nvPr/>
        </p:nvPicPr>
        <p:blipFill rotWithShape="1">
          <a:blip r:embed="rId8"/>
          <a:srcRect r="24634" b="11460"/>
          <a:stretch/>
        </p:blipFill>
        <p:spPr>
          <a:xfrm>
            <a:off x="28131124" y="21285927"/>
            <a:ext cx="6097211" cy="5513014"/>
          </a:xfrm>
          <a:prstGeom prst="rect">
            <a:avLst/>
          </a:prstGeom>
        </p:spPr>
      </p:pic>
      <p:pic>
        <p:nvPicPr>
          <p:cNvPr id="59" name="Picture 58"/>
          <p:cNvPicPr>
            <a:picLocks noChangeAspect="1"/>
          </p:cNvPicPr>
          <p:nvPr/>
        </p:nvPicPr>
        <p:blipFill rotWithShape="1">
          <a:blip r:embed="rId9"/>
          <a:srcRect l="10362" r="12854" b="7512"/>
          <a:stretch/>
        </p:blipFill>
        <p:spPr>
          <a:xfrm>
            <a:off x="34177008" y="21275493"/>
            <a:ext cx="6463758" cy="5507711"/>
          </a:xfrm>
          <a:prstGeom prst="rect">
            <a:avLst/>
          </a:prstGeom>
        </p:spPr>
      </p:pic>
      <p:pic>
        <p:nvPicPr>
          <p:cNvPr id="63" name="Picture 62"/>
          <p:cNvPicPr>
            <a:picLocks noChangeAspect="1"/>
          </p:cNvPicPr>
          <p:nvPr/>
        </p:nvPicPr>
        <p:blipFill rotWithShape="1">
          <a:blip r:embed="rId10"/>
          <a:srcRect l="8603" r="10916" b="5344"/>
          <a:stretch/>
        </p:blipFill>
        <p:spPr>
          <a:xfrm>
            <a:off x="29831733" y="30202049"/>
            <a:ext cx="5973371" cy="5629334"/>
          </a:xfrm>
          <a:prstGeom prst="rect">
            <a:avLst/>
          </a:prstGeom>
        </p:spPr>
      </p:pic>
      <p:sp>
        <p:nvSpPr>
          <p:cNvPr id="16" name="TextBox 15"/>
          <p:cNvSpPr txBox="1"/>
          <p:nvPr/>
        </p:nvSpPr>
        <p:spPr>
          <a:xfrm>
            <a:off x="29831733" y="28539919"/>
            <a:ext cx="8796820" cy="1446550"/>
          </a:xfrm>
          <a:prstGeom prst="rect">
            <a:avLst/>
          </a:prstGeom>
          <a:noFill/>
        </p:spPr>
        <p:txBody>
          <a:bodyPr wrap="square" rtlCol="0">
            <a:spAutoFit/>
          </a:bodyPr>
          <a:lstStyle/>
          <a:p>
            <a:pPr algn="ctr"/>
            <a:r>
              <a:rPr lang="en-US" sz="4400" dirty="0">
                <a:solidFill>
                  <a:schemeClr val="accent1">
                    <a:lumMod val="50000"/>
                  </a:schemeClr>
                </a:solidFill>
              </a:rPr>
              <a:t>DID PARTICIPANTS TREAT EACH OTHER RESPECTFULLY? (APRIL ONLY)</a:t>
            </a:r>
          </a:p>
        </p:txBody>
      </p:sp>
      <p:sp>
        <p:nvSpPr>
          <p:cNvPr id="18" name="TextBox 17"/>
          <p:cNvSpPr txBox="1"/>
          <p:nvPr/>
        </p:nvSpPr>
        <p:spPr>
          <a:xfrm>
            <a:off x="30593089" y="36028424"/>
            <a:ext cx="3781332" cy="400110"/>
          </a:xfrm>
          <a:prstGeom prst="rect">
            <a:avLst/>
          </a:prstGeom>
          <a:noFill/>
        </p:spPr>
        <p:txBody>
          <a:bodyPr wrap="square" rtlCol="0">
            <a:spAutoFit/>
          </a:bodyPr>
          <a:lstStyle/>
          <a:p>
            <a:r>
              <a:rPr lang="en-US" sz="2000" b="1" dirty="0"/>
              <a:t>Household Income Security</a:t>
            </a:r>
          </a:p>
        </p:txBody>
      </p:sp>
      <p:sp>
        <p:nvSpPr>
          <p:cNvPr id="65" name="TextBox 64"/>
          <p:cNvSpPr txBox="1"/>
          <p:nvPr/>
        </p:nvSpPr>
        <p:spPr>
          <a:xfrm rot="16200000">
            <a:off x="26515463" y="32379543"/>
            <a:ext cx="5494035" cy="707886"/>
          </a:xfrm>
          <a:prstGeom prst="rect">
            <a:avLst/>
          </a:prstGeom>
          <a:noFill/>
        </p:spPr>
        <p:txBody>
          <a:bodyPr wrap="square" rtlCol="0">
            <a:spAutoFit/>
          </a:bodyPr>
          <a:lstStyle/>
          <a:p>
            <a:r>
              <a:rPr lang="en-US" sz="2000" b="1" dirty="0"/>
              <a:t>MEAN: Participants Treated Each Other Respectfully During The Summit</a:t>
            </a:r>
          </a:p>
        </p:txBody>
      </p:sp>
      <p:sp>
        <p:nvSpPr>
          <p:cNvPr id="19" name="Rectangle 18"/>
          <p:cNvSpPr/>
          <p:nvPr/>
        </p:nvSpPr>
        <p:spPr>
          <a:xfrm>
            <a:off x="34331573" y="12288888"/>
            <a:ext cx="45719" cy="4947611"/>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p:cNvSpPr txBox="1"/>
          <p:nvPr/>
        </p:nvSpPr>
        <p:spPr>
          <a:xfrm>
            <a:off x="27857104" y="10461862"/>
            <a:ext cx="13072954" cy="1446550"/>
          </a:xfrm>
          <a:prstGeom prst="rect">
            <a:avLst/>
          </a:prstGeom>
          <a:noFill/>
        </p:spPr>
        <p:txBody>
          <a:bodyPr wrap="square" rtlCol="0">
            <a:spAutoFit/>
          </a:bodyPr>
          <a:lstStyle/>
          <a:p>
            <a:pPr algn="ctr"/>
            <a:r>
              <a:rPr lang="en-US" sz="4400" dirty="0">
                <a:solidFill>
                  <a:schemeClr val="accent1">
                    <a:lumMod val="50000"/>
                  </a:schemeClr>
                </a:solidFill>
              </a:rPr>
              <a:t>WHAT IS YOUR AGE? WHAT IS YOUR INCOME SECURITY? </a:t>
            </a:r>
          </a:p>
          <a:p>
            <a:pPr algn="ctr"/>
            <a:r>
              <a:rPr lang="en-US" sz="4400" dirty="0">
                <a:solidFill>
                  <a:schemeClr val="accent1">
                    <a:lumMod val="50000"/>
                  </a:schemeClr>
                </a:solidFill>
              </a:rPr>
              <a:t>OCTOBER (LEFT)  APRIL (RIGHT)</a:t>
            </a:r>
          </a:p>
        </p:txBody>
      </p:sp>
      <p:sp>
        <p:nvSpPr>
          <p:cNvPr id="70" name="Subtitle 2"/>
          <p:cNvSpPr txBox="1">
            <a:spLocks/>
          </p:cNvSpPr>
          <p:nvPr/>
        </p:nvSpPr>
        <p:spPr>
          <a:xfrm>
            <a:off x="28003552" y="17809086"/>
            <a:ext cx="12840314" cy="2034599"/>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r>
              <a:rPr lang="en-US" sz="3200" dirty="0"/>
              <a:t>Figure 2a. Less than half of the total population at the October Poverty Summit were at the April Poverty Summit, including fewer very income insecure and somewhat insecure participants. </a:t>
            </a:r>
          </a:p>
        </p:txBody>
      </p:sp>
      <p:sp>
        <p:nvSpPr>
          <p:cNvPr id="71" name="TextBox 70"/>
          <p:cNvSpPr txBox="1"/>
          <p:nvPr/>
        </p:nvSpPr>
        <p:spPr>
          <a:xfrm>
            <a:off x="28352041" y="19366996"/>
            <a:ext cx="12250568" cy="1446550"/>
          </a:xfrm>
          <a:prstGeom prst="rect">
            <a:avLst/>
          </a:prstGeom>
          <a:noFill/>
        </p:spPr>
        <p:txBody>
          <a:bodyPr wrap="square" rtlCol="0">
            <a:spAutoFit/>
          </a:bodyPr>
          <a:lstStyle/>
          <a:p>
            <a:pPr algn="ctr"/>
            <a:r>
              <a:rPr lang="en-US" sz="4400" dirty="0">
                <a:solidFill>
                  <a:schemeClr val="accent1">
                    <a:lumMod val="50000"/>
                  </a:schemeClr>
                </a:solidFill>
              </a:rPr>
              <a:t>WHAT IS YOUR COMMUNITY OF ORIGIN/RACE? </a:t>
            </a:r>
          </a:p>
          <a:p>
            <a:pPr algn="ctr"/>
            <a:r>
              <a:rPr lang="en-US" sz="4400" dirty="0">
                <a:solidFill>
                  <a:schemeClr val="accent1">
                    <a:lumMod val="50000"/>
                  </a:schemeClr>
                </a:solidFill>
              </a:rPr>
              <a:t>OCTOBER (LEFT)  APRIL (RIGHT)</a:t>
            </a:r>
          </a:p>
        </p:txBody>
      </p:sp>
      <p:sp>
        <p:nvSpPr>
          <p:cNvPr id="72" name="Rectangle 71"/>
          <p:cNvSpPr/>
          <p:nvPr/>
        </p:nvSpPr>
        <p:spPr>
          <a:xfrm>
            <a:off x="34141220" y="21337705"/>
            <a:ext cx="71575" cy="5100841"/>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Subtitle 2"/>
          <p:cNvSpPr txBox="1">
            <a:spLocks/>
          </p:cNvSpPr>
          <p:nvPr/>
        </p:nvSpPr>
        <p:spPr>
          <a:xfrm>
            <a:off x="28003552" y="27119131"/>
            <a:ext cx="12840314" cy="2034599"/>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r>
              <a:rPr lang="en-US" sz="3200" dirty="0"/>
              <a:t>Figure 2b. At the October Poverty Summit’s 84% of participants identified as white. By the April Poverty Summit, 95% of participants identified as white. Eau Claire, WI is 90.4% white (U.S. Census Bureau, 2016).</a:t>
            </a:r>
          </a:p>
        </p:txBody>
      </p:sp>
      <p:sp>
        <p:nvSpPr>
          <p:cNvPr id="74" name="Subtitle 2"/>
          <p:cNvSpPr txBox="1">
            <a:spLocks/>
          </p:cNvSpPr>
          <p:nvPr/>
        </p:nvSpPr>
        <p:spPr>
          <a:xfrm>
            <a:off x="35894754" y="30202049"/>
            <a:ext cx="4582196" cy="5148018"/>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r>
              <a:rPr lang="en-US" sz="3200" dirty="0"/>
              <a:t>Figure 2c. Participants were asked whether they perceived participants treating each other respectfully on a scale of 1 (strongly disagree) to 5 (strongly agree) participants. The average mean was between agree (4) and strongly agree (5) across all income securities. </a:t>
            </a:r>
          </a:p>
        </p:txBody>
      </p:sp>
      <p:sp>
        <p:nvSpPr>
          <p:cNvPr id="4" name="TextBox 3"/>
          <p:cNvSpPr txBox="1"/>
          <p:nvPr/>
        </p:nvSpPr>
        <p:spPr>
          <a:xfrm>
            <a:off x="31501282" y="36633989"/>
            <a:ext cx="10725902" cy="1508105"/>
          </a:xfrm>
          <a:prstGeom prst="rect">
            <a:avLst/>
          </a:prstGeom>
          <a:noFill/>
        </p:spPr>
        <p:txBody>
          <a:bodyPr wrap="square" rtlCol="0">
            <a:spAutoFit/>
          </a:bodyPr>
          <a:lstStyle/>
          <a:p>
            <a:r>
              <a:rPr lang="en-US" sz="2000" i="1" dirty="0">
                <a:solidFill>
                  <a:schemeClr val="bg1"/>
                </a:solidFill>
              </a:rPr>
              <a:t>We would like to thank our funding sources: our ORSP SREU grant and CVEC Poverty Summit.</a:t>
            </a:r>
          </a:p>
          <a:p>
            <a:endParaRPr lang="en-US" sz="7200" i="1" dirty="0">
              <a:solidFill>
                <a:schemeClr val="bg1"/>
              </a:solidFill>
            </a:endParaRPr>
          </a:p>
        </p:txBody>
      </p:sp>
      <p:sp>
        <p:nvSpPr>
          <p:cNvPr id="64" name="TextBox 63"/>
          <p:cNvSpPr txBox="1"/>
          <p:nvPr/>
        </p:nvSpPr>
        <p:spPr>
          <a:xfrm>
            <a:off x="734432" y="36792833"/>
            <a:ext cx="10725902" cy="1508105"/>
          </a:xfrm>
          <a:prstGeom prst="rect">
            <a:avLst/>
          </a:prstGeom>
          <a:noFill/>
        </p:spPr>
        <p:txBody>
          <a:bodyPr wrap="square" rtlCol="0">
            <a:spAutoFit/>
          </a:bodyPr>
          <a:lstStyle/>
          <a:p>
            <a:r>
              <a:rPr lang="en-US" sz="2000" i="1" dirty="0">
                <a:solidFill>
                  <a:schemeClr val="bg1"/>
                </a:solidFill>
              </a:rPr>
              <a:t>Email for references: thoensk6816@uwec.edu; castelle7650@uwec.edu</a:t>
            </a:r>
          </a:p>
          <a:p>
            <a:endParaRPr lang="en-US" sz="7200" i="1" dirty="0">
              <a:solidFill>
                <a:schemeClr val="bg1"/>
              </a:solidFill>
            </a:endParaRPr>
          </a:p>
        </p:txBody>
      </p:sp>
    </p:spTree>
    <p:extLst>
      <p:ext uri="{BB962C8B-B14F-4D97-AF65-F5344CB8AC3E}">
        <p14:creationId xmlns:p14="http://schemas.microsoft.com/office/powerpoint/2010/main" val="3483387248"/>
      </p:ext>
    </p:extLst>
  </p:cSld>
  <p:clrMapOvr>
    <a:masterClrMapping/>
  </p:clrMapOvr>
</p:sld>
</file>

<file path=ppt/theme/theme1.xml><?xml version="1.0" encoding="utf-8"?>
<a:theme xmlns:a="http://schemas.openxmlformats.org/drawingml/2006/main" name="Office Theme">
  <a:themeElements>
    <a:clrScheme name="Red Orange">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CC9900"/>
      </a:hlink>
      <a:folHlink>
        <a:srgbClr val="666699"/>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0</TotalTime>
  <Words>1058</Words>
  <Application>Microsoft Office PowerPoint</Application>
  <PresentationFormat>Custom</PresentationFormat>
  <Paragraphs>55</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We the Citizens: Citizen Participation to Address Poverty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2017-04-21T15:48:01Z</dcterms:created>
  <dcterms:modified xsi:type="dcterms:W3CDTF">2018-04-20T11:56:29Z</dcterms:modified>
</cp:coreProperties>
</file>