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8404800" cy="4206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248" userDrawn="1">
          <p15:clr>
            <a:srgbClr val="A4A3A4"/>
          </p15:clr>
        </p15:guide>
        <p15:guide id="2" pos="120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87" autoAdjust="0"/>
    <p:restoredTop sz="94660"/>
  </p:normalViewPr>
  <p:slideViewPr>
    <p:cSldViewPr snapToGrid="0">
      <p:cViewPr>
        <p:scale>
          <a:sx n="10" d="100"/>
          <a:sy n="10" d="100"/>
        </p:scale>
        <p:origin x="2562" y="174"/>
      </p:cViewPr>
      <p:guideLst>
        <p:guide orient="horz" pos="13248"/>
        <p:guide pos="12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6883826"/>
            <a:ext cx="32644080" cy="14643947"/>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4800600" y="22092500"/>
            <a:ext cx="28803600" cy="1015534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38678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1219275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2239433"/>
            <a:ext cx="8281035" cy="3564594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640332" y="2239433"/>
            <a:ext cx="24363045" cy="3564594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623831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211707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10486402"/>
            <a:ext cx="33124140" cy="17496787"/>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2620330" y="28148716"/>
            <a:ext cx="33124140" cy="9201147"/>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CA6402-E5BA-4FD0-A013-FFBEDBBE2324}" type="datetimeFigureOut">
              <a:rPr lang="en-US" smtClean="0"/>
              <a:pPr/>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594983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640330" y="11197167"/>
            <a:ext cx="16322040" cy="266882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442430" y="11197167"/>
            <a:ext cx="16322040" cy="266882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CA6402-E5BA-4FD0-A013-FFBEDBBE2324}" type="datetimeFigureOut">
              <a:rPr lang="en-US" smtClean="0"/>
              <a:pPr/>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857348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239442"/>
            <a:ext cx="33124140" cy="81301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45336" y="10311133"/>
            <a:ext cx="16247028" cy="505332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4" name="Content Placeholder 3"/>
          <p:cNvSpPr>
            <a:spLocks noGrp="1"/>
          </p:cNvSpPr>
          <p:nvPr>
            <p:ph sz="half" idx="2"/>
          </p:nvPr>
        </p:nvSpPr>
        <p:spPr>
          <a:xfrm>
            <a:off x="2645336" y="15364460"/>
            <a:ext cx="16247028" cy="225988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442432" y="10311133"/>
            <a:ext cx="16327042" cy="505332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6" name="Content Placeholder 5"/>
          <p:cNvSpPr>
            <a:spLocks noGrp="1"/>
          </p:cNvSpPr>
          <p:nvPr>
            <p:ph sz="quarter" idx="4"/>
          </p:nvPr>
        </p:nvSpPr>
        <p:spPr>
          <a:xfrm>
            <a:off x="19442432" y="15364460"/>
            <a:ext cx="16327042" cy="225988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CA6402-E5BA-4FD0-A013-FFBEDBBE2324}" type="datetimeFigureOut">
              <a:rPr lang="en-US" smtClean="0"/>
              <a:pPr/>
              <a:t>4/24/2018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2816894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CA6402-E5BA-4FD0-A013-FFBEDBBE2324}" type="datetimeFigureOut">
              <a:rPr lang="en-US" smtClean="0"/>
              <a:pPr/>
              <a:t>4/24/2018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699736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CA6402-E5BA-4FD0-A013-FFBEDBBE2324}" type="datetimeFigureOut">
              <a:rPr lang="en-US" smtClean="0"/>
              <a:pPr/>
              <a:t>4/24/2018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210499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804160"/>
            <a:ext cx="12386548" cy="98145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16327042" y="6056216"/>
            <a:ext cx="19442430" cy="29891567"/>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645332" y="12618720"/>
            <a:ext cx="12386548" cy="2337774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63CA6402-E5BA-4FD0-A013-FFBEDBBE2324}" type="datetimeFigureOut">
              <a:rPr lang="en-US" smtClean="0"/>
              <a:pPr/>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917726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804160"/>
            <a:ext cx="12386548" cy="98145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6327042" y="6056216"/>
            <a:ext cx="19442430" cy="29891567"/>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2645332" y="12618720"/>
            <a:ext cx="12386548" cy="2337774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63CA6402-E5BA-4FD0-A013-FFBEDBBE2324}" type="datetimeFigureOut">
              <a:rPr lang="en-US" smtClean="0"/>
              <a:pPr/>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1770625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2239442"/>
            <a:ext cx="33124140" cy="81301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40330" y="11197167"/>
            <a:ext cx="33124140" cy="266882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40330" y="38985623"/>
            <a:ext cx="8641080" cy="2239433"/>
          </a:xfrm>
          <a:prstGeom prst="rect">
            <a:avLst/>
          </a:prstGeom>
        </p:spPr>
        <p:txBody>
          <a:bodyPr vert="horz" lIns="91440" tIns="45720" rIns="91440" bIns="45720" rtlCol="0" anchor="ctr"/>
          <a:lstStyle>
            <a:lvl1pPr algn="l">
              <a:defRPr sz="5040">
                <a:solidFill>
                  <a:schemeClr val="tx1">
                    <a:tint val="75000"/>
                  </a:schemeClr>
                </a:solidFill>
              </a:defRPr>
            </a:lvl1pPr>
          </a:lstStyle>
          <a:p>
            <a:fld id="{63CA6402-E5BA-4FD0-A013-FFBEDBBE2324}" type="datetimeFigureOut">
              <a:rPr lang="en-US" smtClean="0"/>
              <a:pPr/>
              <a:t>4/24/2018</a:t>
            </a:fld>
            <a:endParaRPr lang="en-US"/>
          </a:p>
        </p:txBody>
      </p:sp>
      <p:sp>
        <p:nvSpPr>
          <p:cNvPr id="5" name="Footer Placeholder 4"/>
          <p:cNvSpPr>
            <a:spLocks noGrp="1"/>
          </p:cNvSpPr>
          <p:nvPr>
            <p:ph type="ftr" sz="quarter" idx="3"/>
          </p:nvPr>
        </p:nvSpPr>
        <p:spPr>
          <a:xfrm>
            <a:off x="12721590" y="38985623"/>
            <a:ext cx="12961620" cy="2239433"/>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123390" y="38985623"/>
            <a:ext cx="8641080" cy="2239433"/>
          </a:xfrm>
          <a:prstGeom prst="rect">
            <a:avLst/>
          </a:prstGeom>
        </p:spPr>
        <p:txBody>
          <a:bodyPr vert="horz" lIns="91440" tIns="45720" rIns="91440" bIns="45720" rtlCol="0" anchor="ctr"/>
          <a:lstStyle>
            <a:lvl1pPr algn="r">
              <a:defRPr sz="5040">
                <a:solidFill>
                  <a:schemeClr val="tx1">
                    <a:tint val="75000"/>
                  </a:schemeClr>
                </a:solidFill>
              </a:defRPr>
            </a:lvl1pPr>
          </a:lstStyle>
          <a:p>
            <a:fld id="{BC077E15-31C1-4815-8997-27971D7D12C0}" type="slidenum">
              <a:rPr lang="en-US" smtClean="0"/>
              <a:pPr/>
              <a:t>‹#›</a:t>
            </a:fld>
            <a:endParaRPr lang="en-US"/>
          </a:p>
        </p:txBody>
      </p:sp>
    </p:spTree>
    <p:extLst>
      <p:ext uri="{BB962C8B-B14F-4D97-AF65-F5344CB8AC3E}">
        <p14:creationId xmlns:p14="http://schemas.microsoft.com/office/powerpoint/2010/main" val="21353808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230748" y="249781"/>
            <a:ext cx="37869685" cy="5907747"/>
          </a:xfrm>
          <a:prstGeom prst="rect">
            <a:avLst/>
          </a:prstGeom>
          <a:solidFill>
            <a:srgbClr val="09235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1605"/>
            <a:endParaRPr lang="en-US" sz="4000" dirty="0">
              <a:latin typeface="Arial" charset="0"/>
            </a:endParaRPr>
          </a:p>
        </p:txBody>
      </p:sp>
      <p:sp>
        <p:nvSpPr>
          <p:cNvPr id="6" name="Text Box 20"/>
          <p:cNvSpPr txBox="1">
            <a:spLocks noChangeArrowheads="1"/>
          </p:cNvSpPr>
          <p:nvPr/>
        </p:nvSpPr>
        <p:spPr bwMode="auto">
          <a:xfrm>
            <a:off x="439648" y="705603"/>
            <a:ext cx="34433967" cy="2030878"/>
          </a:xfrm>
          <a:prstGeom prst="rect">
            <a:avLst/>
          </a:prstGeom>
          <a:noFill/>
          <a:ln>
            <a:noFill/>
          </a:ln>
          <a:effectLst>
            <a:outerShdw dist="63500" dir="3187806" algn="ctr" rotWithShape="0">
              <a:schemeClr val="tx2"/>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2351088">
              <a:spcBef>
                <a:spcPct val="20000"/>
              </a:spcBef>
              <a:buChar char="•"/>
              <a:defRPr sz="3000">
                <a:solidFill>
                  <a:schemeClr val="tx1"/>
                </a:solidFill>
                <a:latin typeface="Arial" panose="020B0604020202020204" pitchFamily="34" charset="0"/>
              </a:defRPr>
            </a:lvl1pPr>
            <a:lvl2pPr marL="742950" indent="-285750" defTabSz="2351088">
              <a:spcBef>
                <a:spcPct val="20000"/>
              </a:spcBef>
              <a:buChar char="–"/>
              <a:defRPr sz="2500">
                <a:solidFill>
                  <a:schemeClr val="tx1"/>
                </a:solidFill>
                <a:latin typeface="Arial" panose="020B0604020202020204" pitchFamily="34" charset="0"/>
              </a:defRPr>
            </a:lvl2pPr>
            <a:lvl3pPr marL="1143000" indent="-228600" defTabSz="2351088">
              <a:spcBef>
                <a:spcPct val="20000"/>
              </a:spcBef>
              <a:buChar char="•"/>
              <a:defRPr sz="2200">
                <a:solidFill>
                  <a:schemeClr val="tx1"/>
                </a:solidFill>
                <a:latin typeface="Arial" panose="020B0604020202020204" pitchFamily="34" charset="0"/>
              </a:defRPr>
            </a:lvl3pPr>
            <a:lvl4pPr marL="1600200" indent="-228600" defTabSz="2351088">
              <a:spcBef>
                <a:spcPct val="20000"/>
              </a:spcBef>
              <a:buChar char="–"/>
              <a:defRPr>
                <a:solidFill>
                  <a:schemeClr val="tx1"/>
                </a:solidFill>
                <a:latin typeface="Arial" panose="020B0604020202020204" pitchFamily="34" charset="0"/>
              </a:defRPr>
            </a:lvl4pPr>
            <a:lvl5pPr marL="2057400" indent="-228600" defTabSz="2351088">
              <a:spcBef>
                <a:spcPct val="20000"/>
              </a:spcBef>
              <a:buChar char="»"/>
              <a:defRPr>
                <a:solidFill>
                  <a:schemeClr val="tx1"/>
                </a:solidFill>
                <a:latin typeface="Arial" panose="020B0604020202020204" pitchFamily="34" charset="0"/>
              </a:defRPr>
            </a:lvl5pPr>
            <a:lvl6pPr marL="2514600" indent="-228600" defTabSz="2351088"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defTabSz="2351088"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defTabSz="2351088"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defTabSz="2351088" eaLnBrk="0" fontAlgn="base" hangingPunct="0">
              <a:spcBef>
                <a:spcPct val="20000"/>
              </a:spcBef>
              <a:spcAft>
                <a:spcPct val="0"/>
              </a:spcAft>
              <a:buChar char="»"/>
              <a:defRPr>
                <a:solidFill>
                  <a:schemeClr val="tx1"/>
                </a:solidFill>
                <a:latin typeface="Arial" panose="020B0604020202020204" pitchFamily="34" charset="0"/>
              </a:defRPr>
            </a:lvl9pPr>
          </a:lstStyle>
          <a:p>
            <a:pPr>
              <a:spcBef>
                <a:spcPct val="0"/>
              </a:spcBef>
              <a:buNone/>
            </a:pPr>
            <a:r>
              <a:rPr lang="en-US" altLang="en-US" sz="6448" b="1" dirty="0">
                <a:solidFill>
                  <a:schemeClr val="bg1"/>
                </a:solidFill>
              </a:rPr>
              <a:t>The Galapagos Islands Land Bird Conservation </a:t>
            </a:r>
          </a:p>
          <a:p>
            <a:pPr>
              <a:spcBef>
                <a:spcPct val="0"/>
              </a:spcBef>
              <a:buNone/>
            </a:pPr>
            <a:r>
              <a:rPr lang="en-US" altLang="en-US" sz="6448" b="1" dirty="0">
                <a:solidFill>
                  <a:schemeClr val="bg1"/>
                </a:solidFill>
              </a:rPr>
              <a:t>and </a:t>
            </a:r>
            <a:r>
              <a:rPr lang="en-US" altLang="en-US" sz="6448" b="1" i="1" dirty="0" err="1">
                <a:solidFill>
                  <a:schemeClr val="bg1"/>
                </a:solidFill>
              </a:rPr>
              <a:t>Philornis</a:t>
            </a:r>
            <a:r>
              <a:rPr lang="en-US" altLang="en-US" sz="6448" b="1" i="1" dirty="0">
                <a:solidFill>
                  <a:schemeClr val="bg1"/>
                </a:solidFill>
              </a:rPr>
              <a:t> </a:t>
            </a:r>
            <a:r>
              <a:rPr lang="en-US" altLang="en-US" sz="6448" b="1" i="1" dirty="0" err="1">
                <a:solidFill>
                  <a:schemeClr val="bg1"/>
                </a:solidFill>
              </a:rPr>
              <a:t>downsi</a:t>
            </a:r>
            <a:r>
              <a:rPr lang="en-US" altLang="en-US" sz="6448" b="1" i="1" dirty="0">
                <a:solidFill>
                  <a:schemeClr val="bg1"/>
                </a:solidFill>
              </a:rPr>
              <a:t> </a:t>
            </a:r>
            <a:r>
              <a:rPr lang="en-US" altLang="en-US" sz="6448" b="1" dirty="0">
                <a:solidFill>
                  <a:schemeClr val="bg1"/>
                </a:solidFill>
              </a:rPr>
              <a:t>Projects</a:t>
            </a:r>
          </a:p>
        </p:txBody>
      </p:sp>
      <p:grpSp>
        <p:nvGrpSpPr>
          <p:cNvPr id="10" name="Group 9"/>
          <p:cNvGrpSpPr/>
          <p:nvPr/>
        </p:nvGrpSpPr>
        <p:grpSpPr>
          <a:xfrm>
            <a:off x="439648" y="6573250"/>
            <a:ext cx="11957313" cy="1275974"/>
            <a:chOff x="2552294" y="15313421"/>
            <a:chExt cx="10768171" cy="801085"/>
          </a:xfrm>
        </p:grpSpPr>
        <p:sp>
          <p:nvSpPr>
            <p:cNvPr id="11" name="Rectangle 10"/>
            <p:cNvSpPr/>
            <p:nvPr/>
          </p:nvSpPr>
          <p:spPr bwMode="auto">
            <a:xfrm>
              <a:off x="2552294" y="15313421"/>
              <a:ext cx="10768171" cy="710843"/>
            </a:xfrm>
            <a:prstGeom prst="rect">
              <a:avLst/>
            </a:prstGeom>
            <a:solidFill>
              <a:srgbClr val="080A5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1605"/>
              <a:endParaRPr lang="en-US" sz="9375" dirty="0">
                <a:solidFill>
                  <a:srgbClr val="FF0000"/>
                </a:solidFill>
              </a:endParaRPr>
            </a:p>
            <a:p>
              <a:pPr defTabSz="4701605"/>
              <a:endParaRPr lang="en-US" sz="9297" dirty="0">
                <a:latin typeface="Arial" charset="0"/>
              </a:endParaRPr>
            </a:p>
          </p:txBody>
        </p:sp>
        <p:sp>
          <p:nvSpPr>
            <p:cNvPr id="12" name="Rectangle 3"/>
            <p:cNvSpPr txBox="1">
              <a:spLocks noChangeArrowheads="1"/>
            </p:cNvSpPr>
            <p:nvPr/>
          </p:nvSpPr>
          <p:spPr bwMode="auto">
            <a:xfrm>
              <a:off x="3932570" y="15450883"/>
              <a:ext cx="8094893" cy="6636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5397" b="1" kern="0" dirty="0">
                  <a:solidFill>
                    <a:schemeClr val="bg1"/>
                  </a:solidFill>
                </a:rPr>
                <a:t>Introduction</a:t>
              </a:r>
            </a:p>
          </p:txBody>
        </p:sp>
      </p:grpSp>
      <p:sp>
        <p:nvSpPr>
          <p:cNvPr id="13" name="TextBox 12"/>
          <p:cNvSpPr txBox="1"/>
          <p:nvPr/>
        </p:nvSpPr>
        <p:spPr>
          <a:xfrm>
            <a:off x="486858" y="8129865"/>
            <a:ext cx="12085279" cy="10033516"/>
          </a:xfrm>
          <a:prstGeom prst="rect">
            <a:avLst/>
          </a:prstGeom>
          <a:noFill/>
        </p:spPr>
        <p:txBody>
          <a:bodyPr wrap="square" rtlCol="0">
            <a:spAutoFit/>
          </a:bodyPr>
          <a:lstStyle/>
          <a:p>
            <a:r>
              <a:rPr lang="en-US" sz="3400" dirty="0"/>
              <a:t>As part of the international research program through the biology department I had the opportunity to be involved with research at the Charles Darwin Research Station. Through the Charles Darwin Research Station I was involved with two large projects, the first being The Land Bird Conservation Project and the second being, the </a:t>
            </a:r>
            <a:r>
              <a:rPr lang="en-US" sz="3400" i="1" dirty="0" err="1"/>
              <a:t>Philornis</a:t>
            </a:r>
            <a:r>
              <a:rPr lang="en-US" sz="3400" i="1" dirty="0"/>
              <a:t> </a:t>
            </a:r>
            <a:r>
              <a:rPr lang="en-US" sz="3400" i="1" dirty="0" err="1"/>
              <a:t>downsi</a:t>
            </a:r>
            <a:r>
              <a:rPr lang="en-US" sz="3400" i="1" dirty="0"/>
              <a:t> </a:t>
            </a:r>
            <a:r>
              <a:rPr lang="en-US" sz="3400" dirty="0"/>
              <a:t>project. The Land Bird Conservation Project focused on gathering ecological and breeding information on bird species that have been in serious decline. Another goal of the project was to gain more knowledge of the bird species that have had little information collected on them so far. This was done through monitoring feeding and nesting behavior as well as tracking the breeding of these bird species. This project also collaborated with the </a:t>
            </a:r>
            <a:r>
              <a:rPr lang="en-US" sz="3400" i="1" dirty="0" err="1"/>
              <a:t>Philornis</a:t>
            </a:r>
            <a:r>
              <a:rPr lang="en-US" sz="3400" i="1" dirty="0"/>
              <a:t> </a:t>
            </a:r>
            <a:r>
              <a:rPr lang="en-US" sz="3400" i="1" dirty="0" err="1"/>
              <a:t>downsi</a:t>
            </a:r>
            <a:r>
              <a:rPr lang="en-US" sz="3400" i="1" dirty="0"/>
              <a:t> </a:t>
            </a:r>
            <a:r>
              <a:rPr lang="en-US" sz="3400" dirty="0"/>
              <a:t>project. This project attempts to gather information on ways to control the invasive parasitic fly </a:t>
            </a:r>
            <a:r>
              <a:rPr lang="en-US" sz="3400" i="1" dirty="0" err="1"/>
              <a:t>Philornis</a:t>
            </a:r>
            <a:r>
              <a:rPr lang="en-US" sz="3400" i="1" dirty="0"/>
              <a:t> </a:t>
            </a:r>
            <a:r>
              <a:rPr lang="en-US" sz="3400" i="1" dirty="0" err="1"/>
              <a:t>downsi</a:t>
            </a:r>
            <a:r>
              <a:rPr lang="en-US" sz="3400" dirty="0"/>
              <a:t>. By gathering information about mating, and breeding behavior of this fly species, the continued decline of many of the bird species within the Galapagos Islands can be prevented. Throughout the summer I collected data to be used to continue rebuilding the bird populations in the Galapagos Islands.</a:t>
            </a:r>
            <a:endParaRPr lang="en-US" sz="3400" dirty="0">
              <a:solidFill>
                <a:srgbClr val="FF0000"/>
              </a:solidFill>
            </a:endParaRPr>
          </a:p>
        </p:txBody>
      </p:sp>
      <p:sp>
        <p:nvSpPr>
          <p:cNvPr id="14" name="TextBox 13"/>
          <p:cNvSpPr txBox="1"/>
          <p:nvPr/>
        </p:nvSpPr>
        <p:spPr>
          <a:xfrm>
            <a:off x="719045" y="25794456"/>
            <a:ext cx="7099263" cy="453376"/>
          </a:xfrm>
          <a:prstGeom prst="rect">
            <a:avLst/>
          </a:prstGeom>
          <a:noFill/>
        </p:spPr>
        <p:txBody>
          <a:bodyPr wrap="square" lIns="91429" tIns="45714" rIns="91429" bIns="45714" rtlCol="0">
            <a:spAutoFit/>
          </a:bodyPr>
          <a:lstStyle/>
          <a:p>
            <a:r>
              <a:rPr lang="en-US" sz="2346" dirty="0">
                <a:cs typeface="Times New Roman" pitchFamily="18" charset="0"/>
              </a:rPr>
              <a:t>Figure 1. Charles Darwin Research Station</a:t>
            </a:r>
            <a:endParaRPr lang="en-US" sz="2346" i="1" dirty="0">
              <a:cs typeface="Times New Roman" pitchFamily="18" charset="0"/>
            </a:endParaRPr>
          </a:p>
        </p:txBody>
      </p:sp>
      <p:grpSp>
        <p:nvGrpSpPr>
          <p:cNvPr id="92" name="Group 91"/>
          <p:cNvGrpSpPr/>
          <p:nvPr/>
        </p:nvGrpSpPr>
        <p:grpSpPr>
          <a:xfrm>
            <a:off x="25668316" y="6690823"/>
            <a:ext cx="12281320" cy="1158401"/>
            <a:chOff x="2305414" y="16714213"/>
            <a:chExt cx="10768171" cy="695346"/>
          </a:xfrm>
        </p:grpSpPr>
        <p:sp>
          <p:nvSpPr>
            <p:cNvPr id="93" name="Rectangle 92"/>
            <p:cNvSpPr/>
            <p:nvPr/>
          </p:nvSpPr>
          <p:spPr bwMode="auto">
            <a:xfrm>
              <a:off x="2305414" y="16714213"/>
              <a:ext cx="10768171" cy="674534"/>
            </a:xfrm>
            <a:prstGeom prst="rect">
              <a:avLst/>
            </a:prstGeom>
            <a:solidFill>
              <a:srgbClr val="080A5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1605"/>
              <a:endParaRPr lang="en-US" sz="9297">
                <a:latin typeface="Arial" charset="0"/>
              </a:endParaRPr>
            </a:p>
          </p:txBody>
        </p:sp>
        <p:sp>
          <p:nvSpPr>
            <p:cNvPr id="94" name="Rectangle 3"/>
            <p:cNvSpPr txBox="1">
              <a:spLocks noChangeArrowheads="1"/>
            </p:cNvSpPr>
            <p:nvPr/>
          </p:nvSpPr>
          <p:spPr bwMode="auto">
            <a:xfrm>
              <a:off x="3642053" y="16745936"/>
              <a:ext cx="8094893" cy="6636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5397" b="1" i="1" kern="0" dirty="0" err="1">
                  <a:solidFill>
                    <a:schemeClr val="bg1"/>
                  </a:solidFill>
                </a:rPr>
                <a:t>Philornis</a:t>
              </a:r>
              <a:r>
                <a:rPr lang="en-US" sz="5397" b="1" i="1" kern="0" dirty="0">
                  <a:solidFill>
                    <a:schemeClr val="bg1"/>
                  </a:solidFill>
                </a:rPr>
                <a:t> </a:t>
              </a:r>
              <a:r>
                <a:rPr lang="en-US" sz="5397" b="1" i="1" kern="0" dirty="0" err="1">
                  <a:solidFill>
                    <a:schemeClr val="bg1"/>
                  </a:solidFill>
                </a:rPr>
                <a:t>downsi</a:t>
              </a:r>
              <a:r>
                <a:rPr lang="en-US" sz="5397" b="1" i="1" kern="0" dirty="0">
                  <a:solidFill>
                    <a:schemeClr val="bg1"/>
                  </a:solidFill>
                </a:rPr>
                <a:t> </a:t>
              </a:r>
              <a:r>
                <a:rPr lang="en-US" sz="5397" b="1" kern="0" dirty="0">
                  <a:solidFill>
                    <a:schemeClr val="bg1"/>
                  </a:solidFill>
                </a:rPr>
                <a:t>Project</a:t>
              </a:r>
            </a:p>
          </p:txBody>
        </p:sp>
      </p:grpSp>
      <p:sp>
        <p:nvSpPr>
          <p:cNvPr id="113" name="TextBox 112"/>
          <p:cNvSpPr txBox="1"/>
          <p:nvPr/>
        </p:nvSpPr>
        <p:spPr>
          <a:xfrm rot="17348260">
            <a:off x="12446965" y="21634790"/>
            <a:ext cx="1663112" cy="571176"/>
          </a:xfrm>
          <a:prstGeom prst="rect">
            <a:avLst/>
          </a:prstGeom>
          <a:noFill/>
        </p:spPr>
        <p:txBody>
          <a:bodyPr wrap="none" rtlCol="0">
            <a:spAutoFit/>
          </a:bodyPr>
          <a:lstStyle/>
          <a:p>
            <a:r>
              <a:rPr lang="en-US" sz="1563" b="1" dirty="0">
                <a:solidFill>
                  <a:schemeClr val="bg1"/>
                </a:solidFill>
                <a:latin typeface="Arial" panose="020B0604020202020204" pitchFamily="34" charset="0"/>
                <a:cs typeface="Arial" panose="020B0604020202020204" pitchFamily="34" charset="0"/>
              </a:rPr>
              <a:t>Homozygous</a:t>
            </a:r>
          </a:p>
          <a:p>
            <a:r>
              <a:rPr lang="en-US" sz="1563" b="1" dirty="0">
                <a:solidFill>
                  <a:schemeClr val="bg1"/>
                </a:solidFill>
                <a:latin typeface="Arial" panose="020B0604020202020204" pitchFamily="34" charset="0"/>
                <a:cs typeface="Arial" panose="020B0604020202020204" pitchFamily="34" charset="0"/>
              </a:rPr>
              <a:t> Mutant Control</a:t>
            </a:r>
          </a:p>
        </p:txBody>
      </p:sp>
      <p:sp>
        <p:nvSpPr>
          <p:cNvPr id="126" name="TextBox 125"/>
          <p:cNvSpPr txBox="1"/>
          <p:nvPr/>
        </p:nvSpPr>
        <p:spPr>
          <a:xfrm>
            <a:off x="25759045" y="8095264"/>
            <a:ext cx="11427656" cy="3772699"/>
          </a:xfrm>
          <a:prstGeom prst="rect">
            <a:avLst/>
          </a:prstGeom>
          <a:noFill/>
        </p:spPr>
        <p:txBody>
          <a:bodyPr wrap="square" rtlCol="0">
            <a:spAutoFit/>
          </a:bodyPr>
          <a:lstStyle/>
          <a:p>
            <a:pPr marL="685716" indent="-685716">
              <a:buFont typeface="Arial" panose="020B0604020202020204" pitchFamily="34" charset="0"/>
              <a:buChar char="•"/>
            </a:pPr>
            <a:r>
              <a:rPr lang="en-US" sz="3400" i="1" dirty="0" err="1"/>
              <a:t>Philornis</a:t>
            </a:r>
            <a:r>
              <a:rPr lang="en-US" sz="3400" i="1" dirty="0"/>
              <a:t> </a:t>
            </a:r>
            <a:r>
              <a:rPr lang="en-US" sz="3400" i="1" dirty="0" err="1"/>
              <a:t>downsi</a:t>
            </a:r>
            <a:r>
              <a:rPr lang="en-US" sz="3400" i="1" dirty="0"/>
              <a:t> </a:t>
            </a:r>
            <a:r>
              <a:rPr lang="en-US" sz="3400" dirty="0"/>
              <a:t>is a parasitic fly that lays its eggs in the nests of these land birds. The larvae then hatch and crawl into the nostrils of the chick to feed on their blood which leads to the death of the chick. This project aims to gain more information about this fly and work to prevent the decline of multiple bird species. </a:t>
            </a:r>
          </a:p>
          <a:p>
            <a:pPr marL="685716" indent="-685716">
              <a:buFont typeface="Arial" panose="020B0604020202020204" pitchFamily="34" charset="0"/>
              <a:buChar char="•"/>
            </a:pPr>
            <a:endParaRPr lang="en-US" sz="3516" i="1" dirty="0"/>
          </a:p>
        </p:txBody>
      </p:sp>
      <p:grpSp>
        <p:nvGrpSpPr>
          <p:cNvPr id="132" name="Group 131"/>
          <p:cNvGrpSpPr/>
          <p:nvPr/>
        </p:nvGrpSpPr>
        <p:grpSpPr>
          <a:xfrm>
            <a:off x="25674381" y="38653680"/>
            <a:ext cx="12303301" cy="1105553"/>
            <a:chOff x="2519133" y="27894445"/>
            <a:chExt cx="10768171" cy="788194"/>
          </a:xfrm>
        </p:grpSpPr>
        <p:sp>
          <p:nvSpPr>
            <p:cNvPr id="133" name="Rectangle 132"/>
            <p:cNvSpPr/>
            <p:nvPr/>
          </p:nvSpPr>
          <p:spPr bwMode="auto">
            <a:xfrm>
              <a:off x="2519133" y="27894445"/>
              <a:ext cx="10768171" cy="788194"/>
            </a:xfrm>
            <a:prstGeom prst="rect">
              <a:avLst/>
            </a:prstGeom>
            <a:solidFill>
              <a:srgbClr val="080A5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1605"/>
              <a:endParaRPr lang="en-US" sz="9297">
                <a:latin typeface="Arial" charset="0"/>
              </a:endParaRPr>
            </a:p>
          </p:txBody>
        </p:sp>
        <p:sp>
          <p:nvSpPr>
            <p:cNvPr id="134" name="Rectangle 3"/>
            <p:cNvSpPr txBox="1">
              <a:spLocks noChangeArrowheads="1"/>
            </p:cNvSpPr>
            <p:nvPr/>
          </p:nvSpPr>
          <p:spPr bwMode="auto">
            <a:xfrm>
              <a:off x="3918340" y="27952230"/>
              <a:ext cx="8610600" cy="6726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5397" b="1" kern="0" dirty="0">
                  <a:solidFill>
                    <a:schemeClr val="bg1"/>
                  </a:solidFill>
                </a:rPr>
                <a:t>Acknowledgements</a:t>
              </a:r>
            </a:p>
          </p:txBody>
        </p:sp>
      </p:grpSp>
      <p:sp>
        <p:nvSpPr>
          <p:cNvPr id="135" name="TextBox 134"/>
          <p:cNvSpPr txBox="1"/>
          <p:nvPr/>
        </p:nvSpPr>
        <p:spPr>
          <a:xfrm>
            <a:off x="25759045" y="39915768"/>
            <a:ext cx="10590230" cy="1172414"/>
          </a:xfrm>
          <a:prstGeom prst="rect">
            <a:avLst/>
          </a:prstGeom>
          <a:noFill/>
        </p:spPr>
        <p:txBody>
          <a:bodyPr wrap="square" rtlCol="0">
            <a:spAutoFit/>
          </a:bodyPr>
          <a:lstStyle/>
          <a:p>
            <a:r>
              <a:rPr lang="en-US" sz="3400" dirty="0"/>
              <a:t>Thank you to IFP and the Charles Darwin Research Foundation for funding and support. </a:t>
            </a:r>
          </a:p>
        </p:txBody>
      </p:sp>
      <p:sp>
        <p:nvSpPr>
          <p:cNvPr id="137" name="Rectangle 3"/>
          <p:cNvSpPr txBox="1">
            <a:spLocks noChangeArrowheads="1"/>
          </p:cNvSpPr>
          <p:nvPr/>
        </p:nvSpPr>
        <p:spPr bwMode="auto">
          <a:xfrm>
            <a:off x="622058" y="2146632"/>
            <a:ext cx="25963263" cy="10570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eaLnBrk="1" hangingPunct="1">
              <a:buNone/>
              <a:defRPr/>
            </a:pPr>
            <a:r>
              <a:rPr lang="en-US" sz="5273" kern="0" dirty="0">
                <a:solidFill>
                  <a:schemeClr val="bg1"/>
                </a:solidFill>
                <a:latin typeface="Arial" panose="020B0604020202020204" pitchFamily="34" charset="0"/>
                <a:cs typeface="Arial" panose="020B0604020202020204" pitchFamily="34" charset="0"/>
              </a:rPr>
              <a:t>        </a:t>
            </a:r>
          </a:p>
          <a:p>
            <a:pPr marL="0" indent="0" eaLnBrk="1" hangingPunct="1">
              <a:buNone/>
              <a:defRPr/>
            </a:pPr>
            <a:r>
              <a:rPr lang="en-US" sz="4297" kern="0" dirty="0">
                <a:solidFill>
                  <a:schemeClr val="bg1"/>
                </a:solidFill>
                <a:latin typeface="Arial" panose="020B0604020202020204" pitchFamily="34" charset="0"/>
                <a:cs typeface="Arial" panose="020B0604020202020204" pitchFamily="34" charset="0"/>
              </a:rPr>
              <a:t>Quinn Steiner, Dr. Wilson Taylor</a:t>
            </a:r>
          </a:p>
          <a:p>
            <a:pPr marL="0" indent="0" eaLnBrk="1" hangingPunct="1">
              <a:buNone/>
              <a:defRPr/>
            </a:pPr>
            <a:r>
              <a:rPr lang="en-US" sz="4297" kern="0" dirty="0">
                <a:solidFill>
                  <a:schemeClr val="bg1"/>
                </a:solidFill>
                <a:latin typeface="Arial" panose="020B0604020202020204" pitchFamily="34" charset="0"/>
                <a:cs typeface="Arial" panose="020B0604020202020204" pitchFamily="34" charset="0"/>
              </a:rPr>
              <a:t>Collaborators: Charles Darwin Research Station</a:t>
            </a:r>
          </a:p>
          <a:p>
            <a:pPr marL="0" indent="0" eaLnBrk="1" hangingPunct="1">
              <a:buNone/>
              <a:defRPr/>
            </a:pPr>
            <a:r>
              <a:rPr lang="en-US" sz="4297" dirty="0">
                <a:solidFill>
                  <a:schemeClr val="bg1"/>
                </a:solidFill>
                <a:latin typeface="Arial" panose="020B0604020202020204" pitchFamily="34" charset="0"/>
                <a:cs typeface="Arial" panose="020B0604020202020204" pitchFamily="34" charset="0"/>
              </a:rPr>
              <a:t>Department of Biology, University of Wisconsin-Eau Claire, Eau Claire, WI</a:t>
            </a:r>
            <a:br>
              <a:rPr lang="en-US" sz="4297" dirty="0">
                <a:latin typeface="Arial" panose="020B0604020202020204" pitchFamily="34" charset="0"/>
                <a:cs typeface="Arial" panose="020B0604020202020204" pitchFamily="34" charset="0"/>
              </a:rPr>
            </a:br>
            <a:r>
              <a:rPr lang="en-US" sz="4297" kern="0" dirty="0">
                <a:solidFill>
                  <a:schemeClr val="bg1"/>
                </a:solidFill>
              </a:rPr>
              <a:t> </a:t>
            </a:r>
          </a:p>
        </p:txBody>
      </p:sp>
      <p:sp>
        <p:nvSpPr>
          <p:cNvPr id="23" name="Rectangle 22"/>
          <p:cNvSpPr/>
          <p:nvPr/>
        </p:nvSpPr>
        <p:spPr>
          <a:xfrm>
            <a:off x="12812811" y="14868499"/>
            <a:ext cx="12471275" cy="451242"/>
          </a:xfrm>
          <a:prstGeom prst="rect">
            <a:avLst/>
          </a:prstGeom>
        </p:spPr>
        <p:txBody>
          <a:bodyPr wrap="square">
            <a:spAutoFit/>
          </a:bodyPr>
          <a:lstStyle/>
          <a:p>
            <a:r>
              <a:rPr lang="en-US" sz="2346" dirty="0"/>
              <a:t>Figure 3. Galapagos Flycatcher (Left) Vegetarian Finch (Right)</a:t>
            </a:r>
          </a:p>
        </p:txBody>
      </p:sp>
      <p:sp>
        <p:nvSpPr>
          <p:cNvPr id="24" name="Rectangle 23"/>
          <p:cNvSpPr/>
          <p:nvPr/>
        </p:nvSpPr>
        <p:spPr>
          <a:xfrm>
            <a:off x="14252019" y="26268857"/>
            <a:ext cx="13261941" cy="451242"/>
          </a:xfrm>
          <a:prstGeom prst="rect">
            <a:avLst/>
          </a:prstGeom>
        </p:spPr>
        <p:txBody>
          <a:bodyPr wrap="square">
            <a:spAutoFit/>
          </a:bodyPr>
          <a:lstStyle/>
          <a:p>
            <a:r>
              <a:rPr lang="en-US" sz="2346" dirty="0"/>
              <a:t>Figure 4. Female feeding her chicks</a:t>
            </a:r>
          </a:p>
        </p:txBody>
      </p:sp>
      <p:sp>
        <p:nvSpPr>
          <p:cNvPr id="44" name="TextBox 43"/>
          <p:cNvSpPr txBox="1"/>
          <p:nvPr/>
        </p:nvSpPr>
        <p:spPr>
          <a:xfrm>
            <a:off x="415567" y="35823131"/>
            <a:ext cx="12079286" cy="451242"/>
          </a:xfrm>
          <a:prstGeom prst="rect">
            <a:avLst/>
          </a:prstGeom>
          <a:noFill/>
        </p:spPr>
        <p:txBody>
          <a:bodyPr wrap="square" rtlCol="0">
            <a:spAutoFit/>
          </a:bodyPr>
          <a:lstStyle/>
          <a:p>
            <a:r>
              <a:rPr lang="en-US" sz="2346" dirty="0"/>
              <a:t>Figure 2. Feale Vermillion Flycatcher (Left) Male (Right) </a:t>
            </a:r>
          </a:p>
        </p:txBody>
      </p:sp>
      <p:grpSp>
        <p:nvGrpSpPr>
          <p:cNvPr id="45" name="Group 44"/>
          <p:cNvGrpSpPr/>
          <p:nvPr/>
        </p:nvGrpSpPr>
        <p:grpSpPr>
          <a:xfrm>
            <a:off x="370500" y="26855895"/>
            <a:ext cx="12177084" cy="1101974"/>
            <a:chOff x="2426336" y="13724168"/>
            <a:chExt cx="10768171" cy="1286242"/>
          </a:xfrm>
        </p:grpSpPr>
        <p:sp>
          <p:nvSpPr>
            <p:cNvPr id="46" name="Rectangle 45"/>
            <p:cNvSpPr/>
            <p:nvPr/>
          </p:nvSpPr>
          <p:spPr bwMode="auto">
            <a:xfrm>
              <a:off x="2426336" y="13724168"/>
              <a:ext cx="10768171" cy="1286242"/>
            </a:xfrm>
            <a:prstGeom prst="rect">
              <a:avLst/>
            </a:prstGeom>
            <a:solidFill>
              <a:srgbClr val="080A5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1605"/>
              <a:endParaRPr lang="en-US" sz="9297">
                <a:latin typeface="Arial" charset="0"/>
              </a:endParaRPr>
            </a:p>
          </p:txBody>
        </p:sp>
        <p:sp>
          <p:nvSpPr>
            <p:cNvPr id="47" name="Rectangle 3"/>
            <p:cNvSpPr txBox="1">
              <a:spLocks noChangeArrowheads="1"/>
            </p:cNvSpPr>
            <p:nvPr/>
          </p:nvSpPr>
          <p:spPr bwMode="auto">
            <a:xfrm>
              <a:off x="2648788" y="13883924"/>
              <a:ext cx="10313868" cy="9667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5400" b="1" kern="0" dirty="0">
                  <a:solidFill>
                    <a:schemeClr val="bg1"/>
                  </a:solidFill>
                </a:rPr>
                <a:t>The Land Bird Conservation Project</a:t>
              </a:r>
            </a:p>
          </p:txBody>
        </p:sp>
      </p:grpSp>
      <p:sp>
        <p:nvSpPr>
          <p:cNvPr id="15" name="TextBox 14"/>
          <p:cNvSpPr txBox="1"/>
          <p:nvPr/>
        </p:nvSpPr>
        <p:spPr>
          <a:xfrm>
            <a:off x="426291" y="28301193"/>
            <a:ext cx="11936699" cy="1661993"/>
          </a:xfrm>
          <a:prstGeom prst="rect">
            <a:avLst/>
          </a:prstGeom>
          <a:noFill/>
        </p:spPr>
        <p:txBody>
          <a:bodyPr wrap="square" rtlCol="0">
            <a:spAutoFit/>
          </a:bodyPr>
          <a:lstStyle/>
          <a:p>
            <a:r>
              <a:rPr lang="en-US" sz="3400" dirty="0"/>
              <a:t>The first aspect of this project involved gathering information on bird species that are in serious decline including the vermillion flycatcher</a:t>
            </a:r>
            <a:r>
              <a:rPr lang="en-US" sz="3125" dirty="0"/>
              <a:t>.</a:t>
            </a:r>
          </a:p>
        </p:txBody>
      </p:sp>
      <p:sp>
        <p:nvSpPr>
          <p:cNvPr id="20" name="TextBox 19"/>
          <p:cNvSpPr txBox="1"/>
          <p:nvPr/>
        </p:nvSpPr>
        <p:spPr>
          <a:xfrm>
            <a:off x="12864543" y="15537544"/>
            <a:ext cx="12602096" cy="2708434"/>
          </a:xfrm>
          <a:prstGeom prst="rect">
            <a:avLst/>
          </a:prstGeom>
          <a:noFill/>
        </p:spPr>
        <p:txBody>
          <a:bodyPr wrap="square" rtlCol="0">
            <a:spAutoFit/>
          </a:bodyPr>
          <a:lstStyle/>
          <a:p>
            <a:pPr marL="446555" indent="-446555">
              <a:buFont typeface="Arial" panose="020B0604020202020204" pitchFamily="34" charset="0"/>
              <a:buChar char="•"/>
            </a:pPr>
            <a:r>
              <a:rPr lang="en-US" sz="3400" dirty="0"/>
              <a:t>Nests of both species were observed for extended periods of time to monitor feeding behavior of the chicks and parents. </a:t>
            </a:r>
          </a:p>
          <a:p>
            <a:pPr marL="446555" indent="-446555">
              <a:buFont typeface="Arial" panose="020B0604020202020204" pitchFamily="34" charset="0"/>
              <a:buChar char="•"/>
            </a:pPr>
            <a:r>
              <a:rPr lang="en-US" sz="3400" dirty="0"/>
              <a:t>Nests infected with </a:t>
            </a:r>
            <a:r>
              <a:rPr lang="en-US" sz="3400" i="1" dirty="0" err="1"/>
              <a:t>Philornis</a:t>
            </a:r>
            <a:r>
              <a:rPr lang="en-US" sz="3400" i="1" dirty="0"/>
              <a:t> </a:t>
            </a:r>
            <a:r>
              <a:rPr lang="en-US" sz="3400" i="1" dirty="0" err="1"/>
              <a:t>downsi</a:t>
            </a:r>
            <a:r>
              <a:rPr lang="en-US" sz="3400" i="1" dirty="0"/>
              <a:t> </a:t>
            </a:r>
            <a:r>
              <a:rPr lang="en-US" sz="3400" dirty="0"/>
              <a:t>were observed to determine the flies impact on the bird’s behavior.</a:t>
            </a:r>
          </a:p>
          <a:p>
            <a:pPr marL="446555" indent="-446555">
              <a:buFont typeface="Arial" panose="020B0604020202020204" pitchFamily="34" charset="0"/>
              <a:buChar char="•"/>
            </a:pPr>
            <a:r>
              <a:rPr lang="en-US" sz="3400" dirty="0"/>
              <a:t>Materials brought to the nests were also documented.</a:t>
            </a:r>
          </a:p>
        </p:txBody>
      </p:sp>
      <p:sp>
        <p:nvSpPr>
          <p:cNvPr id="21" name="TextBox 20"/>
          <p:cNvSpPr txBox="1"/>
          <p:nvPr/>
        </p:nvSpPr>
        <p:spPr>
          <a:xfrm>
            <a:off x="427118" y="36780654"/>
            <a:ext cx="12079286" cy="3754874"/>
          </a:xfrm>
          <a:prstGeom prst="rect">
            <a:avLst/>
          </a:prstGeom>
          <a:noFill/>
        </p:spPr>
        <p:txBody>
          <a:bodyPr wrap="square" rtlCol="0">
            <a:spAutoFit/>
          </a:bodyPr>
          <a:lstStyle/>
          <a:p>
            <a:pPr marL="446555" indent="-446555">
              <a:buFont typeface="Arial" panose="020B0604020202020204" pitchFamily="34" charset="0"/>
              <a:buChar char="•"/>
            </a:pPr>
            <a:r>
              <a:rPr lang="en-US" sz="3400" dirty="0"/>
              <a:t>GPS coordinates of Vermillion Flycatcher nests were gathered.</a:t>
            </a:r>
          </a:p>
          <a:p>
            <a:pPr marL="446555" indent="-446555">
              <a:buFont typeface="Arial" panose="020B0604020202020204" pitchFamily="34" charset="0"/>
              <a:buChar char="•"/>
            </a:pPr>
            <a:r>
              <a:rPr lang="en-US" sz="3400" dirty="0"/>
              <a:t>Video cameras were used to gather information regarding the age and health of chicks.</a:t>
            </a:r>
          </a:p>
          <a:p>
            <a:pPr marL="446555" indent="-446555">
              <a:buFont typeface="Arial" panose="020B0604020202020204" pitchFamily="34" charset="0"/>
              <a:buChar char="•"/>
            </a:pPr>
            <a:r>
              <a:rPr lang="en-US" sz="3400" dirty="0"/>
              <a:t>The nests were observed for an extended period of time to monitor how often the nests were visited by the parents. </a:t>
            </a:r>
          </a:p>
          <a:p>
            <a:pPr marL="446555" indent="-446555">
              <a:buFont typeface="Arial" panose="020B0604020202020204" pitchFamily="34" charset="0"/>
              <a:buChar char="•"/>
            </a:pPr>
            <a:r>
              <a:rPr lang="en-US" sz="3400" dirty="0"/>
              <a:t>Interactions between male and female Vermillion Flycatchers were also observed to better understand mating behaviors. </a:t>
            </a:r>
          </a:p>
        </p:txBody>
      </p:sp>
      <p:sp>
        <p:nvSpPr>
          <p:cNvPr id="16" name="Rectangle 15"/>
          <p:cNvSpPr/>
          <p:nvPr/>
        </p:nvSpPr>
        <p:spPr>
          <a:xfrm>
            <a:off x="19892424" y="913042"/>
            <a:ext cx="12485960" cy="24287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174"/>
          </a:p>
        </p:txBody>
      </p:sp>
      <p:pic>
        <p:nvPicPr>
          <p:cNvPr id="48" name="Picture 3" descr="POA_horz-Wrdmrk_combo_RGB_MSOff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06342" y="916663"/>
            <a:ext cx="11794587" cy="2469715"/>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p:cNvSpPr txBox="1"/>
          <p:nvPr/>
        </p:nvSpPr>
        <p:spPr>
          <a:xfrm>
            <a:off x="12864543" y="6940358"/>
            <a:ext cx="12602096" cy="1661993"/>
          </a:xfrm>
          <a:prstGeom prst="rect">
            <a:avLst/>
          </a:prstGeom>
          <a:noFill/>
        </p:spPr>
        <p:txBody>
          <a:bodyPr wrap="square" rtlCol="0">
            <a:spAutoFit/>
          </a:bodyPr>
          <a:lstStyle/>
          <a:p>
            <a:r>
              <a:rPr lang="en-US" sz="3400" dirty="0"/>
              <a:t>The second aspect of the Land Bird Conservation Project worked to gather further information about species of which little is known including the Galapagos Flycatcher and the Vegetarian finch. </a:t>
            </a:r>
          </a:p>
        </p:txBody>
      </p:sp>
      <p:pic>
        <p:nvPicPr>
          <p:cNvPr id="1030" name="Picture 6" descr="See the source image">
            <a:extLst>
              <a:ext uri="{FF2B5EF4-FFF2-40B4-BE49-F238E27FC236}">
                <a16:creationId xmlns:a16="http://schemas.microsoft.com/office/drawing/2014/main" id="{D4E29E32-E0CF-410D-BC93-F7479B29AD5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648" y="30236880"/>
            <a:ext cx="8190307" cy="53780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harles darwin research station">
            <a:extLst>
              <a:ext uri="{FF2B5EF4-FFF2-40B4-BE49-F238E27FC236}">
                <a16:creationId xmlns:a16="http://schemas.microsoft.com/office/drawing/2014/main" id="{1FE20CD6-82D2-4F04-8F28-31AEB883E5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995" y="18363557"/>
            <a:ext cx="11085150" cy="73900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05BF84A-B1D7-4317-A87F-761E13A0BA0C}"/>
              </a:ext>
            </a:extLst>
          </p:cNvPr>
          <p:cNvPicPr>
            <a:picLocks noChangeAspect="1"/>
          </p:cNvPicPr>
          <p:nvPr/>
        </p:nvPicPr>
        <p:blipFill>
          <a:blip r:embed="rId5"/>
          <a:stretch>
            <a:fillRect/>
          </a:stretch>
        </p:blipFill>
        <p:spPr>
          <a:xfrm>
            <a:off x="33399663" y="889074"/>
            <a:ext cx="3813340" cy="4319192"/>
          </a:xfrm>
          <a:prstGeom prst="rect">
            <a:avLst/>
          </a:prstGeom>
        </p:spPr>
      </p:pic>
      <p:pic>
        <p:nvPicPr>
          <p:cNvPr id="17" name="Picture 16">
            <a:extLst>
              <a:ext uri="{FF2B5EF4-FFF2-40B4-BE49-F238E27FC236}">
                <a16:creationId xmlns:a16="http://schemas.microsoft.com/office/drawing/2014/main" id="{991EADA5-B055-4F2B-99E3-8F813C6C03A6}"/>
              </a:ext>
            </a:extLst>
          </p:cNvPr>
          <p:cNvPicPr>
            <a:picLocks noChangeAspect="1"/>
          </p:cNvPicPr>
          <p:nvPr/>
        </p:nvPicPr>
        <p:blipFill>
          <a:blip r:embed="rId6"/>
          <a:stretch>
            <a:fillRect/>
          </a:stretch>
        </p:blipFill>
        <p:spPr>
          <a:xfrm>
            <a:off x="12858816" y="9085023"/>
            <a:ext cx="7612128" cy="5752046"/>
          </a:xfrm>
          <a:prstGeom prst="rect">
            <a:avLst/>
          </a:prstGeom>
        </p:spPr>
      </p:pic>
      <p:pic>
        <p:nvPicPr>
          <p:cNvPr id="22" name="Picture 21">
            <a:extLst>
              <a:ext uri="{FF2B5EF4-FFF2-40B4-BE49-F238E27FC236}">
                <a16:creationId xmlns:a16="http://schemas.microsoft.com/office/drawing/2014/main" id="{CD1A6F73-DCAF-455F-B456-1651FC8661C4}"/>
              </a:ext>
            </a:extLst>
          </p:cNvPr>
          <p:cNvPicPr>
            <a:picLocks noChangeAspect="1"/>
          </p:cNvPicPr>
          <p:nvPr/>
        </p:nvPicPr>
        <p:blipFill>
          <a:blip r:embed="rId7"/>
          <a:stretch>
            <a:fillRect/>
          </a:stretch>
        </p:blipFill>
        <p:spPr>
          <a:xfrm>
            <a:off x="19909734" y="9085023"/>
            <a:ext cx="5022002" cy="5752046"/>
          </a:xfrm>
          <a:prstGeom prst="rect">
            <a:avLst/>
          </a:prstGeom>
        </p:spPr>
      </p:pic>
      <p:pic>
        <p:nvPicPr>
          <p:cNvPr id="26" name="Picture 25">
            <a:extLst>
              <a:ext uri="{FF2B5EF4-FFF2-40B4-BE49-F238E27FC236}">
                <a16:creationId xmlns:a16="http://schemas.microsoft.com/office/drawing/2014/main" id="{E547EF8D-BF32-429A-959B-33597D0A91CC}"/>
              </a:ext>
            </a:extLst>
          </p:cNvPr>
          <p:cNvPicPr>
            <a:picLocks noChangeAspect="1"/>
          </p:cNvPicPr>
          <p:nvPr/>
        </p:nvPicPr>
        <p:blipFill>
          <a:blip r:embed="rId8"/>
          <a:stretch>
            <a:fillRect/>
          </a:stretch>
        </p:blipFill>
        <p:spPr>
          <a:xfrm>
            <a:off x="14180956" y="18475395"/>
            <a:ext cx="9522381" cy="7838222"/>
          </a:xfrm>
          <a:prstGeom prst="rect">
            <a:avLst/>
          </a:prstGeom>
        </p:spPr>
      </p:pic>
      <p:sp>
        <p:nvSpPr>
          <p:cNvPr id="58" name="TextBox 57">
            <a:extLst>
              <a:ext uri="{FF2B5EF4-FFF2-40B4-BE49-F238E27FC236}">
                <a16:creationId xmlns:a16="http://schemas.microsoft.com/office/drawing/2014/main" id="{0DD56E2F-B4B8-4436-8B59-164069E59FB2}"/>
              </a:ext>
            </a:extLst>
          </p:cNvPr>
          <p:cNvSpPr txBox="1"/>
          <p:nvPr/>
        </p:nvSpPr>
        <p:spPr>
          <a:xfrm>
            <a:off x="13186484" y="26865298"/>
            <a:ext cx="11427656" cy="2708434"/>
          </a:xfrm>
          <a:prstGeom prst="rect">
            <a:avLst/>
          </a:prstGeom>
          <a:noFill/>
        </p:spPr>
        <p:txBody>
          <a:bodyPr wrap="square" rtlCol="0">
            <a:spAutoFit/>
          </a:bodyPr>
          <a:lstStyle/>
          <a:p>
            <a:pPr marL="685716" indent="-685716">
              <a:buFont typeface="Arial" panose="020B0604020202020204" pitchFamily="34" charset="0"/>
              <a:buChar char="•"/>
            </a:pPr>
            <a:r>
              <a:rPr lang="en-US" sz="3400" dirty="0"/>
              <a:t>Bamboo towers were used to monitor nesting behavior of the Galapagos Flycatcher.</a:t>
            </a:r>
          </a:p>
          <a:p>
            <a:pPr marL="685716" indent="-685716">
              <a:buFont typeface="Arial" panose="020B0604020202020204" pitchFamily="34" charset="0"/>
              <a:buChar char="•"/>
            </a:pPr>
            <a:r>
              <a:rPr lang="en-US" sz="3400" dirty="0"/>
              <a:t>These allowed us to monitor the chicks using video cameras, record the types of material used when making nests, and determine the preferred nesting heights. </a:t>
            </a:r>
          </a:p>
        </p:txBody>
      </p:sp>
      <p:pic>
        <p:nvPicPr>
          <p:cNvPr id="28" name="Picture 27">
            <a:extLst>
              <a:ext uri="{FF2B5EF4-FFF2-40B4-BE49-F238E27FC236}">
                <a16:creationId xmlns:a16="http://schemas.microsoft.com/office/drawing/2014/main" id="{2DBB9214-4334-4D61-985A-D0BD53E24CF5}"/>
              </a:ext>
            </a:extLst>
          </p:cNvPr>
          <p:cNvPicPr>
            <a:picLocks noChangeAspect="1"/>
          </p:cNvPicPr>
          <p:nvPr/>
        </p:nvPicPr>
        <p:blipFill>
          <a:blip r:embed="rId9"/>
          <a:stretch>
            <a:fillRect/>
          </a:stretch>
        </p:blipFill>
        <p:spPr>
          <a:xfrm>
            <a:off x="14129596" y="29914577"/>
            <a:ext cx="9625524" cy="10996232"/>
          </a:xfrm>
          <a:prstGeom prst="rect">
            <a:avLst/>
          </a:prstGeom>
        </p:spPr>
      </p:pic>
      <p:sp>
        <p:nvSpPr>
          <p:cNvPr id="60" name="Rectangle 59">
            <a:extLst>
              <a:ext uri="{FF2B5EF4-FFF2-40B4-BE49-F238E27FC236}">
                <a16:creationId xmlns:a16="http://schemas.microsoft.com/office/drawing/2014/main" id="{93E2D2F1-F442-4E02-A063-15DF722D575B}"/>
              </a:ext>
            </a:extLst>
          </p:cNvPr>
          <p:cNvSpPr/>
          <p:nvPr/>
        </p:nvSpPr>
        <p:spPr>
          <a:xfrm>
            <a:off x="14129596" y="40840899"/>
            <a:ext cx="8451064" cy="453329"/>
          </a:xfrm>
          <a:prstGeom prst="rect">
            <a:avLst/>
          </a:prstGeom>
        </p:spPr>
        <p:txBody>
          <a:bodyPr wrap="square">
            <a:spAutoFit/>
          </a:bodyPr>
          <a:lstStyle/>
          <a:p>
            <a:r>
              <a:rPr lang="en-US" sz="2346" dirty="0"/>
              <a:t>Figure 5. Using video camera to record chick behavior </a:t>
            </a:r>
          </a:p>
        </p:txBody>
      </p:sp>
      <p:sp>
        <p:nvSpPr>
          <p:cNvPr id="61" name="TextBox 60">
            <a:extLst>
              <a:ext uri="{FF2B5EF4-FFF2-40B4-BE49-F238E27FC236}">
                <a16:creationId xmlns:a16="http://schemas.microsoft.com/office/drawing/2014/main" id="{69A98883-1889-48AE-8D73-BE7FCF8BC984}"/>
              </a:ext>
            </a:extLst>
          </p:cNvPr>
          <p:cNvSpPr txBox="1"/>
          <p:nvPr/>
        </p:nvSpPr>
        <p:spPr>
          <a:xfrm>
            <a:off x="26095148" y="18703521"/>
            <a:ext cx="11427656" cy="2185214"/>
          </a:xfrm>
          <a:prstGeom prst="rect">
            <a:avLst/>
          </a:prstGeom>
          <a:noFill/>
        </p:spPr>
        <p:txBody>
          <a:bodyPr wrap="square" rtlCol="0">
            <a:spAutoFit/>
          </a:bodyPr>
          <a:lstStyle/>
          <a:p>
            <a:pPr marL="685716" indent="-685716">
              <a:buFont typeface="Arial" panose="020B0604020202020204" pitchFamily="34" charset="0"/>
              <a:buChar char="•"/>
            </a:pPr>
            <a:r>
              <a:rPr lang="en-US" sz="3400" dirty="0"/>
              <a:t>Traps were placed at various locations around the research station to collect live flies.</a:t>
            </a:r>
          </a:p>
          <a:p>
            <a:pPr marL="685716" indent="-685716">
              <a:buFont typeface="Arial" panose="020B0604020202020204" pitchFamily="34" charset="0"/>
              <a:buChar char="•"/>
            </a:pPr>
            <a:r>
              <a:rPr lang="en-US" sz="3400" dirty="0"/>
              <a:t>In some experiments traps were placed at varying heights to determine flies’ preferred altitude.</a:t>
            </a:r>
          </a:p>
        </p:txBody>
      </p:sp>
      <p:pic>
        <p:nvPicPr>
          <p:cNvPr id="29" name="Picture 28">
            <a:extLst>
              <a:ext uri="{FF2B5EF4-FFF2-40B4-BE49-F238E27FC236}">
                <a16:creationId xmlns:a16="http://schemas.microsoft.com/office/drawing/2014/main" id="{9627226A-AB10-4C50-B8AA-6D921C9B51DF}"/>
              </a:ext>
            </a:extLst>
          </p:cNvPr>
          <p:cNvPicPr>
            <a:picLocks noChangeAspect="1"/>
          </p:cNvPicPr>
          <p:nvPr/>
        </p:nvPicPr>
        <p:blipFill>
          <a:blip r:embed="rId10"/>
          <a:stretch>
            <a:fillRect/>
          </a:stretch>
        </p:blipFill>
        <p:spPr>
          <a:xfrm>
            <a:off x="26580761" y="11479933"/>
            <a:ext cx="9086623" cy="6495651"/>
          </a:xfrm>
          <a:prstGeom prst="rect">
            <a:avLst/>
          </a:prstGeom>
        </p:spPr>
      </p:pic>
      <p:sp>
        <p:nvSpPr>
          <p:cNvPr id="63" name="Rectangle 62">
            <a:extLst>
              <a:ext uri="{FF2B5EF4-FFF2-40B4-BE49-F238E27FC236}">
                <a16:creationId xmlns:a16="http://schemas.microsoft.com/office/drawing/2014/main" id="{EF6F5B7F-556E-4DA0-9B4D-635C2D95C526}"/>
              </a:ext>
            </a:extLst>
          </p:cNvPr>
          <p:cNvSpPr/>
          <p:nvPr/>
        </p:nvSpPr>
        <p:spPr>
          <a:xfrm>
            <a:off x="26580761" y="18026833"/>
            <a:ext cx="10386641" cy="451242"/>
          </a:xfrm>
          <a:prstGeom prst="rect">
            <a:avLst/>
          </a:prstGeom>
        </p:spPr>
        <p:txBody>
          <a:bodyPr wrap="square">
            <a:spAutoFit/>
          </a:bodyPr>
          <a:lstStyle/>
          <a:p>
            <a:r>
              <a:rPr lang="en-US" sz="2346" dirty="0"/>
              <a:t>Figure 6. Larvae feeding on developing chick </a:t>
            </a:r>
          </a:p>
        </p:txBody>
      </p:sp>
      <p:pic>
        <p:nvPicPr>
          <p:cNvPr id="32" name="Picture 31">
            <a:extLst>
              <a:ext uri="{FF2B5EF4-FFF2-40B4-BE49-F238E27FC236}">
                <a16:creationId xmlns:a16="http://schemas.microsoft.com/office/drawing/2014/main" id="{A66C5210-1A37-4702-AC6F-585D4D8C7A5A}"/>
              </a:ext>
            </a:extLst>
          </p:cNvPr>
          <p:cNvPicPr>
            <a:picLocks noChangeAspect="1"/>
          </p:cNvPicPr>
          <p:nvPr/>
        </p:nvPicPr>
        <p:blipFill>
          <a:blip r:embed="rId11"/>
          <a:stretch>
            <a:fillRect/>
          </a:stretch>
        </p:blipFill>
        <p:spPr>
          <a:xfrm>
            <a:off x="26615655" y="21010281"/>
            <a:ext cx="9391961" cy="6273256"/>
          </a:xfrm>
          <a:prstGeom prst="rect">
            <a:avLst/>
          </a:prstGeom>
        </p:spPr>
      </p:pic>
      <p:sp>
        <p:nvSpPr>
          <p:cNvPr id="68" name="Rectangle 67">
            <a:extLst>
              <a:ext uri="{FF2B5EF4-FFF2-40B4-BE49-F238E27FC236}">
                <a16:creationId xmlns:a16="http://schemas.microsoft.com/office/drawing/2014/main" id="{92AB9B7D-AFCF-472A-B657-2F8A6746F02F}"/>
              </a:ext>
            </a:extLst>
          </p:cNvPr>
          <p:cNvSpPr/>
          <p:nvPr/>
        </p:nvSpPr>
        <p:spPr>
          <a:xfrm>
            <a:off x="26632710" y="27346682"/>
            <a:ext cx="10386641" cy="451242"/>
          </a:xfrm>
          <a:prstGeom prst="rect">
            <a:avLst/>
          </a:prstGeom>
        </p:spPr>
        <p:txBody>
          <a:bodyPr wrap="square">
            <a:spAutoFit/>
          </a:bodyPr>
          <a:lstStyle/>
          <a:p>
            <a:r>
              <a:rPr lang="en-US" sz="2346" dirty="0"/>
              <a:t>Figure 7. Fly trap with multiple </a:t>
            </a:r>
            <a:r>
              <a:rPr lang="en-US" sz="2346" i="1" dirty="0" err="1"/>
              <a:t>Philornis</a:t>
            </a:r>
            <a:r>
              <a:rPr lang="en-US" sz="2346" i="1" dirty="0"/>
              <a:t> </a:t>
            </a:r>
            <a:r>
              <a:rPr lang="en-US" sz="2346" i="1" dirty="0" err="1"/>
              <a:t>downsi</a:t>
            </a:r>
            <a:r>
              <a:rPr lang="en-US" sz="2346" i="1" dirty="0"/>
              <a:t> </a:t>
            </a:r>
            <a:r>
              <a:rPr lang="en-US" sz="2346" dirty="0"/>
              <a:t>captured </a:t>
            </a:r>
          </a:p>
        </p:txBody>
      </p:sp>
      <p:sp>
        <p:nvSpPr>
          <p:cNvPr id="69" name="TextBox 68">
            <a:extLst>
              <a:ext uri="{FF2B5EF4-FFF2-40B4-BE49-F238E27FC236}">
                <a16:creationId xmlns:a16="http://schemas.microsoft.com/office/drawing/2014/main" id="{5DEAE0EE-F930-4053-89B7-A8ADC71161CC}"/>
              </a:ext>
            </a:extLst>
          </p:cNvPr>
          <p:cNvSpPr txBox="1"/>
          <p:nvPr/>
        </p:nvSpPr>
        <p:spPr>
          <a:xfrm>
            <a:off x="26126910" y="27941177"/>
            <a:ext cx="12119665" cy="2636106"/>
          </a:xfrm>
          <a:prstGeom prst="rect">
            <a:avLst/>
          </a:prstGeom>
          <a:noFill/>
        </p:spPr>
        <p:txBody>
          <a:bodyPr wrap="square" rtlCol="0">
            <a:spAutoFit/>
          </a:bodyPr>
          <a:lstStyle/>
          <a:p>
            <a:pPr marL="685716" indent="-685716">
              <a:buFont typeface="Arial" panose="020B0604020202020204" pitchFamily="34" charset="0"/>
              <a:buChar char="•"/>
            </a:pPr>
            <a:r>
              <a:rPr lang="en-US" sz="3400" dirty="0"/>
              <a:t>Abandoned and empty nests were collected and examined for the presence of </a:t>
            </a:r>
            <a:r>
              <a:rPr lang="en-US" sz="3400" i="1" dirty="0" err="1"/>
              <a:t>Philornis</a:t>
            </a:r>
            <a:r>
              <a:rPr lang="en-US" sz="3400" i="1" dirty="0"/>
              <a:t> </a:t>
            </a:r>
            <a:r>
              <a:rPr lang="en-US" sz="3400" i="1" dirty="0" err="1"/>
              <a:t>downsi</a:t>
            </a:r>
            <a:r>
              <a:rPr lang="en-US" sz="3400" i="1" dirty="0"/>
              <a:t> </a:t>
            </a:r>
            <a:r>
              <a:rPr lang="en-US" sz="3400" dirty="0"/>
              <a:t>larvae.</a:t>
            </a:r>
          </a:p>
          <a:p>
            <a:pPr marL="685716" indent="-685716">
              <a:buFont typeface="Arial" panose="020B0604020202020204" pitchFamily="34" charset="0"/>
              <a:buChar char="•"/>
            </a:pPr>
            <a:r>
              <a:rPr lang="en-US" sz="3400" dirty="0"/>
              <a:t>Nest materials were quantified to determine correlations between nest content and presence of </a:t>
            </a:r>
            <a:r>
              <a:rPr lang="en-US" sz="3400" i="1" dirty="0" err="1"/>
              <a:t>Philornis</a:t>
            </a:r>
            <a:r>
              <a:rPr lang="en-US" sz="3400" i="1" dirty="0"/>
              <a:t> </a:t>
            </a:r>
            <a:r>
              <a:rPr lang="en-US" sz="3400" i="1" dirty="0" err="1"/>
              <a:t>downsi</a:t>
            </a:r>
            <a:endParaRPr lang="en-US" sz="3400" i="1" dirty="0"/>
          </a:p>
          <a:p>
            <a:pPr marL="685716" indent="-685716">
              <a:buFont typeface="Arial" panose="020B0604020202020204" pitchFamily="34" charset="0"/>
              <a:buChar char="•"/>
            </a:pPr>
            <a:endParaRPr lang="en-US" sz="2930" dirty="0"/>
          </a:p>
        </p:txBody>
      </p:sp>
      <p:pic>
        <p:nvPicPr>
          <p:cNvPr id="34" name="Picture 33">
            <a:extLst>
              <a:ext uri="{FF2B5EF4-FFF2-40B4-BE49-F238E27FC236}">
                <a16:creationId xmlns:a16="http://schemas.microsoft.com/office/drawing/2014/main" id="{49AB6EFD-6524-4533-BB56-58F7DCEB4704}"/>
              </a:ext>
            </a:extLst>
          </p:cNvPr>
          <p:cNvPicPr>
            <a:picLocks noChangeAspect="1"/>
          </p:cNvPicPr>
          <p:nvPr/>
        </p:nvPicPr>
        <p:blipFill>
          <a:blip r:embed="rId12"/>
          <a:stretch>
            <a:fillRect/>
          </a:stretch>
        </p:blipFill>
        <p:spPr>
          <a:xfrm>
            <a:off x="26615655" y="30199463"/>
            <a:ext cx="9625524" cy="7535345"/>
          </a:xfrm>
          <a:prstGeom prst="rect">
            <a:avLst/>
          </a:prstGeom>
        </p:spPr>
      </p:pic>
      <p:pic>
        <p:nvPicPr>
          <p:cNvPr id="1026" name="Picture 2" descr="See the source image">
            <a:extLst>
              <a:ext uri="{FF2B5EF4-FFF2-40B4-BE49-F238E27FC236}">
                <a16:creationId xmlns:a16="http://schemas.microsoft.com/office/drawing/2014/main" id="{3CFCC0D5-E906-40FA-ACE6-E684F2BAF87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95456" y="30171392"/>
            <a:ext cx="6963360" cy="5443533"/>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id="{8C7E8EC2-2759-4925-8F41-985086F57961}"/>
              </a:ext>
            </a:extLst>
          </p:cNvPr>
          <p:cNvSpPr/>
          <p:nvPr/>
        </p:nvSpPr>
        <p:spPr>
          <a:xfrm>
            <a:off x="26615655" y="37734808"/>
            <a:ext cx="10386641" cy="451242"/>
          </a:xfrm>
          <a:prstGeom prst="rect">
            <a:avLst/>
          </a:prstGeom>
        </p:spPr>
        <p:txBody>
          <a:bodyPr wrap="square">
            <a:spAutoFit/>
          </a:bodyPr>
          <a:lstStyle/>
          <a:p>
            <a:r>
              <a:rPr lang="en-US" sz="2346" dirty="0"/>
              <a:t>Figure 8. Sorted nest material  </a:t>
            </a:r>
          </a:p>
        </p:txBody>
      </p:sp>
    </p:spTree>
    <p:extLst>
      <p:ext uri="{BB962C8B-B14F-4D97-AF65-F5344CB8AC3E}">
        <p14:creationId xmlns:p14="http://schemas.microsoft.com/office/powerpoint/2010/main" val="39782716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1416</TotalTime>
  <Words>673</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Gingerich, Derek J.</dc:creator>
  <cp:lastModifiedBy>Steineq</cp:lastModifiedBy>
  <cp:revision>80</cp:revision>
  <dcterms:created xsi:type="dcterms:W3CDTF">2016-04-15T15:12:10Z</dcterms:created>
  <dcterms:modified xsi:type="dcterms:W3CDTF">2018-04-25T04:22:11Z</dcterms:modified>
</cp:coreProperties>
</file>