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62" r:id="rId2"/>
    <p:sldId id="256" r:id="rId3"/>
    <p:sldId id="271" r:id="rId4"/>
    <p:sldId id="257" r:id="rId5"/>
    <p:sldId id="258" r:id="rId6"/>
    <p:sldId id="263" r:id="rId7"/>
    <p:sldId id="264" r:id="rId8"/>
    <p:sldId id="265" r:id="rId9"/>
    <p:sldId id="266" r:id="rId10"/>
    <p:sldId id="267" r:id="rId11"/>
    <p:sldId id="311" r:id="rId12"/>
    <p:sldId id="273" r:id="rId13"/>
    <p:sldId id="274" r:id="rId14"/>
    <p:sldId id="272" r:id="rId15"/>
    <p:sldId id="275" r:id="rId16"/>
    <p:sldId id="269" r:id="rId17"/>
    <p:sldId id="270" r:id="rId18"/>
    <p:sldId id="279" r:id="rId19"/>
    <p:sldId id="280" r:id="rId20"/>
    <p:sldId id="281" r:id="rId21"/>
    <p:sldId id="282" r:id="rId22"/>
    <p:sldId id="283" r:id="rId23"/>
    <p:sldId id="284" r:id="rId24"/>
    <p:sldId id="277" r:id="rId25"/>
    <p:sldId id="285" r:id="rId26"/>
    <p:sldId id="286" r:id="rId27"/>
    <p:sldId id="287" r:id="rId28"/>
    <p:sldId id="278" r:id="rId29"/>
    <p:sldId id="293" r:id="rId30"/>
    <p:sldId id="292" r:id="rId31"/>
    <p:sldId id="294" r:id="rId32"/>
    <p:sldId id="295" r:id="rId33"/>
    <p:sldId id="296" r:id="rId34"/>
    <p:sldId id="290" r:id="rId35"/>
    <p:sldId id="297" r:id="rId36"/>
    <p:sldId id="298" r:id="rId37"/>
    <p:sldId id="299" r:id="rId38"/>
    <p:sldId id="301" r:id="rId39"/>
    <p:sldId id="300" r:id="rId40"/>
    <p:sldId id="302" r:id="rId41"/>
    <p:sldId id="303" r:id="rId42"/>
    <p:sldId id="304" r:id="rId43"/>
    <p:sldId id="305" r:id="rId44"/>
    <p:sldId id="312" r:id="rId45"/>
    <p:sldId id="306" r:id="rId46"/>
    <p:sldId id="308" r:id="rId47"/>
    <p:sldId id="307" r:id="rId48"/>
    <p:sldId id="291" r:id="rId49"/>
    <p:sldId id="309" r:id="rId50"/>
    <p:sldId id="310" r:id="rId5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9F11"/>
    <a:srgbClr val="F5AF08"/>
    <a:srgbClr val="F5A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40" autoAdjust="0"/>
  </p:normalViewPr>
  <p:slideViewPr>
    <p:cSldViewPr snapToGrid="0" snapToObjects="1">
      <p:cViewPr>
        <p:scale>
          <a:sx n="108" d="100"/>
          <a:sy n="108" d="100"/>
        </p:scale>
        <p:origin x="-1416" y="3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1AF32-4698-8349-802B-CFFC317A0DF1}" type="datetime1">
              <a:rPr lang="en-US" smtClean="0"/>
              <a:t>8/4/16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0296D-F209-3445-8ABE-255F4A3D1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03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CC7C5-4E20-C54C-88BF-37E8B51AB1D7}" type="datetime1">
              <a:rPr lang="en-US" smtClean="0"/>
              <a:t>8/4/16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1C217-C12D-AB4D-8038-C4ED52BE5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98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However, tuning the</a:t>
            </a:r>
            <a:r>
              <a:rPr lang="en-US" baseline="0" dirty="0" smtClean="0"/>
              <a:t> load to appear inductive @operating f shifts the </a:t>
            </a:r>
            <a:r>
              <a:rPr lang="en-US" baseline="0" dirty="0" err="1" smtClean="0"/>
              <a:t>resonancy</a:t>
            </a:r>
            <a:r>
              <a:rPr lang="en-US" baseline="0" dirty="0" smtClean="0"/>
              <a:t> below the tuned f, so the efficiency goes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42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Nice sinusoidal waveforms (easier to deal with EMI)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53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baseline="0" dirty="0" smtClean="0"/>
              <a:t>integral for Switch branch</a:t>
            </a:r>
          </a:p>
          <a:p>
            <a:r>
              <a:rPr lang="en-US" baseline="0" dirty="0" smtClean="0"/>
              <a:t>2</a:t>
            </a:r>
            <a:r>
              <a:rPr lang="en-US" baseline="30000" dirty="0" smtClean="0"/>
              <a:t>nd</a:t>
            </a:r>
            <a:r>
              <a:rPr lang="en-US" baseline="0" dirty="0" smtClean="0"/>
              <a:t> integral for Capacitor branch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28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Vital to have</a:t>
            </a:r>
            <a:r>
              <a:rPr lang="en-US" baseline="0" dirty="0" smtClean="0"/>
              <a:t> an adaptive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Complexity of out-of-phase</a:t>
            </a:r>
            <a:r>
              <a:rPr lang="en-US" baseline="0" dirty="0" smtClean="0"/>
              <a:t> of PWM is eliminated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5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purpose of this section is to validate if any of these scenario-based designs would be a perfect fit for all conditions between full power and half power</a:t>
            </a:r>
            <a:r>
              <a:rPr lang="en-US" dirty="0" smtClean="0">
                <a:effectLst/>
              </a:rPr>
              <a:t> 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It can still be in safe operating area (but we want to avoid)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f change is introduced,</a:t>
            </a:r>
            <a:r>
              <a:rPr lang="en-US" baseline="0" dirty="0" smtClean="0"/>
              <a:t> distortions occur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+Transmitter sends</a:t>
            </a:r>
            <a:r>
              <a:rPr lang="en-US" baseline="0" dirty="0" smtClean="0"/>
              <a:t> only when the receiver penetrates the magnetic field</a:t>
            </a:r>
          </a:p>
          <a:p>
            <a:r>
              <a:rPr lang="en-US" dirty="0" smtClean="0"/>
              <a:t>+Power transferred when needed</a:t>
            </a:r>
          </a:p>
          <a:p>
            <a:r>
              <a:rPr lang="en-US" dirty="0" smtClean="0"/>
              <a:t>+Q is important</a:t>
            </a:r>
          </a:p>
          <a:p>
            <a:r>
              <a:rPr lang="en-US" dirty="0" smtClean="0"/>
              <a:t>+Alignment</a:t>
            </a:r>
            <a:r>
              <a:rPr lang="en-US" baseline="0" dirty="0" smtClean="0"/>
              <a:t> is important, coil ratios is 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572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Efficiency has dropped 2%</a:t>
            </a:r>
            <a:r>
              <a:rPr lang="en-US" baseline="0" dirty="0" smtClean="0"/>
              <a:t> when operating under Full Load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7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sz="900" dirty="0" smtClean="0"/>
              <a:t>2 magnetically coupled coils that</a:t>
            </a:r>
            <a:r>
              <a:rPr lang="en-US" sz="900" baseline="0" dirty="0" smtClean="0"/>
              <a:t> are part of resonant circuits tuned to resonate at a freq. (band pass filters in radios and switching power supplies)</a:t>
            </a:r>
          </a:p>
          <a:p>
            <a:pPr marL="171450" indent="-171450">
              <a:buFont typeface="Arial"/>
              <a:buChar char="•"/>
            </a:pPr>
            <a:r>
              <a:rPr lang="en-US" sz="900" baseline="0" dirty="0" smtClean="0"/>
              <a:t>The current rings between coil and cap and creates oscillating magnetic field</a:t>
            </a:r>
          </a:p>
          <a:p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54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optimize the ferrite core </a:t>
            </a:r>
            <a:r>
              <a:rPr lang="en-US" dirty="0" err="1" smtClean="0"/>
              <a:t>cofiguration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56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Started with</a:t>
            </a:r>
            <a:r>
              <a:rPr lang="en-US" baseline="0" dirty="0" smtClean="0"/>
              <a:t> the Vin and Pout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C217-C12D-AB4D-8038-C4ED52BE56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DD6C38-671E-6F42-ADEC-831007C39BBF}" type="datetime1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33FC3-1D4F-6447-8F47-A0B5B6B998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3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EB01F0-92DA-A943-A6AE-B846E6FE4929}" type="datetime1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21516-28F7-CA48-B26F-65912DCAB2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7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834780-B9D3-ED44-B0AF-A0FC86607E76}" type="datetime1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3FA73-B1F5-0D48-BFFE-1AB137A36D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86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ABC15C-CFC3-4C40-9C11-9E90ACA5A3F0}" type="datetime1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92913-40E5-4949-A35A-F6A9E5211C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5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6027C1-ECC1-2B4F-9178-8F680336AD1A}" type="datetime1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7F18F-82C9-8D4B-B609-A90D25CDB6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7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B51743-355A-8748-B39B-CEE29EF1BE49}" type="datetime1">
              <a:rPr lang="en-US" smtClean="0"/>
              <a:t>8/4/16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AE1CE-8B2E-304F-ABA3-8C25757335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1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55027-C34B-5B42-9231-4971DDFCCBC6}" type="datetime1">
              <a:rPr lang="en-US" smtClean="0"/>
              <a:t>8/4/16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5C5C3-855A-9F47-BCFC-D2EA98C8ED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68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CE9F81-9F52-C741-9838-CA6489F78EC0}" type="datetime1">
              <a:rPr lang="en-US" smtClean="0"/>
              <a:t>8/4/16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1678-4A9C-BA43-9300-101195F662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8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A8BFE4-592B-E54C-9D34-011BD8DCE094}" type="datetime1">
              <a:rPr lang="en-US" smtClean="0"/>
              <a:t>8/4/16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2D807-316A-3542-B873-28DCF9994C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7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9C44E7-36C5-A44D-8F67-49C91F986B5D}" type="datetime1">
              <a:rPr lang="en-US" smtClean="0"/>
              <a:t>8/4/16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F17D3-CD89-2041-994C-637C30D449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2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573E4-4C97-5745-862B-6F1F543AF981}" type="datetime1">
              <a:rPr lang="en-US" smtClean="0"/>
              <a:t>8/4/16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32717-6109-7F4C-A2F7-5C8764264D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3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2A17CEB-AFA3-CA43-9F0A-1BB730324ED6}" type="datetime1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7216688-AD66-5248-8245-F84F230CB6F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9.png"/><Relationship Id="rId5" Type="http://schemas.openxmlformats.org/officeDocument/2006/relationships/image" Target="../media/image3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hyperlink" Target="mailto:abbiten@uwm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4.jpg"/><Relationship Id="rId5" Type="http://schemas.openxmlformats.org/officeDocument/2006/relationships/image" Target="../media/image4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8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1152275"/>
            <a:ext cx="7772400" cy="2448175"/>
          </a:xfrm>
        </p:spPr>
        <p:txBody>
          <a:bodyPr/>
          <a:lstStyle/>
          <a:p>
            <a:r>
              <a:rPr lang="en-US" sz="3200" dirty="0"/>
              <a:t>WIRELESS POWER TRANSFER </a:t>
            </a:r>
            <a:r>
              <a:rPr lang="en-US" sz="3200" dirty="0" smtClean="0"/>
              <a:t>USING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/>
              <a:t>CLASS-DE CONVERTER</a:t>
            </a:r>
            <a:br>
              <a:rPr lang="en-US" sz="3200" dirty="0"/>
            </a:br>
            <a:r>
              <a:rPr lang="en-US" sz="3200" dirty="0"/>
              <a:t>VIA</a:t>
            </a:r>
            <a:br>
              <a:rPr lang="en-US" sz="3200" dirty="0"/>
            </a:br>
            <a:r>
              <a:rPr lang="en-US" sz="3200" dirty="0"/>
              <a:t> STRONGLY COUPLED TWO PLANAR COILS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55000" lnSpcReduction="2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by</a:t>
            </a:r>
          </a:p>
          <a:p>
            <a:r>
              <a:rPr lang="en-US" dirty="0"/>
              <a:t> </a:t>
            </a:r>
          </a:p>
          <a:p>
            <a:r>
              <a:rPr lang="en-US" dirty="0" err="1">
                <a:solidFill>
                  <a:schemeClr val="tx1"/>
                </a:solidFill>
              </a:rPr>
              <a:t>Ayetullah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Bahadir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Biten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 </a:t>
            </a:r>
          </a:p>
          <a:p>
            <a:r>
              <a:rPr lang="en-US" dirty="0">
                <a:solidFill>
                  <a:srgbClr val="000000"/>
                </a:solidFill>
              </a:rPr>
              <a:t>The University of Wisconsin – Milwaukee, August 2016</a:t>
            </a:r>
          </a:p>
          <a:p>
            <a:r>
              <a:rPr lang="en-US" dirty="0">
                <a:solidFill>
                  <a:srgbClr val="000000"/>
                </a:solidFill>
              </a:rPr>
              <a:t>Under the supervision of Professor Adel </a:t>
            </a:r>
            <a:r>
              <a:rPr lang="en-US" dirty="0" err="1">
                <a:solidFill>
                  <a:srgbClr val="000000"/>
                </a:solidFill>
              </a:rPr>
              <a:t>Nasiri</a:t>
            </a:r>
            <a:endParaRPr lang="en-US" dirty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3793867" cy="311102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Class-DE Converter Design: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25% duty cycle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ZVS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(zero voltage switching) &amp; </a:t>
            </a:r>
            <a:b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ZVDS (zero derivative voltage switching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+"/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Shunt capacitors for improved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efficiency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+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Advantages of both class-E and class-D</a:t>
            </a:r>
            <a:endParaRPr lang="en-US" sz="15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09509" y="2681540"/>
            <a:ext cx="3948691" cy="3347879"/>
            <a:chOff x="4509509" y="2681540"/>
            <a:chExt cx="3948691" cy="3347879"/>
          </a:xfrm>
        </p:grpSpPr>
        <p:pic>
          <p:nvPicPr>
            <p:cNvPr id="8" name="Picture 7" descr="CircuitA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839"/>
            <a:stretch/>
          </p:blipFill>
          <p:spPr>
            <a:xfrm>
              <a:off x="4509509" y="2681540"/>
              <a:ext cx="3948691" cy="277126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859658" y="5506199"/>
              <a:ext cx="33870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4: Class-DE Power Amplifier Circuit</a:t>
              </a:r>
            </a:p>
            <a:p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 bwMode="auto">
          <a:xfrm>
            <a:off x="685800" y="905154"/>
            <a:ext cx="7772400" cy="9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0517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205142" y="2160597"/>
            <a:ext cx="145623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EC9F11"/>
                </a:solidFill>
                <a:latin typeface="Times New Roman"/>
                <a:cs typeface="Times New Roman"/>
              </a:rPr>
              <a:t>Starting with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[3]</a:t>
            </a:r>
            <a:endParaRPr lang="en-US" sz="15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5" name="Picture 14" descr="Screen Shot 2016-07-23 at 11.07.31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55"/>
          <a:stretch/>
        </p:blipFill>
        <p:spPr>
          <a:xfrm>
            <a:off x="5205142" y="2483762"/>
            <a:ext cx="3253058" cy="3228571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685800" y="905154"/>
            <a:ext cx="7772400" cy="9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85800" y="2774125"/>
            <a:ext cx="4212777" cy="2299718"/>
            <a:chOff x="451556" y="3085716"/>
            <a:chExt cx="4212777" cy="2299718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378"/>
            <a:stretch/>
          </p:blipFill>
          <p:spPr>
            <a:xfrm>
              <a:off x="685800" y="3085716"/>
              <a:ext cx="3754309" cy="1870544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451556" y="5108435"/>
              <a:ext cx="421277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/>
                  <a:cs typeface="Times New Roman"/>
                </a:rPr>
                <a:t>Figure 5</a:t>
              </a:r>
              <a:r>
                <a:rPr lang="en-US" sz="1200" dirty="0" smtClean="0">
                  <a:latin typeface="Times New Roman"/>
                  <a:cs typeface="Times New Roman"/>
                </a:rPr>
                <a:t>: </a:t>
              </a:r>
              <a:r>
                <a:rPr lang="en-US" sz="1200" dirty="0"/>
                <a:t>Class-DE Power Amplifier with Inductive Coils and Load</a:t>
              </a:r>
              <a:r>
                <a:rPr lang="en-US" sz="1200" dirty="0" smtClean="0">
                  <a:effectLst/>
                </a:rPr>
                <a:t> 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</p:grpSp>
      <p:cxnSp>
        <p:nvCxnSpPr>
          <p:cNvPr id="40" name="Straight Arrow Connector 39"/>
          <p:cNvCxnSpPr/>
          <p:nvPr/>
        </p:nvCxnSpPr>
        <p:spPr>
          <a:xfrm flipV="1">
            <a:off x="3546910" y="3122751"/>
            <a:ext cx="290629" cy="2930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2600421" y="2978169"/>
            <a:ext cx="493408" cy="4454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3613520" y="2521257"/>
            <a:ext cx="1612901" cy="529905"/>
            <a:chOff x="3837538" y="2532083"/>
            <a:chExt cx="1612901" cy="529905"/>
          </a:xfrm>
        </p:grpSpPr>
        <p:pic>
          <p:nvPicPr>
            <p:cNvPr id="43" name="Picture 42" descr="Screen Shot 2016-07-25 at 5.32.12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7538" y="2542003"/>
              <a:ext cx="1612900" cy="469900"/>
            </a:xfrm>
            <a:prstGeom prst="rect">
              <a:avLst/>
            </a:prstGeom>
          </p:spPr>
        </p:pic>
        <p:sp>
          <p:nvSpPr>
            <p:cNvPr id="39" name="Rounded Rectangle 38"/>
            <p:cNvSpPr/>
            <p:nvPr/>
          </p:nvSpPr>
          <p:spPr>
            <a:xfrm>
              <a:off x="3837539" y="2532083"/>
              <a:ext cx="1612900" cy="529905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047080" y="2132405"/>
            <a:ext cx="1053197" cy="819195"/>
            <a:chOff x="2047080" y="2132405"/>
            <a:chExt cx="1053197" cy="819195"/>
          </a:xfrm>
        </p:grpSpPr>
        <p:pic>
          <p:nvPicPr>
            <p:cNvPr id="44" name="Picture 43" descr="Screen Shot 2016-07-25 at 5.38.00 P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7080" y="2132405"/>
              <a:ext cx="1046749" cy="819195"/>
            </a:xfrm>
            <a:prstGeom prst="rect">
              <a:avLst/>
            </a:prstGeom>
          </p:spPr>
        </p:pic>
        <p:sp>
          <p:nvSpPr>
            <p:cNvPr id="41" name="Rounded Rectangle 40"/>
            <p:cNvSpPr/>
            <p:nvPr/>
          </p:nvSpPr>
          <p:spPr>
            <a:xfrm>
              <a:off x="2053528" y="2246586"/>
              <a:ext cx="1046749" cy="643972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373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85800" y="905154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16228" y="2467564"/>
            <a:ext cx="3362252" cy="2715221"/>
            <a:chOff x="102109" y="1932467"/>
            <a:chExt cx="2452747" cy="1954394"/>
          </a:xfrm>
        </p:grpSpPr>
        <p:pic>
          <p:nvPicPr>
            <p:cNvPr id="17" name="Picture 16" descr="CurrentPathsSchematic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563" r="66565" b="5788"/>
            <a:stretch/>
          </p:blipFill>
          <p:spPr>
            <a:xfrm>
              <a:off x="102109" y="2160597"/>
              <a:ext cx="2452747" cy="1726264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916616" y="1932467"/>
              <a:ext cx="960443" cy="426061"/>
              <a:chOff x="916616" y="1932467"/>
              <a:chExt cx="960443" cy="426061"/>
            </a:xfrm>
          </p:grpSpPr>
          <p:pic>
            <p:nvPicPr>
              <p:cNvPr id="19" name="Picture 18" descr="Screen Shot 2016-07-25 at 6.01.01 P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6616" y="1932467"/>
                <a:ext cx="960443" cy="426061"/>
              </a:xfrm>
              <a:prstGeom prst="rect">
                <a:avLst/>
              </a:prstGeom>
            </p:spPr>
          </p:pic>
          <p:sp>
            <p:nvSpPr>
              <p:cNvPr id="20" name="Rounded Rectangle 19"/>
              <p:cNvSpPr/>
              <p:nvPr/>
            </p:nvSpPr>
            <p:spPr>
              <a:xfrm>
                <a:off x="968011" y="1944225"/>
                <a:ext cx="842856" cy="395585"/>
              </a:xfrm>
              <a:prstGeom prst="roundRect">
                <a:avLst/>
              </a:prstGeom>
              <a:solidFill>
                <a:schemeClr val="lt1">
                  <a:alpha val="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600149" y="2362066"/>
            <a:ext cx="3770092" cy="2774676"/>
            <a:chOff x="94071" y="3852854"/>
            <a:chExt cx="2460785" cy="2073304"/>
          </a:xfrm>
        </p:grpSpPr>
        <p:pic>
          <p:nvPicPr>
            <p:cNvPr id="22" name="Picture 21" descr="CurrentPathsSchematic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07" t="49609" r="32358" b="6265"/>
            <a:stretch/>
          </p:blipFill>
          <p:spPr>
            <a:xfrm>
              <a:off x="94071" y="4221212"/>
              <a:ext cx="2460785" cy="1704946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1015048" y="3852854"/>
              <a:ext cx="914118" cy="457059"/>
              <a:chOff x="1015048" y="3852854"/>
              <a:chExt cx="914118" cy="457059"/>
            </a:xfrm>
          </p:grpSpPr>
          <p:pic>
            <p:nvPicPr>
              <p:cNvPr id="24" name="Picture 23" descr="Screen Shot 2016-07-25 at 6.07.42 PM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5048" y="3852854"/>
                <a:ext cx="914118" cy="457059"/>
              </a:xfrm>
              <a:prstGeom prst="rect">
                <a:avLst/>
              </a:prstGeom>
            </p:spPr>
          </p:pic>
          <p:sp>
            <p:nvSpPr>
              <p:cNvPr id="25" name="Rounded Rectangle 24"/>
              <p:cNvSpPr/>
              <p:nvPr/>
            </p:nvSpPr>
            <p:spPr>
              <a:xfrm>
                <a:off x="1026806" y="3852854"/>
                <a:ext cx="885529" cy="457059"/>
              </a:xfrm>
              <a:prstGeom prst="roundRect">
                <a:avLst/>
              </a:prstGeom>
              <a:solidFill>
                <a:schemeClr val="lt1">
                  <a:alpha val="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703303" y="2362066"/>
            <a:ext cx="3776364" cy="2976180"/>
            <a:chOff x="2554856" y="1873677"/>
            <a:chExt cx="2416723" cy="2013184"/>
          </a:xfrm>
        </p:grpSpPr>
        <p:pic>
          <p:nvPicPr>
            <p:cNvPr id="27" name="Picture 26" descr="CurrentPathsSchematic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565" b="55400"/>
            <a:stretch/>
          </p:blipFill>
          <p:spPr>
            <a:xfrm>
              <a:off x="2554856" y="2148837"/>
              <a:ext cx="2416723" cy="1738024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3326399" y="1873677"/>
              <a:ext cx="941287" cy="431500"/>
              <a:chOff x="3326399" y="1873677"/>
              <a:chExt cx="941287" cy="431500"/>
            </a:xfrm>
          </p:grpSpPr>
          <p:pic>
            <p:nvPicPr>
              <p:cNvPr id="29" name="Picture 28" descr="Screen Shot 2016-07-25 at 6.07.49 PM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44735" y="1875642"/>
                <a:ext cx="904616" cy="419742"/>
              </a:xfrm>
              <a:prstGeom prst="rect">
                <a:avLst/>
              </a:prstGeom>
            </p:spPr>
          </p:pic>
          <p:sp>
            <p:nvSpPr>
              <p:cNvPr id="30" name="Rounded Rectangle 29"/>
              <p:cNvSpPr/>
              <p:nvPr/>
            </p:nvSpPr>
            <p:spPr>
              <a:xfrm>
                <a:off x="3326399" y="1873677"/>
                <a:ext cx="941287" cy="431500"/>
              </a:xfrm>
              <a:prstGeom prst="roundRect">
                <a:avLst/>
              </a:prstGeom>
              <a:solidFill>
                <a:schemeClr val="lt1">
                  <a:alpha val="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600149" y="2089939"/>
            <a:ext cx="3991815" cy="3365890"/>
            <a:chOff x="2554856" y="3733499"/>
            <a:chExt cx="2547922" cy="2275904"/>
          </a:xfrm>
        </p:grpSpPr>
        <p:pic>
          <p:nvPicPr>
            <p:cNvPr id="32" name="Picture 31" descr="CurrentPathsSchematics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07" r="32616" b="55638"/>
            <a:stretch/>
          </p:blipFill>
          <p:spPr>
            <a:xfrm>
              <a:off x="2554856" y="4221213"/>
              <a:ext cx="2547922" cy="1788190"/>
            </a:xfrm>
            <a:prstGeom prst="rect">
              <a:avLst/>
            </a:prstGeom>
          </p:spPr>
        </p:pic>
        <p:grpSp>
          <p:nvGrpSpPr>
            <p:cNvPr id="33" name="Group 32"/>
            <p:cNvGrpSpPr/>
            <p:nvPr/>
          </p:nvGrpSpPr>
          <p:grpSpPr>
            <a:xfrm>
              <a:off x="3372648" y="3733499"/>
              <a:ext cx="1032675" cy="487714"/>
              <a:chOff x="3223252" y="3822199"/>
              <a:chExt cx="1032675" cy="487714"/>
            </a:xfrm>
          </p:grpSpPr>
          <p:pic>
            <p:nvPicPr>
              <p:cNvPr id="34" name="Picture 33" descr="Screen Shot 2016-07-25 at 6.07.54 PM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5011" y="3858033"/>
                <a:ext cx="1014340" cy="445142"/>
              </a:xfrm>
              <a:prstGeom prst="rect">
                <a:avLst/>
              </a:prstGeom>
            </p:spPr>
          </p:pic>
          <p:sp>
            <p:nvSpPr>
              <p:cNvPr id="35" name="Rounded Rectangle 34"/>
              <p:cNvSpPr/>
              <p:nvPr/>
            </p:nvSpPr>
            <p:spPr>
              <a:xfrm>
                <a:off x="3223252" y="3822199"/>
                <a:ext cx="1032675" cy="487714"/>
              </a:xfrm>
              <a:prstGeom prst="roundRect">
                <a:avLst/>
              </a:prstGeom>
              <a:solidFill>
                <a:schemeClr val="lt1">
                  <a:alpha val="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4705609" y="2089938"/>
            <a:ext cx="10503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EC9F11"/>
                </a:solidFill>
                <a:latin typeface="Times New Roman"/>
                <a:cs typeface="Times New Roman"/>
              </a:rPr>
              <a:t>Continuing</a:t>
            </a:r>
            <a:endParaRPr lang="en-US" sz="1500" dirty="0">
              <a:solidFill>
                <a:srgbClr val="EC9F1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 descr="Screen Shot 2016-07-23 at 11.07.44 AM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27" b="8714"/>
          <a:stretch/>
        </p:blipFill>
        <p:spPr>
          <a:xfrm>
            <a:off x="4664333" y="2413103"/>
            <a:ext cx="4293761" cy="371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3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51556" y="3085716"/>
            <a:ext cx="4212777" cy="2299718"/>
            <a:chOff x="451556" y="3085716"/>
            <a:chExt cx="4212777" cy="229971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378"/>
            <a:stretch/>
          </p:blipFill>
          <p:spPr>
            <a:xfrm>
              <a:off x="685800" y="3085716"/>
              <a:ext cx="3754309" cy="1870544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51556" y="5108435"/>
              <a:ext cx="421277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/>
                  <a:cs typeface="Times New Roman"/>
                </a:rPr>
                <a:t>Figure 5</a:t>
              </a:r>
              <a:r>
                <a:rPr lang="en-US" sz="1200" dirty="0" smtClean="0">
                  <a:latin typeface="Times New Roman"/>
                  <a:cs typeface="Times New Roman"/>
                </a:rPr>
                <a:t>: </a:t>
              </a:r>
              <a:r>
                <a:rPr lang="en-US" sz="1200" dirty="0"/>
                <a:t>Class-DE Power Amplifier with Inductive Coils and Load</a:t>
              </a:r>
              <a:r>
                <a:rPr lang="en-US" sz="1200" dirty="0" smtClean="0">
                  <a:effectLst/>
                </a:rPr>
                <a:t> 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27699" y="2119654"/>
            <a:ext cx="2616200" cy="3838263"/>
            <a:chOff x="5033433" y="2119654"/>
            <a:chExt cx="2616200" cy="3838263"/>
          </a:xfrm>
        </p:grpSpPr>
        <p:sp>
          <p:nvSpPr>
            <p:cNvPr id="14" name="TextBox 13"/>
            <p:cNvSpPr txBox="1"/>
            <p:nvPr/>
          </p:nvSpPr>
          <p:spPr>
            <a:xfrm>
              <a:off x="5033433" y="2119654"/>
              <a:ext cx="72971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EC9F11"/>
                  </a:solidFill>
                  <a:latin typeface="Times New Roman"/>
                  <a:cs typeface="Times New Roman"/>
                </a:rPr>
                <a:t>Finally</a:t>
              </a:r>
              <a:endParaRPr lang="en-US" sz="1500" dirty="0">
                <a:solidFill>
                  <a:srgbClr val="EC9F11"/>
                </a:solidFill>
                <a:latin typeface="Times New Roman"/>
                <a:cs typeface="Times New Roman"/>
              </a:endParaRPr>
            </a:p>
          </p:txBody>
        </p:sp>
        <p:pic>
          <p:nvPicPr>
            <p:cNvPr id="9" name="Picture 8" descr="Screen Shot 2016-07-23 at 12.12.05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3433" y="2452717"/>
              <a:ext cx="2616200" cy="3505200"/>
            </a:xfrm>
            <a:prstGeom prst="rect">
              <a:avLst/>
            </a:prstGeom>
          </p:spPr>
        </p:pic>
      </p:grpSp>
      <p:sp>
        <p:nvSpPr>
          <p:cNvPr id="16" name="Title 1"/>
          <p:cNvSpPr txBox="1">
            <a:spLocks/>
          </p:cNvSpPr>
          <p:nvPr/>
        </p:nvSpPr>
        <p:spPr bwMode="auto">
          <a:xfrm>
            <a:off x="685800" y="905154"/>
            <a:ext cx="7772400" cy="9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  <p:pic>
        <p:nvPicPr>
          <p:cNvPr id="7" name="Picture 6" descr="Screen Shot 2016-07-26 at 9.54.3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309" y="4547602"/>
            <a:ext cx="1704491" cy="141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59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730344" y="1940899"/>
            <a:ext cx="3683312" cy="4415451"/>
            <a:chOff x="5003488" y="2070860"/>
            <a:chExt cx="3683312" cy="4415451"/>
          </a:xfrm>
        </p:grpSpPr>
        <p:pic>
          <p:nvPicPr>
            <p:cNvPr id="14" name="Picture 1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397" y="2070860"/>
              <a:ext cx="3377804" cy="406477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5003488" y="6209312"/>
              <a:ext cx="36833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/>
                  <a:cs typeface="Times New Roman"/>
                </a:rPr>
                <a:t>Figure </a:t>
              </a:r>
              <a:r>
                <a:rPr lang="en-US" sz="1200" dirty="0" smtClean="0">
                  <a:latin typeface="Times New Roman"/>
                  <a:cs typeface="Times New Roman"/>
                </a:rPr>
                <a:t>6: </a:t>
              </a:r>
              <a:r>
                <a:rPr lang="en-US" sz="1200" dirty="0">
                  <a:latin typeface="Times New Roman"/>
                  <a:cs typeface="Times New Roman"/>
                </a:rPr>
                <a:t>Waveforms of a Class-DE Power Amplifier</a:t>
              </a:r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 bwMode="auto">
          <a:xfrm>
            <a:off x="685800" y="905154"/>
            <a:ext cx="7772400" cy="9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54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446233" y="1891386"/>
            <a:ext cx="3683312" cy="4415451"/>
            <a:chOff x="5003488" y="2070860"/>
            <a:chExt cx="3683312" cy="4415451"/>
          </a:xfrm>
        </p:grpSpPr>
        <p:pic>
          <p:nvPicPr>
            <p:cNvPr id="14" name="Picture 1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397" y="2070860"/>
              <a:ext cx="3377804" cy="406477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5003488" y="6209312"/>
              <a:ext cx="36833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/>
                  <a:cs typeface="Times New Roman"/>
                </a:rPr>
                <a:t>Figure </a:t>
              </a:r>
              <a:r>
                <a:rPr lang="en-US" sz="1200" dirty="0" smtClean="0">
                  <a:latin typeface="Times New Roman"/>
                  <a:cs typeface="Times New Roman"/>
                </a:rPr>
                <a:t>6: </a:t>
              </a:r>
              <a:r>
                <a:rPr lang="en-US" sz="1200" dirty="0">
                  <a:latin typeface="Times New Roman"/>
                  <a:cs typeface="Times New Roman"/>
                </a:rPr>
                <a:t>Waveforms of a Class-DE Power Amplifier</a:t>
              </a:r>
            </a:p>
          </p:txBody>
        </p:sp>
      </p:grpSp>
      <p:pic>
        <p:nvPicPr>
          <p:cNvPr id="3" name="Picture 2" descr="Screen Shot 2016-07-23 at 12.13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3439162"/>
            <a:ext cx="3314700" cy="1130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72100" y="3132667"/>
            <a:ext cx="249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C9F11"/>
                </a:solidFill>
                <a:latin typeface="Times New Roman"/>
                <a:cs typeface="Times New Roman"/>
              </a:rPr>
              <a:t>ZVS and ZVDS apply as</a:t>
            </a:r>
            <a:endParaRPr lang="en-US" dirty="0">
              <a:solidFill>
                <a:srgbClr val="EC9F11"/>
              </a:solidFill>
              <a:latin typeface="Times New Roman"/>
              <a:cs typeface="Times New Roman"/>
            </a:endParaRPr>
          </a:p>
        </p:txBody>
      </p:sp>
      <p:sp>
        <p:nvSpPr>
          <p:cNvPr id="8" name="Oval 7"/>
          <p:cNvSpPr/>
          <p:nvPr/>
        </p:nvSpPr>
        <p:spPr>
          <a:xfrm>
            <a:off x="2864556" y="3132667"/>
            <a:ext cx="169333" cy="111667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3964004" y="3132667"/>
            <a:ext cx="169333" cy="111667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85800" y="905154"/>
            <a:ext cx="7772400" cy="9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7628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05154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75642"/>
            <a:ext cx="7772400" cy="376315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Inductive Coupling of Two Planar Coils:</a:t>
            </a: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Ethan Zimany’s research [4] is on design of highly inductive-coupled two planar coils</a:t>
            </a: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To Maximize k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Reduce the gap (2mm)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Increasing the ferrite area</a:t>
            </a:r>
            <a:b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 Increase in flux 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coupling</a:t>
            </a:r>
            <a:b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</a:br>
            <a: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Increase </a:t>
            </a:r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in inductance of the 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coils</a:t>
            </a:r>
            <a:b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</a:br>
            <a: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Decrease </a:t>
            </a:r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in flux density (less heat loss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)</a:t>
            </a:r>
            <a:endParaRPr 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view 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136" y="3244334"/>
            <a:ext cx="1991585" cy="1481326"/>
          </a:xfrm>
          <a:prstGeom prst="rect">
            <a:avLst/>
          </a:prstGeom>
        </p:spPr>
      </p:pic>
      <p:pic>
        <p:nvPicPr>
          <p:cNvPr id="9" name="Picture 8" descr="view 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446" y="4849754"/>
            <a:ext cx="2143347" cy="123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08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308249"/>
            <a:ext cx="7772400" cy="970488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Matlab/Simulink Simulation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2182906" cy="105810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Simulation Settings: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Coupled N=16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k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=0.9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10967" y="3585882"/>
            <a:ext cx="7137400" cy="2888124"/>
            <a:chOff x="910967" y="3585882"/>
            <a:chExt cx="7137400" cy="2888124"/>
          </a:xfrm>
        </p:grpSpPr>
        <p:pic>
          <p:nvPicPr>
            <p:cNvPr id="7" name="Picture 6" descr="Screen Shot 2016-07-23 at 12.32.54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967" y="3585882"/>
              <a:ext cx="7137400" cy="2514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345853" y="6166229"/>
              <a:ext cx="42676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Table 1: Circuit Component Values for Full Load Design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3402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01650" y="2241550"/>
            <a:ext cx="8140700" cy="4347508"/>
            <a:chOff x="501650" y="2241550"/>
            <a:chExt cx="8140700" cy="4347508"/>
          </a:xfrm>
        </p:grpSpPr>
        <p:pic>
          <p:nvPicPr>
            <p:cNvPr id="10" name="Picture 9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650" y="2241550"/>
              <a:ext cx="8140700" cy="41148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50852" y="6281281"/>
              <a:ext cx="49071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7: Circuit of the Proposed System Created Using Simulink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0426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880035" y="2750060"/>
            <a:ext cx="2727805" cy="2034988"/>
            <a:chOff x="880035" y="2775466"/>
            <a:chExt cx="2727805" cy="2034988"/>
          </a:xfrm>
        </p:grpSpPr>
        <p:pic>
          <p:nvPicPr>
            <p:cNvPr id="13" name="Picture 12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230" y="2775466"/>
              <a:ext cx="2329180" cy="1676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80035" y="4502677"/>
              <a:ext cx="27278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8: Inside of the PWM Block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97043" y="2124591"/>
            <a:ext cx="4915647" cy="3285927"/>
            <a:chOff x="3797043" y="2124591"/>
            <a:chExt cx="4915647" cy="3285927"/>
          </a:xfrm>
        </p:grpSpPr>
        <p:pic>
          <p:nvPicPr>
            <p:cNvPr id="14" name="Picture 13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7043" y="2124591"/>
              <a:ext cx="4915647" cy="297815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418381" y="5102741"/>
              <a:ext cx="16466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9: PWM Plot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698984" y="1066375"/>
            <a:ext cx="3561365" cy="1470025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Who am I?</a:t>
            </a:r>
            <a:endParaRPr lang="en-US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6687" y="2925569"/>
            <a:ext cx="5535254" cy="2295502"/>
          </a:xfrm>
        </p:spPr>
        <p:txBody>
          <a:bodyPr rtlCol="0">
            <a:noAutofit/>
          </a:bodyPr>
          <a:lstStyle/>
          <a:p>
            <a:pPr marL="457200" indent="-4572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Electrical and Electronics Engineering Bachelors Degree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at Dokuz Eylul University Turkey (2008 - 2012)</a:t>
            </a:r>
          </a:p>
          <a:p>
            <a:pPr marL="457200" indent="-4572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T.C. Ministry of National Education Scholarship Award (2012)</a:t>
            </a:r>
          </a:p>
          <a:p>
            <a:pPr marL="457200" indent="-4572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English as Second Language Program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at The University of Pennsylvania (2013 - 2014)</a:t>
            </a:r>
          </a:p>
          <a:p>
            <a:pPr marL="457200" indent="-4572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Electrical Engineering Master of Science Degree 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at The University of Wisconsin - Milwaukee (2014 - 2016)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pic>
        <p:nvPicPr>
          <p:cNvPr id="6" name="Picture 5" descr="10698594_10205097250535288_3549338677663380536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29" t="31974" r="36853" b="29264"/>
          <a:stretch/>
        </p:blipFill>
        <p:spPr>
          <a:xfrm>
            <a:off x="759408" y="2943687"/>
            <a:ext cx="2697047" cy="227738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65404" y="5259855"/>
            <a:ext cx="16213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Contact </a:t>
            </a:r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Info: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  <a:hlinkClick r:id="rId4"/>
              </a:rPr>
              <a:t>abbiten@uwm.edu</a:t>
            </a:r>
            <a:endParaRPr 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Times New Roman"/>
                <a:cs typeface="Times New Roman"/>
              </a:rPr>
              <a:t>414-5262003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77234" y="2029693"/>
            <a:ext cx="8404865" cy="4322637"/>
            <a:chOff x="277234" y="2029693"/>
            <a:chExt cx="8404865" cy="4322637"/>
          </a:xfrm>
        </p:grpSpPr>
        <p:sp>
          <p:nvSpPr>
            <p:cNvPr id="3" name="TextBox 2"/>
            <p:cNvSpPr txBox="1"/>
            <p:nvPr/>
          </p:nvSpPr>
          <p:spPr>
            <a:xfrm>
              <a:off x="277234" y="5829110"/>
              <a:ext cx="84048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Times New Roman"/>
                  <a:cs typeface="Times New Roman"/>
                </a:rPr>
                <a:t>Figure </a:t>
              </a:r>
              <a:r>
                <a:rPr lang="en-US" sz="1400" dirty="0" smtClean="0">
                  <a:latin typeface="Times New Roman"/>
                  <a:cs typeface="Times New Roman"/>
                </a:rPr>
                <a:t>10: </a:t>
              </a:r>
              <a:r>
                <a:rPr lang="en-US" sz="1400" dirty="0">
                  <a:latin typeface="Times New Roman"/>
                  <a:cs typeface="Times New Roman"/>
                </a:rPr>
                <a:t>Current, Voltage, PWM vs. Time </a:t>
              </a:r>
              <a:r>
                <a:rPr lang="en-US" sz="1400" dirty="0" smtClean="0">
                  <a:latin typeface="Times New Roman"/>
                  <a:cs typeface="Times New Roman"/>
                </a:rPr>
                <a:t>(top to bottom) </a:t>
              </a:r>
              <a:r>
                <a:rPr lang="en-US" sz="1400" dirty="0">
                  <a:latin typeface="Times New Roman"/>
                  <a:cs typeface="Times New Roman"/>
                </a:rPr>
                <a:t>Waveforms of the Top Switch </a:t>
              </a:r>
              <a:r>
                <a:rPr lang="en-US" sz="1400" i="1" dirty="0" smtClean="0">
                  <a:latin typeface="Times New Roman"/>
                  <a:cs typeface="Times New Roman"/>
                </a:rPr>
                <a:t>S</a:t>
              </a:r>
              <a:r>
                <a:rPr lang="en-US" sz="1400" i="1" baseline="-25000" dirty="0" smtClean="0">
                  <a:latin typeface="Times New Roman"/>
                  <a:cs typeface="Times New Roman"/>
                </a:rPr>
                <a:t>2</a:t>
              </a:r>
              <a:r>
                <a:rPr lang="en-US" sz="1400" i="1" dirty="0" smtClean="0">
                  <a:latin typeface="Times New Roman"/>
                  <a:cs typeface="Times New Roman"/>
                </a:rPr>
                <a:t> </a:t>
              </a:r>
              <a:r>
                <a:rPr lang="en-US" sz="1400" dirty="0" smtClean="0">
                  <a:latin typeface="Times New Roman"/>
                  <a:cs typeface="Times New Roman"/>
                </a:rPr>
                <a:t>for </a:t>
              </a:r>
              <a:r>
                <a:rPr lang="en-US" sz="1400" dirty="0">
                  <a:latin typeface="Times New Roman"/>
                  <a:cs typeface="Times New Roman"/>
                </a:rPr>
                <a:t>Full Load Design</a:t>
              </a:r>
            </a:p>
            <a:p>
              <a:endParaRPr lang="en-US" sz="1400" dirty="0">
                <a:latin typeface="Times New Roman"/>
                <a:cs typeface="Times New Roman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08175" y="2029693"/>
              <a:ext cx="7364424" cy="3799417"/>
              <a:chOff x="508175" y="2029693"/>
              <a:chExt cx="7364424" cy="3799417"/>
            </a:xfrm>
          </p:grpSpPr>
          <p:pic>
            <p:nvPicPr>
              <p:cNvPr id="8" name="Picture 7"/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56066" y="2029693"/>
                <a:ext cx="6416533" cy="3799417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15422" y="2369445"/>
                <a:ext cx="4314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I</a:t>
                </a:r>
                <a:r>
                  <a:rPr lang="en-US" i="1" baseline="-25000" dirty="0" smtClean="0"/>
                  <a:t>S2</a:t>
                </a:r>
                <a:endParaRPr lang="en-US" i="1" baseline="-250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85800" y="3657221"/>
                <a:ext cx="5042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/>
                  <a:t>V</a:t>
                </a:r>
                <a:r>
                  <a:rPr lang="en-US" i="1" baseline="-25000" dirty="0" smtClean="0"/>
                  <a:t>S2</a:t>
                </a:r>
                <a:endParaRPr lang="en-US" i="1" baseline="-250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08175" y="4867112"/>
                <a:ext cx="7632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PWM</a:t>
                </a:r>
                <a:endParaRPr lang="en-US" i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302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0" y="1905525"/>
            <a:ext cx="9238426" cy="4450825"/>
            <a:chOff x="0" y="1905525"/>
            <a:chExt cx="9238426" cy="445082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079" y="1905525"/>
              <a:ext cx="6522508" cy="399169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85800" y="3657221"/>
              <a:ext cx="584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V</a:t>
              </a:r>
              <a:r>
                <a:rPr lang="en-US" i="1" baseline="-25000" dirty="0" smtClean="0"/>
                <a:t>CS2</a:t>
              </a:r>
              <a:endParaRPr lang="en-US" i="1" baseline="-250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1599" y="2388442"/>
              <a:ext cx="5118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CS2</a:t>
              </a:r>
              <a:endParaRPr lang="en-US" i="1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8175" y="5051778"/>
              <a:ext cx="763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PWM</a:t>
              </a:r>
              <a:endParaRPr lang="en-US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0" y="5833130"/>
              <a:ext cx="92384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Figure </a:t>
              </a:r>
              <a:r>
                <a:rPr lang="en-US" sz="1400" dirty="0" smtClean="0">
                  <a:latin typeface="Times New Roman"/>
                  <a:cs typeface="Times New Roman"/>
                </a:rPr>
                <a:t>11: </a:t>
              </a:r>
              <a:r>
                <a:rPr lang="en-US" sz="1400" dirty="0">
                  <a:latin typeface="Times New Roman"/>
                  <a:cs typeface="Times New Roman"/>
                </a:rPr>
                <a:t>Current, Voltage, PWM vs. Time </a:t>
              </a:r>
              <a:r>
                <a:rPr lang="en-US" sz="1400" dirty="0" smtClean="0">
                  <a:latin typeface="Times New Roman"/>
                  <a:cs typeface="Times New Roman"/>
                </a:rPr>
                <a:t>(top to bottom) </a:t>
              </a:r>
              <a:r>
                <a:rPr lang="en-US" sz="1400" dirty="0">
                  <a:latin typeface="Times New Roman"/>
                  <a:cs typeface="Times New Roman"/>
                </a:rPr>
                <a:t>Waveforms of the Top </a:t>
              </a:r>
              <a:r>
                <a:rPr lang="en-US" sz="1400" dirty="0"/>
                <a:t>Top Shunt Capacitor </a:t>
              </a:r>
              <a:r>
                <a:rPr lang="en-US" sz="1400" i="1" dirty="0"/>
                <a:t>C</a:t>
              </a:r>
              <a:r>
                <a:rPr lang="en-US" sz="1400" i="1" baseline="-25000" dirty="0"/>
                <a:t>S2</a:t>
              </a:r>
              <a:r>
                <a:rPr lang="en-US" sz="1400" dirty="0"/>
                <a:t> </a:t>
              </a:r>
              <a:r>
                <a:rPr lang="en-US" sz="1400" dirty="0" smtClean="0">
                  <a:latin typeface="Times New Roman"/>
                  <a:cs typeface="Times New Roman"/>
                </a:rPr>
                <a:t>Full </a:t>
              </a:r>
              <a:r>
                <a:rPr lang="en-US" sz="1400" dirty="0">
                  <a:latin typeface="Times New Roman"/>
                  <a:cs typeface="Times New Roman"/>
                </a:rPr>
                <a:t>Load Design</a:t>
              </a:r>
            </a:p>
            <a:p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102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-56628" y="1905525"/>
            <a:ext cx="9072591" cy="4424539"/>
            <a:chOff x="-56628" y="1905525"/>
            <a:chExt cx="9072591" cy="4424539"/>
          </a:xfrm>
        </p:grpSpPr>
        <p:grpSp>
          <p:nvGrpSpPr>
            <p:cNvPr id="8" name="Group 7"/>
            <p:cNvGrpSpPr/>
            <p:nvPr/>
          </p:nvGrpSpPr>
          <p:grpSpPr>
            <a:xfrm>
              <a:off x="-56628" y="1905525"/>
              <a:ext cx="9072591" cy="4424539"/>
              <a:chOff x="-56628" y="1905525"/>
              <a:chExt cx="9072591" cy="4424539"/>
            </a:xfrm>
          </p:grpSpPr>
          <p:pic>
            <p:nvPicPr>
              <p:cNvPr id="9" name="Picture 8"/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2511" y="1905525"/>
                <a:ext cx="7275689" cy="395252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-56628" y="5806844"/>
                <a:ext cx="907259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Times New Roman"/>
                    <a:cs typeface="Times New Roman"/>
                  </a:rPr>
                  <a:t>Figure 12: Primary </a:t>
                </a:r>
                <a:r>
                  <a:rPr lang="en-US" sz="1400" dirty="0">
                    <a:latin typeface="Times New Roman"/>
                    <a:cs typeface="Times New Roman"/>
                  </a:rPr>
                  <a:t>Coil Voltage, Secondary Coil Voltage, Primary Coil Current, Secondary Coil Current </a:t>
                </a:r>
                <a:r>
                  <a:rPr lang="en-US" sz="1400" dirty="0" smtClean="0">
                    <a:latin typeface="Times New Roman"/>
                    <a:cs typeface="Times New Roman"/>
                  </a:rPr>
                  <a:t>(top to bottom) </a:t>
                </a:r>
                <a:r>
                  <a:rPr lang="en-US" sz="1400" dirty="0">
                    <a:latin typeface="Times New Roman"/>
                    <a:cs typeface="Times New Roman"/>
                  </a:rPr>
                  <a:t>vs. </a:t>
                </a:r>
                <a:endParaRPr lang="en-US" sz="1400" dirty="0" smtClean="0">
                  <a:latin typeface="Times New Roman"/>
                  <a:cs typeface="Times New Roman"/>
                </a:endParaRPr>
              </a:p>
              <a:p>
                <a:pPr algn="ctr"/>
                <a:r>
                  <a:rPr lang="en-US" sz="1400" dirty="0" smtClean="0">
                    <a:latin typeface="Times New Roman"/>
                    <a:cs typeface="Times New Roman"/>
                  </a:rPr>
                  <a:t>Time Wave </a:t>
                </a:r>
                <a:r>
                  <a:rPr lang="en-US" sz="1400" dirty="0">
                    <a:latin typeface="Times New Roman"/>
                    <a:cs typeface="Times New Roman"/>
                  </a:rPr>
                  <a:t>Forms for Full Load Design</a:t>
                </a:r>
                <a:r>
                  <a:rPr lang="en-US" sz="1400" dirty="0" smtClean="0">
                    <a:effectLst/>
                    <a:latin typeface="Times New Roman"/>
                    <a:cs typeface="Times New Roman"/>
                  </a:rPr>
                  <a:t> </a:t>
                </a:r>
                <a:endParaRPr lang="en-US" sz="1400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536882" y="2203776"/>
              <a:ext cx="6456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V</a:t>
              </a:r>
              <a:r>
                <a:rPr lang="en-US" i="1" baseline="-25000" dirty="0" smtClean="0"/>
                <a:t>prim</a:t>
              </a:r>
              <a:endParaRPr lang="en-US" i="1" baseline="-25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36882" y="3244334"/>
              <a:ext cx="5541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V</a:t>
              </a:r>
              <a:r>
                <a:rPr lang="en-US" i="1" baseline="-25000" dirty="0" smtClean="0"/>
                <a:t>sec</a:t>
              </a:r>
              <a:endParaRPr lang="en-US" i="1" baseline="-25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6882" y="4204732"/>
              <a:ext cx="5541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/>
                <a:t>I</a:t>
              </a:r>
              <a:r>
                <a:rPr lang="en-US" i="1" baseline="-25000" dirty="0" smtClean="0"/>
                <a:t>prim</a:t>
              </a:r>
              <a:endParaRPr lang="en-US" i="1" baseline="-25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8403" y="5004179"/>
              <a:ext cx="4812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sec</a:t>
              </a:r>
              <a:endParaRPr lang="en-US" i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1083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0390" y="2236615"/>
            <a:ext cx="8098554" cy="3878005"/>
            <a:chOff x="430390" y="2573108"/>
            <a:chExt cx="8098554" cy="3541513"/>
          </a:xfrm>
        </p:grpSpPr>
        <p:sp>
          <p:nvSpPr>
            <p:cNvPr id="7" name="TextBox 6"/>
            <p:cNvSpPr txBox="1"/>
            <p:nvPr/>
          </p:nvSpPr>
          <p:spPr>
            <a:xfrm>
              <a:off x="430390" y="5806844"/>
              <a:ext cx="80985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13: </a:t>
              </a:r>
              <a:r>
                <a:rPr lang="en-US" sz="1400" dirty="0"/>
                <a:t>Voltage, Current, and Power (top to bottom) vs. Time Waveforms of the Load for Full Load </a:t>
              </a:r>
              <a:r>
                <a:rPr lang="en-US" sz="1400" dirty="0" smtClean="0">
                  <a:latin typeface="Times New Roman"/>
                  <a:cs typeface="Times New Roman"/>
                </a:rPr>
                <a:t>Design</a:t>
              </a:r>
              <a:r>
                <a:rPr lang="en-US" sz="1400" dirty="0" smtClean="0">
                  <a:effectLst/>
                  <a:latin typeface="Times New Roman"/>
                  <a:cs typeface="Times New Roman"/>
                </a:rPr>
                <a:t> 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6681" y="2573108"/>
              <a:ext cx="5663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V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8929" y="3701272"/>
              <a:ext cx="5541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8403" y="5004179"/>
              <a:ext cx="5546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P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</p:grpSp>
      <p:pic>
        <p:nvPicPr>
          <p:cNvPr id="17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477" y="1832192"/>
            <a:ext cx="6465711" cy="391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6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3793867" cy="311102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Efficiency Calculations:</a:t>
            </a: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Method 1: Via Resistive Losses [</a:t>
            </a:r>
            <a:r>
              <a:rPr lang="en-US" sz="15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]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Series resistance of each component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Integration during conduction on the switches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Used in this paper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pic>
        <p:nvPicPr>
          <p:cNvPr id="7" name="Picture 6" descr="Screen Shot 2016-07-23 at 6.24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667" y="2103081"/>
            <a:ext cx="4541136" cy="404283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479667" y="5334000"/>
            <a:ext cx="4541136" cy="811914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5525"/>
            <a:ext cx="3793867" cy="1170697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Efficiency Calculations:</a:t>
            </a: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Method 1: Via Resistive Losses 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03722" y="3076222"/>
            <a:ext cx="7351889" cy="3527816"/>
            <a:chOff x="803722" y="3076222"/>
            <a:chExt cx="7351889" cy="3527816"/>
          </a:xfrm>
        </p:grpSpPr>
        <p:sp>
          <p:nvSpPr>
            <p:cNvPr id="9" name="TextBox 8"/>
            <p:cNvSpPr txBox="1"/>
            <p:nvPr/>
          </p:nvSpPr>
          <p:spPr>
            <a:xfrm>
              <a:off x="803722" y="3076222"/>
              <a:ext cx="7351889" cy="3162405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%open up the .mdl file first</a:t>
              </a:r>
            </a:p>
            <a:p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%change the load manually in the .mdl file itself</a:t>
              </a:r>
            </a:p>
            <a:p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%resistance values can be changed below based on real series resistance values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 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Rs1=0.12;Rcs=1e-5;Rlf=1.2;Rcf=1e-4;Rcc=1e-3;Rprim=1.4;Rsec=6.9e-3;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 </a:t>
              </a:r>
            </a:p>
            <a:p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%calculate the system efficiency by </a:t>
              </a:r>
            </a:p>
            <a:p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%setting up the </a:t>
              </a:r>
              <a:r>
                <a:rPr lang="en-US" sz="1050" dirty="0" err="1">
                  <a:solidFill>
                    <a:srgbClr val="008000"/>
                  </a:solidFill>
                  <a:latin typeface="Courier"/>
                  <a:cs typeface="Courier"/>
                </a:rPr>
                <a:t>freq</a:t>
              </a:r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 below in "</a:t>
              </a:r>
              <a:r>
                <a:rPr lang="en-US" sz="1050" dirty="0" err="1">
                  <a:solidFill>
                    <a:srgbClr val="008000"/>
                  </a:solidFill>
                  <a:latin typeface="Courier"/>
                  <a:cs typeface="Courier"/>
                </a:rPr>
                <a:t>set_param</a:t>
              </a:r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" command</a:t>
              </a:r>
            </a:p>
            <a:p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%changing </a:t>
              </a:r>
              <a:r>
                <a:rPr lang="en-US" sz="1050" dirty="0" err="1">
                  <a:solidFill>
                    <a:srgbClr val="008000"/>
                  </a:solidFill>
                  <a:latin typeface="Courier"/>
                  <a:cs typeface="Courier"/>
                </a:rPr>
                <a:t>freq</a:t>
              </a:r>
              <a:r>
                <a:rPr lang="en-US" sz="1050" dirty="0">
                  <a:solidFill>
                    <a:srgbClr val="008000"/>
                  </a:solidFill>
                  <a:latin typeface="Courier"/>
                  <a:cs typeface="Courier"/>
                </a:rPr>
                <a:t> will regulate the output voltage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 </a:t>
              </a:r>
            </a:p>
            <a:p>
              <a:r>
                <a:rPr lang="en-US" sz="1050" dirty="0" err="1">
                  <a:latin typeface="Courier"/>
                  <a:cs typeface="Courier"/>
                </a:rPr>
                <a:t>set_param</a:t>
              </a:r>
              <a:r>
                <a:rPr lang="en-US" sz="1050" dirty="0">
                  <a:latin typeface="Courier"/>
                  <a:cs typeface="Courier"/>
                </a:rPr>
                <a:t>('FCwoRec30/PWM/Triangle','Freq','30e3')</a:t>
              </a:r>
            </a:p>
            <a:p>
              <a:r>
                <a:rPr lang="en-US" sz="1050" dirty="0" err="1">
                  <a:latin typeface="Courier"/>
                  <a:cs typeface="Courier"/>
                </a:rPr>
                <a:t>sim</a:t>
              </a:r>
              <a:r>
                <a:rPr lang="en-US" sz="1050" dirty="0">
                  <a:latin typeface="Courier"/>
                  <a:cs typeface="Courier"/>
                </a:rPr>
                <a:t>('FCwoRec30')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 </a:t>
              </a:r>
            </a:p>
            <a:p>
              <a:r>
                <a:rPr lang="en-US" sz="1050" dirty="0" err="1">
                  <a:latin typeface="Courier"/>
                  <a:cs typeface="Courier"/>
                </a:rPr>
                <a:t>Pdiss</a:t>
              </a:r>
              <a:r>
                <a:rPr lang="en-US" sz="1050" dirty="0">
                  <a:latin typeface="Courier"/>
                  <a:cs typeface="Courier"/>
                </a:rPr>
                <a:t> = ([max(</a:t>
              </a:r>
              <a:r>
                <a:rPr lang="en-US" sz="1050" dirty="0" err="1">
                  <a:latin typeface="Courier"/>
                  <a:cs typeface="Courier"/>
                </a:rPr>
                <a:t>Irms</a:t>
              </a:r>
              <a:r>
                <a:rPr lang="en-US" sz="1050" dirty="0">
                  <a:latin typeface="Courier"/>
                  <a:cs typeface="Courier"/>
                </a:rPr>
                <a:t>)*</a:t>
              </a:r>
              <a:r>
                <a:rPr lang="en-US" sz="1050" dirty="0" err="1">
                  <a:latin typeface="Courier"/>
                  <a:cs typeface="Courier"/>
                </a:rPr>
                <a:t>sqrt</a:t>
              </a:r>
              <a:r>
                <a:rPr lang="en-US" sz="1050" dirty="0">
                  <a:latin typeface="Courier"/>
                  <a:cs typeface="Courier"/>
                </a:rPr>
                <a:t>(2)]^2)*[(Rs1/4)+(</a:t>
              </a:r>
              <a:r>
                <a:rPr lang="en-US" sz="1050" dirty="0" err="1">
                  <a:latin typeface="Courier"/>
                  <a:cs typeface="Courier"/>
                </a:rPr>
                <a:t>Rcs</a:t>
              </a:r>
              <a:r>
                <a:rPr lang="en-US" sz="1050" dirty="0">
                  <a:latin typeface="Courier"/>
                  <a:cs typeface="Courier"/>
                </a:rPr>
                <a:t>/8)+(</a:t>
              </a:r>
              <a:r>
                <a:rPr lang="en-US" sz="1050" dirty="0" err="1">
                  <a:latin typeface="Courier"/>
                  <a:cs typeface="Courier"/>
                </a:rPr>
                <a:t>Rlf</a:t>
              </a:r>
              <a:r>
                <a:rPr lang="en-US" sz="1050" dirty="0">
                  <a:latin typeface="Courier"/>
                  <a:cs typeface="Courier"/>
                </a:rPr>
                <a:t>/2)+(</a:t>
              </a:r>
              <a:r>
                <a:rPr lang="en-US" sz="1050" dirty="0" err="1">
                  <a:latin typeface="Courier"/>
                  <a:cs typeface="Courier"/>
                </a:rPr>
                <a:t>Rcf</a:t>
              </a:r>
              <a:r>
                <a:rPr lang="en-US" sz="1050" dirty="0">
                  <a:latin typeface="Courier"/>
                  <a:cs typeface="Courier"/>
                </a:rPr>
                <a:t>/2)+(</a:t>
              </a:r>
              <a:r>
                <a:rPr lang="en-US" sz="1050" dirty="0" err="1">
                  <a:latin typeface="Courier"/>
                  <a:cs typeface="Courier"/>
                </a:rPr>
                <a:t>Rcc</a:t>
              </a:r>
              <a:r>
                <a:rPr lang="en-US" sz="1050" dirty="0">
                  <a:latin typeface="Courier"/>
                  <a:cs typeface="Courier"/>
                </a:rPr>
                <a:t>/2)+(</a:t>
              </a:r>
              <a:r>
                <a:rPr lang="en-US" sz="1050" dirty="0" err="1">
                  <a:latin typeface="Courier"/>
                  <a:cs typeface="Courier"/>
                </a:rPr>
                <a:t>Rprim</a:t>
              </a:r>
              <a:r>
                <a:rPr lang="en-US" sz="1050" dirty="0">
                  <a:latin typeface="Courier"/>
                  <a:cs typeface="Courier"/>
                </a:rPr>
                <a:t>/2)+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(</a:t>
              </a:r>
              <a:r>
                <a:rPr lang="en-US" sz="1050" dirty="0" err="1">
                  <a:latin typeface="Courier"/>
                  <a:cs typeface="Courier"/>
                </a:rPr>
                <a:t>Rsec</a:t>
              </a:r>
              <a:r>
                <a:rPr lang="en-US" sz="1050" dirty="0">
                  <a:latin typeface="Courier"/>
                  <a:cs typeface="Courier"/>
                </a:rPr>
                <a:t>*128)];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 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Pout=max(Vout)*max(Iout);</a:t>
              </a:r>
            </a:p>
            <a:p>
              <a:r>
                <a:rPr lang="en-US" sz="1050" dirty="0">
                  <a:latin typeface="Courier"/>
                  <a:cs typeface="Courier"/>
                </a:rPr>
                <a:t>n=100*Pout/(</a:t>
              </a:r>
              <a:r>
                <a:rPr lang="en-US" sz="1050" dirty="0" err="1">
                  <a:latin typeface="Courier"/>
                  <a:cs typeface="Courier"/>
                </a:rPr>
                <a:t>Pout+Pdiss</a:t>
              </a:r>
              <a:r>
                <a:rPr lang="en-US" sz="1050" dirty="0">
                  <a:latin typeface="Courier"/>
                  <a:cs typeface="Courier"/>
                </a:rPr>
                <a:t>)</a:t>
              </a:r>
            </a:p>
            <a:p>
              <a:endParaRPr lang="en-US" sz="1050" dirty="0">
                <a:latin typeface="Courier"/>
                <a:cs typeface="Courier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51351" y="6296261"/>
              <a:ext cx="445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Table 2: Matlab Script of Method 1 Efficiency Calculation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632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3793867" cy="311102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Efficiency Calculations:</a:t>
            </a: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Method 2: Input Vs. Output Power [5]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Average input current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Average input power vs. 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power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pic>
        <p:nvPicPr>
          <p:cNvPr id="10" name="Picture 9" descr="EfficiencyMetho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149" y="2094794"/>
            <a:ext cx="3122101" cy="3544006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992149" y="2121820"/>
            <a:ext cx="3122102" cy="926179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992149" y="5039998"/>
            <a:ext cx="1837629" cy="598802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3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338481" y="3244334"/>
            <a:ext cx="4134465" cy="2849367"/>
            <a:chOff x="338481" y="3244334"/>
            <a:chExt cx="4134465" cy="2849367"/>
          </a:xfrm>
        </p:grpSpPr>
        <p:pic>
          <p:nvPicPr>
            <p:cNvPr id="16" name="Picture 15" descr="CircuitA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658"/>
            <a:stretch/>
          </p:blipFill>
          <p:spPr>
            <a:xfrm>
              <a:off x="685800" y="3244334"/>
              <a:ext cx="3513781" cy="2471138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338481" y="5785924"/>
              <a:ext cx="41344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14: Class-DE Power Amplifier Branch Currents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659233" y="1905525"/>
            <a:ext cx="5381927" cy="4574060"/>
            <a:chOff x="3659233" y="1905525"/>
            <a:chExt cx="5381927" cy="4574060"/>
          </a:xfrm>
        </p:grpSpPr>
        <p:pic>
          <p:nvPicPr>
            <p:cNvPr id="13" name="Picture 12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200" y="1905525"/>
              <a:ext cx="2971000" cy="4240388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3659233" y="6171808"/>
              <a:ext cx="53819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15: PWM, Voltage, Derivative of Voltage vs. Time of Top Switch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5525"/>
            <a:ext cx="3793867" cy="10858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Efficiency Calculations:</a:t>
            </a: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Method 2: Input Vs. Output Power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93503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Matlab/Simulink Simulation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135149" y="3981665"/>
            <a:ext cx="497073" cy="167002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57476" y="3352056"/>
            <a:ext cx="1513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Switch is conducting,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200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S2</a:t>
            </a:r>
            <a:r>
              <a:rPr lang="en-US"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is active</a:t>
            </a:r>
            <a:endParaRPr lang="en-US" sz="1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18" name="Elbow Connector 17"/>
          <p:cNvCxnSpPr/>
          <p:nvPr/>
        </p:nvCxnSpPr>
        <p:spPr>
          <a:xfrm rot="16200000" flipH="1">
            <a:off x="1029486" y="3926457"/>
            <a:ext cx="704332" cy="110416"/>
          </a:xfrm>
          <a:prstGeom prst="bentConnector3">
            <a:avLst>
              <a:gd name="adj1" fmla="val -4094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745111" y="3629499"/>
            <a:ext cx="612365" cy="3521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5573889" y="5136443"/>
            <a:ext cx="677334" cy="937169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6350197" y="4526843"/>
            <a:ext cx="756161" cy="937169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203693" y="5110682"/>
            <a:ext cx="340672" cy="3277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401602" y="5715472"/>
            <a:ext cx="1142763" cy="1814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402836" y="5404453"/>
            <a:ext cx="1646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Capacitor is conducting</a:t>
            </a:r>
          </a:p>
        </p:txBody>
      </p:sp>
      <p:cxnSp>
        <p:nvCxnSpPr>
          <p:cNvPr id="44" name="Elbow Connector 43"/>
          <p:cNvCxnSpPr/>
          <p:nvPr/>
        </p:nvCxnSpPr>
        <p:spPr>
          <a:xfrm rot="16200000" flipH="1">
            <a:off x="1883911" y="3832080"/>
            <a:ext cx="724385" cy="319221"/>
          </a:xfrm>
          <a:prstGeom prst="bentConnector3">
            <a:avLst>
              <a:gd name="adj1" fmla="val -9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37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7" grpId="0"/>
      <p:bldP spid="7" grpId="1"/>
      <p:bldP spid="35" grpId="0" animBg="1"/>
      <p:bldP spid="36" grpId="0" animBg="1"/>
      <p:bldP spid="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267718"/>
            <a:ext cx="7772400" cy="1219529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for Real Life Cases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20843"/>
            <a:ext cx="3793867" cy="311102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In Real Life Applications: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Adaptive system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Load variation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Worst case scenario - optimal point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Half Load (250W) - Full Load (500W)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Non-resonance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Circuit component selection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150390" y="2819431"/>
            <a:ext cx="3307810" cy="2258542"/>
            <a:chOff x="5165393" y="2527778"/>
            <a:chExt cx="3307810" cy="2258542"/>
          </a:xfrm>
        </p:grpSpPr>
        <p:sp>
          <p:nvSpPr>
            <p:cNvPr id="7" name="Process 6"/>
            <p:cNvSpPr/>
            <p:nvPr/>
          </p:nvSpPr>
          <p:spPr>
            <a:xfrm>
              <a:off x="6255888" y="2527778"/>
              <a:ext cx="1148489" cy="322826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urier"/>
                  <a:cs typeface="Courier"/>
                </a:rPr>
                <a:t>Method</a:t>
              </a:r>
              <a:endParaRPr lang="en-US" sz="1600" dirty="0">
                <a:latin typeface="Courier"/>
                <a:cs typeface="Courier"/>
              </a:endParaRPr>
            </a:p>
          </p:txBody>
        </p:sp>
        <p:sp>
          <p:nvSpPr>
            <p:cNvPr id="8" name="Process 7"/>
            <p:cNvSpPr/>
            <p:nvPr/>
          </p:nvSpPr>
          <p:spPr>
            <a:xfrm>
              <a:off x="5310073" y="3303188"/>
              <a:ext cx="1258130" cy="418809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Courier"/>
                  <a:cs typeface="Courier"/>
                </a:rPr>
                <a:t>Full Power Design</a:t>
              </a:r>
              <a:endParaRPr lang="en-US" sz="1400" dirty="0">
                <a:latin typeface="Courier"/>
                <a:cs typeface="Courier"/>
              </a:endParaRPr>
            </a:p>
          </p:txBody>
        </p:sp>
        <p:sp>
          <p:nvSpPr>
            <p:cNvPr id="10" name="Process 9"/>
            <p:cNvSpPr/>
            <p:nvPr/>
          </p:nvSpPr>
          <p:spPr>
            <a:xfrm>
              <a:off x="7216705" y="3303188"/>
              <a:ext cx="1256498" cy="418809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Courier"/>
                  <a:cs typeface="Courier"/>
                </a:rPr>
                <a:t>Half Power Design</a:t>
              </a:r>
              <a:endParaRPr lang="en-US" sz="1400" dirty="0">
                <a:latin typeface="Courier"/>
                <a:cs typeface="Courier"/>
              </a:endParaRPr>
            </a:p>
          </p:txBody>
        </p:sp>
        <p:sp>
          <p:nvSpPr>
            <p:cNvPr id="11" name="Process 10"/>
            <p:cNvSpPr/>
            <p:nvPr/>
          </p:nvSpPr>
          <p:spPr>
            <a:xfrm>
              <a:off x="5165393" y="4367511"/>
              <a:ext cx="1289398" cy="418809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Courier"/>
                  <a:cs typeface="Courier"/>
                </a:rPr>
                <a:t>Run Under Full Power</a:t>
              </a:r>
              <a:endParaRPr lang="en-US" sz="1400" dirty="0">
                <a:latin typeface="Courier"/>
                <a:cs typeface="Courier"/>
              </a:endParaRPr>
            </a:p>
          </p:txBody>
        </p:sp>
        <p:sp>
          <p:nvSpPr>
            <p:cNvPr id="12" name="Process 11"/>
            <p:cNvSpPr/>
            <p:nvPr/>
          </p:nvSpPr>
          <p:spPr>
            <a:xfrm>
              <a:off x="7176565" y="4367511"/>
              <a:ext cx="1296637" cy="418809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atin typeface="Courier"/>
                  <a:cs typeface="Courier"/>
                </a:rPr>
                <a:t>Run Under Half Power</a:t>
              </a:r>
              <a:endParaRPr lang="en-US" sz="1400" dirty="0">
                <a:latin typeface="Courier"/>
                <a:cs typeface="Courier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539771" y="3721997"/>
              <a:ext cx="0" cy="6455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8218847" y="3721997"/>
              <a:ext cx="0" cy="6455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086992" y="3721997"/>
              <a:ext cx="1089574" cy="6455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6454791" y="3721997"/>
              <a:ext cx="1089574" cy="6455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6086992" y="2850604"/>
              <a:ext cx="375343" cy="4525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7216705" y="2850604"/>
              <a:ext cx="375343" cy="4525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9615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2236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2724"/>
            <a:ext cx="7772400" cy="373607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Case 1: Circuit Designed for Full Load</a:t>
            </a:r>
          </a:p>
          <a:p>
            <a:pPr algn="l" fontAlgn="auto">
              <a:spcAft>
                <a:spcPts val="600"/>
              </a:spcAft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Previous Slides have showed the simulation results for full load condition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500W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10V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dc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Resistive Load of 0.2Ω  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Calculated efficiency of ≈ 95.75%</a:t>
            </a: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0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578092" y="913518"/>
            <a:ext cx="5987817" cy="1470025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Who do I work with?</a:t>
            </a:r>
            <a:endParaRPr lang="en-US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6190" y="2536400"/>
            <a:ext cx="4957588" cy="3663407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Ethan Zimany / Master of Science in Electrical Engineering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Birger Pahl / Lead Engineer at Eaton Corp.  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Vijay Bhavaraju /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Principal Engineer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at Eaton Corp.  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 descr="0b9653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6" r="12689"/>
          <a:stretch/>
        </p:blipFill>
        <p:spPr>
          <a:xfrm>
            <a:off x="1477507" y="3672455"/>
            <a:ext cx="1008001" cy="1352393"/>
          </a:xfrm>
          <a:prstGeom prst="rect">
            <a:avLst/>
          </a:prstGeom>
        </p:spPr>
      </p:pic>
      <p:pic>
        <p:nvPicPr>
          <p:cNvPr id="5" name="Picture 4" descr="vija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07" y="5191806"/>
            <a:ext cx="1008001" cy="1008001"/>
          </a:xfrm>
          <a:prstGeom prst="rect">
            <a:avLst/>
          </a:prstGeom>
        </p:spPr>
      </p:pic>
      <p:pic>
        <p:nvPicPr>
          <p:cNvPr id="8" name="Picture 7" descr="AAEAAQAAAAAAAAdUAAAAJDMwOGEyYjJkLTQ1NTMtNDMwZS05ZDdhLTI5NDVhMGVjYWM2OA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01"/>
          <a:stretch/>
        </p:blipFill>
        <p:spPr>
          <a:xfrm>
            <a:off x="1477507" y="2220614"/>
            <a:ext cx="1067086" cy="124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95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2236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2724"/>
            <a:ext cx="7772400" cy="1845754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Case 2: Circuit Designed for Half Load</a:t>
            </a: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250W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10V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dc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Resistive Load of 0.4Ω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Calculated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efficiency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of ≈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97.8%</a:t>
            </a:r>
            <a:endParaRPr lang="en-US" sz="15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303301" y="3748478"/>
            <a:ext cx="6722063" cy="2761760"/>
            <a:chOff x="1303301" y="3748478"/>
            <a:chExt cx="6722063" cy="2761760"/>
          </a:xfrm>
        </p:grpSpPr>
        <p:pic>
          <p:nvPicPr>
            <p:cNvPr id="7" name="Picture 6" descr="Screen Shot 2016-07-24 at 12.35.10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3301" y="3748478"/>
              <a:ext cx="6722063" cy="233767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513744" y="6202461"/>
              <a:ext cx="43011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Table 3: Circuit Component Values for Half Load Design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645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2236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2724"/>
            <a:ext cx="7772400" cy="4345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Case 2: Circuit Designed for Half Load</a:t>
            </a: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50131" y="2434180"/>
            <a:ext cx="8643738" cy="3945294"/>
            <a:chOff x="250131" y="2434180"/>
            <a:chExt cx="8643738" cy="3945294"/>
          </a:xfrm>
        </p:grpSpPr>
        <p:sp>
          <p:nvSpPr>
            <p:cNvPr id="9" name="TextBox 8"/>
            <p:cNvSpPr txBox="1"/>
            <p:nvPr/>
          </p:nvSpPr>
          <p:spPr>
            <a:xfrm>
              <a:off x="250131" y="6071697"/>
              <a:ext cx="864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16: </a:t>
              </a:r>
              <a:r>
                <a:rPr lang="en-US" sz="1400" dirty="0"/>
                <a:t>Current, Voltage, </a:t>
              </a:r>
              <a:r>
                <a:rPr lang="en-US" sz="1400" dirty="0" smtClean="0"/>
                <a:t>and PWM </a:t>
              </a:r>
              <a:r>
                <a:rPr lang="en-US" sz="1400" dirty="0"/>
                <a:t>vs. Time (top to bottom) Waveforms of the Top Switch </a:t>
              </a:r>
              <a:r>
                <a:rPr lang="en-US" sz="1400" i="1" dirty="0"/>
                <a:t>S</a:t>
              </a:r>
              <a:r>
                <a:rPr lang="en-US" sz="1400" i="1" baseline="-25000" dirty="0"/>
                <a:t>2</a:t>
              </a:r>
              <a:r>
                <a:rPr lang="en-US" sz="1400" dirty="0"/>
                <a:t> for Half Load Design</a:t>
              </a:r>
            </a:p>
          </p:txBody>
        </p:sp>
        <p:pic>
          <p:nvPicPr>
            <p:cNvPr id="10" name="Picture 9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973" y="2434180"/>
              <a:ext cx="6664720" cy="3456168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70597" y="2690336"/>
            <a:ext cx="43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</a:t>
            </a:r>
            <a:r>
              <a:rPr lang="en-US" i="1" baseline="-25000" dirty="0" smtClean="0"/>
              <a:t>S2</a:t>
            </a:r>
            <a:endParaRPr lang="en-US" i="1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740975" y="3978112"/>
            <a:ext cx="504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V</a:t>
            </a:r>
            <a:r>
              <a:rPr lang="en-US" i="1" baseline="-25000" dirty="0" smtClean="0"/>
              <a:t>S2</a:t>
            </a:r>
            <a:endParaRPr lang="en-US" i="1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563350" y="5188003"/>
            <a:ext cx="76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PWM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8214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2236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2724"/>
            <a:ext cx="7772400" cy="4345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Case 2: Circuit Designed for Half Load</a:t>
            </a: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10680" y="2485331"/>
            <a:ext cx="7922640" cy="4027890"/>
            <a:chOff x="610680" y="2485331"/>
            <a:chExt cx="7922640" cy="4027890"/>
          </a:xfrm>
        </p:grpSpPr>
        <p:sp>
          <p:nvSpPr>
            <p:cNvPr id="9" name="TextBox 8"/>
            <p:cNvSpPr txBox="1"/>
            <p:nvPr/>
          </p:nvSpPr>
          <p:spPr>
            <a:xfrm>
              <a:off x="610680" y="5990001"/>
              <a:ext cx="7922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17: </a:t>
              </a:r>
              <a:r>
                <a:rPr lang="en-US" sz="1400" dirty="0"/>
                <a:t>Current, Voltage, </a:t>
              </a:r>
              <a:r>
                <a:rPr lang="en-US" sz="1400" dirty="0" smtClean="0"/>
                <a:t>and PWM </a:t>
              </a:r>
              <a:r>
                <a:rPr lang="en-US" sz="1400" dirty="0"/>
                <a:t>vs. Time </a:t>
              </a:r>
              <a:r>
                <a:rPr lang="en-US" sz="1400" dirty="0" smtClean="0"/>
                <a:t>(top to bottom) </a:t>
              </a:r>
              <a:r>
                <a:rPr lang="en-US" sz="1400" dirty="0"/>
                <a:t>Waveforms of the Top Shunt Capacitor </a:t>
              </a:r>
              <a:r>
                <a:rPr lang="en-US" sz="1400" i="1" dirty="0"/>
                <a:t>C</a:t>
              </a:r>
              <a:r>
                <a:rPr lang="en-US" sz="1400" i="1" baseline="-25000" dirty="0"/>
                <a:t>S2</a:t>
              </a:r>
              <a:r>
                <a:rPr lang="en-US" sz="1400" dirty="0"/>
                <a:t> 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for </a:t>
              </a:r>
              <a:r>
                <a:rPr lang="en-US" sz="1400" dirty="0"/>
                <a:t>Half Load Design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/>
            </a:p>
          </p:txBody>
        </p:sp>
        <p:pic>
          <p:nvPicPr>
            <p:cNvPr id="11" name="Picture 10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766" y="2485331"/>
              <a:ext cx="6749133" cy="3466212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677878" y="4028293"/>
            <a:ext cx="584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V</a:t>
            </a:r>
            <a:r>
              <a:rPr lang="en-US" i="1" baseline="-25000" dirty="0" smtClean="0"/>
              <a:t>CS2</a:t>
            </a:r>
            <a:endParaRPr lang="en-US" i="1" baseline="-25000" dirty="0"/>
          </a:p>
        </p:txBody>
      </p:sp>
      <p:sp>
        <p:nvSpPr>
          <p:cNvPr id="14" name="Rectangle 13"/>
          <p:cNvSpPr/>
          <p:nvPr/>
        </p:nvSpPr>
        <p:spPr>
          <a:xfrm>
            <a:off x="743677" y="2759514"/>
            <a:ext cx="511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I</a:t>
            </a:r>
            <a:r>
              <a:rPr lang="en-US" i="1" baseline="-25000" dirty="0" smtClean="0"/>
              <a:t>CS2</a:t>
            </a:r>
            <a:endParaRPr lang="en-US" i="1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253" y="5422850"/>
            <a:ext cx="76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PWM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3582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32236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2724"/>
            <a:ext cx="7772400" cy="4345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Case 2: Circuit Designed for Half Load</a:t>
            </a: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82673" y="2445305"/>
            <a:ext cx="8963320" cy="3917036"/>
            <a:chOff x="182673" y="2337225"/>
            <a:chExt cx="8963320" cy="3917036"/>
          </a:xfrm>
        </p:grpSpPr>
        <p:sp>
          <p:nvSpPr>
            <p:cNvPr id="9" name="TextBox 8"/>
            <p:cNvSpPr txBox="1"/>
            <p:nvPr/>
          </p:nvSpPr>
          <p:spPr>
            <a:xfrm>
              <a:off x="182673" y="5946484"/>
              <a:ext cx="8963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18: </a:t>
              </a:r>
              <a:r>
                <a:rPr lang="en-US" sz="1400" dirty="0"/>
                <a:t>Voltage, Current, and Power (top to bottom) vs. Time Waveforms of the Load </a:t>
              </a:r>
              <a:r>
                <a:rPr lang="en-US" sz="1400" dirty="0" smtClean="0"/>
                <a:t>for Half </a:t>
              </a:r>
              <a:r>
                <a:rPr lang="en-US" sz="1400" dirty="0"/>
                <a:t>Load </a:t>
              </a:r>
              <a:r>
                <a:rPr lang="en-US" sz="1400" dirty="0" smtClean="0"/>
                <a:t>Design</a:t>
              </a:r>
              <a:endParaRPr lang="en-US" sz="1400" dirty="0"/>
            </a:p>
          </p:txBody>
        </p:sp>
        <p:pic>
          <p:nvPicPr>
            <p:cNvPr id="10" name="Picture 9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710" y="2337225"/>
              <a:ext cx="6987272" cy="3609259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553354" y="2574802"/>
            <a:ext cx="566356" cy="404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V</a:t>
            </a:r>
            <a:r>
              <a:rPr lang="en-US" i="1" baseline="-25000" dirty="0" smtClean="0"/>
              <a:t>out</a:t>
            </a:r>
            <a:endParaRPr lang="en-US" i="1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565602" y="3810157"/>
            <a:ext cx="554108" cy="404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I</a:t>
            </a:r>
            <a:r>
              <a:rPr lang="en-US" i="1" baseline="-25000" dirty="0" smtClean="0"/>
              <a:t>out</a:t>
            </a:r>
            <a:endParaRPr lang="en-US" i="1" baseline="-25000" dirty="0"/>
          </a:p>
        </p:txBody>
      </p:sp>
      <p:sp>
        <p:nvSpPr>
          <p:cNvPr id="14" name="Rectangle 13"/>
          <p:cNvSpPr/>
          <p:nvPr/>
        </p:nvSpPr>
        <p:spPr>
          <a:xfrm>
            <a:off x="565076" y="5236858"/>
            <a:ext cx="554634" cy="404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out</a:t>
            </a:r>
            <a:endParaRPr lang="en-US" i="1" baseline="-25000" dirty="0"/>
          </a:p>
        </p:txBody>
      </p:sp>
    </p:spTree>
    <p:extLst>
      <p:ext uri="{BB962C8B-B14F-4D97-AF65-F5344CB8AC3E}">
        <p14:creationId xmlns:p14="http://schemas.microsoft.com/office/powerpoint/2010/main" val="233728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115903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AutoNum type="alphaLcPeriod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Full Load Design Run Under Half Load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Change of R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load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from 0.2Ω to 0.4Ω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Change the </a:t>
            </a: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f</a:t>
            </a:r>
            <a:r>
              <a:rPr lang="en-US" sz="1500" baseline="-250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s </a:t>
            </a:r>
            <a:r>
              <a:rPr lang="en-US" sz="15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=</a:t>
            </a: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 31.8kHz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to adjust the output voltage (will be mentioned)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Less current is drawn from the supply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Shunt capacitors can’t be fully charged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Or fully charged capacitor can’t fully discharge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Resulting in peak in current waveform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Harmful stress on devices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Efficiency is not calculated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8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5"/>
            <a:ext cx="7772400" cy="80596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AutoNum type="alphaLcPeriod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Full Load Design Run Under Half Load ( </a:t>
            </a:r>
            <a:r>
              <a:rPr lang="en-US" sz="1500" b="1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@ 31.8kHz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)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67445" y="2799948"/>
            <a:ext cx="8609110" cy="3794969"/>
            <a:chOff x="267445" y="2799948"/>
            <a:chExt cx="8609110" cy="3794969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9484" y="2799948"/>
              <a:ext cx="6313753" cy="335047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67445" y="6071697"/>
              <a:ext cx="86091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19: </a:t>
              </a:r>
              <a:r>
                <a:rPr lang="en-US" sz="1400" dirty="0"/>
                <a:t>Current, Voltage, </a:t>
              </a:r>
              <a:r>
                <a:rPr lang="en-US" sz="1400" dirty="0" smtClean="0"/>
                <a:t>and PWM </a:t>
              </a:r>
              <a:r>
                <a:rPr lang="en-US" sz="1400" dirty="0"/>
                <a:t>vs. Time (top to bottom) Waveforms of the Top Switch </a:t>
              </a:r>
              <a:r>
                <a:rPr lang="en-US" sz="1400" i="1" dirty="0"/>
                <a:t>S</a:t>
              </a:r>
              <a:r>
                <a:rPr lang="en-US" sz="1400" i="1" baseline="-25000" dirty="0"/>
                <a:t>2</a:t>
              </a:r>
              <a:r>
                <a:rPr lang="en-US" sz="1400" dirty="0"/>
                <a:t> for </a:t>
              </a:r>
              <a:r>
                <a:rPr lang="en-US" sz="1400" dirty="0" smtClean="0"/>
                <a:t>Full Load Design</a:t>
              </a:r>
            </a:p>
            <a:p>
              <a:pPr algn="ctr"/>
              <a:r>
                <a:rPr lang="en-US" sz="1400" dirty="0" smtClean="0"/>
                <a:t>Run Under Half Load Condition at 31.8kHz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86336" y="3002743"/>
              <a:ext cx="431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S2</a:t>
              </a:r>
              <a:endParaRPr lang="en-US" i="1" baseline="-250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3524" y="4105853"/>
              <a:ext cx="5042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/>
                <a:t>V</a:t>
              </a:r>
              <a:r>
                <a:rPr lang="en-US" i="1" baseline="-25000" dirty="0" smtClean="0"/>
                <a:t>S2</a:t>
              </a:r>
              <a:endParaRPr lang="en-US" i="1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6259" y="5186969"/>
              <a:ext cx="763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PWM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4377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5"/>
            <a:ext cx="7772400" cy="80596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AutoNum type="alphaLcPeriod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Full Load Design Run Under Half Load </a:t>
            </a:r>
            <a:r>
              <a:rPr lang="en-US" sz="1500" b="1" dirty="0">
                <a:solidFill>
                  <a:srgbClr val="000000"/>
                </a:solidFill>
                <a:latin typeface="Times New Roman"/>
                <a:cs typeface="Times New Roman"/>
              </a:rPr>
              <a:t>( </a:t>
            </a:r>
            <a:r>
              <a:rPr lang="en-US" sz="1500" b="1" dirty="0">
                <a:solidFill>
                  <a:srgbClr val="FF0000"/>
                </a:solidFill>
                <a:latin typeface="Times New Roman"/>
                <a:cs typeface="Times New Roman"/>
              </a:rPr>
              <a:t>@ 31.8kHz</a:t>
            </a:r>
            <a:r>
              <a:rPr lang="en-US" sz="1500" b="1" dirty="0">
                <a:solidFill>
                  <a:srgbClr val="000000"/>
                </a:solidFill>
                <a:latin typeface="Times New Roman"/>
                <a:cs typeface="Times New Roman"/>
              </a:rPr>
              <a:t> )</a:t>
            </a: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21211" y="2729015"/>
            <a:ext cx="8251615" cy="3865902"/>
            <a:chOff x="521211" y="2729015"/>
            <a:chExt cx="8251615" cy="3865902"/>
          </a:xfrm>
        </p:grpSpPr>
        <p:sp>
          <p:nvSpPr>
            <p:cNvPr id="9" name="TextBox 8"/>
            <p:cNvSpPr txBox="1"/>
            <p:nvPr/>
          </p:nvSpPr>
          <p:spPr>
            <a:xfrm>
              <a:off x="521211" y="6071697"/>
              <a:ext cx="82516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20: </a:t>
              </a:r>
              <a:r>
                <a:rPr lang="en-US" sz="1400" dirty="0"/>
                <a:t>Voltage, Current, and Power (top to bottom) vs. Time Waveforms of the Output for Full Load </a:t>
              </a:r>
              <a:r>
                <a:rPr lang="en-US" sz="1400" dirty="0" smtClean="0"/>
                <a:t>Design</a:t>
              </a:r>
            </a:p>
            <a:p>
              <a:pPr algn="ctr"/>
              <a:r>
                <a:rPr lang="en-US" sz="1400" dirty="0" smtClean="0"/>
                <a:t>Run </a:t>
              </a:r>
              <a:r>
                <a:rPr lang="en-US" sz="1400" dirty="0"/>
                <a:t>Under Half Load </a:t>
              </a:r>
              <a:r>
                <a:rPr lang="en-US" sz="1400" dirty="0" smtClean="0"/>
                <a:t>Condition at 31.8kHz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/>
            </a:p>
          </p:txBody>
        </p:sp>
        <p:pic>
          <p:nvPicPr>
            <p:cNvPr id="13" name="Picture 12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36" y="2729015"/>
              <a:ext cx="6503728" cy="341023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766028" y="3066327"/>
              <a:ext cx="566356" cy="4044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V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66028" y="4099470"/>
              <a:ext cx="554108" cy="40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65502" y="5323959"/>
              <a:ext cx="554634" cy="4044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P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8468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115903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 startAt="2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Half Load Design Run Under Full Load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Change of R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load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from 0.4Ω to 0.2Ω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Keep the the </a:t>
            </a: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f</a:t>
            </a:r>
            <a:r>
              <a:rPr lang="en-US" sz="1500" baseline="-250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s </a:t>
            </a:r>
            <a:r>
              <a:rPr lang="en-US" sz="15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=</a:t>
            </a: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 30 kHz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More current is drawn from the supply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Shunt capacitors are charged quickly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Or discharged quickly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Resulting in dead times waveforms</a:t>
            </a:r>
          </a:p>
          <a:p>
            <a:pPr marL="342900" indent="-34290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No extra stress on device, but extra resistance losses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5"/>
            <a:ext cx="7772400" cy="10626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 startAt="2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Half Load Design Run Under Full Load ( </a:t>
            </a:r>
            <a:r>
              <a:rPr lang="en-US" sz="1500" b="1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@ 30kHz 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43141" y="2681782"/>
            <a:ext cx="8807757" cy="3913135"/>
            <a:chOff x="243141" y="2681782"/>
            <a:chExt cx="8807757" cy="3913135"/>
          </a:xfrm>
        </p:grpSpPr>
        <p:sp>
          <p:nvSpPr>
            <p:cNvPr id="13" name="TextBox 12"/>
            <p:cNvSpPr txBox="1"/>
            <p:nvPr/>
          </p:nvSpPr>
          <p:spPr>
            <a:xfrm>
              <a:off x="1078006" y="2757337"/>
              <a:ext cx="431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S2</a:t>
              </a:r>
              <a:endParaRPr lang="en-US" i="1" baseline="-25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78006" y="4200423"/>
              <a:ext cx="4314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S1</a:t>
              </a:r>
              <a:endParaRPr lang="en-US" i="1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7587" y="5702365"/>
              <a:ext cx="763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PWM</a:t>
              </a:r>
              <a:endParaRPr lang="en-US" i="1" dirty="0"/>
            </a:p>
          </p:txBody>
        </p:sp>
        <p:grpSp>
          <p:nvGrpSpPr>
            <p:cNvPr id="16" name="Group 15"/>
            <p:cNvGrpSpPr/>
            <p:nvPr/>
          </p:nvGrpSpPr>
          <p:grpSpPr>
            <a:xfrm rot="5400000">
              <a:off x="2826331" y="1365599"/>
              <a:ext cx="3586805" cy="6219172"/>
              <a:chOff x="0" y="0"/>
              <a:chExt cx="5943600" cy="5944235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685800" y="686435"/>
                <a:ext cx="5943600" cy="457200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3144"/>
              <a:stretch/>
            </p:blipFill>
            <p:spPr bwMode="auto">
              <a:xfrm rot="16200000">
                <a:off x="2286000" y="2286000"/>
                <a:ext cx="5943600" cy="137160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243141" y="6071697"/>
              <a:ext cx="88077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21: </a:t>
              </a:r>
              <a:r>
                <a:rPr lang="en-US" sz="1400" dirty="0"/>
                <a:t>Top Switch, Top Shunt Capacitor, Bottom Switch, Bottom Shunt Capacitor Currents (top to bottom) vs. </a:t>
              </a:r>
              <a:r>
                <a:rPr lang="en-US" sz="1400" dirty="0" smtClean="0"/>
                <a:t>Time</a:t>
              </a:r>
            </a:p>
            <a:p>
              <a:pPr algn="ctr"/>
              <a:r>
                <a:rPr lang="en-US" sz="1400" dirty="0" smtClean="0"/>
                <a:t> Waveforms </a:t>
              </a:r>
              <a:r>
                <a:rPr lang="en-US" sz="1400" dirty="0"/>
                <a:t>for Half Load Design Run Under Full Load Condition at 30kHz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78006" y="3429000"/>
              <a:ext cx="511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/>
                <a:t>C</a:t>
              </a:r>
              <a:r>
                <a:rPr lang="en-US" i="1" baseline="-25000" dirty="0" smtClean="0"/>
                <a:t>S2</a:t>
              </a:r>
              <a:endParaRPr lang="en-US" i="1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78006" y="4851338"/>
              <a:ext cx="511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CS1</a:t>
              </a:r>
              <a:endParaRPr lang="en-US" i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673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5"/>
            <a:ext cx="7772400" cy="10626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 startAt="2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Half Load Design Run Under Full Load ( </a:t>
            </a:r>
            <a:r>
              <a:rPr lang="en-US" sz="1500" b="1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@ 30kHz 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63320" y="2849878"/>
            <a:ext cx="7230512" cy="3745039"/>
            <a:chOff x="765502" y="2849878"/>
            <a:chExt cx="7230512" cy="3745039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7570" y="2849878"/>
              <a:ext cx="6004193" cy="318223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63320" y="6071697"/>
              <a:ext cx="70326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/>
                  <a:cs typeface="Times New Roman"/>
                </a:rPr>
                <a:t>Figure 22: </a:t>
              </a:r>
              <a:r>
                <a:rPr lang="en-US" sz="1400" dirty="0"/>
                <a:t>Voltage, Current, and Power (top to bottom) vs. Time Waveforms of the Output </a:t>
              </a:r>
              <a:r>
                <a:rPr lang="en-US" sz="1400" dirty="0" smtClean="0"/>
                <a:t>for</a:t>
              </a:r>
            </a:p>
            <a:p>
              <a:pPr algn="ctr"/>
              <a:r>
                <a:rPr lang="en-US" sz="1400" dirty="0" smtClean="0"/>
                <a:t> </a:t>
              </a:r>
              <a:r>
                <a:rPr lang="en-US" sz="1400" dirty="0"/>
                <a:t>Half Load Design Run Under Full Load </a:t>
              </a:r>
              <a:r>
                <a:rPr lang="en-US" sz="1400" dirty="0" smtClean="0"/>
                <a:t>Condition at 30kHz</a:t>
              </a:r>
              <a:endParaRPr lang="en-US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6028" y="3066327"/>
              <a:ext cx="566356" cy="4044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V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66028" y="4099470"/>
              <a:ext cx="554108" cy="404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 smtClean="0"/>
                <a:t>I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65502" y="5323959"/>
              <a:ext cx="554634" cy="4044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P</a:t>
              </a:r>
              <a:r>
                <a:rPr lang="en-US" i="1" baseline="-25000" dirty="0" smtClean="0"/>
                <a:t>out</a:t>
              </a:r>
              <a:endParaRPr lang="en-US" i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365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178208"/>
            <a:ext cx="7772400" cy="814130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OUTLINE</a:t>
            </a:r>
            <a:endParaRPr lang="en-US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737" y="2453065"/>
            <a:ext cx="8504309" cy="3362069"/>
          </a:xfrm>
        </p:spPr>
        <p:txBody>
          <a:bodyPr numCol="2" rtlCol="0">
            <a:noAutofit/>
          </a:bodyPr>
          <a:lstStyle/>
          <a:p>
            <a:pPr marL="400050" lvl="0" indent="-400050" algn="l">
              <a:spcAft>
                <a:spcPts val="600"/>
              </a:spcAft>
              <a:buSzPct val="110000"/>
              <a:buFont typeface="+mj-lt"/>
              <a:buAutoNum type="romanUcPeriod"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Introduction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Class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-D Power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Amplifier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Class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-E Power Amplifier </a:t>
            </a:r>
            <a:endParaRPr lang="en-US" sz="15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00050" lvl="0" indent="-400050" algn="l">
              <a:spcAft>
                <a:spcPts val="600"/>
              </a:spcAft>
              <a:buSzPct val="110000"/>
              <a:buFont typeface="+mj-lt"/>
              <a:buAutoNum type="romanUcPeriod"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Wireless </a:t>
            </a:r>
            <a:r>
              <a:rPr lang="en-US" sz="1500" b="1" dirty="0">
                <a:solidFill>
                  <a:srgbClr val="000000"/>
                </a:solidFill>
                <a:latin typeface="Times New Roman"/>
                <a:cs typeface="Times New Roman"/>
              </a:rPr>
              <a:t>Power Transfer 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System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Class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-DE Converter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Design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Inductive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Coupling of Two Planar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Coils </a:t>
            </a:r>
          </a:p>
          <a:p>
            <a:pPr marL="400050" lvl="0" indent="-400050" algn="l">
              <a:spcAft>
                <a:spcPts val="600"/>
              </a:spcAft>
              <a:buSzPct val="110000"/>
              <a:buFont typeface="+mj-lt"/>
              <a:buAutoNum type="romanUcPeriod"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Matlab</a:t>
            </a:r>
            <a:r>
              <a:rPr lang="en-US" sz="1500" b="1" dirty="0">
                <a:solidFill>
                  <a:srgbClr val="000000"/>
                </a:solidFill>
                <a:latin typeface="Times New Roman"/>
                <a:cs typeface="Times New Roman"/>
              </a:rPr>
              <a:t>/Simulink 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Simulation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Simulation Settings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Simulation Results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Efficiency Calculations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	a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Method 1: Via Resistive Losses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b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Method 2: Input vs. Output Power</a:t>
            </a:r>
            <a:endParaRPr lang="en-US" sz="15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00050" lvl="0" indent="-400050" algn="l">
              <a:spcAft>
                <a:spcPts val="600"/>
              </a:spcAft>
              <a:buSzPct val="110000"/>
              <a:buFont typeface="+mj-lt"/>
              <a:buAutoNum type="romanUcPeriod"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Varying </a:t>
            </a:r>
            <a:r>
              <a:rPr lang="en-US" sz="1500" b="1" dirty="0">
                <a:solidFill>
                  <a:srgbClr val="000000"/>
                </a:solidFill>
                <a:latin typeface="Times New Roman"/>
                <a:cs typeface="Times New Roman"/>
              </a:rPr>
              <a:t>Load Condition Analysis for Real Life 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Cases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Case1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: Circuit Designed for Full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Load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Case2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: Circuit Designed for Half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Load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Comparison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of the Two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Designs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	a. Full Load Circuit Run Under Half Load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	b. Half Load Circuit Run Under Full Load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Output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Voltage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Control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 </a:t>
            </a:r>
          </a:p>
          <a:p>
            <a:pPr marL="400050" lvl="0" indent="-400050" algn="l">
              <a:spcAft>
                <a:spcPts val="600"/>
              </a:spcAft>
              <a:buSzPct val="110000"/>
              <a:buFont typeface="+mj-lt"/>
              <a:buAutoNum type="romanUcPeriod"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Conclusion</a:t>
            </a:r>
          </a:p>
          <a:p>
            <a:pPr marL="400050" lvl="0" indent="-400050" algn="l">
              <a:spcAft>
                <a:spcPts val="600"/>
              </a:spcAft>
              <a:buSzPct val="110000"/>
              <a:buFont typeface="+mj-lt"/>
              <a:buAutoNum type="romanUcPeriod"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References</a:t>
            </a: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7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5"/>
            <a:ext cx="7772400" cy="106265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Comparison of Two Designs</a:t>
            </a: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342900" indent="-342900" algn="l" fontAlgn="auto">
              <a:spcAft>
                <a:spcPts val="600"/>
              </a:spcAft>
              <a:buFont typeface="+mj-lt"/>
              <a:buAutoNum type="alphaLcPeriod" startAt="2"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Half Load Design Run Under Full Load ( </a:t>
            </a:r>
            <a:r>
              <a:rPr lang="en-US" sz="1500" b="1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@ 30kHz </a:t>
            </a: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39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468586" y="2695767"/>
            <a:ext cx="6391493" cy="3732027"/>
            <a:chOff x="1468586" y="2695767"/>
            <a:chExt cx="6391493" cy="3732027"/>
          </a:xfrm>
        </p:grpSpPr>
        <p:pic>
          <p:nvPicPr>
            <p:cNvPr id="14" name="Picture 1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543" y="2695767"/>
              <a:ext cx="6281579" cy="338372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468586" y="6120017"/>
              <a:ext cx="63914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23: Current </a:t>
              </a:r>
              <a:r>
                <a:rPr lang="en-US" sz="1400" dirty="0">
                  <a:latin typeface="Times New Roman"/>
                  <a:cs typeface="Times New Roman"/>
                </a:rPr>
                <a:t>Flow Paths for Each Operation Cycle of Class-DE Power Amplifier</a:t>
              </a:r>
              <a:r>
                <a:rPr lang="en-US" sz="1400" dirty="0" smtClean="0">
                  <a:effectLst/>
                  <a:latin typeface="Times New Roman"/>
                  <a:cs typeface="Times New Roman"/>
                </a:rPr>
                <a:t> 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37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3773939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[6]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Voltage regulated by change of frequency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ut of resonant</a:t>
            </a:r>
          </a:p>
          <a:p>
            <a:pPr marL="742950" lvl="1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Capacitive losses (above optimal point)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Distortions can be eliminated with duty cycle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Closed feedback is required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 </a:t>
            </a:r>
            <a:r>
              <a:rPr lang="en-US" sz="15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atlab script is written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70059" y="6090486"/>
            <a:ext cx="3544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Table 3: Matlab Script of Frequency Sweeping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9888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476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3225" y="2505755"/>
            <a:ext cx="8997550" cy="3816910"/>
            <a:chOff x="73225" y="2505755"/>
            <a:chExt cx="8997550" cy="3816910"/>
          </a:xfrm>
        </p:grpSpPr>
        <p:pic>
          <p:nvPicPr>
            <p:cNvPr id="13" name="Picture 12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6470" y="2505755"/>
              <a:ext cx="6231060" cy="355069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25" y="6014888"/>
              <a:ext cx="8997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24: </a:t>
              </a:r>
              <a:r>
                <a:rPr lang="en-US" sz="1400" dirty="0"/>
                <a:t>Output Voltage vs. Time with Variable Switching Frequency of Half Load Design Run Under Full Load </a:t>
              </a:r>
              <a:r>
                <a:rPr lang="en-US" sz="1400" dirty="0" smtClean="0"/>
                <a:t>Condition</a:t>
              </a:r>
              <a:endParaRPr lang="en-US" sz="1400" dirty="0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H="1">
            <a:off x="7019295" y="2886320"/>
            <a:ext cx="668235" cy="341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760698" y="2602610"/>
            <a:ext cx="7455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29 kHz</a:t>
            </a:r>
            <a:endParaRPr lang="en-US" sz="15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092463" y="3442011"/>
            <a:ext cx="668235" cy="341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833866" y="3158301"/>
            <a:ext cx="88986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29.5 kHz</a:t>
            </a:r>
            <a:endParaRPr lang="en-US" sz="15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092463" y="3765176"/>
            <a:ext cx="668235" cy="341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33866" y="3481466"/>
            <a:ext cx="7455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30 kHz</a:t>
            </a:r>
            <a:endParaRPr lang="en-US" sz="15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7067385" y="4048886"/>
            <a:ext cx="668235" cy="341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08788" y="3765176"/>
            <a:ext cx="88986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30.5 kHz</a:t>
            </a:r>
            <a:endParaRPr lang="en-US" sz="15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6" name="Straight Arrow Connector 25"/>
          <p:cNvCxnSpPr>
            <a:stCxn id="27" idx="1"/>
          </p:cNvCxnSpPr>
          <p:nvPr/>
        </p:nvCxnSpPr>
        <p:spPr>
          <a:xfrm flipH="1" flipV="1">
            <a:off x="7092463" y="4674453"/>
            <a:ext cx="789493" cy="3229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81956" y="4835808"/>
            <a:ext cx="7455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31 kHz</a:t>
            </a:r>
            <a:endParaRPr lang="en-US" sz="15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8216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  <p:bldP spid="25" grpId="0"/>
      <p:bldP spid="2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476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0400" y="2485238"/>
            <a:ext cx="7943200" cy="3891467"/>
            <a:chOff x="600400" y="2431198"/>
            <a:chExt cx="7943200" cy="3891467"/>
          </a:xfrm>
        </p:grpSpPr>
        <p:sp>
          <p:nvSpPr>
            <p:cNvPr id="14" name="TextBox 13"/>
            <p:cNvSpPr txBox="1"/>
            <p:nvPr/>
          </p:nvSpPr>
          <p:spPr>
            <a:xfrm>
              <a:off x="600400" y="6014888"/>
              <a:ext cx="794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25: </a:t>
              </a:r>
              <a:r>
                <a:rPr lang="en-US" sz="1400" dirty="0"/>
                <a:t>Efficiency vs. </a:t>
              </a:r>
              <a:r>
                <a:rPr lang="en-US" sz="1400" dirty="0" smtClean="0"/>
                <a:t>Frequency of </a:t>
              </a:r>
              <a:r>
                <a:rPr lang="en-US" sz="1400" dirty="0"/>
                <a:t>Half Load Design Run Under Full Load </a:t>
              </a:r>
              <a:r>
                <a:rPr lang="en-US" sz="1400" dirty="0" smtClean="0"/>
                <a:t>Condition with 25% Duty Cycle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/>
            </a:p>
          </p:txBody>
        </p:sp>
        <p:pic>
          <p:nvPicPr>
            <p:cNvPr id="10" name="Picture 9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2276" y="2431198"/>
              <a:ext cx="6179448" cy="35777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112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476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03067" y="2505755"/>
            <a:ext cx="6553200" cy="3870950"/>
            <a:chOff x="1203067" y="2505755"/>
            <a:chExt cx="6553200" cy="3870950"/>
          </a:xfrm>
        </p:grpSpPr>
        <p:sp>
          <p:nvSpPr>
            <p:cNvPr id="14" name="TextBox 13"/>
            <p:cNvSpPr txBox="1"/>
            <p:nvPr/>
          </p:nvSpPr>
          <p:spPr>
            <a:xfrm>
              <a:off x="1430969" y="6068928"/>
              <a:ext cx="6282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26: </a:t>
              </a:r>
              <a:r>
                <a:rPr lang="en-US" sz="1400" dirty="0" smtClean="0"/>
                <a:t>Voltage vs</a:t>
              </a:r>
              <a:r>
                <a:rPr lang="en-US" sz="1400" dirty="0"/>
                <a:t>. </a:t>
              </a:r>
              <a:r>
                <a:rPr lang="en-US" sz="1400" dirty="0" smtClean="0"/>
                <a:t>Frequency of </a:t>
              </a:r>
              <a:r>
                <a:rPr lang="en-US" sz="1400" dirty="0"/>
                <a:t>Half Load Design Run Under Full Load </a:t>
              </a:r>
              <a:r>
                <a:rPr lang="en-US" sz="1400" dirty="0" smtClean="0"/>
                <a:t>Condition</a:t>
              </a:r>
              <a:endParaRPr lang="en-US" sz="1400" dirty="0"/>
            </a:p>
          </p:txBody>
        </p:sp>
        <p:pic>
          <p:nvPicPr>
            <p:cNvPr id="8" name="Picture 7" descr="VvsF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067" y="2505755"/>
              <a:ext cx="6553200" cy="34176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9871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476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72" y="2505755"/>
            <a:ext cx="6649921" cy="35737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0609" y="6079488"/>
            <a:ext cx="8342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Figure 27: Distorted </a:t>
            </a:r>
            <a:r>
              <a:rPr lang="en-US" sz="1400" dirty="0">
                <a:latin typeface="Times New Roman"/>
                <a:cs typeface="Times New Roman"/>
              </a:rPr>
              <a:t>Current</a:t>
            </a:r>
            <a:r>
              <a:rPr lang="en-US" sz="1400" dirty="0" smtClean="0">
                <a:latin typeface="Times New Roman"/>
                <a:cs typeface="Times New Roman"/>
              </a:rPr>
              <a:t>, Distorted </a:t>
            </a:r>
            <a:r>
              <a:rPr lang="en-US" sz="1400" dirty="0">
                <a:latin typeface="Times New Roman"/>
                <a:cs typeface="Times New Roman"/>
              </a:rPr>
              <a:t>Voltage</a:t>
            </a:r>
            <a:r>
              <a:rPr lang="en-US" sz="1400" dirty="0" smtClean="0">
                <a:latin typeface="Times New Roman"/>
                <a:cs typeface="Times New Roman"/>
              </a:rPr>
              <a:t>, and </a:t>
            </a:r>
            <a:r>
              <a:rPr lang="en-US" sz="1400" dirty="0">
                <a:latin typeface="Times New Roman"/>
                <a:cs typeface="Times New Roman"/>
              </a:rPr>
              <a:t>PWM (top to bottom) vs. Time Waveforms of Top Switch </a:t>
            </a:r>
            <a:r>
              <a:rPr lang="en-US" sz="1400" i="1" dirty="0">
                <a:latin typeface="Times New Roman"/>
                <a:cs typeface="Times New Roman"/>
              </a:rPr>
              <a:t>S2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endParaRPr lang="en-US" sz="1400" dirty="0" smtClean="0">
              <a:latin typeface="Times New Roman"/>
              <a:cs typeface="Times New Roman"/>
            </a:endParaRPr>
          </a:p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for </a:t>
            </a:r>
            <a:r>
              <a:rPr lang="en-US" sz="1400" dirty="0">
                <a:latin typeface="Times New Roman"/>
                <a:cs typeface="Times New Roman"/>
              </a:rPr>
              <a:t>Half Load Design Run Under Full Load Condition at 29kHz and 25% Duty Cycle</a:t>
            </a:r>
            <a:r>
              <a:rPr lang="en-US" sz="1400" dirty="0" smtClean="0">
                <a:effectLst/>
                <a:latin typeface="Times New Roman"/>
                <a:cs typeface="Times New Roman"/>
              </a:rPr>
              <a:t> 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1133" y="2771396"/>
            <a:ext cx="43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</a:t>
            </a:r>
            <a:r>
              <a:rPr lang="en-US" i="1" baseline="-25000" dirty="0" smtClean="0"/>
              <a:t>S2</a:t>
            </a:r>
            <a:endParaRPr lang="en-US" i="1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781511" y="4059172"/>
            <a:ext cx="504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V</a:t>
            </a:r>
            <a:r>
              <a:rPr lang="en-US" i="1" baseline="-25000" dirty="0" smtClean="0"/>
              <a:t>S2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603886" y="5269063"/>
            <a:ext cx="76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PWM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6486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34067"/>
            <a:ext cx="7772400" cy="3586267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Distorted waveforms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Brainstormed the duration of ON cycle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Duty cycle 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Class-DE DC = 25%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 DC = 35%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Resultant system reaches an overall efficiency of ≈   95.7   %    (35% DC)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								         ≈   93      %    (25% DC)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7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18727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Varying Load Condition Analysis </a:t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Real Life Cases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8154"/>
            <a:ext cx="7772400" cy="44760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Output Voltage Control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295" y="6079488"/>
            <a:ext cx="8151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Figure 28: Restore Current, Restored Voltage, and </a:t>
            </a:r>
            <a:r>
              <a:rPr lang="en-US" sz="1400" dirty="0">
                <a:latin typeface="Times New Roman"/>
                <a:cs typeface="Times New Roman"/>
              </a:rPr>
              <a:t>PWM (top to bottom) vs. Time Waveforms of Top Switch </a:t>
            </a:r>
            <a:r>
              <a:rPr lang="en-US" sz="1400" i="1" dirty="0">
                <a:latin typeface="Times New Roman"/>
                <a:cs typeface="Times New Roman"/>
              </a:rPr>
              <a:t>S2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endParaRPr lang="en-US" sz="1400" dirty="0" smtClean="0">
              <a:latin typeface="Times New Roman"/>
              <a:cs typeface="Times New Roman"/>
            </a:endParaRPr>
          </a:p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for </a:t>
            </a:r>
            <a:r>
              <a:rPr lang="en-US" sz="1400" dirty="0">
                <a:latin typeface="Times New Roman"/>
                <a:cs typeface="Times New Roman"/>
              </a:rPr>
              <a:t>Half Load Design Run Under Full Load Condition at 29kHz and </a:t>
            </a:r>
            <a:r>
              <a:rPr lang="en-US" sz="1400" dirty="0" smtClean="0">
                <a:latin typeface="Times New Roman"/>
                <a:cs typeface="Times New Roman"/>
              </a:rPr>
              <a:t>35</a:t>
            </a:r>
            <a:r>
              <a:rPr lang="en-US" sz="1400" dirty="0">
                <a:latin typeface="Times New Roman"/>
                <a:cs typeface="Times New Roman"/>
              </a:rPr>
              <a:t>% Duty Cycle</a:t>
            </a:r>
            <a:r>
              <a:rPr lang="en-US" sz="1400" dirty="0" smtClean="0">
                <a:effectLst/>
                <a:latin typeface="Times New Roman"/>
                <a:cs typeface="Times New Roman"/>
              </a:rPr>
              <a:t> 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8337" y="2771396"/>
            <a:ext cx="43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</a:t>
            </a:r>
            <a:r>
              <a:rPr lang="en-US" i="1" baseline="-25000" dirty="0" smtClean="0"/>
              <a:t>S2</a:t>
            </a:r>
            <a:endParaRPr lang="en-US" i="1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685800" y="4042895"/>
            <a:ext cx="504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V</a:t>
            </a:r>
            <a:r>
              <a:rPr lang="en-US" i="1" baseline="-25000" dirty="0" smtClean="0"/>
              <a:t>S2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26865" y="5260289"/>
            <a:ext cx="76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PWM</a:t>
            </a:r>
            <a:endParaRPr lang="en-US" i="1" dirty="0"/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5" y="2498425"/>
            <a:ext cx="6864371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08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049568"/>
            <a:ext cx="7772400" cy="970488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Conclusion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5084"/>
            <a:ext cx="7772400" cy="3715853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Accomplished: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Half load design 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High system efficiency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Challenge of stepping down from 710V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dc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- 10V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dc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Large load variation range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Approval of engineers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ü"/>
              <a:defRPr/>
            </a:pPr>
            <a:endParaRPr lang="en-US" sz="15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Future Work: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q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Rectification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q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Closed feedback control (</a:t>
            </a:r>
            <a:r>
              <a:rPr lang="en-US" sz="15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algoritihm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)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q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Hardware</a:t>
            </a: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05263"/>
            <a:ext cx="7772400" cy="970488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22537"/>
            <a:ext cx="7772400" cy="4132961"/>
          </a:xfrm>
        </p:spPr>
        <p:txBody>
          <a:bodyPr rtlCol="0">
            <a:normAutofit/>
          </a:bodyPr>
          <a:lstStyle/>
          <a:p>
            <a:pPr algn="l"/>
            <a:r>
              <a:rPr lang="en-US" sz="12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[1]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N. O.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Sokal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 and A. D.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Sokal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"Class E-A new class of high-efficiency tuned single-ended switching power amplifiers," in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IEEE Journal of Solid-State Circuits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vol. 10, no. 3, pp. 168-176, Jun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1975</a:t>
            </a:r>
          </a:p>
          <a:p>
            <a:pPr algn="l"/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[2] Michael A. de </a:t>
            </a:r>
            <a:r>
              <a:rPr lang="en-US" sz="12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Rooij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Wireless Power Handbook - 2</a:t>
            </a:r>
            <a:r>
              <a:rPr lang="en-US" sz="1200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nd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Edition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l"/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[3]H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. Koizumi, T.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Suetsugu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M.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Fujii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K.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Shinoda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S. Mori and K.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Iked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"Class DE high-efficiency tuned power amplifier," in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IEEE Transactions on Circuits and Systems I: Fundamental Theory and Applications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vol. 43, no. 1, pp. 51-60, Jan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1996</a:t>
            </a:r>
          </a:p>
          <a:p>
            <a:pPr algn="l"/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[4]Ethan Zimany</a:t>
            </a:r>
            <a:endParaRPr lang="en-US" sz="12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[5]</a:t>
            </a:r>
            <a:r>
              <a:rPr lang="en-US" sz="1200" dirty="0" smtClean="0"/>
              <a:t> 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K. Inoue, T.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Nagashima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X. Wei and H.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Sekiya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"Design of high-efficiency inductive-coupled wireless power transfer system with class-DE transmitter and class-E rectifier,"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Industrial Electronics Society, IECON 2013 - 39th Annual Conference of the IEEE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 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Vienna, 2013, pp. 613-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618</a:t>
            </a:r>
            <a:endParaRPr lang="en-US" sz="12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[6]</a:t>
            </a:r>
            <a:r>
              <a:rPr lang="en-US" sz="1200" dirty="0" smtClean="0"/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Tiefu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 Zhao, B.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Pahl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Jun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Xu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B. Wu, P.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Nirantare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 and M.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Kothekar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"Optimal operation point tracking control for inductive power transfer system,"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Wireless Power Transfer Conference (WPTC), 2015 IEEE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Boulder, CO, 2015, pp. 1-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  <a:p>
            <a:pPr algn="l" fontAlgn="auto">
              <a:spcAft>
                <a:spcPts val="6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[7]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K.Siddabattula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, “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Wireless Power System Design Component and Magnetics Selection”, .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pdf</a:t>
            </a:r>
            <a:r>
              <a:rPr lang="en-US" sz="1200" dirty="0">
                <a:solidFill>
                  <a:srgbClr val="000000"/>
                </a:solidFill>
                <a:latin typeface="Times New Roman"/>
                <a:cs typeface="Times New Roman"/>
              </a:rPr>
              <a:t> Texas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Instruments</a:t>
            </a:r>
          </a:p>
          <a:p>
            <a:pPr algn="l" fontAlgn="auto">
              <a:spcAft>
                <a:spcPts val="600"/>
              </a:spcAft>
              <a:defRPr/>
            </a:pPr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[8]</a:t>
            </a:r>
            <a:r>
              <a:rPr lang="en-US" sz="1200" dirty="0" smtClean="0"/>
              <a:t> </a:t>
            </a: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D. Murthy-</a:t>
            </a:r>
            <a:r>
              <a:rPr lang="en-US" sz="1200" dirty="0" err="1">
                <a:solidFill>
                  <a:schemeClr val="tx1"/>
                </a:solidFill>
                <a:latin typeface="Times New Roman"/>
                <a:cs typeface="Times New Roman"/>
              </a:rPr>
              <a:t>Bellur</a:t>
            </a: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, A. Bauer, W. </a:t>
            </a:r>
            <a:r>
              <a:rPr lang="en-US" sz="1200" dirty="0" err="1">
                <a:solidFill>
                  <a:schemeClr val="tx1"/>
                </a:solidFill>
                <a:latin typeface="Times New Roman"/>
                <a:cs typeface="Times New Roman"/>
              </a:rPr>
              <a:t>Kerin</a:t>
            </a: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 and M. K. </a:t>
            </a:r>
            <a:r>
              <a:rPr lang="en-US" sz="1200" dirty="0" err="1">
                <a:solidFill>
                  <a:schemeClr val="tx1"/>
                </a:solidFill>
                <a:latin typeface="Times New Roman"/>
                <a:cs typeface="Times New Roman"/>
              </a:rPr>
              <a:t>Kazimierczuk</a:t>
            </a: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, "Inverter using loosely coupled inductors for wireless power transfer," </a:t>
            </a:r>
            <a:r>
              <a:rPr lang="en-US" sz="1200" i="1" dirty="0">
                <a:solidFill>
                  <a:schemeClr val="tx1"/>
                </a:solidFill>
                <a:latin typeface="Times New Roman"/>
                <a:cs typeface="Times New Roman"/>
              </a:rPr>
              <a:t>2012 IEEE 55th International Midwest Symposium on Circuits and Systems (MWSCAS)</a:t>
            </a: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, Boise, ID, 2012, pp. 1164-1167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l" fontAlgn="auto">
              <a:spcAft>
                <a:spcPts val="600"/>
              </a:spcAft>
              <a:defRPr/>
            </a:pPr>
            <a:endParaRPr lang="en-US" sz="12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308249"/>
            <a:ext cx="7772400" cy="970488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Introduction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7772400" cy="311102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 Wireless Power System: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Transfer of Electric Power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Wirelessly –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Coreless (coupling &lt; 1)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Transmitter &amp; Receiver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Microwatts to Megawatts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Short - Medium - Long Distances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Coupling Constant (k) is Defined</a:t>
            </a:r>
          </a:p>
          <a:p>
            <a:pPr marL="742950" lvl="1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Efficiency</a:t>
            </a:r>
          </a:p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	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3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308249"/>
            <a:ext cx="7772400" cy="970488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Thank You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7772400" cy="3111022"/>
          </a:xfrm>
        </p:spPr>
        <p:txBody>
          <a:bodyPr rtlCol="0">
            <a:normAutofit/>
          </a:bodyPr>
          <a:lstStyle/>
          <a:p>
            <a:pPr fontAlgn="auto">
              <a:spcAft>
                <a:spcPts val="600"/>
              </a:spcAft>
              <a:defRPr/>
            </a:pPr>
            <a:endParaRPr lang="en-US" sz="1800" b="1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Any Questions?</a:t>
            </a:r>
            <a:endParaRPr lang="en-US" sz="18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0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20095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Introduction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44" y="2320154"/>
            <a:ext cx="4258789" cy="3866635"/>
          </a:xfrm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Class-D Power Amplifier: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[1]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Transistor timing is key (zero current or voltage hit)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50% Duty cycle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+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Transistor voltage stress = Supply voltage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-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lang="en-US" sz="1500" baseline="-25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oss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may result in high loss at higher freq. (wireless)</a:t>
            </a:r>
            <a:endParaRPr lang="en-US" sz="1500" baseline="-250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-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ZCS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(zero current switching)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ZVS (zero voltage switching) by adjusting load to appear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inductive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+"/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High efficiency (up to %100) under high </a:t>
            </a:r>
            <a:r>
              <a:rPr lang="en-US" sz="15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f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-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Below Optimal Impedance = Inductive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Above </a:t>
            </a:r>
            <a:r>
              <a:rPr lang="en-US" sz="15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O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ptimal Impedance = Capacitive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(Decrease in conversion efficiency)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64333" y="2910209"/>
            <a:ext cx="3391646" cy="3110121"/>
            <a:chOff x="4664333" y="2910209"/>
            <a:chExt cx="3391646" cy="3110121"/>
          </a:xfrm>
        </p:grpSpPr>
        <p:pic>
          <p:nvPicPr>
            <p:cNvPr id="6" name="Picture 5" descr="class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4333" y="2910209"/>
              <a:ext cx="3391646" cy="252146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755075" y="5497110"/>
              <a:ext cx="3300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Figure </a:t>
              </a:r>
              <a:r>
                <a:rPr lang="en-US" sz="1400" dirty="0" smtClean="0">
                  <a:latin typeface="Times New Roman"/>
                  <a:cs typeface="Times New Roman"/>
                </a:rPr>
                <a:t>1: </a:t>
              </a:r>
              <a:r>
                <a:rPr lang="en-US" sz="1400" dirty="0">
                  <a:latin typeface="Times New Roman"/>
                  <a:cs typeface="Times New Roman"/>
                </a:rPr>
                <a:t>Class-D Power Amplifier </a:t>
              </a:r>
              <a:r>
                <a:rPr lang="en-US" sz="1400" dirty="0" smtClean="0">
                  <a:latin typeface="Times New Roman"/>
                  <a:cs typeface="Times New Roman"/>
                </a:rPr>
                <a:t>Circuit</a:t>
              </a:r>
              <a:endParaRPr lang="en-US" sz="1400" dirty="0">
                <a:latin typeface="Times New Roman"/>
                <a:cs typeface="Times New Roman"/>
              </a:endParaRPr>
            </a:p>
            <a:p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42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05154"/>
            <a:ext cx="7772400" cy="970488"/>
          </a:xfrm>
        </p:spPr>
        <p:txBody>
          <a:bodyPr/>
          <a:lstStyle/>
          <a:p>
            <a:r>
              <a:rPr lang="en-US" sz="3200" dirty="0" smtClean="0">
                <a:latin typeface="Times New Roman"/>
                <a:cs typeface="Times New Roman"/>
              </a:rPr>
              <a:t>Introduction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3793867" cy="382857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b="1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Class-E Power Amplifier: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[2]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Single switch (easier, cheaper)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50% duty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cycle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ZVS (zero voltage switching) &amp; </a:t>
            </a:r>
            <a:b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ZVDS (zero derivative voltage switching)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+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Higher power delivered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-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Transistor stress is 3.56 times of input</a:t>
            </a:r>
          </a:p>
          <a:p>
            <a:pPr marL="285750" indent="-285750" algn="l" fontAlgn="auto">
              <a:spcAft>
                <a:spcPts val="600"/>
              </a:spcAft>
              <a:buFont typeface="Lucida Grande"/>
              <a:buChar char="-"/>
              <a:defRPr/>
            </a:pP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Below Optimal Impedance = Inductive</a:t>
            </a:r>
            <a:b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Above Optimal Impedance = Capacitive</a:t>
            </a:r>
            <a:b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(Decrease </a:t>
            </a:r>
            <a:r>
              <a:rPr lang="en-US" sz="1500" dirty="0">
                <a:solidFill>
                  <a:srgbClr val="FF0000"/>
                </a:solidFill>
                <a:latin typeface="Times New Roman"/>
                <a:cs typeface="Times New Roman"/>
              </a:rPr>
              <a:t>in conversion </a:t>
            </a:r>
            <a:r>
              <a:rPr lang="en-US" sz="15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efficiency)</a:t>
            </a:r>
          </a:p>
          <a:p>
            <a:pPr marL="285750" indent="-285750" algn="l" fontAlgn="auto">
              <a:spcAft>
                <a:spcPts val="600"/>
              </a:spcAft>
              <a:buFont typeface="Wingdings" charset="2"/>
              <a:buChar char="Ø"/>
              <a:defRPr/>
            </a:pPr>
            <a:endParaRPr lang="en-US" sz="1500" dirty="0" smtClean="0">
              <a:solidFill>
                <a:schemeClr val="tx1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46212" y="3064617"/>
            <a:ext cx="3415498" cy="2965737"/>
            <a:chOff x="4646212" y="3064617"/>
            <a:chExt cx="3415498" cy="2965737"/>
          </a:xfrm>
        </p:grpSpPr>
        <p:pic>
          <p:nvPicPr>
            <p:cNvPr id="6" name="Picture 5" descr="class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212" y="3064617"/>
              <a:ext cx="3415498" cy="244251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824926" y="5507134"/>
              <a:ext cx="3236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Figure </a:t>
              </a:r>
              <a:r>
                <a:rPr lang="en-US" sz="1400" dirty="0" smtClean="0">
                  <a:latin typeface="Times New Roman"/>
                  <a:cs typeface="Times New Roman"/>
                </a:rPr>
                <a:t>2</a:t>
              </a:r>
              <a:r>
                <a:rPr lang="en-US" sz="1400" dirty="0">
                  <a:latin typeface="Times New Roman"/>
                  <a:cs typeface="Times New Roman"/>
                </a:rPr>
                <a:t>: Class-E Power Amplifier </a:t>
              </a:r>
              <a:r>
                <a:rPr lang="en-US" sz="1400" dirty="0" smtClean="0">
                  <a:latin typeface="Times New Roman"/>
                  <a:cs typeface="Times New Roman"/>
                </a:rPr>
                <a:t>Circuit</a:t>
              </a:r>
              <a:endParaRPr lang="en-US" sz="1400" dirty="0">
                <a:latin typeface="Times New Roman"/>
                <a:cs typeface="Times New Roman"/>
              </a:endParaRPr>
            </a:p>
            <a:p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24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308249"/>
            <a:ext cx="7772400" cy="970488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Wireless Power Transfer System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08949" y="2365418"/>
            <a:ext cx="6726102" cy="4125124"/>
            <a:chOff x="1208949" y="2365418"/>
            <a:chExt cx="6726102" cy="4125124"/>
          </a:xfrm>
        </p:grpSpPr>
        <p:pic>
          <p:nvPicPr>
            <p:cNvPr id="6" name="Picture 5" descr="Figure Syste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8949" y="2365418"/>
              <a:ext cx="6726102" cy="360190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613666" y="5967322"/>
              <a:ext cx="210133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latin typeface="Times New Roman"/>
                  <a:cs typeface="Times New Roman"/>
                </a:rPr>
                <a:t>Figure 3: Proposed System </a:t>
              </a:r>
            </a:p>
            <a:p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8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27778"/>
            <a:ext cx="7772400" cy="34639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600"/>
              </a:spcAft>
              <a:buFont typeface="Arial"/>
              <a:buNone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Project Requirements: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Resonant inductive coupling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High efficiency converter design ( &gt;85% )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Input voltage limitation ≈ 700V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10 </a:t>
            </a:r>
            <a:r>
              <a:rPr lang="en-US" sz="1500" dirty="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lang="en-US" sz="1500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dc </a:t>
            </a:r>
            <a:r>
              <a:rPr lang="en-US" sz="1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output voltage</a:t>
            </a: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500W power at the output (for full load condition)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25kHz - 35kHz switching frequency range</a:t>
            </a:r>
          </a:p>
          <a:p>
            <a:pPr marL="285750" indent="-285750" algn="l" fontAlgn="auto">
              <a:spcAft>
                <a:spcPts val="600"/>
              </a:spcAft>
              <a:buFont typeface="Arial"/>
              <a:buChar char="•"/>
              <a:defRPr/>
            </a:pPr>
            <a:r>
              <a:rPr lang="en-US" sz="15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2mm gap between inductive coils (high coupling)</a:t>
            </a:r>
          </a:p>
          <a:p>
            <a:pPr algn="l" fontAlgn="auto">
              <a:spcAft>
                <a:spcPts val="600"/>
              </a:spcAft>
              <a:defRPr/>
            </a:pPr>
            <a:endParaRPr lang="en-US" sz="1500" dirty="0" smtClean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￼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7043" y="497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3FC3-1D4F-6447-8F47-A0B5B6B9989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85800" y="905154"/>
            <a:ext cx="7772400" cy="9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smtClean="0">
                <a:latin typeface="Times New Roman"/>
                <a:cs typeface="Times New Roman"/>
              </a:rPr>
              <a:t>Wireless Power Transfer System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4274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GradPresentation_Blank2</Template>
  <TotalTime>4684</TotalTime>
  <Words>2646</Words>
  <Application>Microsoft Macintosh PowerPoint</Application>
  <PresentationFormat>On-screen Show (4:3)</PresentationFormat>
  <Paragraphs>559</Paragraphs>
  <Slides>50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WIRELESS POWER TRANSFER USING  CLASS-DE CONVERTER VIA  STRONGLY COUPLED TWO PLANAR COILS</vt:lpstr>
      <vt:lpstr>Who am I?</vt:lpstr>
      <vt:lpstr>Who do I work with?</vt:lpstr>
      <vt:lpstr>OUTLINE</vt:lpstr>
      <vt:lpstr>Introduction</vt:lpstr>
      <vt:lpstr>Introduction</vt:lpstr>
      <vt:lpstr>Introduction</vt:lpstr>
      <vt:lpstr>Wireless Power Transfer System</vt:lpstr>
      <vt:lpstr>PowerPoint Presentation</vt:lpstr>
      <vt:lpstr>PowerPoint Presentation</vt:lpstr>
      <vt:lpstr>PowerPoint Presentation</vt:lpstr>
      <vt:lpstr>Wireless Power Transfer System</vt:lpstr>
      <vt:lpstr>PowerPoint Presentation</vt:lpstr>
      <vt:lpstr>PowerPoint Presentation</vt:lpstr>
      <vt:lpstr>PowerPoint Presentation</vt:lpstr>
      <vt:lpstr>Wireless Power Transfer System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Matlab/Simulink Simulation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Varying Load Condition Analysis  for Real Life Cases</vt:lpstr>
      <vt:lpstr>Conclusion</vt:lpstr>
      <vt:lpstr>References</vt:lpstr>
      <vt:lpstr>Thank You</vt:lpstr>
    </vt:vector>
  </TitlesOfParts>
  <Manager/>
  <Company>UWM Graduate School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Graduate School</dc:subject>
  <dc:creator>Erin C Fox</dc:creator>
  <cp:keywords/>
  <dc:description/>
  <cp:lastModifiedBy>Baha</cp:lastModifiedBy>
  <cp:revision>173</cp:revision>
  <dcterms:created xsi:type="dcterms:W3CDTF">2015-02-19T20:33:33Z</dcterms:created>
  <dcterms:modified xsi:type="dcterms:W3CDTF">2016-08-04T15:11:16Z</dcterms:modified>
  <cp:category/>
</cp:coreProperties>
</file>