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38404800" cy="4206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248" userDrawn="1">
          <p15:clr>
            <a:srgbClr val="A4A3A4"/>
          </p15:clr>
        </p15:guide>
        <p15:guide id="2" pos="120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590" autoAdjust="0"/>
    <p:restoredTop sz="94291" autoAdjust="0"/>
  </p:normalViewPr>
  <p:slideViewPr>
    <p:cSldViewPr snapToGrid="0">
      <p:cViewPr>
        <p:scale>
          <a:sx n="30" d="100"/>
          <a:sy n="30" d="100"/>
        </p:scale>
        <p:origin x="180" y="-3528"/>
      </p:cViewPr>
      <p:guideLst>
        <p:guide orient="horz" pos="13248"/>
        <p:guide pos="12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B0120-D0D1-4F24-99D0-71FF62C8C89F}" type="datetimeFigureOut">
              <a:rPr lang="en-US" smtClean="0"/>
              <a:t>4/23/2018</a:t>
            </a:fld>
            <a:endParaRPr lang="en-US"/>
          </a:p>
        </p:txBody>
      </p:sp>
      <p:sp>
        <p:nvSpPr>
          <p:cNvPr id="4" name="Slide Image Placeholder 3"/>
          <p:cNvSpPr>
            <a:spLocks noGrp="1" noRot="1" noChangeAspect="1"/>
          </p:cNvSpPr>
          <p:nvPr>
            <p:ph type="sldImg" idx="2"/>
          </p:nvPr>
        </p:nvSpPr>
        <p:spPr>
          <a:xfrm>
            <a:off x="2020888" y="1143000"/>
            <a:ext cx="2816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2EC9E6-246F-499D-919B-90A2CF343AB5}" type="slidenum">
              <a:rPr lang="en-US" smtClean="0"/>
              <a:t>‹#›</a:t>
            </a:fld>
            <a:endParaRPr lang="en-US"/>
          </a:p>
        </p:txBody>
      </p:sp>
    </p:spTree>
    <p:extLst>
      <p:ext uri="{BB962C8B-B14F-4D97-AF65-F5344CB8AC3E}">
        <p14:creationId xmlns:p14="http://schemas.microsoft.com/office/powerpoint/2010/main" val="1871607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6883826"/>
            <a:ext cx="32644080" cy="14643947"/>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4800600" y="22092500"/>
            <a:ext cx="28803600" cy="1015534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1332173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014854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2239433"/>
            <a:ext cx="8281035" cy="3564594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640332" y="2239433"/>
            <a:ext cx="24363045" cy="3564594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451534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CA6402-E5BA-4FD0-A013-FFBEDBBE2324}"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132405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10486402"/>
            <a:ext cx="33124140" cy="17496787"/>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2620330" y="28148716"/>
            <a:ext cx="33124140" cy="9201147"/>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CA6402-E5BA-4FD0-A013-FFBEDBBE2324}"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2256683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640330" y="11197167"/>
            <a:ext cx="16322040" cy="266882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442430" y="11197167"/>
            <a:ext cx="16322040" cy="266882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CA6402-E5BA-4FD0-A013-FFBEDBBE2324}"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965241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239442"/>
            <a:ext cx="33124140" cy="81301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45336" y="10311133"/>
            <a:ext cx="16247028" cy="505332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4" name="Content Placeholder 3"/>
          <p:cNvSpPr>
            <a:spLocks noGrp="1"/>
          </p:cNvSpPr>
          <p:nvPr>
            <p:ph sz="half" idx="2"/>
          </p:nvPr>
        </p:nvSpPr>
        <p:spPr>
          <a:xfrm>
            <a:off x="2645336" y="15364460"/>
            <a:ext cx="16247028" cy="225988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442432" y="10311133"/>
            <a:ext cx="16327042" cy="5053327"/>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6" name="Content Placeholder 5"/>
          <p:cNvSpPr>
            <a:spLocks noGrp="1"/>
          </p:cNvSpPr>
          <p:nvPr>
            <p:ph sz="quarter" idx="4"/>
          </p:nvPr>
        </p:nvSpPr>
        <p:spPr>
          <a:xfrm>
            <a:off x="19442432" y="15364460"/>
            <a:ext cx="16327042" cy="225988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CA6402-E5BA-4FD0-A013-FFBEDBBE2324}" type="datetimeFigureOut">
              <a:rPr lang="en-US" smtClean="0"/>
              <a:pPr/>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62157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CA6402-E5BA-4FD0-A013-FFBEDBBE2324}" type="datetimeFigureOut">
              <a:rPr lang="en-US" smtClean="0"/>
              <a:pPr/>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2673443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CA6402-E5BA-4FD0-A013-FFBEDBBE2324}" type="datetimeFigureOut">
              <a:rPr lang="en-US" smtClean="0"/>
              <a:pPr/>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3806305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804160"/>
            <a:ext cx="12386548" cy="98145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16327042" y="6056216"/>
            <a:ext cx="19442430" cy="29891567"/>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645332" y="12618720"/>
            <a:ext cx="12386548" cy="2337774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63CA6402-E5BA-4FD0-A013-FFBEDBBE2324}"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1292626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804160"/>
            <a:ext cx="12386548" cy="98145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6327042" y="6056216"/>
            <a:ext cx="19442430" cy="29891567"/>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2645332" y="12618720"/>
            <a:ext cx="12386548" cy="2337774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63CA6402-E5BA-4FD0-A013-FFBEDBBE2324}"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077E15-31C1-4815-8997-27971D7D12C0}" type="slidenum">
              <a:rPr lang="en-US" smtClean="0"/>
              <a:pPr/>
              <a:t>‹#›</a:t>
            </a:fld>
            <a:endParaRPr lang="en-US"/>
          </a:p>
        </p:txBody>
      </p:sp>
    </p:spTree>
    <p:extLst>
      <p:ext uri="{BB962C8B-B14F-4D97-AF65-F5344CB8AC3E}">
        <p14:creationId xmlns:p14="http://schemas.microsoft.com/office/powerpoint/2010/main" val="1904739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2239442"/>
            <a:ext cx="33124140" cy="81301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40330" y="11197167"/>
            <a:ext cx="33124140" cy="266882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40330" y="38985623"/>
            <a:ext cx="8641080" cy="2239433"/>
          </a:xfrm>
          <a:prstGeom prst="rect">
            <a:avLst/>
          </a:prstGeom>
        </p:spPr>
        <p:txBody>
          <a:bodyPr vert="horz" lIns="91440" tIns="45720" rIns="91440" bIns="45720" rtlCol="0" anchor="ctr"/>
          <a:lstStyle>
            <a:lvl1pPr algn="l">
              <a:defRPr sz="5040">
                <a:solidFill>
                  <a:schemeClr val="tx1">
                    <a:tint val="75000"/>
                  </a:schemeClr>
                </a:solidFill>
              </a:defRPr>
            </a:lvl1pPr>
          </a:lstStyle>
          <a:p>
            <a:fld id="{63CA6402-E5BA-4FD0-A013-FFBEDBBE2324}" type="datetimeFigureOut">
              <a:rPr lang="en-US" smtClean="0"/>
              <a:pPr/>
              <a:t>4/23/2018</a:t>
            </a:fld>
            <a:endParaRPr lang="en-US"/>
          </a:p>
        </p:txBody>
      </p:sp>
      <p:sp>
        <p:nvSpPr>
          <p:cNvPr id="5" name="Footer Placeholder 4"/>
          <p:cNvSpPr>
            <a:spLocks noGrp="1"/>
          </p:cNvSpPr>
          <p:nvPr>
            <p:ph type="ftr" sz="quarter" idx="3"/>
          </p:nvPr>
        </p:nvSpPr>
        <p:spPr>
          <a:xfrm>
            <a:off x="12721590" y="38985623"/>
            <a:ext cx="12961620" cy="2239433"/>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123390" y="38985623"/>
            <a:ext cx="8641080" cy="2239433"/>
          </a:xfrm>
          <a:prstGeom prst="rect">
            <a:avLst/>
          </a:prstGeom>
        </p:spPr>
        <p:txBody>
          <a:bodyPr vert="horz" lIns="91440" tIns="45720" rIns="91440" bIns="45720" rtlCol="0" anchor="ctr"/>
          <a:lstStyle>
            <a:lvl1pPr algn="r">
              <a:defRPr sz="5040">
                <a:solidFill>
                  <a:schemeClr val="tx1">
                    <a:tint val="75000"/>
                  </a:schemeClr>
                </a:solidFill>
              </a:defRPr>
            </a:lvl1pPr>
          </a:lstStyle>
          <a:p>
            <a:fld id="{BC077E15-31C1-4815-8997-27971D7D12C0}" type="slidenum">
              <a:rPr lang="en-US" smtClean="0"/>
              <a:pPr/>
              <a:t>‹#›</a:t>
            </a:fld>
            <a:endParaRPr lang="en-US"/>
          </a:p>
        </p:txBody>
      </p:sp>
    </p:spTree>
    <p:extLst>
      <p:ext uri="{BB962C8B-B14F-4D97-AF65-F5344CB8AC3E}">
        <p14:creationId xmlns:p14="http://schemas.microsoft.com/office/powerpoint/2010/main" val="34675813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705509" y="30812726"/>
            <a:ext cx="11943691" cy="1056168"/>
          </a:xfrm>
          <a:prstGeom prst="rect">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a:latin typeface="Arial" charset="0"/>
            </a:endParaRPr>
          </a:p>
        </p:txBody>
      </p:sp>
      <p:sp>
        <p:nvSpPr>
          <p:cNvPr id="4" name="Rectangle 3"/>
          <p:cNvSpPr/>
          <p:nvPr/>
        </p:nvSpPr>
        <p:spPr bwMode="auto">
          <a:xfrm>
            <a:off x="297712" y="350925"/>
            <a:ext cx="37869685" cy="5907747"/>
          </a:xfrm>
          <a:prstGeom prst="rect">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4000" dirty="0">
              <a:latin typeface="Arial" charset="0"/>
            </a:endParaRPr>
          </a:p>
        </p:txBody>
      </p:sp>
      <p:sp>
        <p:nvSpPr>
          <p:cNvPr id="6" name="Text Box 20"/>
          <p:cNvSpPr txBox="1">
            <a:spLocks noChangeArrowheads="1"/>
          </p:cNvSpPr>
          <p:nvPr/>
        </p:nvSpPr>
        <p:spPr bwMode="auto">
          <a:xfrm>
            <a:off x="342481" y="343712"/>
            <a:ext cx="37824916" cy="2783326"/>
          </a:xfrm>
          <a:prstGeom prst="rect">
            <a:avLst/>
          </a:prstGeom>
          <a:noFill/>
          <a:ln>
            <a:noFill/>
          </a:ln>
          <a:effectLst>
            <a:outerShdw dist="63500" dir="3187806" algn="ctr" rotWithShape="0">
              <a:schemeClr val="tx2"/>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45720" tIns="22860" rIns="45720" bIns="22860">
            <a:spAutoFit/>
          </a:bodyPr>
          <a:lstStyle>
            <a:lvl1pPr defTabSz="2351088">
              <a:spcBef>
                <a:spcPct val="20000"/>
              </a:spcBef>
              <a:buChar char="•"/>
              <a:defRPr sz="3000">
                <a:solidFill>
                  <a:schemeClr val="tx1"/>
                </a:solidFill>
                <a:latin typeface="Arial" panose="020B0604020202020204" pitchFamily="34" charset="0"/>
              </a:defRPr>
            </a:lvl1pPr>
            <a:lvl2pPr marL="742950" indent="-285750" defTabSz="2351088">
              <a:spcBef>
                <a:spcPct val="20000"/>
              </a:spcBef>
              <a:buChar char="–"/>
              <a:defRPr sz="2500">
                <a:solidFill>
                  <a:schemeClr val="tx1"/>
                </a:solidFill>
                <a:latin typeface="Arial" panose="020B0604020202020204" pitchFamily="34" charset="0"/>
              </a:defRPr>
            </a:lvl2pPr>
            <a:lvl3pPr marL="1143000" indent="-228600" defTabSz="2351088">
              <a:spcBef>
                <a:spcPct val="20000"/>
              </a:spcBef>
              <a:buChar char="•"/>
              <a:defRPr sz="2200">
                <a:solidFill>
                  <a:schemeClr val="tx1"/>
                </a:solidFill>
                <a:latin typeface="Arial" panose="020B0604020202020204" pitchFamily="34" charset="0"/>
              </a:defRPr>
            </a:lvl3pPr>
            <a:lvl4pPr marL="1600200" indent="-228600" defTabSz="2351088">
              <a:spcBef>
                <a:spcPct val="20000"/>
              </a:spcBef>
              <a:buChar char="–"/>
              <a:defRPr>
                <a:solidFill>
                  <a:schemeClr val="tx1"/>
                </a:solidFill>
                <a:latin typeface="Arial" panose="020B0604020202020204" pitchFamily="34" charset="0"/>
              </a:defRPr>
            </a:lvl4pPr>
            <a:lvl5pPr marL="2057400" indent="-228600" defTabSz="2351088">
              <a:spcBef>
                <a:spcPct val="20000"/>
              </a:spcBef>
              <a:buChar char="»"/>
              <a:defRPr>
                <a:solidFill>
                  <a:schemeClr val="tx1"/>
                </a:solidFill>
                <a:latin typeface="Arial" panose="020B0604020202020204" pitchFamily="34" charset="0"/>
              </a:defRPr>
            </a:lvl5pPr>
            <a:lvl6pPr marL="2514600" indent="-228600" defTabSz="2351088"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defTabSz="2351088"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defTabSz="2351088"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defTabSz="2351088" eaLnBrk="0" fontAlgn="base" hangingPunct="0">
              <a:spcBef>
                <a:spcPct val="20000"/>
              </a:spcBef>
              <a:spcAft>
                <a:spcPct val="0"/>
              </a:spcAft>
              <a:buChar char="»"/>
              <a:defRPr>
                <a:solidFill>
                  <a:schemeClr val="tx1"/>
                </a:solidFill>
                <a:latin typeface="Arial" panose="020B0604020202020204" pitchFamily="34" charset="0"/>
              </a:defRPr>
            </a:lvl9pPr>
          </a:lstStyle>
          <a:p>
            <a:pPr algn="ctr">
              <a:lnSpc>
                <a:spcPct val="107000"/>
              </a:lnSpc>
              <a:spcBef>
                <a:spcPts val="0"/>
              </a:spcBef>
              <a:spcAft>
                <a:spcPts val="781"/>
              </a:spcAft>
              <a:buNone/>
            </a:pPr>
            <a:r>
              <a:rPr lang="en-US" sz="8000" dirty="0">
                <a:solidFill>
                  <a:schemeClr val="bg1"/>
                </a:solidFill>
                <a:ea typeface="Times New Roman" panose="02020603050405020304" pitchFamily="18" charset="0"/>
                <a:cs typeface="Arial" panose="020B0604020202020204" pitchFamily="34" charset="0"/>
              </a:rPr>
              <a:t>Analysis of </a:t>
            </a:r>
            <a:r>
              <a:rPr lang="en-US" sz="8000" i="1" dirty="0">
                <a:solidFill>
                  <a:schemeClr val="bg1"/>
                </a:solidFill>
                <a:ea typeface="Times New Roman" panose="02020603050405020304" pitchFamily="18" charset="0"/>
                <a:cs typeface="Arial" panose="020B0604020202020204" pitchFamily="34" charset="0"/>
              </a:rPr>
              <a:t>Arabidopsis thaliana </a:t>
            </a:r>
            <a:r>
              <a:rPr lang="en-US" sz="8000" dirty="0">
                <a:solidFill>
                  <a:schemeClr val="bg1"/>
                </a:solidFill>
                <a:ea typeface="Times New Roman" panose="02020603050405020304" pitchFamily="18" charset="0"/>
                <a:cs typeface="Arial" panose="020B0604020202020204" pitchFamily="34" charset="0"/>
              </a:rPr>
              <a:t>Red-Light Response Mutants </a:t>
            </a:r>
          </a:p>
          <a:p>
            <a:pPr algn="ctr">
              <a:lnSpc>
                <a:spcPct val="107000"/>
              </a:lnSpc>
              <a:spcBef>
                <a:spcPts val="0"/>
              </a:spcBef>
              <a:spcAft>
                <a:spcPts val="781"/>
              </a:spcAft>
              <a:buNone/>
            </a:pPr>
            <a:r>
              <a:rPr lang="en-US" sz="8000" dirty="0">
                <a:solidFill>
                  <a:schemeClr val="bg1"/>
                </a:solidFill>
                <a:ea typeface="Times New Roman" panose="02020603050405020304" pitchFamily="18" charset="0"/>
                <a:cs typeface="Arial" panose="020B0604020202020204" pitchFamily="34" charset="0"/>
              </a:rPr>
              <a:t>Identified in a Genetic Enhancer Screen</a:t>
            </a:r>
            <a:endParaRPr lang="en-US" sz="8000" dirty="0">
              <a:solidFill>
                <a:schemeClr val="bg1"/>
              </a:solidFill>
              <a:ea typeface="Calibri" panose="020F0502020204030204" pitchFamily="34" charset="0"/>
              <a:cs typeface="Arial" panose="020B0604020202020204"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6250" y="2844773"/>
            <a:ext cx="3263921" cy="3283583"/>
          </a:xfrm>
          <a:prstGeom prst="rect">
            <a:avLst/>
          </a:prstGeom>
        </p:spPr>
      </p:pic>
      <p:sp>
        <p:nvSpPr>
          <p:cNvPr id="9" name="TextBox 8"/>
          <p:cNvSpPr txBox="1"/>
          <p:nvPr/>
        </p:nvSpPr>
        <p:spPr>
          <a:xfrm>
            <a:off x="32975586" y="3495276"/>
            <a:ext cx="4014432" cy="1200329"/>
          </a:xfrm>
          <a:prstGeom prst="rect">
            <a:avLst/>
          </a:prstGeom>
          <a:noFill/>
        </p:spPr>
        <p:txBody>
          <a:bodyPr wrap="none" rtlCol="0">
            <a:spAutoFit/>
          </a:bodyPr>
          <a:lstStyle/>
          <a:p>
            <a:r>
              <a:rPr lang="en-US" sz="2400" dirty="0">
                <a:solidFill>
                  <a:schemeClr val="bg1"/>
                </a:solidFill>
              </a:rPr>
              <a:t>For more information contact: </a:t>
            </a:r>
          </a:p>
          <a:p>
            <a:r>
              <a:rPr lang="en-US" sz="2400" dirty="0">
                <a:solidFill>
                  <a:schemeClr val="bg1"/>
                </a:solidFill>
              </a:rPr>
              <a:t>Derek Gingerich</a:t>
            </a:r>
          </a:p>
          <a:p>
            <a:r>
              <a:rPr lang="en-US" sz="2400" dirty="0">
                <a:solidFill>
                  <a:schemeClr val="bg1"/>
                </a:solidFill>
              </a:rPr>
              <a:t>Email: gingerdj@uwec.edu</a:t>
            </a:r>
          </a:p>
        </p:txBody>
      </p:sp>
      <p:grpSp>
        <p:nvGrpSpPr>
          <p:cNvPr id="10" name="Group 9"/>
          <p:cNvGrpSpPr/>
          <p:nvPr/>
        </p:nvGrpSpPr>
        <p:grpSpPr>
          <a:xfrm>
            <a:off x="273746" y="6602239"/>
            <a:ext cx="11957313" cy="1168637"/>
            <a:chOff x="2552294" y="15313421"/>
            <a:chExt cx="10768171" cy="733697"/>
          </a:xfrm>
          <a:solidFill>
            <a:schemeClr val="accent6">
              <a:lumMod val="50000"/>
            </a:schemeClr>
          </a:solidFill>
        </p:grpSpPr>
        <p:sp>
          <p:nvSpPr>
            <p:cNvPr id="11" name="Rectangle 10"/>
            <p:cNvSpPr/>
            <p:nvPr/>
          </p:nvSpPr>
          <p:spPr bwMode="auto">
            <a:xfrm>
              <a:off x="2552294" y="15313421"/>
              <a:ext cx="10768171" cy="710843"/>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a:latin typeface="Arial" charset="0"/>
              </a:endParaRPr>
            </a:p>
          </p:txBody>
        </p:sp>
        <p:sp>
          <p:nvSpPr>
            <p:cNvPr id="12" name="Rectangle 3"/>
            <p:cNvSpPr txBox="1">
              <a:spLocks noChangeArrowheads="1"/>
            </p:cNvSpPr>
            <p:nvPr/>
          </p:nvSpPr>
          <p:spPr bwMode="auto">
            <a:xfrm>
              <a:off x="3932570" y="15383495"/>
              <a:ext cx="8094893" cy="6636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6000" b="1" kern="0" dirty="0">
                  <a:solidFill>
                    <a:schemeClr val="bg1"/>
                  </a:solidFill>
                </a:rPr>
                <a:t>Introduction</a:t>
              </a:r>
            </a:p>
          </p:txBody>
        </p:sp>
      </p:grpSp>
      <p:sp>
        <p:nvSpPr>
          <p:cNvPr id="13" name="TextBox 12"/>
          <p:cNvSpPr txBox="1"/>
          <p:nvPr/>
        </p:nvSpPr>
        <p:spPr>
          <a:xfrm>
            <a:off x="342481" y="8076036"/>
            <a:ext cx="12085279" cy="10433625"/>
          </a:xfrm>
          <a:prstGeom prst="rect">
            <a:avLst/>
          </a:prstGeom>
          <a:noFill/>
        </p:spPr>
        <p:txBody>
          <a:bodyPr wrap="square" rtlCol="0">
            <a:spAutoFit/>
          </a:bodyPr>
          <a:lstStyle/>
          <a:p>
            <a:r>
              <a:rPr lang="en-US" sz="2800" dirty="0"/>
              <a:t>	Plants require light for survival and have developed sophisticated pathways to respond and adapt to the light in their environment</a:t>
            </a:r>
            <a:r>
              <a:rPr lang="en-US" sz="2800" baseline="30000" dirty="0"/>
              <a:t>1</a:t>
            </a:r>
            <a:r>
              <a:rPr lang="en-US" sz="2800" dirty="0"/>
              <a:t>. Photoreceptors allow plants to sense specific wavelengths of light, one family being the red /far-red-absorbing </a:t>
            </a:r>
            <a:r>
              <a:rPr lang="en-US" sz="2800" dirty="0" err="1"/>
              <a:t>phytochromes</a:t>
            </a:r>
            <a:r>
              <a:rPr lang="en-US" sz="2800" dirty="0"/>
              <a:t> (</a:t>
            </a:r>
            <a:r>
              <a:rPr lang="en-US" sz="2800" dirty="0" err="1"/>
              <a:t>phys</a:t>
            </a:r>
            <a:r>
              <a:rPr lang="en-US" sz="2800" dirty="0"/>
              <a:t>). </a:t>
            </a:r>
            <a:r>
              <a:rPr lang="en-US" sz="2800" dirty="0" err="1"/>
              <a:t>Phys</a:t>
            </a:r>
            <a:r>
              <a:rPr lang="en-US" sz="2800" dirty="0"/>
              <a:t> have two conformations: inactive (</a:t>
            </a:r>
            <a:r>
              <a:rPr lang="en-US" sz="2800" dirty="0" err="1"/>
              <a:t>P</a:t>
            </a:r>
            <a:r>
              <a:rPr lang="en-US" sz="2800" baseline="-25000" dirty="0" err="1"/>
              <a:t>r</a:t>
            </a:r>
            <a:r>
              <a:rPr lang="en-US" sz="2800" dirty="0"/>
              <a:t>) and active (</a:t>
            </a:r>
            <a:r>
              <a:rPr lang="en-US" sz="2800" dirty="0" err="1"/>
              <a:t>P</a:t>
            </a:r>
            <a:r>
              <a:rPr lang="en-US" sz="2800" baseline="-25000" dirty="0" err="1"/>
              <a:t>fr</a:t>
            </a:r>
            <a:r>
              <a:rPr lang="en-US" sz="2800" dirty="0"/>
              <a:t>) forms. Absorption of red light promotes a shift to active </a:t>
            </a:r>
            <a:r>
              <a:rPr lang="en-US" sz="2800" dirty="0" err="1"/>
              <a:t>P</a:t>
            </a:r>
            <a:r>
              <a:rPr lang="en-US" sz="2800" baseline="-25000" dirty="0" err="1"/>
              <a:t>fr</a:t>
            </a:r>
            <a:r>
              <a:rPr lang="en-US" sz="2800" dirty="0"/>
              <a:t>, while far-red light absorption promotes assumption of inactive P</a:t>
            </a:r>
            <a:r>
              <a:rPr lang="en-US" sz="2800" baseline="-25000" dirty="0"/>
              <a:t>r</a:t>
            </a:r>
            <a:r>
              <a:rPr lang="en-US" sz="2800" baseline="30000" dirty="0"/>
              <a:t>2</a:t>
            </a:r>
            <a:r>
              <a:rPr lang="en-US" sz="2800" dirty="0"/>
              <a:t>. </a:t>
            </a:r>
            <a:r>
              <a:rPr lang="en-US" sz="2800" dirty="0" err="1"/>
              <a:t>P</a:t>
            </a:r>
            <a:r>
              <a:rPr lang="en-US" sz="2800" baseline="-25000" dirty="0" err="1"/>
              <a:t>fr</a:t>
            </a:r>
            <a:r>
              <a:rPr lang="en-US" sz="2800" dirty="0"/>
              <a:t> can also shift back to </a:t>
            </a:r>
            <a:r>
              <a:rPr lang="en-US" sz="2800" dirty="0" err="1"/>
              <a:t>P</a:t>
            </a:r>
            <a:r>
              <a:rPr lang="en-US" sz="2800" baseline="-25000" dirty="0" err="1"/>
              <a:t>r</a:t>
            </a:r>
            <a:r>
              <a:rPr lang="en-US" sz="2800" dirty="0"/>
              <a:t> independent of light (known as dark reversion)</a:t>
            </a:r>
            <a:r>
              <a:rPr lang="en-US" sz="2800" baseline="30000" dirty="0"/>
              <a:t>3</a:t>
            </a:r>
            <a:r>
              <a:rPr lang="en-US" sz="2800" dirty="0"/>
              <a:t>. Upon activation by red light and transition to the </a:t>
            </a:r>
            <a:r>
              <a:rPr lang="en-US" sz="2800" dirty="0" err="1"/>
              <a:t>P</a:t>
            </a:r>
            <a:r>
              <a:rPr lang="en-US" sz="2800" baseline="-25000" dirty="0" err="1"/>
              <a:t>fr</a:t>
            </a:r>
            <a:r>
              <a:rPr lang="en-US" sz="2800" dirty="0"/>
              <a:t> form, the phytochromes are translocated into the nucleus from the cytosol to regulate gene expression</a:t>
            </a:r>
            <a:r>
              <a:rPr lang="en-US" sz="2800" baseline="30000" dirty="0"/>
              <a:t>4</a:t>
            </a:r>
            <a:r>
              <a:rPr lang="en-US" sz="2800" dirty="0"/>
              <a:t> (Figure 1).</a:t>
            </a:r>
          </a:p>
          <a:p>
            <a:r>
              <a:rPr lang="en-US" sz="2800" dirty="0"/>
              <a:t>	Work by our lab and others has shown two genes called </a:t>
            </a:r>
            <a:r>
              <a:rPr lang="en-US" sz="2800" i="1" dirty="0"/>
              <a:t>Light-Response BTB 1</a:t>
            </a:r>
            <a:r>
              <a:rPr lang="en-US" sz="2800" dirty="0"/>
              <a:t> and </a:t>
            </a:r>
            <a:r>
              <a:rPr lang="en-US" sz="2800" i="1" dirty="0"/>
              <a:t>2</a:t>
            </a:r>
            <a:r>
              <a:rPr lang="en-US" sz="2800" dirty="0"/>
              <a:t> (</a:t>
            </a:r>
            <a:r>
              <a:rPr lang="en-US" sz="2800" i="1" dirty="0"/>
              <a:t>LRB1</a:t>
            </a:r>
            <a:r>
              <a:rPr lang="en-US" sz="2800" dirty="0"/>
              <a:t> and </a:t>
            </a:r>
            <a:r>
              <a:rPr lang="en-US" sz="2800" i="1" dirty="0"/>
              <a:t>LRB2</a:t>
            </a:r>
            <a:r>
              <a:rPr lang="en-US" sz="2800" dirty="0"/>
              <a:t>) regulate the </a:t>
            </a:r>
            <a:r>
              <a:rPr lang="en-US" sz="2800" dirty="0" err="1"/>
              <a:t>phy</a:t>
            </a:r>
            <a:r>
              <a:rPr lang="en-US" sz="2800" dirty="0"/>
              <a:t> light-response pathway in the model plant </a:t>
            </a:r>
            <a:r>
              <a:rPr lang="en-US" sz="2800" i="1" dirty="0"/>
              <a:t>Arabidopsis thaliana</a:t>
            </a:r>
            <a:r>
              <a:rPr lang="en-US" sz="2800" baseline="30000" dirty="0"/>
              <a:t>5,6</a:t>
            </a:r>
            <a:r>
              <a:rPr lang="en-US" sz="2800" dirty="0"/>
              <a:t>. </a:t>
            </a:r>
            <a:r>
              <a:rPr lang="en-US" sz="2800" i="1" dirty="0"/>
              <a:t>LRB1 </a:t>
            </a:r>
            <a:r>
              <a:rPr lang="en-US" sz="2800" dirty="0"/>
              <a:t>and </a:t>
            </a:r>
            <a:r>
              <a:rPr lang="en-US" sz="2800" i="1" dirty="0"/>
              <a:t>LRB2</a:t>
            </a:r>
            <a:r>
              <a:rPr lang="en-US" sz="2800" dirty="0"/>
              <a:t> encode BTB (Bric-a-Brac, </a:t>
            </a:r>
            <a:r>
              <a:rPr lang="en-US" sz="2800" dirty="0" err="1"/>
              <a:t>Tramtrack</a:t>
            </a:r>
            <a:r>
              <a:rPr lang="en-US" sz="2800" dirty="0"/>
              <a:t> and Broad Complex) proteins that are target adaptors in E3 ubiquitin-ligase complexes that lead to the degradation of the </a:t>
            </a:r>
            <a:r>
              <a:rPr lang="en-US" sz="2800" dirty="0" err="1"/>
              <a:t>phys</a:t>
            </a:r>
            <a:r>
              <a:rPr lang="en-US" sz="2800" dirty="0"/>
              <a:t> through ubiquitylation under light treatment (Figure 1)</a:t>
            </a:r>
            <a:r>
              <a:rPr lang="en-US" sz="2800" baseline="30000" dirty="0"/>
              <a:t>5,6</a:t>
            </a:r>
            <a:r>
              <a:rPr lang="en-US" sz="2800" dirty="0"/>
              <a:t>. Plants containing mutations within </a:t>
            </a:r>
            <a:r>
              <a:rPr lang="en-US" sz="2800" i="1" dirty="0"/>
              <a:t>LRB</a:t>
            </a:r>
            <a:r>
              <a:rPr lang="en-US" sz="2800" dirty="0"/>
              <a:t> genes (</a:t>
            </a:r>
            <a:r>
              <a:rPr lang="en-US" sz="2800" i="1" dirty="0"/>
              <a:t>lrb1 lrb2</a:t>
            </a:r>
            <a:r>
              <a:rPr lang="en-US" sz="2800" dirty="0"/>
              <a:t> mutants) display hypersensitivity to red light due to elevated levels of the phys</a:t>
            </a:r>
            <a:r>
              <a:rPr lang="en-US" sz="2800" baseline="30000" dirty="0"/>
              <a:t>5,6</a:t>
            </a:r>
            <a:r>
              <a:rPr lang="en-US" sz="2800" dirty="0"/>
              <a:t>. </a:t>
            </a:r>
          </a:p>
          <a:p>
            <a:r>
              <a:rPr lang="en-US" sz="2800" dirty="0"/>
              <a:t>	To discover additional genes involved in light responses, previous members of the Gingerich lab conducted genetic enhancer screens utilizing the red light- hypersensitive </a:t>
            </a:r>
            <a:r>
              <a:rPr lang="en-US" sz="2800" i="1" dirty="0"/>
              <a:t>lrb1 lrb2 </a:t>
            </a:r>
            <a:r>
              <a:rPr lang="en-US" sz="2800" dirty="0"/>
              <a:t>mutants. They mutagenized </a:t>
            </a:r>
            <a:r>
              <a:rPr lang="en-US" sz="2800" i="1" dirty="0"/>
              <a:t>lrb1 lrb2 </a:t>
            </a:r>
            <a:r>
              <a:rPr lang="en-US" sz="2800" dirty="0"/>
              <a:t>seed with ethyl </a:t>
            </a:r>
            <a:r>
              <a:rPr lang="en-US" sz="2800" dirty="0" err="1"/>
              <a:t>methanesulfonate</a:t>
            </a:r>
            <a:r>
              <a:rPr lang="en-US" sz="2800" dirty="0"/>
              <a:t> (EMS) and identified individuals that exhibited further enhanced red light hypersensitivity. I have been working to map the mutations responsible for the highly increased red-light hypersensitivity in a subset of the lines (Figure 2). Our initial hope was that these mutations may occur in genes not previously known to be involved in light responses.</a:t>
            </a:r>
          </a:p>
        </p:txBody>
      </p:sp>
      <p:sp>
        <p:nvSpPr>
          <p:cNvPr id="14" name="TextBox 13"/>
          <p:cNvSpPr txBox="1"/>
          <p:nvPr/>
        </p:nvSpPr>
        <p:spPr>
          <a:xfrm>
            <a:off x="893223" y="24646754"/>
            <a:ext cx="5695240" cy="3785640"/>
          </a:xfrm>
          <a:prstGeom prst="rect">
            <a:avLst/>
          </a:prstGeom>
          <a:noFill/>
        </p:spPr>
        <p:txBody>
          <a:bodyPr wrap="square" lIns="91429" tIns="45714" rIns="91429" bIns="45714" rtlCol="0">
            <a:spAutoFit/>
          </a:bodyPr>
          <a:lstStyle/>
          <a:p>
            <a:r>
              <a:rPr lang="en-US" sz="2400" dirty="0">
                <a:cs typeface="Times New Roman" pitchFamily="18" charset="0"/>
              </a:rPr>
              <a:t>Figure 1. Structure and function of the LRB/CUL3 E3 ubiquitin ligase complex in the red light response pathway in </a:t>
            </a:r>
            <a:r>
              <a:rPr lang="en-US" sz="2400" i="1" dirty="0">
                <a:cs typeface="Times New Roman" pitchFamily="18" charset="0"/>
              </a:rPr>
              <a:t>Arabidopsis thaliana</a:t>
            </a:r>
            <a:r>
              <a:rPr lang="en-US" sz="2400" dirty="0">
                <a:cs typeface="Times New Roman" pitchFamily="18" charset="0"/>
              </a:rPr>
              <a:t>. Red light activates </a:t>
            </a:r>
            <a:r>
              <a:rPr lang="en-US" sz="2400" dirty="0" err="1">
                <a:cs typeface="Times New Roman" pitchFamily="18" charset="0"/>
              </a:rPr>
              <a:t>phytochrome</a:t>
            </a:r>
            <a:r>
              <a:rPr lang="en-US" sz="2400" dirty="0">
                <a:cs typeface="Times New Roman" pitchFamily="18" charset="0"/>
              </a:rPr>
              <a:t> B, which blocks the activity of PIF proteins, which are negative regulators of red light responses. The complex mediates </a:t>
            </a:r>
            <a:r>
              <a:rPr lang="en-US" sz="2400" dirty="0" err="1">
                <a:cs typeface="Times New Roman" pitchFamily="18" charset="0"/>
              </a:rPr>
              <a:t>ubiquitylation</a:t>
            </a:r>
            <a:r>
              <a:rPr lang="en-US" sz="2400" dirty="0">
                <a:cs typeface="Times New Roman" pitchFamily="18" charset="0"/>
              </a:rPr>
              <a:t> and degradation of both PIF3 and </a:t>
            </a:r>
            <a:r>
              <a:rPr lang="en-US" sz="2400" dirty="0" err="1">
                <a:cs typeface="Times New Roman" pitchFamily="18" charset="0"/>
              </a:rPr>
              <a:t>phyB</a:t>
            </a:r>
            <a:r>
              <a:rPr lang="en-US" sz="2400" dirty="0">
                <a:cs typeface="Times New Roman" pitchFamily="18" charset="0"/>
              </a:rPr>
              <a:t>. Figure is based partly on model of LRB action presented by Ni </a:t>
            </a:r>
            <a:r>
              <a:rPr lang="en-US" sz="2400" i="1" dirty="0">
                <a:cs typeface="Times New Roman" pitchFamily="18" charset="0"/>
              </a:rPr>
              <a:t>et. al.</a:t>
            </a:r>
            <a:r>
              <a:rPr lang="en-US" sz="2400" i="1" baseline="30000" dirty="0">
                <a:cs typeface="Times New Roman" pitchFamily="18" charset="0"/>
              </a:rPr>
              <a:t>6</a:t>
            </a:r>
            <a:endParaRPr lang="en-US" sz="2400" i="1" dirty="0">
              <a:cs typeface="Times New Roman" pitchFamily="18" charset="0"/>
            </a:endParaRPr>
          </a:p>
        </p:txBody>
      </p:sp>
      <p:sp>
        <p:nvSpPr>
          <p:cNvPr id="18" name="Rectangle 3"/>
          <p:cNvSpPr txBox="1">
            <a:spLocks noChangeArrowheads="1"/>
          </p:cNvSpPr>
          <p:nvPr/>
        </p:nvSpPr>
        <p:spPr bwMode="auto">
          <a:xfrm>
            <a:off x="765283" y="30848797"/>
            <a:ext cx="11878853" cy="12445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6000" b="1" kern="0" dirty="0">
                <a:solidFill>
                  <a:schemeClr val="bg1"/>
                </a:solidFill>
              </a:rPr>
              <a:t>Screen to Identify Enhancer Mutants</a:t>
            </a:r>
          </a:p>
        </p:txBody>
      </p:sp>
      <p:grpSp>
        <p:nvGrpSpPr>
          <p:cNvPr id="89" name="Group 88"/>
          <p:cNvGrpSpPr/>
          <p:nvPr/>
        </p:nvGrpSpPr>
        <p:grpSpPr>
          <a:xfrm>
            <a:off x="12816538" y="6634685"/>
            <a:ext cx="13294875" cy="2019184"/>
            <a:chOff x="2552294" y="15313421"/>
            <a:chExt cx="10768171" cy="1112011"/>
          </a:xfrm>
          <a:solidFill>
            <a:schemeClr val="accent6">
              <a:lumMod val="50000"/>
            </a:schemeClr>
          </a:solidFill>
        </p:grpSpPr>
        <p:sp>
          <p:nvSpPr>
            <p:cNvPr id="90" name="Rectangle 89"/>
            <p:cNvSpPr/>
            <p:nvPr/>
          </p:nvSpPr>
          <p:spPr bwMode="auto">
            <a:xfrm>
              <a:off x="2552294" y="15313421"/>
              <a:ext cx="10768171" cy="1112011"/>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a:latin typeface="Arial" charset="0"/>
              </a:endParaRPr>
            </a:p>
          </p:txBody>
        </p:sp>
        <p:sp>
          <p:nvSpPr>
            <p:cNvPr id="91" name="Rectangle 3"/>
            <p:cNvSpPr txBox="1">
              <a:spLocks noChangeArrowheads="1"/>
            </p:cNvSpPr>
            <p:nvPr/>
          </p:nvSpPr>
          <p:spPr bwMode="auto">
            <a:xfrm>
              <a:off x="2899641" y="15383063"/>
              <a:ext cx="9840440" cy="663623"/>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6000" b="1" kern="0" dirty="0">
                  <a:solidFill>
                    <a:schemeClr val="bg1"/>
                  </a:solidFill>
                </a:rPr>
                <a:t>Strategy to Map Enhancer Mutants by Whole-Genome Sequencing</a:t>
              </a:r>
            </a:p>
          </p:txBody>
        </p:sp>
      </p:grpSp>
      <p:grpSp>
        <p:nvGrpSpPr>
          <p:cNvPr id="123" name="Group 122"/>
          <p:cNvGrpSpPr/>
          <p:nvPr/>
        </p:nvGrpSpPr>
        <p:grpSpPr>
          <a:xfrm>
            <a:off x="27171841" y="13591908"/>
            <a:ext cx="10945967" cy="2060426"/>
            <a:chOff x="24765000" y="24045206"/>
            <a:chExt cx="10768171" cy="1355657"/>
          </a:xfrm>
          <a:solidFill>
            <a:schemeClr val="accent6">
              <a:lumMod val="50000"/>
            </a:schemeClr>
          </a:solidFill>
        </p:grpSpPr>
        <p:sp>
          <p:nvSpPr>
            <p:cNvPr id="124" name="Rectangle 123"/>
            <p:cNvSpPr/>
            <p:nvPr/>
          </p:nvSpPr>
          <p:spPr bwMode="auto">
            <a:xfrm>
              <a:off x="24765000" y="24045206"/>
              <a:ext cx="10768171" cy="1355657"/>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dirty="0">
                <a:latin typeface="Arial" charset="0"/>
              </a:endParaRPr>
            </a:p>
          </p:txBody>
        </p:sp>
        <p:sp>
          <p:nvSpPr>
            <p:cNvPr id="125" name="Rectangle 3"/>
            <p:cNvSpPr txBox="1">
              <a:spLocks noChangeArrowheads="1"/>
            </p:cNvSpPr>
            <p:nvPr/>
          </p:nvSpPr>
          <p:spPr bwMode="auto">
            <a:xfrm>
              <a:off x="25120799" y="24127256"/>
              <a:ext cx="10169789" cy="672622"/>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6000" b="1" kern="0" dirty="0">
                  <a:solidFill>
                    <a:schemeClr val="bg1"/>
                  </a:solidFill>
                </a:rPr>
                <a:t>Western Blot Analysis of </a:t>
              </a:r>
              <a:r>
                <a:rPr lang="en-US" sz="6000" b="1" kern="0" dirty="0" err="1">
                  <a:solidFill>
                    <a:schemeClr val="bg1"/>
                  </a:solidFill>
                </a:rPr>
                <a:t>phyB</a:t>
              </a:r>
              <a:r>
                <a:rPr lang="en-US" sz="6000" b="1" kern="0" dirty="0">
                  <a:solidFill>
                    <a:schemeClr val="bg1"/>
                  </a:solidFill>
                </a:rPr>
                <a:t> Protein Levels in Line E2-1-2</a:t>
              </a:r>
            </a:p>
          </p:txBody>
        </p:sp>
      </p:grpSp>
      <p:grpSp>
        <p:nvGrpSpPr>
          <p:cNvPr id="128" name="Group 127"/>
          <p:cNvGrpSpPr/>
          <p:nvPr/>
        </p:nvGrpSpPr>
        <p:grpSpPr>
          <a:xfrm>
            <a:off x="27171841" y="30573261"/>
            <a:ext cx="11069478" cy="1095736"/>
            <a:chOff x="24813392" y="27260054"/>
            <a:chExt cx="10768171" cy="788194"/>
          </a:xfrm>
          <a:solidFill>
            <a:schemeClr val="accent6">
              <a:lumMod val="50000"/>
            </a:schemeClr>
          </a:solidFill>
        </p:grpSpPr>
        <p:sp>
          <p:nvSpPr>
            <p:cNvPr id="129" name="Rectangle 128"/>
            <p:cNvSpPr/>
            <p:nvPr/>
          </p:nvSpPr>
          <p:spPr bwMode="auto">
            <a:xfrm>
              <a:off x="24813392" y="27260054"/>
              <a:ext cx="10768171" cy="78819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a:latin typeface="Arial" charset="0"/>
              </a:endParaRPr>
            </a:p>
          </p:txBody>
        </p:sp>
        <p:sp>
          <p:nvSpPr>
            <p:cNvPr id="130" name="Rectangle 3"/>
            <p:cNvSpPr txBox="1">
              <a:spLocks noChangeArrowheads="1"/>
            </p:cNvSpPr>
            <p:nvPr/>
          </p:nvSpPr>
          <p:spPr bwMode="auto">
            <a:xfrm>
              <a:off x="25780776" y="27317497"/>
              <a:ext cx="8736620" cy="672622"/>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5398" b="1" kern="0" dirty="0">
                  <a:solidFill>
                    <a:schemeClr val="bg1"/>
                  </a:solidFill>
                </a:rPr>
                <a:t>References</a:t>
              </a:r>
            </a:p>
          </p:txBody>
        </p:sp>
      </p:grpSp>
      <p:grpSp>
        <p:nvGrpSpPr>
          <p:cNvPr id="92" name="Group 91"/>
          <p:cNvGrpSpPr/>
          <p:nvPr/>
        </p:nvGrpSpPr>
        <p:grpSpPr>
          <a:xfrm>
            <a:off x="13285240" y="21403549"/>
            <a:ext cx="12971928" cy="2135776"/>
            <a:chOff x="2651381" y="16153069"/>
            <a:chExt cx="10768171" cy="392641"/>
          </a:xfrm>
          <a:solidFill>
            <a:schemeClr val="accent6">
              <a:lumMod val="50000"/>
            </a:schemeClr>
          </a:solidFill>
        </p:grpSpPr>
        <p:sp>
          <p:nvSpPr>
            <p:cNvPr id="93" name="Rectangle 92"/>
            <p:cNvSpPr/>
            <p:nvPr/>
          </p:nvSpPr>
          <p:spPr bwMode="auto">
            <a:xfrm>
              <a:off x="2651381" y="16153069"/>
              <a:ext cx="10768171" cy="392641"/>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dirty="0">
                <a:latin typeface="Arial" charset="0"/>
              </a:endParaRPr>
            </a:p>
          </p:txBody>
        </p:sp>
        <p:sp>
          <p:nvSpPr>
            <p:cNvPr id="94" name="Rectangle 3"/>
            <p:cNvSpPr txBox="1">
              <a:spLocks noChangeArrowheads="1"/>
            </p:cNvSpPr>
            <p:nvPr/>
          </p:nvSpPr>
          <p:spPr bwMode="auto">
            <a:xfrm>
              <a:off x="3519714" y="16181127"/>
              <a:ext cx="9144941" cy="3365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6000" b="1" kern="0" dirty="0">
                  <a:solidFill>
                    <a:schemeClr val="bg1"/>
                  </a:solidFill>
                </a:rPr>
                <a:t>The E2-1-2 and E11-6-5 Enhancer Mutations are Dominant</a:t>
              </a:r>
            </a:p>
          </p:txBody>
        </p:sp>
      </p:grpSp>
      <p:grpSp>
        <p:nvGrpSpPr>
          <p:cNvPr id="132" name="Group 131"/>
          <p:cNvGrpSpPr/>
          <p:nvPr/>
        </p:nvGrpSpPr>
        <p:grpSpPr>
          <a:xfrm>
            <a:off x="27291242" y="37944509"/>
            <a:ext cx="10822248" cy="959269"/>
            <a:chOff x="2475990" y="27572257"/>
            <a:chExt cx="10768171" cy="788194"/>
          </a:xfrm>
          <a:solidFill>
            <a:schemeClr val="accent6">
              <a:lumMod val="50000"/>
            </a:schemeClr>
          </a:solidFill>
        </p:grpSpPr>
        <p:sp>
          <p:nvSpPr>
            <p:cNvPr id="133" name="Rectangle 132"/>
            <p:cNvSpPr/>
            <p:nvPr/>
          </p:nvSpPr>
          <p:spPr bwMode="auto">
            <a:xfrm>
              <a:off x="2475990" y="27572257"/>
              <a:ext cx="10768171" cy="788194"/>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a:latin typeface="Arial" charset="0"/>
              </a:endParaRPr>
            </a:p>
          </p:txBody>
        </p:sp>
        <p:sp>
          <p:nvSpPr>
            <p:cNvPr id="134" name="Rectangle 3"/>
            <p:cNvSpPr txBox="1">
              <a:spLocks noChangeArrowheads="1"/>
            </p:cNvSpPr>
            <p:nvPr/>
          </p:nvSpPr>
          <p:spPr bwMode="auto">
            <a:xfrm>
              <a:off x="3650251" y="27615921"/>
              <a:ext cx="8610600" cy="672622"/>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5398" b="1" kern="0" dirty="0">
                  <a:solidFill>
                    <a:schemeClr val="bg1"/>
                  </a:solidFill>
                </a:rPr>
                <a:t>Funding</a:t>
              </a:r>
            </a:p>
          </p:txBody>
        </p:sp>
      </p:grpSp>
      <p:sp>
        <p:nvSpPr>
          <p:cNvPr id="135" name="TextBox 134"/>
          <p:cNvSpPr txBox="1"/>
          <p:nvPr/>
        </p:nvSpPr>
        <p:spPr>
          <a:xfrm>
            <a:off x="27579523" y="39019666"/>
            <a:ext cx="10337705" cy="1813234"/>
          </a:xfrm>
          <a:prstGeom prst="rect">
            <a:avLst/>
          </a:prstGeom>
          <a:noFill/>
        </p:spPr>
        <p:txBody>
          <a:bodyPr wrap="square" rtlCol="0">
            <a:spAutoFit/>
          </a:bodyPr>
          <a:lstStyle/>
          <a:p>
            <a:r>
              <a:rPr lang="en-US" sz="2799" dirty="0"/>
              <a:t>This work was funded by a National Science Foundation-Research in Undergraduate Institutions (RUI) grant (#1354438), and was supported by the UW-</a:t>
            </a:r>
            <a:r>
              <a:rPr lang="en-US" sz="2799" dirty="0" err="1"/>
              <a:t>Eau</a:t>
            </a:r>
            <a:r>
              <a:rPr lang="en-US" sz="2799" dirty="0"/>
              <a:t> Claire </a:t>
            </a:r>
            <a:r>
              <a:rPr lang="en-US" sz="2799" dirty="0" err="1"/>
              <a:t>Blugold</a:t>
            </a:r>
            <a:r>
              <a:rPr lang="en-US" sz="2799" dirty="0"/>
              <a:t> Fellowship Program which is jointed funded by Differential Tuition and The Foundation. </a:t>
            </a:r>
            <a:endParaRPr lang="en-US" sz="2400" dirty="0"/>
          </a:p>
        </p:txBody>
      </p:sp>
      <p:sp>
        <p:nvSpPr>
          <p:cNvPr id="137" name="Rectangle 3"/>
          <p:cNvSpPr txBox="1">
            <a:spLocks noChangeArrowheads="1"/>
          </p:cNvSpPr>
          <p:nvPr/>
        </p:nvSpPr>
        <p:spPr bwMode="auto">
          <a:xfrm>
            <a:off x="5961120" y="3134113"/>
            <a:ext cx="25963263" cy="10570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4688" kern="0" dirty="0">
                <a:solidFill>
                  <a:schemeClr val="bg1"/>
                </a:solidFill>
                <a:latin typeface="Arial" panose="020B0604020202020204" pitchFamily="34" charset="0"/>
                <a:cs typeface="Arial" panose="020B0604020202020204" pitchFamily="34" charset="0"/>
              </a:rPr>
              <a:t>Allison Welter                 Faculty Mentor: Derek Gingerich</a:t>
            </a:r>
          </a:p>
          <a:p>
            <a:pPr marL="0" indent="0" algn="ctr" eaLnBrk="1" hangingPunct="1">
              <a:buNone/>
              <a:defRPr/>
            </a:pPr>
            <a:r>
              <a:rPr lang="en-US" sz="4688" dirty="0">
                <a:solidFill>
                  <a:schemeClr val="bg1"/>
                </a:solidFill>
                <a:latin typeface="Arial" panose="020B0604020202020204" pitchFamily="34" charset="0"/>
                <a:cs typeface="Arial" panose="020B0604020202020204" pitchFamily="34" charset="0"/>
              </a:rPr>
              <a:t>Department of Biology, University of Wisconsin-Eau Claire, Eau Claire, WI</a:t>
            </a:r>
            <a:endParaRPr lang="en-US" sz="4688" kern="0"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509" y="18840115"/>
            <a:ext cx="5743945" cy="5696474"/>
          </a:xfrm>
          <a:prstGeom prst="rect">
            <a:avLst/>
          </a:prstGeom>
        </p:spPr>
      </p:pic>
      <p:sp>
        <p:nvSpPr>
          <p:cNvPr id="5" name="Rectangle 4"/>
          <p:cNvSpPr/>
          <p:nvPr/>
        </p:nvSpPr>
        <p:spPr>
          <a:xfrm>
            <a:off x="7421592" y="30898159"/>
            <a:ext cx="184731" cy="693588"/>
          </a:xfrm>
          <a:prstGeom prst="rect">
            <a:avLst/>
          </a:prstGeom>
        </p:spPr>
        <p:txBody>
          <a:bodyPr wrap="none">
            <a:spAutoFit/>
          </a:bodyPr>
          <a:lstStyle/>
          <a:p>
            <a:endParaRPr lang="en-US" sz="3907" b="1" dirty="0">
              <a:latin typeface="Arial Black" panose="020B0A04020102020204" pitchFamily="34" charset="0"/>
              <a:cs typeface="Arial" panose="020B0604020202020204" pitchFamily="34" charset="0"/>
            </a:endParaRPr>
          </a:p>
        </p:txBody>
      </p:sp>
      <p:pic>
        <p:nvPicPr>
          <p:cNvPr id="15" name="Picture 14"/>
          <p:cNvPicPr>
            <a:picLocks noChangeAspect="1"/>
          </p:cNvPicPr>
          <p:nvPr/>
        </p:nvPicPr>
        <p:blipFill rotWithShape="1">
          <a:blip r:embed="rId4"/>
          <a:srcRect l="49658" r="-787"/>
          <a:stretch/>
        </p:blipFill>
        <p:spPr>
          <a:xfrm>
            <a:off x="6959186" y="32601548"/>
            <a:ext cx="5569784" cy="6302230"/>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503510" y="8830508"/>
            <a:ext cx="8545176" cy="11244453"/>
          </a:xfrm>
          <a:prstGeom prst="rect">
            <a:avLst/>
          </a:prstGeom>
        </p:spPr>
      </p:pic>
      <p:sp>
        <p:nvSpPr>
          <p:cNvPr id="45" name="TextBox 44"/>
          <p:cNvSpPr txBox="1"/>
          <p:nvPr/>
        </p:nvSpPr>
        <p:spPr>
          <a:xfrm>
            <a:off x="13728564" y="19969376"/>
            <a:ext cx="12085279" cy="1264962"/>
          </a:xfrm>
          <a:prstGeom prst="rect">
            <a:avLst/>
          </a:prstGeom>
          <a:noFill/>
        </p:spPr>
        <p:txBody>
          <a:bodyPr wrap="square" rtlCol="0">
            <a:spAutoFit/>
          </a:bodyPr>
          <a:lstStyle/>
          <a:p>
            <a:r>
              <a:rPr lang="en-US" sz="2540" dirty="0"/>
              <a:t>Figure 3. Generation of plants for whole-genome sequencing. In the P</a:t>
            </a:r>
            <a:r>
              <a:rPr lang="en-US" sz="2540" baseline="-25000" dirty="0"/>
              <a:t>0</a:t>
            </a:r>
            <a:r>
              <a:rPr lang="en-US" sz="2540" dirty="0"/>
              <a:t> generation the </a:t>
            </a:r>
            <a:r>
              <a:rPr lang="en-US" sz="2540" i="1" dirty="0"/>
              <a:t>lrb1-1 lrb2-1 </a:t>
            </a:r>
            <a:r>
              <a:rPr lang="en-US" sz="2540" dirty="0"/>
              <a:t>double mutant parent is crossed with original </a:t>
            </a:r>
            <a:r>
              <a:rPr lang="en-US" sz="2400" dirty="0"/>
              <a:t>enhancer</a:t>
            </a:r>
            <a:r>
              <a:rPr lang="en-US" sz="2540" dirty="0"/>
              <a:t> mutant, which also contains the </a:t>
            </a:r>
            <a:r>
              <a:rPr lang="en-US" sz="2540" i="1" dirty="0"/>
              <a:t>lrb1-1/lrb2-1 </a:t>
            </a:r>
            <a:r>
              <a:rPr lang="en-US" sz="2540" dirty="0"/>
              <a:t>insertion mutations (not shown). </a:t>
            </a:r>
            <a:endParaRPr lang="en-US" sz="2540" dirty="0">
              <a:solidFill>
                <a:srgbClr val="FF0000"/>
              </a:solidFill>
            </a:endParaRPr>
          </a:p>
        </p:txBody>
      </p:sp>
      <p:grpSp>
        <p:nvGrpSpPr>
          <p:cNvPr id="54" name="Group 53"/>
          <p:cNvGrpSpPr/>
          <p:nvPr/>
        </p:nvGrpSpPr>
        <p:grpSpPr>
          <a:xfrm>
            <a:off x="27059507" y="6626711"/>
            <a:ext cx="10945967" cy="2080702"/>
            <a:chOff x="24765000" y="24374958"/>
            <a:chExt cx="10768171" cy="1355657"/>
          </a:xfrm>
          <a:solidFill>
            <a:schemeClr val="accent6">
              <a:lumMod val="50000"/>
            </a:schemeClr>
          </a:solidFill>
        </p:grpSpPr>
        <p:sp>
          <p:nvSpPr>
            <p:cNvPr id="55" name="Rectangle 54"/>
            <p:cNvSpPr/>
            <p:nvPr/>
          </p:nvSpPr>
          <p:spPr bwMode="auto">
            <a:xfrm>
              <a:off x="24765000" y="24374958"/>
              <a:ext cx="10768171" cy="1355657"/>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dirty="0">
                <a:latin typeface="Arial" charset="0"/>
              </a:endParaRPr>
            </a:p>
          </p:txBody>
        </p:sp>
        <p:sp>
          <p:nvSpPr>
            <p:cNvPr id="56" name="Rectangle 3"/>
            <p:cNvSpPr txBox="1">
              <a:spLocks noChangeArrowheads="1"/>
            </p:cNvSpPr>
            <p:nvPr/>
          </p:nvSpPr>
          <p:spPr bwMode="auto">
            <a:xfrm>
              <a:off x="25691999" y="24454643"/>
              <a:ext cx="9321533" cy="672622"/>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5398" b="1" kern="0" dirty="0">
                  <a:solidFill>
                    <a:schemeClr val="bg1"/>
                  </a:solidFill>
                </a:rPr>
                <a:t>Putative Casual Mutations Identified in the</a:t>
              </a:r>
              <a:r>
                <a:rPr lang="en-US" sz="5398" b="1" i="1" kern="0" dirty="0">
                  <a:solidFill>
                    <a:schemeClr val="bg1"/>
                  </a:solidFill>
                </a:rPr>
                <a:t> PHYB</a:t>
              </a:r>
              <a:r>
                <a:rPr lang="en-US" sz="5398" b="1" kern="0" dirty="0">
                  <a:solidFill>
                    <a:schemeClr val="bg1"/>
                  </a:solidFill>
                </a:rPr>
                <a:t> Gene</a:t>
              </a:r>
              <a:endParaRPr lang="en-US" sz="5398" b="1" i="1" kern="0" dirty="0">
                <a:solidFill>
                  <a:schemeClr val="bg1"/>
                </a:solidFill>
              </a:endParaRPr>
            </a:p>
          </p:txBody>
        </p:sp>
      </p:grpSp>
      <p:sp>
        <p:nvSpPr>
          <p:cNvPr id="28" name="Rectangle 27"/>
          <p:cNvSpPr/>
          <p:nvPr/>
        </p:nvSpPr>
        <p:spPr>
          <a:xfrm>
            <a:off x="26721857" y="4945352"/>
            <a:ext cx="11426836" cy="125293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177"/>
          </a:p>
        </p:txBody>
      </p:sp>
      <p:pic>
        <p:nvPicPr>
          <p:cNvPr id="1026" name="Picture 3" descr="POA_horz-Wrdmrk_combo_RGB_MSOffic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73157" y="4921197"/>
            <a:ext cx="11124236" cy="132762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560182" y="8874073"/>
            <a:ext cx="11681138" cy="3027907"/>
          </a:xfrm>
          <a:prstGeom prst="rect">
            <a:avLst/>
          </a:prstGeom>
        </p:spPr>
      </p:pic>
      <p:grpSp>
        <p:nvGrpSpPr>
          <p:cNvPr id="57" name="Group 56"/>
          <p:cNvGrpSpPr/>
          <p:nvPr/>
        </p:nvGrpSpPr>
        <p:grpSpPr>
          <a:xfrm>
            <a:off x="27291242" y="23610624"/>
            <a:ext cx="10945967" cy="1188460"/>
            <a:chOff x="24765000" y="24374958"/>
            <a:chExt cx="10768171" cy="1355657"/>
          </a:xfrm>
          <a:solidFill>
            <a:schemeClr val="accent6">
              <a:lumMod val="50000"/>
            </a:schemeClr>
          </a:solidFill>
        </p:grpSpPr>
        <p:sp>
          <p:nvSpPr>
            <p:cNvPr id="58" name="Rectangle 57"/>
            <p:cNvSpPr/>
            <p:nvPr/>
          </p:nvSpPr>
          <p:spPr bwMode="auto">
            <a:xfrm>
              <a:off x="24765000" y="24374958"/>
              <a:ext cx="10768171" cy="1355657"/>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dirty="0">
                <a:latin typeface="Arial" charset="0"/>
              </a:endParaRPr>
            </a:p>
          </p:txBody>
        </p:sp>
        <p:sp>
          <p:nvSpPr>
            <p:cNvPr id="59" name="Rectangle 3"/>
            <p:cNvSpPr txBox="1">
              <a:spLocks noChangeArrowheads="1"/>
            </p:cNvSpPr>
            <p:nvPr/>
          </p:nvSpPr>
          <p:spPr bwMode="auto">
            <a:xfrm>
              <a:off x="25625838" y="24511468"/>
              <a:ext cx="9321533" cy="672622"/>
            </a:xfrm>
            <a:prstGeom prst="rect">
              <a:avLst/>
            </a:prstGeom>
            <a:gr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ctr" defTabSz="2351088" rtl="0" eaLnBrk="0" fontAlgn="base" hangingPunct="0">
                <a:spcBef>
                  <a:spcPct val="20000"/>
                </a:spcBef>
                <a:spcAft>
                  <a:spcPct val="0"/>
                </a:spcAft>
                <a:buNone/>
                <a:defRPr sz="3000">
                  <a:solidFill>
                    <a:schemeClr val="tx1"/>
                  </a:solidFill>
                  <a:latin typeface="+mn-lt"/>
                  <a:ea typeface="+mn-ea"/>
                  <a:cs typeface="+mn-cs"/>
                </a:defRPr>
              </a:lvl1pPr>
              <a:lvl2pPr marL="228600" indent="0" algn="ctr" defTabSz="2351088" rtl="0" eaLnBrk="0" fontAlgn="base" hangingPunct="0">
                <a:spcBef>
                  <a:spcPct val="20000"/>
                </a:spcBef>
                <a:spcAft>
                  <a:spcPct val="0"/>
                </a:spcAft>
                <a:buNone/>
                <a:defRPr sz="2500">
                  <a:solidFill>
                    <a:schemeClr val="tx1"/>
                  </a:solidFill>
                  <a:latin typeface="+mn-lt"/>
                </a:defRPr>
              </a:lvl2pPr>
              <a:lvl3pPr marL="457200" indent="0" algn="ctr" defTabSz="2351088" rtl="0" eaLnBrk="0" fontAlgn="base" hangingPunct="0">
                <a:spcBef>
                  <a:spcPct val="20000"/>
                </a:spcBef>
                <a:spcAft>
                  <a:spcPct val="0"/>
                </a:spcAft>
                <a:buNone/>
                <a:defRPr sz="2200">
                  <a:solidFill>
                    <a:schemeClr val="tx1"/>
                  </a:solidFill>
                  <a:latin typeface="+mn-lt"/>
                </a:defRPr>
              </a:lvl3pPr>
              <a:lvl4pPr marL="685800" indent="0" algn="ctr" defTabSz="2351088" rtl="0" eaLnBrk="0" fontAlgn="base" hangingPunct="0">
                <a:spcBef>
                  <a:spcPct val="20000"/>
                </a:spcBef>
                <a:spcAft>
                  <a:spcPct val="0"/>
                </a:spcAft>
                <a:buNone/>
                <a:defRPr>
                  <a:solidFill>
                    <a:schemeClr val="tx1"/>
                  </a:solidFill>
                  <a:latin typeface="+mn-lt"/>
                </a:defRPr>
              </a:lvl4pPr>
              <a:lvl5pPr marL="914400" indent="0" algn="ctr" defTabSz="2351088" rtl="0" eaLnBrk="0" fontAlgn="base" hangingPunct="0">
                <a:spcBef>
                  <a:spcPct val="20000"/>
                </a:spcBef>
                <a:spcAft>
                  <a:spcPct val="0"/>
                </a:spcAft>
                <a:buNone/>
                <a:defRPr>
                  <a:solidFill>
                    <a:schemeClr val="tx1"/>
                  </a:solidFill>
                  <a:latin typeface="+mn-lt"/>
                </a:defRPr>
              </a:lvl5pPr>
              <a:lvl6pPr marL="1143000" indent="0" algn="ctr" defTabSz="2351088" rtl="0" fontAlgn="base">
                <a:spcBef>
                  <a:spcPct val="20000"/>
                </a:spcBef>
                <a:spcAft>
                  <a:spcPct val="0"/>
                </a:spcAft>
                <a:buNone/>
                <a:defRPr sz="1800">
                  <a:solidFill>
                    <a:schemeClr val="tx1"/>
                  </a:solidFill>
                  <a:latin typeface="+mn-lt"/>
                </a:defRPr>
              </a:lvl6pPr>
              <a:lvl7pPr marL="1371600" indent="0" algn="ctr" defTabSz="2351088" rtl="0" fontAlgn="base">
                <a:spcBef>
                  <a:spcPct val="20000"/>
                </a:spcBef>
                <a:spcAft>
                  <a:spcPct val="0"/>
                </a:spcAft>
                <a:buNone/>
                <a:defRPr sz="1800">
                  <a:solidFill>
                    <a:schemeClr val="tx1"/>
                  </a:solidFill>
                  <a:latin typeface="+mn-lt"/>
                </a:defRPr>
              </a:lvl7pPr>
              <a:lvl8pPr marL="1600200" indent="0" algn="ctr" defTabSz="2351088" rtl="0" fontAlgn="base">
                <a:spcBef>
                  <a:spcPct val="20000"/>
                </a:spcBef>
                <a:spcAft>
                  <a:spcPct val="0"/>
                </a:spcAft>
                <a:buNone/>
                <a:defRPr sz="1800">
                  <a:solidFill>
                    <a:schemeClr val="tx1"/>
                  </a:solidFill>
                  <a:latin typeface="+mn-lt"/>
                </a:defRPr>
              </a:lvl8pPr>
              <a:lvl9pPr marL="1828800" indent="0" algn="ctr" defTabSz="2351088" rtl="0" fontAlgn="base">
                <a:spcBef>
                  <a:spcPct val="20000"/>
                </a:spcBef>
                <a:spcAft>
                  <a:spcPct val="0"/>
                </a:spcAft>
                <a:buNone/>
                <a:defRPr sz="1800">
                  <a:solidFill>
                    <a:schemeClr val="tx1"/>
                  </a:solidFill>
                  <a:latin typeface="+mn-lt"/>
                </a:defRPr>
              </a:lvl9pPr>
            </a:lstStyle>
            <a:p>
              <a:pPr eaLnBrk="1" hangingPunct="1">
                <a:defRPr/>
              </a:pPr>
              <a:r>
                <a:rPr lang="en-US" sz="6000" b="1" kern="0" dirty="0">
                  <a:solidFill>
                    <a:schemeClr val="bg1"/>
                  </a:solidFill>
                </a:rPr>
                <a:t>Future Work</a:t>
              </a:r>
            </a:p>
          </p:txBody>
        </p:sp>
      </p:grpSp>
      <p:sp>
        <p:nvSpPr>
          <p:cNvPr id="60" name="TextBox 59"/>
          <p:cNvSpPr txBox="1"/>
          <p:nvPr/>
        </p:nvSpPr>
        <p:spPr>
          <a:xfrm>
            <a:off x="27171841" y="11880085"/>
            <a:ext cx="10294135" cy="1569660"/>
          </a:xfrm>
          <a:prstGeom prst="rect">
            <a:avLst/>
          </a:prstGeom>
          <a:noFill/>
        </p:spPr>
        <p:txBody>
          <a:bodyPr wrap="square" rtlCol="0">
            <a:spAutoFit/>
          </a:bodyPr>
          <a:lstStyle/>
          <a:p>
            <a:r>
              <a:rPr lang="en-US" sz="2400" dirty="0"/>
              <a:t>Figure 6. Locations of putative enhancer mutations in the </a:t>
            </a:r>
            <a:r>
              <a:rPr lang="en-US" sz="2400" i="1" dirty="0"/>
              <a:t>PHYB</a:t>
            </a:r>
            <a:r>
              <a:rPr lang="en-US" sz="2400" dirty="0"/>
              <a:t> gene in lines E2-1-2 and E11-6-5. Boxes indicated exons, lines indicate introns. Domains of the </a:t>
            </a:r>
            <a:r>
              <a:rPr lang="en-US" sz="2400" dirty="0" err="1"/>
              <a:t>phyB</a:t>
            </a:r>
            <a:r>
              <a:rPr lang="en-US" sz="2400" dirty="0"/>
              <a:t> protein are indicated. Both mutations in enhancer lines lead to a single amino acid change of glycine to glutamic acid. </a:t>
            </a:r>
            <a:endParaRPr lang="en-US" sz="2400" dirty="0">
              <a:solidFill>
                <a:srgbClr val="FF0000"/>
              </a:solidFill>
            </a:endParaRPr>
          </a:p>
        </p:txBody>
      </p:sp>
      <p:pic>
        <p:nvPicPr>
          <p:cNvPr id="49" name="Picture 48"/>
          <p:cNvPicPr>
            <a:picLocks noChangeAspect="1"/>
          </p:cNvPicPr>
          <p:nvPr/>
        </p:nvPicPr>
        <p:blipFill rotWithShape="1">
          <a:blip r:embed="rId8" cstate="print">
            <a:extLst>
              <a:ext uri="{28A0092B-C50C-407E-A947-70E740481C1C}">
                <a14:useLocalDpi xmlns:a14="http://schemas.microsoft.com/office/drawing/2010/main" val="0"/>
              </a:ext>
            </a:extLst>
          </a:blip>
          <a:srcRect t="51405" r="49756"/>
          <a:stretch/>
        </p:blipFill>
        <p:spPr>
          <a:xfrm>
            <a:off x="6732911" y="20237412"/>
            <a:ext cx="6356123" cy="4016867"/>
          </a:xfrm>
          <a:prstGeom prst="rect">
            <a:avLst/>
          </a:prstGeom>
        </p:spPr>
      </p:pic>
      <p:sp>
        <p:nvSpPr>
          <p:cNvPr id="7" name="TextBox 6"/>
          <p:cNvSpPr txBox="1"/>
          <p:nvPr/>
        </p:nvSpPr>
        <p:spPr>
          <a:xfrm>
            <a:off x="6986608" y="24647058"/>
            <a:ext cx="5537378" cy="4893647"/>
          </a:xfrm>
          <a:prstGeom prst="rect">
            <a:avLst/>
          </a:prstGeom>
          <a:noFill/>
        </p:spPr>
        <p:txBody>
          <a:bodyPr wrap="square" rtlCol="0">
            <a:spAutoFit/>
          </a:bodyPr>
          <a:lstStyle/>
          <a:p>
            <a:r>
              <a:rPr lang="en-US" sz="2400" dirty="0"/>
              <a:t>Figure 2. Hypocotyl elongation response to red light of the E11-6-5 line, one of the enhancer mutants identified in the Gingerich lab genetic screen. Hypocotyl lengths of wild-type (Col-0 WT), </a:t>
            </a:r>
            <a:r>
              <a:rPr lang="en-US" sz="2400" i="1" dirty="0"/>
              <a:t>lrb1 lrb2</a:t>
            </a:r>
            <a:r>
              <a:rPr lang="en-US" sz="2400" dirty="0"/>
              <a:t>, </a:t>
            </a:r>
            <a:r>
              <a:rPr lang="en-US" sz="2400" i="1" dirty="0"/>
              <a:t>phyB-9</a:t>
            </a:r>
            <a:r>
              <a:rPr lang="en-US" sz="2400" dirty="0"/>
              <a:t>, and E11-6-5 mutants grown in darkness or in various levels of red light are shown. The E11-6-5 line contains the </a:t>
            </a:r>
            <a:r>
              <a:rPr lang="en-US" sz="2400" i="1" dirty="0"/>
              <a:t>lrb1-1 lrb2-1</a:t>
            </a:r>
            <a:r>
              <a:rPr lang="en-US" sz="2400" dirty="0"/>
              <a:t> insertion mutations of the </a:t>
            </a:r>
            <a:r>
              <a:rPr lang="en-US" sz="2400" i="1" dirty="0"/>
              <a:t>lrb1 lrb2</a:t>
            </a:r>
            <a:r>
              <a:rPr lang="en-US" sz="2400" dirty="0"/>
              <a:t> parent line. Seeds were germinated under white light and then grown in the dark or under continuous red light for 4 days. Error bars indicate ± SD.</a:t>
            </a:r>
          </a:p>
        </p:txBody>
      </p:sp>
      <p:sp>
        <p:nvSpPr>
          <p:cNvPr id="51" name="TextBox 50">
            <a:extLst>
              <a:ext uri="{FF2B5EF4-FFF2-40B4-BE49-F238E27FC236}">
                <a16:creationId xmlns:a16="http://schemas.microsoft.com/office/drawing/2014/main" id="{B84B06EC-1507-4F40-957F-A9DB5F151A8F}"/>
              </a:ext>
            </a:extLst>
          </p:cNvPr>
          <p:cNvSpPr txBox="1"/>
          <p:nvPr/>
        </p:nvSpPr>
        <p:spPr>
          <a:xfrm>
            <a:off x="27533514" y="31857343"/>
            <a:ext cx="10337705" cy="6278514"/>
          </a:xfrm>
          <a:prstGeom prst="rect">
            <a:avLst/>
          </a:prstGeom>
          <a:noFill/>
        </p:spPr>
        <p:txBody>
          <a:bodyPr wrap="square" rtlCol="0">
            <a:spAutoFit/>
          </a:bodyPr>
          <a:lstStyle/>
          <a:p>
            <a:r>
              <a:rPr lang="en-US" sz="2200" dirty="0"/>
              <a:t>1. Mathews S (2006) Phytochrome-mediated development in land plants: red light sensing evolves to meet the challenges of changing light environments. </a:t>
            </a:r>
            <a:r>
              <a:rPr lang="en-US" sz="2200" i="1" dirty="0"/>
              <a:t>Molecular Ecology</a:t>
            </a:r>
            <a:r>
              <a:rPr lang="en-US" sz="2200" dirty="0"/>
              <a:t> 15: 3483-3503. </a:t>
            </a:r>
          </a:p>
          <a:p>
            <a:r>
              <a:rPr lang="en-US" sz="2200" dirty="0"/>
              <a:t>2. </a:t>
            </a:r>
            <a:r>
              <a:rPr lang="en-US" sz="2200" dirty="0" err="1"/>
              <a:t>Kretsch</a:t>
            </a:r>
            <a:r>
              <a:rPr lang="en-US" sz="2200" dirty="0"/>
              <a:t> T, </a:t>
            </a:r>
            <a:r>
              <a:rPr lang="en-US" sz="2200" dirty="0" err="1"/>
              <a:t>Poppe</a:t>
            </a:r>
            <a:r>
              <a:rPr lang="en-US" sz="2200" dirty="0"/>
              <a:t> C, </a:t>
            </a:r>
            <a:r>
              <a:rPr lang="en-US" sz="2200" dirty="0" err="1"/>
              <a:t>Scäfer</a:t>
            </a:r>
            <a:r>
              <a:rPr lang="en-US" sz="2200" dirty="0"/>
              <a:t> E (2000) A new type of mutation in the plant photoreceptor phytochrome B causes a loss of photoreversibility and an extremely enhanced light sensitivity. </a:t>
            </a:r>
            <a:r>
              <a:rPr lang="en-US" sz="2200" i="1" dirty="0"/>
              <a:t>Plant J </a:t>
            </a:r>
            <a:r>
              <a:rPr lang="en-US" sz="2200" dirty="0"/>
              <a:t>22(3): 177-186.</a:t>
            </a:r>
          </a:p>
          <a:p>
            <a:r>
              <a:rPr lang="en-US" sz="2200" dirty="0"/>
              <a:t>3. </a:t>
            </a:r>
            <a:r>
              <a:rPr lang="en-US" sz="2200" dirty="0" err="1"/>
              <a:t>Ádám</a:t>
            </a:r>
            <a:r>
              <a:rPr lang="en-US" sz="2200" dirty="0"/>
              <a:t> É, </a:t>
            </a:r>
            <a:r>
              <a:rPr lang="en-US" sz="2200" dirty="0" err="1"/>
              <a:t>Hussong</a:t>
            </a:r>
            <a:r>
              <a:rPr lang="en-US" sz="2200" dirty="0"/>
              <a:t> A, </a:t>
            </a:r>
            <a:r>
              <a:rPr lang="en-US" sz="2200" dirty="0" err="1"/>
              <a:t>Bindics</a:t>
            </a:r>
            <a:r>
              <a:rPr lang="en-US" sz="2200" dirty="0"/>
              <a:t> J, </a:t>
            </a:r>
            <a:r>
              <a:rPr lang="en-US" sz="2200" dirty="0" err="1"/>
              <a:t>Wüst</a:t>
            </a:r>
            <a:r>
              <a:rPr lang="en-US" sz="2200" dirty="0"/>
              <a:t> F, </a:t>
            </a:r>
            <a:r>
              <a:rPr lang="en-US" sz="2200" dirty="0" err="1"/>
              <a:t>Viczián</a:t>
            </a:r>
            <a:r>
              <a:rPr lang="en-US" sz="2200" dirty="0"/>
              <a:t> A, et al. (2011) Altered dark- and </a:t>
            </a:r>
            <a:r>
              <a:rPr lang="en-US" sz="2200" dirty="0" err="1"/>
              <a:t>photoconversion</a:t>
            </a:r>
            <a:r>
              <a:rPr lang="en-US" sz="2200" dirty="0"/>
              <a:t> of phytochrome B mediate extreme light sensitivity and loss of photoreversibility of the phyB-401 mutant. </a:t>
            </a:r>
            <a:r>
              <a:rPr lang="en-US" sz="2200" i="1" dirty="0" err="1"/>
              <a:t>PLoS</a:t>
            </a:r>
            <a:r>
              <a:rPr lang="en-US" sz="2200" i="1" dirty="0"/>
              <a:t> ONE </a:t>
            </a:r>
            <a:r>
              <a:rPr lang="en-US" sz="2200" dirty="0"/>
              <a:t>6(11): e27250.</a:t>
            </a:r>
          </a:p>
          <a:p>
            <a:r>
              <a:rPr lang="en-US" sz="2200" dirty="0"/>
              <a:t>4. Jiao Y, Lau O, Deng X (2007) Light-regulated transcriptional networks in higher plants. </a:t>
            </a:r>
            <a:r>
              <a:rPr lang="en-US" sz="2200" i="1" dirty="0"/>
              <a:t>Nature Reviews Genetics:</a:t>
            </a:r>
            <a:r>
              <a:rPr lang="en-US" sz="2200" dirty="0"/>
              <a:t> 217-230.</a:t>
            </a:r>
          </a:p>
          <a:p>
            <a:r>
              <a:rPr lang="en-US" sz="2200" dirty="0"/>
              <a:t>5. Christians M, Gingerich D, Hua Z, Lauer T, </a:t>
            </a:r>
            <a:r>
              <a:rPr lang="en-US" sz="2200" dirty="0" err="1"/>
              <a:t>Vierstra</a:t>
            </a:r>
            <a:r>
              <a:rPr lang="en-US" sz="2200" dirty="0"/>
              <a:t>, R (2012) The light-response BTB1 and BTB2 proteins assemble nuclear ubiquitin-ligases that modify Phytochrome B and D signaling in </a:t>
            </a:r>
            <a:r>
              <a:rPr lang="en-US" sz="2200" i="1" dirty="0"/>
              <a:t>Arabidopsis</a:t>
            </a:r>
            <a:r>
              <a:rPr lang="en-US" sz="2200" dirty="0"/>
              <a:t>. </a:t>
            </a:r>
            <a:r>
              <a:rPr lang="en-US" sz="2200" i="1" dirty="0"/>
              <a:t>Plant Physiology </a:t>
            </a:r>
            <a:r>
              <a:rPr lang="en-US" sz="2200" dirty="0"/>
              <a:t>160: 118-34.</a:t>
            </a:r>
          </a:p>
          <a:p>
            <a:r>
              <a:rPr lang="en-US" sz="2200" dirty="0"/>
              <a:t>6. Ni W, Xu S, </a:t>
            </a:r>
            <a:r>
              <a:rPr lang="en-US" sz="2200" dirty="0" err="1"/>
              <a:t>Tepperman</a:t>
            </a:r>
            <a:r>
              <a:rPr lang="en-US" sz="2200" dirty="0"/>
              <a:t> J, Stanley D, Maltby D, Gross J, Burlingame A, Wang Z, Quail P (2014) A mutually assured destruction mechanism attenuates light signaling in </a:t>
            </a:r>
            <a:r>
              <a:rPr lang="en-US" sz="2200" i="1" dirty="0"/>
              <a:t>Arabidopsis</a:t>
            </a:r>
            <a:r>
              <a:rPr lang="en-US" sz="2200" dirty="0"/>
              <a:t>. </a:t>
            </a:r>
            <a:r>
              <a:rPr lang="en-US" sz="2200" i="1" dirty="0"/>
              <a:t>Science</a:t>
            </a:r>
            <a:r>
              <a:rPr lang="en-US" sz="2200" b="1" dirty="0"/>
              <a:t> </a:t>
            </a:r>
            <a:r>
              <a:rPr lang="en-US" sz="2200" dirty="0"/>
              <a:t>344(6188): 1160-1164.</a:t>
            </a:r>
          </a:p>
          <a:p>
            <a:endParaRPr lang="en-US" sz="2799" dirty="0"/>
          </a:p>
        </p:txBody>
      </p:sp>
      <p:sp>
        <p:nvSpPr>
          <p:cNvPr id="52" name="TextBox 51">
            <a:extLst>
              <a:ext uri="{FF2B5EF4-FFF2-40B4-BE49-F238E27FC236}">
                <a16:creationId xmlns:a16="http://schemas.microsoft.com/office/drawing/2014/main" id="{1625FF71-433B-4C1B-A1F3-FF2CCC8C2C0D}"/>
              </a:ext>
            </a:extLst>
          </p:cNvPr>
          <p:cNvSpPr txBox="1"/>
          <p:nvPr/>
        </p:nvSpPr>
        <p:spPr>
          <a:xfrm>
            <a:off x="27329356" y="24857028"/>
            <a:ext cx="10838041" cy="5692199"/>
          </a:xfrm>
          <a:prstGeom prst="rect">
            <a:avLst/>
          </a:prstGeom>
          <a:noFill/>
        </p:spPr>
        <p:txBody>
          <a:bodyPr wrap="square" rtlCol="0">
            <a:spAutoFit/>
          </a:bodyPr>
          <a:lstStyle/>
          <a:p>
            <a:pPr marL="457200" indent="-457200">
              <a:buFont typeface="Arial" panose="020B0604020202020204" pitchFamily="34" charset="0"/>
              <a:buChar char="•"/>
            </a:pPr>
            <a:r>
              <a:rPr lang="en-US" sz="2799" dirty="0"/>
              <a:t>Repeat Western Blot analyses for both E2-1-2 and E11-6-5 to determine the amount of </a:t>
            </a:r>
            <a:r>
              <a:rPr lang="en-US" sz="2799" dirty="0" err="1"/>
              <a:t>phyB</a:t>
            </a:r>
            <a:r>
              <a:rPr lang="en-US" sz="2799" dirty="0"/>
              <a:t> protein present under different light conditions.</a:t>
            </a:r>
          </a:p>
          <a:p>
            <a:pPr marL="457200" indent="-457200">
              <a:buFont typeface="Arial" panose="020B0604020202020204" pitchFamily="34" charset="0"/>
              <a:buChar char="•"/>
            </a:pPr>
            <a:r>
              <a:rPr lang="en-US" sz="2799" dirty="0"/>
              <a:t>Prove the mutations in the </a:t>
            </a:r>
            <a:r>
              <a:rPr lang="en-US" sz="2799" i="1" dirty="0"/>
              <a:t>PHYB </a:t>
            </a:r>
            <a:r>
              <a:rPr lang="en-US" sz="2799" dirty="0"/>
              <a:t>genes in lines E2-1-2 and E11-6-5 are responsible for the enhancer phenotype by expressing these mutant forms in plants containing a null mutation in the endogenous gene (</a:t>
            </a:r>
            <a:r>
              <a:rPr lang="en-US" sz="2799" i="1" dirty="0"/>
              <a:t>phyB-9</a:t>
            </a:r>
            <a:r>
              <a:rPr lang="en-US" sz="2799" dirty="0"/>
              <a:t>) and analyzing the red light phenotype of the plants.</a:t>
            </a:r>
          </a:p>
          <a:p>
            <a:pPr marL="457200" indent="-457200">
              <a:buFont typeface="Arial" panose="020B0604020202020204" pitchFamily="34" charset="0"/>
              <a:buChar char="•"/>
            </a:pPr>
            <a:r>
              <a:rPr lang="en-US" sz="2799" dirty="0"/>
              <a:t>Conduct red/far-red light pulse experiments to test the ability of the mutant </a:t>
            </a:r>
            <a:r>
              <a:rPr lang="en-US" sz="2799" dirty="0" err="1"/>
              <a:t>phyB</a:t>
            </a:r>
            <a:r>
              <a:rPr lang="en-US" sz="2799" dirty="0"/>
              <a:t> proteins in E2-1-2 and E11-6-5 to photoconvert between the </a:t>
            </a:r>
            <a:r>
              <a:rPr lang="en-US" sz="2799" dirty="0" err="1"/>
              <a:t>P</a:t>
            </a:r>
            <a:r>
              <a:rPr lang="en-US" sz="2799" baseline="-25000" dirty="0" err="1"/>
              <a:t>r</a:t>
            </a:r>
            <a:r>
              <a:rPr lang="en-US" sz="2799" dirty="0"/>
              <a:t> and </a:t>
            </a:r>
            <a:r>
              <a:rPr lang="en-US" sz="2799" dirty="0" err="1"/>
              <a:t>P</a:t>
            </a:r>
            <a:r>
              <a:rPr lang="en-US" sz="2799" baseline="-25000" dirty="0" err="1"/>
              <a:t>fr</a:t>
            </a:r>
            <a:r>
              <a:rPr lang="en-US" sz="2799" dirty="0">
                <a:latin typeface="Orms"/>
              </a:rPr>
              <a:t> forms.</a:t>
            </a:r>
          </a:p>
          <a:p>
            <a:pPr marL="457200" indent="-457200">
              <a:buFont typeface="Arial" panose="020B0604020202020204" pitchFamily="34" charset="0"/>
              <a:buChar char="•"/>
            </a:pPr>
            <a:r>
              <a:rPr lang="en-US" sz="2799" dirty="0">
                <a:latin typeface="Orms"/>
              </a:rPr>
              <a:t>Sequence/map additional enhancer mutants lines (genomic DNA for a third line is already awaiting sequencing at the Washington University GATC).</a:t>
            </a:r>
            <a:endParaRPr lang="en-US" sz="2799" dirty="0"/>
          </a:p>
        </p:txBody>
      </p:sp>
      <p:pic>
        <p:nvPicPr>
          <p:cNvPr id="24" name="Picture 23">
            <a:extLst>
              <a:ext uri="{FF2B5EF4-FFF2-40B4-BE49-F238E27FC236}">
                <a16:creationId xmlns:a16="http://schemas.microsoft.com/office/drawing/2014/main" id="{2A74A1F1-AFFC-4ABA-8FBD-BD51890EC8C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45427"/>
          <a:stretch/>
        </p:blipFill>
        <p:spPr>
          <a:xfrm>
            <a:off x="28237865" y="15866186"/>
            <a:ext cx="8654472" cy="4230587"/>
          </a:xfrm>
          <a:prstGeom prst="rect">
            <a:avLst/>
          </a:prstGeom>
        </p:spPr>
      </p:pic>
      <p:sp>
        <p:nvSpPr>
          <p:cNvPr id="61" name="TextBox 60">
            <a:extLst>
              <a:ext uri="{FF2B5EF4-FFF2-40B4-BE49-F238E27FC236}">
                <a16:creationId xmlns:a16="http://schemas.microsoft.com/office/drawing/2014/main" id="{8A2E3C2E-1AB3-481B-B850-FB21BFDEBEE2}"/>
              </a:ext>
            </a:extLst>
          </p:cNvPr>
          <p:cNvSpPr txBox="1"/>
          <p:nvPr/>
        </p:nvSpPr>
        <p:spPr>
          <a:xfrm>
            <a:off x="27178588" y="20198026"/>
            <a:ext cx="10939220" cy="3349635"/>
          </a:xfrm>
          <a:prstGeom prst="rect">
            <a:avLst/>
          </a:prstGeom>
          <a:noFill/>
        </p:spPr>
        <p:txBody>
          <a:bodyPr wrap="square" rtlCol="0">
            <a:spAutoFit/>
          </a:bodyPr>
          <a:lstStyle/>
          <a:p>
            <a:r>
              <a:rPr lang="en-US" sz="2346" dirty="0"/>
              <a:t>Figure 5. Preliminary Western Blot analysis of </a:t>
            </a:r>
            <a:r>
              <a:rPr lang="en-US" sz="2346" dirty="0" err="1"/>
              <a:t>phyB</a:t>
            </a:r>
            <a:r>
              <a:rPr lang="en-US" sz="2346" dirty="0"/>
              <a:t> protein levels in enhancer line E2-1-2. Controls included Col-0 wild-type, </a:t>
            </a:r>
            <a:r>
              <a:rPr lang="en-US" sz="2346" i="1" dirty="0"/>
              <a:t>lrb1-1/2-1</a:t>
            </a:r>
            <a:r>
              <a:rPr lang="en-US" sz="2346" dirty="0"/>
              <a:t>, and </a:t>
            </a:r>
            <a:r>
              <a:rPr lang="en-US" sz="2346" i="1" dirty="0"/>
              <a:t>phyB-9 </a:t>
            </a:r>
            <a:r>
              <a:rPr lang="en-US" sz="2346" dirty="0"/>
              <a:t>plants. Seedling germination was induced by 8 hours of white light. Seedlings were then grown for 5 days in the dark. One group of plants were kept in the dark, while a second was treated with 6 hours of red light (20 </a:t>
            </a:r>
            <a:r>
              <a:rPr lang="el-GR" sz="2400" dirty="0"/>
              <a:t>μ</a:t>
            </a:r>
            <a:r>
              <a:rPr lang="en-US" sz="2400" dirty="0"/>
              <a:t>mole/m</a:t>
            </a:r>
            <a:r>
              <a:rPr lang="en-US" sz="2400" baseline="30000" dirty="0"/>
              <a:t>2</a:t>
            </a:r>
            <a:r>
              <a:rPr lang="en-US" sz="2400" dirty="0"/>
              <a:t>/sec. red light)</a:t>
            </a:r>
            <a:r>
              <a:rPr lang="en-US" sz="2346" dirty="0"/>
              <a:t>. The bands indicated by the arrow are the </a:t>
            </a:r>
            <a:r>
              <a:rPr lang="en-US" sz="2346" dirty="0" err="1"/>
              <a:t>phyB</a:t>
            </a:r>
            <a:r>
              <a:rPr lang="en-US" sz="2346" dirty="0"/>
              <a:t> protein. The band below is likely another protein reacting to the antibody. While lanes were likely not loaded with equal amounts of total protein, these results suggest that the E2-1-2 line does not have significantly increased levels of </a:t>
            </a:r>
            <a:r>
              <a:rPr lang="en-US" sz="2346" dirty="0" err="1"/>
              <a:t>phyB</a:t>
            </a:r>
            <a:r>
              <a:rPr lang="en-US" sz="2346" dirty="0"/>
              <a:t> protein compared to wild-type or the </a:t>
            </a:r>
            <a:r>
              <a:rPr lang="en-US" sz="2346" i="1" dirty="0"/>
              <a:t>lrb1 lrb2</a:t>
            </a:r>
            <a:r>
              <a:rPr lang="en-US" sz="2346" dirty="0"/>
              <a:t> parent line.</a:t>
            </a:r>
            <a:endParaRPr lang="en-US" sz="2346" dirty="0">
              <a:solidFill>
                <a:srgbClr val="FF0000"/>
              </a:solidFill>
            </a:endParaRPr>
          </a:p>
        </p:txBody>
      </p:sp>
      <p:sp>
        <p:nvSpPr>
          <p:cNvPr id="25" name="TextBox 24">
            <a:extLst>
              <a:ext uri="{FF2B5EF4-FFF2-40B4-BE49-F238E27FC236}">
                <a16:creationId xmlns:a16="http://schemas.microsoft.com/office/drawing/2014/main" id="{0483609D-96DC-4034-9BFE-36D119B1CF58}"/>
              </a:ext>
            </a:extLst>
          </p:cNvPr>
          <p:cNvSpPr txBox="1"/>
          <p:nvPr/>
        </p:nvSpPr>
        <p:spPr>
          <a:xfrm>
            <a:off x="13358889" y="37820637"/>
            <a:ext cx="13399968" cy="3046988"/>
          </a:xfrm>
          <a:prstGeom prst="rect">
            <a:avLst/>
          </a:prstGeom>
          <a:noFill/>
        </p:spPr>
        <p:txBody>
          <a:bodyPr wrap="square" rtlCol="0">
            <a:spAutoFit/>
          </a:bodyPr>
          <a:lstStyle/>
          <a:p>
            <a:r>
              <a:rPr lang="en-US" sz="2400" dirty="0"/>
              <a:t>Figure 5. Whole-genome sequencing and analysis of our samples were performed by the Washington University in St. Louis Genome Technology Access Center. Samples were submitted and processed as part of a laboratory consortium led by Dr. Lucia Strader of Washington University. Shown are lists of mutations present in the enhancer lines that may be responsible for the enhancer phenotype. Notice that in both lines a similar region in chromosome 2 is linked to the phenotype and in both lines, there is a mutation in the </a:t>
            </a:r>
            <a:r>
              <a:rPr lang="en-US" sz="2400" i="1" dirty="0"/>
              <a:t>PHYB</a:t>
            </a:r>
            <a:r>
              <a:rPr lang="en-US" sz="2400" dirty="0"/>
              <a:t> gene. Since both lines show very similar phenotypes and </a:t>
            </a:r>
            <a:r>
              <a:rPr lang="en-US" sz="2400" i="1" dirty="0"/>
              <a:t>PHYB</a:t>
            </a:r>
            <a:r>
              <a:rPr lang="en-US" sz="2400" dirty="0"/>
              <a:t> is known to be involved in red light response, we believe these mutations are likely causing the phenotype. </a:t>
            </a:r>
          </a:p>
          <a:p>
            <a:endParaRPr lang="en-US" sz="2400" dirty="0"/>
          </a:p>
        </p:txBody>
      </p:sp>
      <p:pic>
        <p:nvPicPr>
          <p:cNvPr id="27" name="Picture 26">
            <a:extLst>
              <a:ext uri="{FF2B5EF4-FFF2-40B4-BE49-F238E27FC236}">
                <a16:creationId xmlns:a16="http://schemas.microsoft.com/office/drawing/2014/main" id="{6425D875-7EDD-49CD-BF13-451637E09BE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434681" y="23730298"/>
            <a:ext cx="6404848" cy="5852031"/>
          </a:xfrm>
          <a:prstGeom prst="rect">
            <a:avLst/>
          </a:prstGeom>
        </p:spPr>
      </p:pic>
      <p:sp>
        <p:nvSpPr>
          <p:cNvPr id="29" name="TextBox 28">
            <a:extLst>
              <a:ext uri="{FF2B5EF4-FFF2-40B4-BE49-F238E27FC236}">
                <a16:creationId xmlns:a16="http://schemas.microsoft.com/office/drawing/2014/main" id="{45BB2016-7372-4A01-8089-2B854D5B4855}"/>
              </a:ext>
            </a:extLst>
          </p:cNvPr>
          <p:cNvSpPr txBox="1"/>
          <p:nvPr/>
        </p:nvSpPr>
        <p:spPr>
          <a:xfrm>
            <a:off x="9701268" y="20209728"/>
            <a:ext cx="1445652" cy="523220"/>
          </a:xfrm>
          <a:prstGeom prst="rect">
            <a:avLst/>
          </a:prstGeom>
          <a:solidFill>
            <a:schemeClr val="bg1"/>
          </a:solidFill>
        </p:spPr>
        <p:txBody>
          <a:bodyPr wrap="none" rtlCol="0">
            <a:spAutoFit/>
          </a:bodyPr>
          <a:lstStyle/>
          <a:p>
            <a:r>
              <a:rPr lang="en-US" sz="2800" b="1" dirty="0">
                <a:latin typeface="Arial" panose="020B0604020202020204" pitchFamily="34" charset="0"/>
                <a:cs typeface="Arial" panose="020B0604020202020204" pitchFamily="34" charset="0"/>
              </a:rPr>
              <a:t>E11-6-5</a:t>
            </a:r>
          </a:p>
        </p:txBody>
      </p:sp>
      <p:sp>
        <p:nvSpPr>
          <p:cNvPr id="30" name="TextBox 29">
            <a:extLst>
              <a:ext uri="{FF2B5EF4-FFF2-40B4-BE49-F238E27FC236}">
                <a16:creationId xmlns:a16="http://schemas.microsoft.com/office/drawing/2014/main" id="{F11C37E5-6DD4-4C9B-A317-89D6C7A77FA2}"/>
              </a:ext>
            </a:extLst>
          </p:cNvPr>
          <p:cNvSpPr txBox="1"/>
          <p:nvPr/>
        </p:nvSpPr>
        <p:spPr>
          <a:xfrm>
            <a:off x="11304322" y="22102105"/>
            <a:ext cx="1967270" cy="369332"/>
          </a:xfrm>
          <a:prstGeom prst="rect">
            <a:avLst/>
          </a:prstGeom>
          <a:solidFill>
            <a:schemeClr val="bg1"/>
          </a:solidFill>
        </p:spPr>
        <p:txBody>
          <a:bodyPr wrap="none" rtlCol="0">
            <a:spAutoFit/>
          </a:bodyPr>
          <a:lstStyle/>
          <a:p>
            <a:r>
              <a:rPr lang="en-US" b="1" dirty="0">
                <a:latin typeface="Arial" panose="020B0604020202020204" pitchFamily="34" charset="0"/>
                <a:cs typeface="Arial" panose="020B0604020202020204" pitchFamily="34" charset="0"/>
              </a:rPr>
              <a:t>E11-6-5 </a:t>
            </a:r>
            <a:r>
              <a:rPr lang="en-US" b="1" i="1" dirty="0">
                <a:latin typeface="Arial" panose="020B0604020202020204" pitchFamily="34" charset="0"/>
                <a:cs typeface="Arial" panose="020B0604020202020204" pitchFamily="34" charset="0"/>
              </a:rPr>
              <a:t>lrb1 lrb2</a:t>
            </a:r>
            <a:endParaRPr lang="en-US" b="1" dirty="0">
              <a:latin typeface="Arial" panose="020B0604020202020204" pitchFamily="34" charset="0"/>
              <a:cs typeface="Arial" panose="020B0604020202020204" pitchFamily="34" charset="0"/>
            </a:endParaRPr>
          </a:p>
        </p:txBody>
      </p:sp>
      <p:grpSp>
        <p:nvGrpSpPr>
          <p:cNvPr id="62" name="Group 61">
            <a:extLst>
              <a:ext uri="{FF2B5EF4-FFF2-40B4-BE49-F238E27FC236}">
                <a16:creationId xmlns:a16="http://schemas.microsoft.com/office/drawing/2014/main" id="{DE70D7D1-FC8A-4980-9CF9-647EB7099658}"/>
              </a:ext>
            </a:extLst>
          </p:cNvPr>
          <p:cNvGrpSpPr/>
          <p:nvPr/>
        </p:nvGrpSpPr>
        <p:grpSpPr>
          <a:xfrm>
            <a:off x="13473189" y="29582329"/>
            <a:ext cx="12971928" cy="1014157"/>
            <a:chOff x="2718716" y="16223741"/>
            <a:chExt cx="10768171" cy="392641"/>
          </a:xfrm>
          <a:solidFill>
            <a:schemeClr val="accent6">
              <a:lumMod val="50000"/>
            </a:schemeClr>
          </a:solidFill>
        </p:grpSpPr>
        <p:sp>
          <p:nvSpPr>
            <p:cNvPr id="63" name="Rectangle 62">
              <a:extLst>
                <a:ext uri="{FF2B5EF4-FFF2-40B4-BE49-F238E27FC236}">
                  <a16:creationId xmlns:a16="http://schemas.microsoft.com/office/drawing/2014/main" id="{2C818968-277F-4A5B-9D28-3546A348690F}"/>
                </a:ext>
              </a:extLst>
            </p:cNvPr>
            <p:cNvSpPr/>
            <p:nvPr/>
          </p:nvSpPr>
          <p:spPr bwMode="auto">
            <a:xfrm>
              <a:off x="2718716" y="16223741"/>
              <a:ext cx="10768171" cy="392641"/>
            </a:xfrm>
            <a:prstGeom prst="rect">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702454"/>
              <a:endParaRPr lang="en-US" sz="9298" dirty="0">
                <a:latin typeface="Arial" charset="0"/>
              </a:endParaRPr>
            </a:p>
          </p:txBody>
        </p:sp>
        <p:sp>
          <p:nvSpPr>
            <p:cNvPr id="64" name="Rectangle 3">
              <a:extLst>
                <a:ext uri="{FF2B5EF4-FFF2-40B4-BE49-F238E27FC236}">
                  <a16:creationId xmlns:a16="http://schemas.microsoft.com/office/drawing/2014/main" id="{77E92644-3043-4276-B5FD-BE17F5FBA057}"/>
                </a:ext>
              </a:extLst>
            </p:cNvPr>
            <p:cNvSpPr txBox="1">
              <a:spLocks noChangeArrowheads="1"/>
            </p:cNvSpPr>
            <p:nvPr/>
          </p:nvSpPr>
          <p:spPr bwMode="auto">
            <a:xfrm>
              <a:off x="3582593" y="16223741"/>
              <a:ext cx="9144941" cy="3365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881063" indent="-881063" algn="l" defTabSz="2351088" rtl="0" eaLnBrk="0" fontAlgn="base" hangingPunct="0">
                <a:spcBef>
                  <a:spcPct val="20000"/>
                </a:spcBef>
                <a:spcAft>
                  <a:spcPct val="0"/>
                </a:spcAft>
                <a:buChar char="•"/>
                <a:defRPr sz="3000">
                  <a:solidFill>
                    <a:schemeClr val="tx1"/>
                  </a:solidFill>
                  <a:latin typeface="+mn-lt"/>
                  <a:ea typeface="+mn-ea"/>
                  <a:cs typeface="+mn-cs"/>
                </a:defRPr>
              </a:lvl1pPr>
              <a:lvl2pPr marL="1909763" indent="-735013" algn="l" defTabSz="2351088" rtl="0" eaLnBrk="0" fontAlgn="base" hangingPunct="0">
                <a:spcBef>
                  <a:spcPct val="20000"/>
                </a:spcBef>
                <a:spcAft>
                  <a:spcPct val="0"/>
                </a:spcAft>
                <a:buChar char="–"/>
                <a:defRPr sz="2500">
                  <a:solidFill>
                    <a:schemeClr val="tx1"/>
                  </a:solidFill>
                  <a:latin typeface="+mn-lt"/>
                </a:defRPr>
              </a:lvl2pPr>
              <a:lvl3pPr marL="2938463" indent="-587375" algn="l" defTabSz="2351088" rtl="0" eaLnBrk="0" fontAlgn="base" hangingPunct="0">
                <a:spcBef>
                  <a:spcPct val="20000"/>
                </a:spcBef>
                <a:spcAft>
                  <a:spcPct val="0"/>
                </a:spcAft>
                <a:buChar char="•"/>
                <a:defRPr sz="2200">
                  <a:solidFill>
                    <a:schemeClr val="tx1"/>
                  </a:solidFill>
                  <a:latin typeface="+mn-lt"/>
                </a:defRPr>
              </a:lvl3pPr>
              <a:lvl4pPr marL="4114800" indent="-587375" algn="l" defTabSz="2351088" rtl="0" eaLnBrk="0" fontAlgn="base" hangingPunct="0">
                <a:spcBef>
                  <a:spcPct val="20000"/>
                </a:spcBef>
                <a:spcAft>
                  <a:spcPct val="0"/>
                </a:spcAft>
                <a:buChar char="–"/>
                <a:defRPr>
                  <a:solidFill>
                    <a:schemeClr val="tx1"/>
                  </a:solidFill>
                  <a:latin typeface="+mn-lt"/>
                </a:defRPr>
              </a:lvl4pPr>
              <a:lvl5pPr marL="5289550" indent="-587375" algn="l" defTabSz="2351088" rtl="0" eaLnBrk="0" fontAlgn="base" hangingPunct="0">
                <a:spcBef>
                  <a:spcPct val="20000"/>
                </a:spcBef>
                <a:spcAft>
                  <a:spcPct val="0"/>
                </a:spcAft>
                <a:buChar char="»"/>
                <a:defRPr>
                  <a:solidFill>
                    <a:schemeClr val="tx1"/>
                  </a:solidFill>
                  <a:latin typeface="+mn-lt"/>
                </a:defRPr>
              </a:lvl5pPr>
              <a:lvl6pPr marL="5518944" indent="-587375" algn="l" defTabSz="2351088" rtl="0" fontAlgn="base">
                <a:spcBef>
                  <a:spcPct val="20000"/>
                </a:spcBef>
                <a:spcAft>
                  <a:spcPct val="0"/>
                </a:spcAft>
                <a:buChar char="»"/>
                <a:defRPr sz="1800">
                  <a:solidFill>
                    <a:schemeClr val="tx1"/>
                  </a:solidFill>
                  <a:latin typeface="+mn-lt"/>
                </a:defRPr>
              </a:lvl6pPr>
              <a:lvl7pPr marL="5747544" indent="-587375" algn="l" defTabSz="2351088" rtl="0" fontAlgn="base">
                <a:spcBef>
                  <a:spcPct val="20000"/>
                </a:spcBef>
                <a:spcAft>
                  <a:spcPct val="0"/>
                </a:spcAft>
                <a:buChar char="»"/>
                <a:defRPr sz="1800">
                  <a:solidFill>
                    <a:schemeClr val="tx1"/>
                  </a:solidFill>
                  <a:latin typeface="+mn-lt"/>
                </a:defRPr>
              </a:lvl7pPr>
              <a:lvl8pPr marL="5976144" indent="-587375" algn="l" defTabSz="2351088" rtl="0" fontAlgn="base">
                <a:spcBef>
                  <a:spcPct val="20000"/>
                </a:spcBef>
                <a:spcAft>
                  <a:spcPct val="0"/>
                </a:spcAft>
                <a:buChar char="»"/>
                <a:defRPr sz="1800">
                  <a:solidFill>
                    <a:schemeClr val="tx1"/>
                  </a:solidFill>
                  <a:latin typeface="+mn-lt"/>
                </a:defRPr>
              </a:lvl8pPr>
              <a:lvl9pPr marL="6204744" indent="-587375" algn="l" defTabSz="2351088" rtl="0" fontAlgn="base">
                <a:spcBef>
                  <a:spcPct val="20000"/>
                </a:spcBef>
                <a:spcAft>
                  <a:spcPct val="0"/>
                </a:spcAft>
                <a:buChar char="»"/>
                <a:defRPr sz="1800">
                  <a:solidFill>
                    <a:schemeClr val="tx1"/>
                  </a:solidFill>
                  <a:latin typeface="+mn-lt"/>
                </a:defRPr>
              </a:lvl9pPr>
            </a:lstStyle>
            <a:p>
              <a:pPr marL="0" indent="0" algn="ctr" eaLnBrk="1" hangingPunct="1">
                <a:buNone/>
                <a:defRPr/>
              </a:pPr>
              <a:r>
                <a:rPr lang="en-US" sz="6000" b="1" kern="0" dirty="0">
                  <a:solidFill>
                    <a:schemeClr val="bg1"/>
                  </a:solidFill>
                </a:rPr>
                <a:t>WGS/Mapping Results</a:t>
              </a:r>
            </a:p>
          </p:txBody>
        </p:sp>
      </p:grpSp>
      <p:graphicFrame>
        <p:nvGraphicFramePr>
          <p:cNvPr id="20" name="Table 19">
            <a:extLst>
              <a:ext uri="{FF2B5EF4-FFF2-40B4-BE49-F238E27FC236}">
                <a16:creationId xmlns:a16="http://schemas.microsoft.com/office/drawing/2014/main" id="{A032A1D9-FDC7-4D5F-938C-9B169CAEA6BD}"/>
              </a:ext>
            </a:extLst>
          </p:cNvPr>
          <p:cNvGraphicFramePr>
            <a:graphicFrameLocks noGrp="1"/>
          </p:cNvGraphicFramePr>
          <p:nvPr>
            <p:extLst>
              <p:ext uri="{D42A27DB-BD31-4B8C-83A1-F6EECF244321}">
                <p14:modId xmlns:p14="http://schemas.microsoft.com/office/powerpoint/2010/main" val="2492768090"/>
              </p:ext>
            </p:extLst>
          </p:nvPr>
        </p:nvGraphicFramePr>
        <p:xfrm>
          <a:off x="13447061" y="31280118"/>
          <a:ext cx="6392468" cy="6387882"/>
        </p:xfrm>
        <a:graphic>
          <a:graphicData uri="http://schemas.openxmlformats.org/drawingml/2006/table">
            <a:tbl>
              <a:tblPr>
                <a:tableStyleId>{5C22544A-7EE6-4342-B048-85BDC9FD1C3A}</a:tableStyleId>
              </a:tblPr>
              <a:tblGrid>
                <a:gridCol w="1028847">
                  <a:extLst>
                    <a:ext uri="{9D8B030D-6E8A-4147-A177-3AD203B41FA5}">
                      <a16:colId xmlns:a16="http://schemas.microsoft.com/office/drawing/2014/main" val="3469343899"/>
                    </a:ext>
                  </a:extLst>
                </a:gridCol>
                <a:gridCol w="726246">
                  <a:extLst>
                    <a:ext uri="{9D8B030D-6E8A-4147-A177-3AD203B41FA5}">
                      <a16:colId xmlns:a16="http://schemas.microsoft.com/office/drawing/2014/main" val="3095867302"/>
                    </a:ext>
                  </a:extLst>
                </a:gridCol>
                <a:gridCol w="801895">
                  <a:extLst>
                    <a:ext uri="{9D8B030D-6E8A-4147-A177-3AD203B41FA5}">
                      <a16:colId xmlns:a16="http://schemas.microsoft.com/office/drawing/2014/main" val="4214229762"/>
                    </a:ext>
                  </a:extLst>
                </a:gridCol>
                <a:gridCol w="650595">
                  <a:extLst>
                    <a:ext uri="{9D8B030D-6E8A-4147-A177-3AD203B41FA5}">
                      <a16:colId xmlns:a16="http://schemas.microsoft.com/office/drawing/2014/main" val="712338533"/>
                    </a:ext>
                  </a:extLst>
                </a:gridCol>
                <a:gridCol w="896458">
                  <a:extLst>
                    <a:ext uri="{9D8B030D-6E8A-4147-A177-3AD203B41FA5}">
                      <a16:colId xmlns:a16="http://schemas.microsoft.com/office/drawing/2014/main" val="3678982321"/>
                    </a:ext>
                  </a:extLst>
                </a:gridCol>
                <a:gridCol w="983456">
                  <a:extLst>
                    <a:ext uri="{9D8B030D-6E8A-4147-A177-3AD203B41FA5}">
                      <a16:colId xmlns:a16="http://schemas.microsoft.com/office/drawing/2014/main" val="3097784399"/>
                    </a:ext>
                  </a:extLst>
                </a:gridCol>
                <a:gridCol w="1304971">
                  <a:extLst>
                    <a:ext uri="{9D8B030D-6E8A-4147-A177-3AD203B41FA5}">
                      <a16:colId xmlns:a16="http://schemas.microsoft.com/office/drawing/2014/main" val="637249863"/>
                    </a:ext>
                  </a:extLst>
                </a:gridCol>
              </a:tblGrid>
              <a:tr h="277734">
                <a:tc>
                  <a:txBody>
                    <a:bodyPr/>
                    <a:lstStyle/>
                    <a:p>
                      <a:pPr algn="ctr" fontAlgn="t"/>
                      <a:r>
                        <a:rPr lang="en-US" sz="1000" u="none" strike="noStrike">
                          <a:effectLst/>
                        </a:rPr>
                        <a:t>Chromosome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Position</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Reference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Change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Gene_ID</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Gene_name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old_AA/new_AA</a:t>
                      </a:r>
                      <a:endParaRPr lang="en-US" sz="1000" b="1" i="0" u="none" strike="noStrike">
                        <a:solidFill>
                          <a:srgbClr val="000000"/>
                        </a:solidFill>
                        <a:effectLst/>
                        <a:latin typeface="Arial" panose="020B0604020202020204" pitchFamily="34" charset="0"/>
                      </a:endParaRPr>
                    </a:p>
                  </a:txBody>
                  <a:tcPr marL="9525" marR="9525" marT="9525" marB="0"/>
                </a:tc>
                <a:extLst>
                  <a:ext uri="{0D108BD9-81ED-4DB2-BD59-A6C34878D82A}">
                    <a16:rowId xmlns:a16="http://schemas.microsoft.com/office/drawing/2014/main" val="3085206623"/>
                  </a:ext>
                </a:extLst>
              </a:tr>
              <a:tr h="277734">
                <a:tc>
                  <a:txBody>
                    <a:bodyPr/>
                    <a:lstStyle/>
                    <a:p>
                      <a:pPr algn="l" fontAlgn="b"/>
                      <a:r>
                        <a:rPr lang="en-US" sz="1000" u="none" strike="noStrike">
                          <a:effectLst/>
                        </a:rPr>
                        <a:t>chr1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6598789</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AT1G19100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AT1G19100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R/H</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314175407"/>
                  </a:ext>
                </a:extLst>
              </a:tr>
              <a:tr h="277734">
                <a:tc>
                  <a:txBody>
                    <a:bodyPr/>
                    <a:lstStyle/>
                    <a:p>
                      <a:pPr algn="l" fontAlgn="b"/>
                      <a:r>
                        <a:rPr lang="en-US" sz="1000" u="none" strike="noStrike">
                          <a:effectLst/>
                        </a:rPr>
                        <a:t>chr1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10847738</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AT1G30610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EMB2279</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E/K</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16756792"/>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890071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AT2G03030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AT2G03030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V/M</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68272617"/>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7402342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AT2G17033</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AT2G17033</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84360358"/>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7411044</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AT2G17050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AT2G17050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Q/*</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207805010"/>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8111222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AT2G18700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ATTPS11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S/N</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99783378"/>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8141622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AT2G18790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PHYB</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790853269"/>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8378739</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AT2G19360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AT2G19360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E/K</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970162450"/>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8848502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AT2G20560</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AT2G20560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P/S</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03417426"/>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9915638</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AT2G23300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LRR-RLK</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176675881"/>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10121722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AT2G23770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LYK4</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T/I</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28444144"/>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10171848</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AT2G23890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AT2G23890</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R/H</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75927941"/>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12552986</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AT2G29200</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APUM1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A/V</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840736154"/>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12564147</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AT2G29220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LECRK31</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P/L</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246146647"/>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12644793</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AT2G29550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TUB7</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P/L</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318373620"/>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13168951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AT2G30940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AT2G30940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R/H</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68265708"/>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13660433</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AT2G32150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AT2G32150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869328664"/>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16283136</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AT2G38995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AT2G38995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R/K</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000025959"/>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17979359</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AT2G43250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AT2G43250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340764332"/>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18042367</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AT2G43445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AT2G43445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770580536"/>
                  </a:ext>
                </a:extLst>
              </a:tr>
              <a:tr h="277734">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18792991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AT2G45620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AT2G45620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564609871"/>
                  </a:ext>
                </a:extLst>
              </a:tr>
              <a:tr h="277734">
                <a:tc>
                  <a:txBody>
                    <a:bodyPr/>
                    <a:lstStyle/>
                    <a:p>
                      <a:pPr algn="l" fontAlgn="b"/>
                      <a:r>
                        <a:rPr lang="en-US" sz="1000" u="none" strike="noStrike">
                          <a:effectLst/>
                        </a:rPr>
                        <a:t>chr5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12223176</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C</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T</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AT5G32590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AT5G32590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S/N</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680361355"/>
                  </a:ext>
                </a:extLst>
              </a:tr>
            </a:tbl>
          </a:graphicData>
        </a:graphic>
      </p:graphicFrame>
      <p:sp>
        <p:nvSpPr>
          <p:cNvPr id="22" name="TextBox 21">
            <a:extLst>
              <a:ext uri="{FF2B5EF4-FFF2-40B4-BE49-F238E27FC236}">
                <a16:creationId xmlns:a16="http://schemas.microsoft.com/office/drawing/2014/main" id="{2EE6E6A5-55C3-4F73-8897-5741092E2D65}"/>
              </a:ext>
            </a:extLst>
          </p:cNvPr>
          <p:cNvSpPr txBox="1"/>
          <p:nvPr/>
        </p:nvSpPr>
        <p:spPr>
          <a:xfrm>
            <a:off x="15222935" y="30665254"/>
            <a:ext cx="1414170"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E2-1-2</a:t>
            </a:r>
          </a:p>
        </p:txBody>
      </p:sp>
      <p:graphicFrame>
        <p:nvGraphicFramePr>
          <p:cNvPr id="23" name="Table 22">
            <a:extLst>
              <a:ext uri="{FF2B5EF4-FFF2-40B4-BE49-F238E27FC236}">
                <a16:creationId xmlns:a16="http://schemas.microsoft.com/office/drawing/2014/main" id="{B9C33DAA-304E-4EE2-95A6-B012254ED1E8}"/>
              </a:ext>
            </a:extLst>
          </p:cNvPr>
          <p:cNvGraphicFramePr>
            <a:graphicFrameLocks noGrp="1"/>
          </p:cNvGraphicFramePr>
          <p:nvPr>
            <p:extLst>
              <p:ext uri="{D42A27DB-BD31-4B8C-83A1-F6EECF244321}">
                <p14:modId xmlns:p14="http://schemas.microsoft.com/office/powerpoint/2010/main" val="855332351"/>
              </p:ext>
            </p:extLst>
          </p:nvPr>
        </p:nvGraphicFramePr>
        <p:xfrm>
          <a:off x="19974399" y="31294167"/>
          <a:ext cx="6470717" cy="2015510"/>
        </p:xfrm>
        <a:graphic>
          <a:graphicData uri="http://schemas.openxmlformats.org/drawingml/2006/table">
            <a:tbl>
              <a:tblPr>
                <a:tableStyleId>{5C22544A-7EE6-4342-B048-85BDC9FD1C3A}</a:tableStyleId>
              </a:tblPr>
              <a:tblGrid>
                <a:gridCol w="1199669">
                  <a:extLst>
                    <a:ext uri="{9D8B030D-6E8A-4147-A177-3AD203B41FA5}">
                      <a16:colId xmlns:a16="http://schemas.microsoft.com/office/drawing/2014/main" val="2915131319"/>
                    </a:ext>
                  </a:extLst>
                </a:gridCol>
                <a:gridCol w="674814">
                  <a:extLst>
                    <a:ext uri="{9D8B030D-6E8A-4147-A177-3AD203B41FA5}">
                      <a16:colId xmlns:a16="http://schemas.microsoft.com/office/drawing/2014/main" val="2673834795"/>
                    </a:ext>
                  </a:extLst>
                </a:gridCol>
                <a:gridCol w="809776">
                  <a:extLst>
                    <a:ext uri="{9D8B030D-6E8A-4147-A177-3AD203B41FA5}">
                      <a16:colId xmlns:a16="http://schemas.microsoft.com/office/drawing/2014/main" val="580540538"/>
                    </a:ext>
                  </a:extLst>
                </a:gridCol>
                <a:gridCol w="719803">
                  <a:extLst>
                    <a:ext uri="{9D8B030D-6E8A-4147-A177-3AD203B41FA5}">
                      <a16:colId xmlns:a16="http://schemas.microsoft.com/office/drawing/2014/main" val="2734446505"/>
                    </a:ext>
                  </a:extLst>
                </a:gridCol>
                <a:gridCol w="888505">
                  <a:extLst>
                    <a:ext uri="{9D8B030D-6E8A-4147-A177-3AD203B41FA5}">
                      <a16:colId xmlns:a16="http://schemas.microsoft.com/office/drawing/2014/main" val="2152714787"/>
                    </a:ext>
                  </a:extLst>
                </a:gridCol>
                <a:gridCol w="888505">
                  <a:extLst>
                    <a:ext uri="{9D8B030D-6E8A-4147-A177-3AD203B41FA5}">
                      <a16:colId xmlns:a16="http://schemas.microsoft.com/office/drawing/2014/main" val="1977717848"/>
                    </a:ext>
                  </a:extLst>
                </a:gridCol>
                <a:gridCol w="1289645">
                  <a:extLst>
                    <a:ext uri="{9D8B030D-6E8A-4147-A177-3AD203B41FA5}">
                      <a16:colId xmlns:a16="http://schemas.microsoft.com/office/drawing/2014/main" val="204567512"/>
                    </a:ext>
                  </a:extLst>
                </a:gridCol>
              </a:tblGrid>
              <a:tr h="287930">
                <a:tc>
                  <a:txBody>
                    <a:bodyPr/>
                    <a:lstStyle/>
                    <a:p>
                      <a:pPr algn="ctr" fontAlgn="t"/>
                      <a:r>
                        <a:rPr lang="en-US" sz="1000" u="none" strike="noStrike">
                          <a:effectLst/>
                        </a:rPr>
                        <a:t>Chromosome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Position</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Reference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Change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Gene_ID</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Gene_name</a:t>
                      </a:r>
                      <a:endParaRPr lang="en-US" sz="1000" b="1" i="0" u="none" strike="noStrike">
                        <a:solidFill>
                          <a:srgbClr val="000000"/>
                        </a:solidFill>
                        <a:effectLst/>
                        <a:latin typeface="Arial" panose="020B0604020202020204" pitchFamily="34" charset="0"/>
                      </a:endParaRPr>
                    </a:p>
                  </a:txBody>
                  <a:tcPr marL="9525" marR="9525" marT="9525" marB="0"/>
                </a:tc>
                <a:tc>
                  <a:txBody>
                    <a:bodyPr/>
                    <a:lstStyle/>
                    <a:p>
                      <a:pPr algn="ctr" fontAlgn="t"/>
                      <a:r>
                        <a:rPr lang="en-US" sz="1000" u="none" strike="noStrike">
                          <a:effectLst/>
                        </a:rPr>
                        <a:t>old_AA/new_AA</a:t>
                      </a:r>
                      <a:endParaRPr lang="en-US" sz="1000" b="1" i="0" u="none" strike="noStrike">
                        <a:solidFill>
                          <a:srgbClr val="000000"/>
                        </a:solidFill>
                        <a:effectLst/>
                        <a:latin typeface="Arial" panose="020B0604020202020204" pitchFamily="34" charset="0"/>
                      </a:endParaRPr>
                    </a:p>
                  </a:txBody>
                  <a:tcPr marL="9525" marR="9525" marT="9525" marB="0"/>
                </a:tc>
                <a:extLst>
                  <a:ext uri="{0D108BD9-81ED-4DB2-BD59-A6C34878D82A}">
                    <a16:rowId xmlns:a16="http://schemas.microsoft.com/office/drawing/2014/main" val="1636768454"/>
                  </a:ext>
                </a:extLst>
              </a:tr>
              <a:tr h="287930">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2581713</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AT2G06500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AT2G06500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T/I</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815503732"/>
                  </a:ext>
                </a:extLst>
              </a:tr>
              <a:tr h="287930">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7556311</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AT2G17390</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AKR2B</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204830630"/>
                  </a:ext>
                </a:extLst>
              </a:tr>
              <a:tr h="287930">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8142670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AT2G18790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PHYB</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G/E</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97511205"/>
                  </a:ext>
                </a:extLst>
              </a:tr>
              <a:tr h="287930">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11190164</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AT2G26280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CID7</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A/V</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758923222"/>
                  </a:ext>
                </a:extLst>
              </a:tr>
              <a:tr h="287930">
                <a:tc>
                  <a:txBody>
                    <a:bodyPr/>
                    <a:lstStyle/>
                    <a:p>
                      <a:pPr algn="l" fontAlgn="b"/>
                      <a:r>
                        <a:rPr lang="en-US" sz="1000" u="none" strike="noStrike">
                          <a:effectLst/>
                        </a:rPr>
                        <a:t>chr2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17234822</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G</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AT2G41360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AT2G41360</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R/Q</a:t>
                      </a:r>
                      <a:endParaRPr lang="en-US" sz="1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8348193"/>
                  </a:ext>
                </a:extLst>
              </a:tr>
              <a:tr h="287930">
                <a:tc>
                  <a:txBody>
                    <a:bodyPr/>
                    <a:lstStyle/>
                    <a:p>
                      <a:pPr algn="l" fontAlgn="b"/>
                      <a:r>
                        <a:rPr lang="en-US" sz="1000" u="none" strike="noStrike">
                          <a:effectLst/>
                        </a:rPr>
                        <a:t>chr5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6574139</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C</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T</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AT5G19485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a:effectLst/>
                        </a:rPr>
                        <a:t>AT5G19485</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r>
                        <a:rPr lang="en-US" sz="1000" u="none" strike="noStrike" dirty="0">
                          <a:effectLst/>
                        </a:rPr>
                        <a:t>G/E</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17002486"/>
                  </a:ext>
                </a:extLst>
              </a:tr>
            </a:tbl>
          </a:graphicData>
        </a:graphic>
      </p:graphicFrame>
      <p:sp>
        <p:nvSpPr>
          <p:cNvPr id="67" name="TextBox 66">
            <a:extLst>
              <a:ext uri="{FF2B5EF4-FFF2-40B4-BE49-F238E27FC236}">
                <a16:creationId xmlns:a16="http://schemas.microsoft.com/office/drawing/2014/main" id="{7C12A0C6-804B-49A8-8987-7F8E533FB5B1}"/>
              </a:ext>
            </a:extLst>
          </p:cNvPr>
          <p:cNvSpPr txBox="1"/>
          <p:nvPr/>
        </p:nvSpPr>
        <p:spPr>
          <a:xfrm>
            <a:off x="22413056" y="30742927"/>
            <a:ext cx="1619161"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E11-6-5</a:t>
            </a:r>
          </a:p>
        </p:txBody>
      </p:sp>
      <p:sp>
        <p:nvSpPr>
          <p:cNvPr id="68" name="TextBox 67">
            <a:extLst>
              <a:ext uri="{FF2B5EF4-FFF2-40B4-BE49-F238E27FC236}">
                <a16:creationId xmlns:a16="http://schemas.microsoft.com/office/drawing/2014/main" id="{C3649A39-4D78-44DA-8D7F-C2238B9A73A2}"/>
              </a:ext>
            </a:extLst>
          </p:cNvPr>
          <p:cNvSpPr txBox="1"/>
          <p:nvPr/>
        </p:nvSpPr>
        <p:spPr>
          <a:xfrm>
            <a:off x="19974399" y="24976603"/>
            <a:ext cx="5923324" cy="3046988"/>
          </a:xfrm>
          <a:prstGeom prst="rect">
            <a:avLst/>
          </a:prstGeom>
          <a:noFill/>
        </p:spPr>
        <p:txBody>
          <a:bodyPr wrap="square" rtlCol="0">
            <a:spAutoFit/>
          </a:bodyPr>
          <a:lstStyle/>
          <a:p>
            <a:r>
              <a:rPr lang="en-US" sz="2400" dirty="0"/>
              <a:t>Figure 4. The E2-1-2 and E11-6-5 enhancer mutations act in a dominant fashion. Seedlings were grown for four days under low level (0.075 </a:t>
            </a:r>
            <a:r>
              <a:rPr lang="el-GR" sz="2400" dirty="0"/>
              <a:t>μ</a:t>
            </a:r>
            <a:r>
              <a:rPr lang="en-US" sz="2400" dirty="0"/>
              <a:t>mole/m</a:t>
            </a:r>
            <a:r>
              <a:rPr lang="en-US" sz="2400" baseline="30000" dirty="0"/>
              <a:t>2</a:t>
            </a:r>
            <a:r>
              <a:rPr lang="en-US" sz="2400" dirty="0"/>
              <a:t>/sec) red light.</a:t>
            </a:r>
          </a:p>
          <a:p>
            <a:r>
              <a:rPr lang="en-US" sz="2400" dirty="0"/>
              <a:t>F1 individuals showed the phenotype of the enhancer mutation and F2 populations displayed an approximately 3:1 enhancer phenotype: wild-type phenotype ratio.</a:t>
            </a:r>
          </a:p>
        </p:txBody>
      </p:sp>
      <p:sp>
        <p:nvSpPr>
          <p:cNvPr id="26" name="Arrow: Left 25">
            <a:extLst>
              <a:ext uri="{FF2B5EF4-FFF2-40B4-BE49-F238E27FC236}">
                <a16:creationId xmlns:a16="http://schemas.microsoft.com/office/drawing/2014/main" id="{E86A4641-3F41-4C3A-A344-AD3581B1BD90}"/>
              </a:ext>
            </a:extLst>
          </p:cNvPr>
          <p:cNvSpPr/>
          <p:nvPr/>
        </p:nvSpPr>
        <p:spPr>
          <a:xfrm>
            <a:off x="35718750" y="18763465"/>
            <a:ext cx="523875" cy="233377"/>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31" name="TextBox 30">
            <a:extLst>
              <a:ext uri="{FF2B5EF4-FFF2-40B4-BE49-F238E27FC236}">
                <a16:creationId xmlns:a16="http://schemas.microsoft.com/office/drawing/2014/main" id="{990A89B8-2C98-4793-8442-31B52448869A}"/>
              </a:ext>
            </a:extLst>
          </p:cNvPr>
          <p:cNvSpPr txBox="1"/>
          <p:nvPr/>
        </p:nvSpPr>
        <p:spPr>
          <a:xfrm>
            <a:off x="13080817" y="40533826"/>
            <a:ext cx="13678040" cy="523220"/>
          </a:xfrm>
          <a:prstGeom prst="rect">
            <a:avLst/>
          </a:prstGeom>
          <a:noFill/>
        </p:spPr>
        <p:txBody>
          <a:bodyPr wrap="none" rtlCol="0">
            <a:spAutoFit/>
          </a:bodyPr>
          <a:lstStyle/>
          <a:p>
            <a:r>
              <a:rPr lang="en-US" sz="2800" b="1" dirty="0"/>
              <a:t>Whole-genome sequencing and downstream analysis of three samples cost less than $700!</a:t>
            </a:r>
          </a:p>
        </p:txBody>
      </p:sp>
      <p:grpSp>
        <p:nvGrpSpPr>
          <p:cNvPr id="66" name="Group 65">
            <a:extLst>
              <a:ext uri="{FF2B5EF4-FFF2-40B4-BE49-F238E27FC236}">
                <a16:creationId xmlns:a16="http://schemas.microsoft.com/office/drawing/2014/main" id="{C048A04C-597B-457C-A29D-828A809430D0}"/>
              </a:ext>
            </a:extLst>
          </p:cNvPr>
          <p:cNvGrpSpPr/>
          <p:nvPr/>
        </p:nvGrpSpPr>
        <p:grpSpPr>
          <a:xfrm>
            <a:off x="841483" y="32786785"/>
            <a:ext cx="6104784" cy="8339515"/>
            <a:chOff x="375209" y="1828800"/>
            <a:chExt cx="4483612" cy="4205881"/>
          </a:xfrm>
        </p:grpSpPr>
        <p:sp>
          <p:nvSpPr>
            <p:cNvPr id="69" name="TextBox 68">
              <a:extLst>
                <a:ext uri="{FF2B5EF4-FFF2-40B4-BE49-F238E27FC236}">
                  <a16:creationId xmlns:a16="http://schemas.microsoft.com/office/drawing/2014/main" id="{56BB62DA-2928-4C9B-8A51-D73312B6F592}"/>
                </a:ext>
              </a:extLst>
            </p:cNvPr>
            <p:cNvSpPr txBox="1"/>
            <p:nvPr/>
          </p:nvSpPr>
          <p:spPr>
            <a:xfrm>
              <a:off x="375209" y="1828800"/>
              <a:ext cx="4442459" cy="480400"/>
            </a:xfrm>
            <a:prstGeom prst="rect">
              <a:avLst/>
            </a:prstGeom>
            <a:ln>
              <a:noFill/>
            </a:ln>
          </p:spPr>
          <p:style>
            <a:lnRef idx="2">
              <a:schemeClr val="dk1"/>
            </a:lnRef>
            <a:fillRef idx="1">
              <a:schemeClr val="lt1"/>
            </a:fillRef>
            <a:effectRef idx="0">
              <a:schemeClr val="dk1"/>
            </a:effectRef>
            <a:fontRef idx="minor">
              <a:schemeClr val="dk1"/>
            </a:fontRef>
          </p:style>
          <p:txBody>
            <a:bodyPr wrap="square" lIns="89896" tIns="44948" rIns="89896" bIns="44948" rtlCol="0">
              <a:spAutoFit/>
            </a:bodyPr>
            <a:lstStyle/>
            <a:p>
              <a:pPr algn="ctr"/>
              <a:r>
                <a:rPr lang="en-US" sz="2800" dirty="0">
                  <a:cs typeface="Times New Roman" pitchFamily="18" charset="0"/>
                </a:rPr>
                <a:t>Mutagenize population of </a:t>
              </a:r>
              <a:r>
                <a:rPr lang="en-US" sz="2800" i="1" dirty="0">
                  <a:cs typeface="Times New Roman" pitchFamily="18" charset="0"/>
                </a:rPr>
                <a:t>lrb1-1 lrb2-1</a:t>
              </a:r>
            </a:p>
            <a:p>
              <a:pPr algn="ctr"/>
              <a:r>
                <a:rPr lang="en-US" sz="2800" dirty="0">
                  <a:cs typeface="Times New Roman" pitchFamily="18" charset="0"/>
                </a:rPr>
                <a:t>seed with ethyl </a:t>
              </a:r>
              <a:r>
                <a:rPr lang="en-US" sz="2800" dirty="0" err="1">
                  <a:cs typeface="Times New Roman" pitchFamily="18" charset="0"/>
                </a:rPr>
                <a:t>methanesulfonate</a:t>
              </a:r>
              <a:r>
                <a:rPr lang="en-US" sz="2800" dirty="0">
                  <a:cs typeface="Times New Roman" pitchFamily="18" charset="0"/>
                </a:rPr>
                <a:t> (EMS)</a:t>
              </a:r>
            </a:p>
          </p:txBody>
        </p:sp>
        <p:sp>
          <p:nvSpPr>
            <p:cNvPr id="70" name="TextBox 69">
              <a:extLst>
                <a:ext uri="{FF2B5EF4-FFF2-40B4-BE49-F238E27FC236}">
                  <a16:creationId xmlns:a16="http://schemas.microsoft.com/office/drawing/2014/main" id="{F4F308E0-5A68-4DCA-9777-7B8956D44D2D}"/>
                </a:ext>
              </a:extLst>
            </p:cNvPr>
            <p:cNvSpPr txBox="1"/>
            <p:nvPr/>
          </p:nvSpPr>
          <p:spPr>
            <a:xfrm>
              <a:off x="415601" y="2928593"/>
              <a:ext cx="4442460" cy="480400"/>
            </a:xfrm>
            <a:prstGeom prst="rect">
              <a:avLst/>
            </a:prstGeom>
            <a:ln>
              <a:noFill/>
            </a:ln>
          </p:spPr>
          <p:style>
            <a:lnRef idx="2">
              <a:schemeClr val="dk1"/>
            </a:lnRef>
            <a:fillRef idx="1">
              <a:schemeClr val="lt1"/>
            </a:fillRef>
            <a:effectRef idx="0">
              <a:schemeClr val="dk1"/>
            </a:effectRef>
            <a:fontRef idx="minor">
              <a:schemeClr val="dk1"/>
            </a:fontRef>
          </p:style>
          <p:txBody>
            <a:bodyPr wrap="square" lIns="89896" tIns="44948" rIns="89896" bIns="44948" rtlCol="0">
              <a:spAutoFit/>
            </a:bodyPr>
            <a:lstStyle/>
            <a:p>
              <a:pPr algn="ctr"/>
              <a:r>
                <a:rPr lang="en-US" sz="2800" dirty="0">
                  <a:cs typeface="Times New Roman" pitchFamily="18" charset="0"/>
                </a:rPr>
                <a:t>Germinate seeds and grow plants, 2000 individuals total</a:t>
              </a:r>
            </a:p>
          </p:txBody>
        </p:sp>
        <p:sp>
          <p:nvSpPr>
            <p:cNvPr id="71" name="TextBox 70">
              <a:extLst>
                <a:ext uri="{FF2B5EF4-FFF2-40B4-BE49-F238E27FC236}">
                  <a16:creationId xmlns:a16="http://schemas.microsoft.com/office/drawing/2014/main" id="{5AD70CA5-F7F9-4B87-A3AF-1D3F1B754FC2}"/>
                </a:ext>
              </a:extLst>
            </p:cNvPr>
            <p:cNvSpPr txBox="1"/>
            <p:nvPr/>
          </p:nvSpPr>
          <p:spPr>
            <a:xfrm>
              <a:off x="375209" y="3983500"/>
              <a:ext cx="4442460" cy="263090"/>
            </a:xfrm>
            <a:prstGeom prst="rect">
              <a:avLst/>
            </a:prstGeom>
            <a:ln>
              <a:noFill/>
            </a:ln>
          </p:spPr>
          <p:style>
            <a:lnRef idx="2">
              <a:schemeClr val="dk1"/>
            </a:lnRef>
            <a:fillRef idx="1">
              <a:schemeClr val="lt1"/>
            </a:fillRef>
            <a:effectRef idx="0">
              <a:schemeClr val="dk1"/>
            </a:effectRef>
            <a:fontRef idx="minor">
              <a:schemeClr val="dk1"/>
            </a:fontRef>
          </p:style>
          <p:txBody>
            <a:bodyPr wrap="square" lIns="89896" tIns="44948" rIns="89896" bIns="44948" rtlCol="0">
              <a:spAutoFit/>
            </a:bodyPr>
            <a:lstStyle/>
            <a:p>
              <a:pPr algn="ctr"/>
              <a:r>
                <a:rPr lang="en-US" sz="2800" dirty="0">
                  <a:latin typeface="Times New Roman" pitchFamily="18" charset="0"/>
                  <a:cs typeface="Times New Roman" pitchFamily="18" charset="0"/>
                </a:rPr>
                <a:t>Collect seed from these individuals</a:t>
              </a:r>
            </a:p>
          </p:txBody>
        </p:sp>
        <p:sp>
          <p:nvSpPr>
            <p:cNvPr id="72" name="TextBox 71">
              <a:extLst>
                <a:ext uri="{FF2B5EF4-FFF2-40B4-BE49-F238E27FC236}">
                  <a16:creationId xmlns:a16="http://schemas.microsoft.com/office/drawing/2014/main" id="{466EF0B9-46BF-4B71-92B4-420F7BF2A676}"/>
                </a:ext>
              </a:extLst>
            </p:cNvPr>
            <p:cNvSpPr txBox="1"/>
            <p:nvPr/>
          </p:nvSpPr>
          <p:spPr>
            <a:xfrm>
              <a:off x="416361" y="4902351"/>
              <a:ext cx="4442460" cy="1132330"/>
            </a:xfrm>
            <a:prstGeom prst="rect">
              <a:avLst/>
            </a:prstGeom>
            <a:ln>
              <a:noFill/>
            </a:ln>
          </p:spPr>
          <p:style>
            <a:lnRef idx="2">
              <a:schemeClr val="dk1"/>
            </a:lnRef>
            <a:fillRef idx="1">
              <a:schemeClr val="lt1"/>
            </a:fillRef>
            <a:effectRef idx="0">
              <a:schemeClr val="dk1"/>
            </a:effectRef>
            <a:fontRef idx="minor">
              <a:schemeClr val="dk1"/>
            </a:fontRef>
          </p:style>
          <p:txBody>
            <a:bodyPr wrap="square" lIns="89896" tIns="44948" rIns="89896" bIns="44948" rtlCol="0">
              <a:spAutoFit/>
            </a:bodyPr>
            <a:lstStyle/>
            <a:p>
              <a:pPr algn="ctr"/>
              <a:r>
                <a:rPr lang="en-US" sz="2800" dirty="0">
                  <a:cs typeface="Times New Roman" pitchFamily="18" charset="0"/>
                </a:rPr>
                <a:t>Germinate and grow this next generation (M2) under red filtered light; identify individuals that have increased red light sensitivity compared to the </a:t>
              </a:r>
              <a:r>
                <a:rPr lang="en-US" sz="2800" i="1" dirty="0">
                  <a:cs typeface="Times New Roman" pitchFamily="18" charset="0"/>
                </a:rPr>
                <a:t>lrb1-1 lrb2-1</a:t>
              </a:r>
              <a:r>
                <a:rPr lang="en-US" sz="2800" dirty="0">
                  <a:cs typeface="Times New Roman" pitchFamily="18" charset="0"/>
                </a:rPr>
                <a:t> double mutant parents.</a:t>
              </a:r>
            </a:p>
          </p:txBody>
        </p:sp>
        <p:sp>
          <p:nvSpPr>
            <p:cNvPr id="73" name="Down Arrow 186">
              <a:extLst>
                <a:ext uri="{FF2B5EF4-FFF2-40B4-BE49-F238E27FC236}">
                  <a16:creationId xmlns:a16="http://schemas.microsoft.com/office/drawing/2014/main" id="{2E92E6CB-41FF-4CDF-A94E-D7F3F6A7317C}"/>
                </a:ext>
              </a:extLst>
            </p:cNvPr>
            <p:cNvSpPr/>
            <p:nvPr/>
          </p:nvSpPr>
          <p:spPr>
            <a:xfrm>
              <a:off x="2271022" y="3516251"/>
              <a:ext cx="434341" cy="299721"/>
            </a:xfrm>
            <a:prstGeom prst="downArrow">
              <a:avLst/>
            </a:prstGeom>
            <a:solidFill>
              <a:schemeClr val="accent6">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896" tIns="44948" rIns="89896" bIns="44948" rtlCol="0" anchor="ctr"/>
            <a:lstStyle/>
            <a:p>
              <a:pPr algn="ctr"/>
              <a:endParaRPr lang="en-US" sz="1588" dirty="0"/>
            </a:p>
          </p:txBody>
        </p:sp>
        <p:sp>
          <p:nvSpPr>
            <p:cNvPr id="74" name="Down Arrow 187">
              <a:extLst>
                <a:ext uri="{FF2B5EF4-FFF2-40B4-BE49-F238E27FC236}">
                  <a16:creationId xmlns:a16="http://schemas.microsoft.com/office/drawing/2014/main" id="{788B736B-08DD-4427-BAFA-95A66143BB68}"/>
                </a:ext>
              </a:extLst>
            </p:cNvPr>
            <p:cNvSpPr/>
            <p:nvPr/>
          </p:nvSpPr>
          <p:spPr>
            <a:xfrm>
              <a:off x="2271023" y="2465158"/>
              <a:ext cx="434341" cy="299721"/>
            </a:xfrm>
            <a:prstGeom prst="downArrow">
              <a:avLst/>
            </a:prstGeom>
            <a:solidFill>
              <a:schemeClr val="accent6">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896" tIns="44948" rIns="89896" bIns="44948" rtlCol="0" anchor="ctr"/>
            <a:lstStyle/>
            <a:p>
              <a:pPr algn="ctr"/>
              <a:endParaRPr lang="en-US" sz="1588" dirty="0"/>
            </a:p>
          </p:txBody>
        </p:sp>
        <p:sp>
          <p:nvSpPr>
            <p:cNvPr id="75" name="Down Arrow 188">
              <a:extLst>
                <a:ext uri="{FF2B5EF4-FFF2-40B4-BE49-F238E27FC236}">
                  <a16:creationId xmlns:a16="http://schemas.microsoft.com/office/drawing/2014/main" id="{DEAD43A6-1AED-4ED9-9217-00AF38EAC2A5}"/>
                </a:ext>
              </a:extLst>
            </p:cNvPr>
            <p:cNvSpPr/>
            <p:nvPr/>
          </p:nvSpPr>
          <p:spPr>
            <a:xfrm>
              <a:off x="2271021" y="4465346"/>
              <a:ext cx="434341" cy="299721"/>
            </a:xfrm>
            <a:prstGeom prst="downArrow">
              <a:avLst/>
            </a:prstGeom>
            <a:solidFill>
              <a:schemeClr val="accent6">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896" tIns="44948" rIns="89896" bIns="44948" rtlCol="0" anchor="ctr"/>
            <a:lstStyle/>
            <a:p>
              <a:pPr algn="ctr"/>
              <a:endParaRPr lang="en-US" sz="1588" dirty="0"/>
            </a:p>
          </p:txBody>
        </p:sp>
      </p:grpSp>
    </p:spTree>
    <p:extLst>
      <p:ext uri="{BB962C8B-B14F-4D97-AF65-F5344CB8AC3E}">
        <p14:creationId xmlns:p14="http://schemas.microsoft.com/office/powerpoint/2010/main" val="39782716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7390</TotalTime>
  <Words>1454</Words>
  <Application>Microsoft Office PowerPoint</Application>
  <PresentationFormat>Custom</PresentationFormat>
  <Paragraphs>259</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Calibri</vt:lpstr>
      <vt:lpstr>Calibri Light</vt:lpstr>
      <vt:lpstr>Orms</vt:lpstr>
      <vt:lpstr>Times New Roman</vt:lpstr>
      <vt:lpstr>Office Theme</vt:lpstr>
      <vt:lpstr>PowerPoint Presentation</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Gingerich, Derek J.</dc:creator>
  <cp:lastModifiedBy>Allie Welter</cp:lastModifiedBy>
  <cp:revision>150</cp:revision>
  <dcterms:created xsi:type="dcterms:W3CDTF">2016-04-15T15:12:10Z</dcterms:created>
  <dcterms:modified xsi:type="dcterms:W3CDTF">2018-04-24T00:28:50Z</dcterms:modified>
</cp:coreProperties>
</file>