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32918400" cy="21945600"/>
  <p:notesSz cx="6858000" cy="9144000"/>
  <p:defaultText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D100"/>
    <a:srgbClr val="FCD45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32" d="100"/>
          <a:sy n="32" d="100"/>
        </p:scale>
        <p:origin x="150" y="156"/>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1"/>
            <a:ext cx="27980640" cy="4704080"/>
          </a:xfrm>
        </p:spPr>
        <p:txBody>
          <a:bodyPr/>
          <a:lstStyle/>
          <a:p>
            <a:r>
              <a:rPr lang="en-US"/>
              <a:t>Click to edit Master title style</a:t>
            </a:r>
          </a:p>
        </p:txBody>
      </p:sp>
      <p:sp>
        <p:nvSpPr>
          <p:cNvPr id="3" name="Subtitle 2"/>
          <p:cNvSpPr>
            <a:spLocks noGrp="1"/>
          </p:cNvSpPr>
          <p:nvPr>
            <p:ph type="subTitle" idx="1"/>
          </p:nvPr>
        </p:nvSpPr>
        <p:spPr>
          <a:xfrm>
            <a:off x="4937760" y="12435840"/>
            <a:ext cx="23042880" cy="5608320"/>
          </a:xfrm>
        </p:spPr>
        <p:txBody>
          <a:bodyPr/>
          <a:lstStyle>
            <a:lvl1pPr marL="0" indent="0" algn="ctr">
              <a:buNone/>
              <a:defRPr>
                <a:solidFill>
                  <a:schemeClr val="tx1">
                    <a:tint val="75000"/>
                  </a:schemeClr>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284478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368338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281448" y="4216400"/>
            <a:ext cx="17773650" cy="8988044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949067" y="4216400"/>
            <a:ext cx="52783740" cy="8988044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2303093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306173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081"/>
            <a:ext cx="27980640" cy="4358640"/>
          </a:xfrm>
        </p:spPr>
        <p:txBody>
          <a:bodyPr anchor="t"/>
          <a:lstStyle>
            <a:lvl1pPr algn="l">
              <a:defRPr sz="13700" b="1" cap="all"/>
            </a:lvl1pPr>
          </a:lstStyle>
          <a:p>
            <a:r>
              <a:rPr lang="en-US"/>
              <a:t>Click to edit Master title style</a:t>
            </a:r>
          </a:p>
        </p:txBody>
      </p:sp>
      <p:sp>
        <p:nvSpPr>
          <p:cNvPr id="3" name="Text Placeholder 2"/>
          <p:cNvSpPr>
            <a:spLocks noGrp="1"/>
          </p:cNvSpPr>
          <p:nvPr>
            <p:ph type="body" idx="1"/>
          </p:nvPr>
        </p:nvSpPr>
        <p:spPr>
          <a:xfrm>
            <a:off x="2600326" y="9301483"/>
            <a:ext cx="27980640" cy="4800599"/>
          </a:xfrm>
        </p:spPr>
        <p:txBody>
          <a:bodyPr anchor="b"/>
          <a:lstStyle>
            <a:lvl1pPr marL="0" indent="0">
              <a:buNone/>
              <a:defRPr sz="6900">
                <a:solidFill>
                  <a:schemeClr val="tx1">
                    <a:tint val="75000"/>
                  </a:schemeClr>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159EA7-A7D6-4D1B-BA50-0B767FE5D66F}"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241733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49069" y="24577040"/>
            <a:ext cx="35278694" cy="69519801"/>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776401" y="24577040"/>
            <a:ext cx="35278697" cy="69519801"/>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780448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878841"/>
            <a:ext cx="29626560"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1" y="4912361"/>
            <a:ext cx="14544677" cy="2047239"/>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a:t>Click to edit Master text styles</a:t>
            </a:r>
          </a:p>
        </p:txBody>
      </p:sp>
      <p:sp>
        <p:nvSpPr>
          <p:cNvPr id="4" name="Content Placeholder 3"/>
          <p:cNvSpPr>
            <a:spLocks noGrp="1"/>
          </p:cNvSpPr>
          <p:nvPr>
            <p:ph sz="half" idx="2"/>
          </p:nvPr>
        </p:nvSpPr>
        <p:spPr>
          <a:xfrm>
            <a:off x="1645921" y="6959600"/>
            <a:ext cx="14544677" cy="12644121"/>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2" y="4912361"/>
            <a:ext cx="14550390" cy="2047239"/>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a:t>Click to edit Master text styles</a:t>
            </a:r>
          </a:p>
        </p:txBody>
      </p:sp>
      <p:sp>
        <p:nvSpPr>
          <p:cNvPr id="6" name="Content Placeholder 5"/>
          <p:cNvSpPr>
            <a:spLocks noGrp="1"/>
          </p:cNvSpPr>
          <p:nvPr>
            <p:ph sz="quarter" idx="4"/>
          </p:nvPr>
        </p:nvSpPr>
        <p:spPr>
          <a:xfrm>
            <a:off x="16722092" y="6959600"/>
            <a:ext cx="14550390" cy="12644121"/>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7159EA7-A7D6-4D1B-BA50-0B767FE5D66F}" type="datetimeFigureOut">
              <a:rPr lang="en-US" smtClean="0"/>
              <a:t>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2007790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159EA7-A7D6-4D1B-BA50-0B767FE5D66F}" type="datetimeFigureOut">
              <a:rPr lang="en-US" smtClean="0"/>
              <a:t>3/12/2020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3266082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59EA7-A7D6-4D1B-BA50-0B767FE5D66F}" type="datetimeFigureOut">
              <a:rPr lang="en-US" smtClean="0"/>
              <a:t>3/12/2020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149774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873760"/>
            <a:ext cx="10829927" cy="3718560"/>
          </a:xfrm>
        </p:spPr>
        <p:txBody>
          <a:bodyPr anchor="b"/>
          <a:lstStyle>
            <a:lvl1pPr algn="l">
              <a:defRPr sz="6900" b="1"/>
            </a:lvl1pPr>
          </a:lstStyle>
          <a:p>
            <a:r>
              <a:rPr lang="en-US"/>
              <a:t>Click to edit Master title style</a:t>
            </a:r>
          </a:p>
        </p:txBody>
      </p:sp>
      <p:sp>
        <p:nvSpPr>
          <p:cNvPr id="3" name="Content Placeholder 2"/>
          <p:cNvSpPr>
            <a:spLocks noGrp="1"/>
          </p:cNvSpPr>
          <p:nvPr>
            <p:ph idx="1"/>
          </p:nvPr>
        </p:nvSpPr>
        <p:spPr>
          <a:xfrm>
            <a:off x="12870180" y="873762"/>
            <a:ext cx="18402300" cy="18729961"/>
          </a:xfrm>
        </p:spPr>
        <p:txBody>
          <a:bodyPr/>
          <a:lstStyle>
            <a:lvl1pPr>
              <a:defRPr sz="11000"/>
            </a:lvl1pPr>
            <a:lvl2pPr>
              <a:defRPr sz="9600"/>
            </a:lvl2pPr>
            <a:lvl3pPr>
              <a:defRPr sz="8200"/>
            </a:lvl3pPr>
            <a:lvl4pPr>
              <a:defRPr sz="6900"/>
            </a:lvl4pPr>
            <a:lvl5pPr>
              <a:defRPr sz="6900"/>
            </a:lvl5pPr>
            <a:lvl6pPr>
              <a:defRPr sz="6900"/>
            </a:lvl6pPr>
            <a:lvl7pPr>
              <a:defRPr sz="6900"/>
            </a:lvl7pPr>
            <a:lvl8pPr>
              <a:defRPr sz="6900"/>
            </a:lvl8pPr>
            <a:lvl9pPr>
              <a:defRPr sz="6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2" y="4592322"/>
            <a:ext cx="10829927" cy="15011401"/>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a:t>Click to edit Master text styles</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575463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0"/>
            <a:ext cx="19751040" cy="1813561"/>
          </a:xfrm>
        </p:spPr>
        <p:txBody>
          <a:bodyPr anchor="b"/>
          <a:lstStyle>
            <a:lvl1pPr algn="l">
              <a:defRPr sz="6900" b="1"/>
            </a:lvl1pPr>
          </a:lstStyle>
          <a:p>
            <a:r>
              <a:rPr lang="en-US"/>
              <a:t>Click to edit Master title style</a:t>
            </a:r>
          </a:p>
        </p:txBody>
      </p:sp>
      <p:sp>
        <p:nvSpPr>
          <p:cNvPr id="3" name="Picture Placeholder 2"/>
          <p:cNvSpPr>
            <a:spLocks noGrp="1"/>
          </p:cNvSpPr>
          <p:nvPr>
            <p:ph type="pic" idx="1"/>
          </p:nvPr>
        </p:nvSpPr>
        <p:spPr>
          <a:xfrm>
            <a:off x="6452237" y="1960880"/>
            <a:ext cx="19751040" cy="13167360"/>
          </a:xfrm>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endParaRPr lang="en-US"/>
          </a:p>
        </p:txBody>
      </p:sp>
      <p:sp>
        <p:nvSpPr>
          <p:cNvPr id="4" name="Text Placeholder 3"/>
          <p:cNvSpPr>
            <a:spLocks noGrp="1"/>
          </p:cNvSpPr>
          <p:nvPr>
            <p:ph type="body" sz="half" idx="2"/>
          </p:nvPr>
        </p:nvSpPr>
        <p:spPr>
          <a:xfrm>
            <a:off x="6452237" y="17175481"/>
            <a:ext cx="19751040" cy="2575559"/>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a:t>Click to edit Master text styles</a:t>
            </a:r>
          </a:p>
        </p:txBody>
      </p:sp>
      <p:sp>
        <p:nvSpPr>
          <p:cNvPr id="5" name="Date Placeholder 4"/>
          <p:cNvSpPr>
            <a:spLocks noGrp="1"/>
          </p:cNvSpPr>
          <p:nvPr>
            <p:ph type="dt" sz="half" idx="10"/>
          </p:nvPr>
        </p:nvSpPr>
        <p:spPr/>
        <p:txBody>
          <a:bodyPr/>
          <a:lstStyle/>
          <a:p>
            <a:fld id="{47159EA7-A7D6-4D1B-BA50-0B767FE5D66F}"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5F830-1A23-4598-AD28-855723248B0E}" type="slidenum">
              <a:rPr lang="en-US" smtClean="0"/>
              <a:t>‹#›</a:t>
            </a:fld>
            <a:endParaRPr lang="en-US"/>
          </a:p>
        </p:txBody>
      </p:sp>
    </p:spTree>
    <p:extLst>
      <p:ext uri="{BB962C8B-B14F-4D97-AF65-F5344CB8AC3E}">
        <p14:creationId xmlns:p14="http://schemas.microsoft.com/office/powerpoint/2010/main" val="154442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1"/>
            <a:ext cx="29626560" cy="3657600"/>
          </a:xfrm>
          <a:prstGeom prst="rect">
            <a:avLst/>
          </a:prstGeom>
        </p:spPr>
        <p:txBody>
          <a:bodyPr vert="horz" lIns="313502" tIns="156751" rIns="313502" bIns="156751" rtlCol="0" anchor="ctr">
            <a:normAutofit/>
          </a:bodyPr>
          <a:lstStyle/>
          <a:p>
            <a:r>
              <a:rPr lang="en-US"/>
              <a:t>Click to edit Master title style</a:t>
            </a:r>
          </a:p>
        </p:txBody>
      </p:sp>
      <p:sp>
        <p:nvSpPr>
          <p:cNvPr id="3" name="Text Placeholder 2"/>
          <p:cNvSpPr>
            <a:spLocks noGrp="1"/>
          </p:cNvSpPr>
          <p:nvPr>
            <p:ph type="body" idx="1"/>
          </p:nvPr>
        </p:nvSpPr>
        <p:spPr>
          <a:xfrm>
            <a:off x="1645920" y="5120642"/>
            <a:ext cx="29626560" cy="14483081"/>
          </a:xfrm>
          <a:prstGeom prst="rect">
            <a:avLst/>
          </a:prstGeom>
        </p:spPr>
        <p:txBody>
          <a:bodyPr vert="horz" lIns="313502" tIns="156751" rIns="313502" bIns="15675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5920" y="20340321"/>
            <a:ext cx="7680960" cy="1168400"/>
          </a:xfrm>
          <a:prstGeom prst="rect">
            <a:avLst/>
          </a:prstGeom>
        </p:spPr>
        <p:txBody>
          <a:bodyPr vert="horz" lIns="313502" tIns="156751" rIns="313502" bIns="156751" rtlCol="0" anchor="ctr"/>
          <a:lstStyle>
            <a:lvl1pPr algn="l">
              <a:defRPr sz="4100">
                <a:solidFill>
                  <a:schemeClr val="tx1">
                    <a:tint val="75000"/>
                  </a:schemeClr>
                </a:solidFill>
              </a:defRPr>
            </a:lvl1pPr>
          </a:lstStyle>
          <a:p>
            <a:fld id="{47159EA7-A7D6-4D1B-BA50-0B767FE5D66F}" type="datetimeFigureOut">
              <a:rPr lang="en-US" smtClean="0"/>
              <a:t>3/12/2020</a:t>
            </a:fld>
            <a:endParaRPr lang="en-US"/>
          </a:p>
        </p:txBody>
      </p:sp>
      <p:sp>
        <p:nvSpPr>
          <p:cNvPr id="5" name="Footer Placeholder 4"/>
          <p:cNvSpPr>
            <a:spLocks noGrp="1"/>
          </p:cNvSpPr>
          <p:nvPr>
            <p:ph type="ftr" sz="quarter" idx="3"/>
          </p:nvPr>
        </p:nvSpPr>
        <p:spPr>
          <a:xfrm>
            <a:off x="11247120" y="20340321"/>
            <a:ext cx="10424160" cy="1168400"/>
          </a:xfrm>
          <a:prstGeom prst="rect">
            <a:avLst/>
          </a:prstGeom>
        </p:spPr>
        <p:txBody>
          <a:bodyPr vert="horz" lIns="313502" tIns="156751" rIns="313502" bIns="156751" rtlCol="0" anchor="ctr"/>
          <a:lstStyle>
            <a:lvl1pPr algn="ctr">
              <a:defRPr sz="4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591520" y="20340321"/>
            <a:ext cx="7680960" cy="1168400"/>
          </a:xfrm>
          <a:prstGeom prst="rect">
            <a:avLst/>
          </a:prstGeom>
        </p:spPr>
        <p:txBody>
          <a:bodyPr vert="horz" lIns="313502" tIns="156751" rIns="313502" bIns="156751" rtlCol="0" anchor="ctr"/>
          <a:lstStyle>
            <a:lvl1pPr algn="r">
              <a:defRPr sz="4100">
                <a:solidFill>
                  <a:schemeClr val="tx1">
                    <a:tint val="75000"/>
                  </a:schemeClr>
                </a:solidFill>
              </a:defRPr>
            </a:lvl1pPr>
          </a:lstStyle>
          <a:p>
            <a:fld id="{0285F830-1A23-4598-AD28-855723248B0E}" type="slidenum">
              <a:rPr lang="en-US" smtClean="0"/>
              <a:t>‹#›</a:t>
            </a:fld>
            <a:endParaRPr lang="en-US"/>
          </a:p>
        </p:txBody>
      </p:sp>
    </p:spTree>
    <p:extLst>
      <p:ext uri="{BB962C8B-B14F-4D97-AF65-F5344CB8AC3E}">
        <p14:creationId xmlns:p14="http://schemas.microsoft.com/office/powerpoint/2010/main" val="275209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135020" rtl="0" eaLnBrk="1" latinLnBrk="0" hangingPunct="1">
        <a:spcBef>
          <a:spcPct val="0"/>
        </a:spcBef>
        <a:buNone/>
        <a:defRPr sz="15100" kern="1200">
          <a:solidFill>
            <a:schemeClr val="tx1"/>
          </a:solidFill>
          <a:latin typeface="+mj-lt"/>
          <a:ea typeface="+mj-ea"/>
          <a:cs typeface="+mj-cs"/>
        </a:defRPr>
      </a:lvl1pPr>
    </p:titleStyle>
    <p:bodyStyle>
      <a:lvl1pPr marL="1175633" indent="-1175633" algn="l" defTabSz="3135020" rtl="0" eaLnBrk="1" latinLnBrk="0" hangingPunct="1">
        <a:spcBef>
          <a:spcPct val="20000"/>
        </a:spcBef>
        <a:buFont typeface="Arial" pitchFamily="34" charset="0"/>
        <a:buChar char="•"/>
        <a:defRPr sz="11000" kern="1200">
          <a:solidFill>
            <a:schemeClr val="tx1"/>
          </a:solidFill>
          <a:latin typeface="+mn-lt"/>
          <a:ea typeface="+mn-ea"/>
          <a:cs typeface="+mn-cs"/>
        </a:defRPr>
      </a:lvl1pPr>
      <a:lvl2pPr marL="2547204" indent="-979694" algn="l" defTabSz="3135020" rtl="0" eaLnBrk="1" latinLnBrk="0" hangingPunct="1">
        <a:spcBef>
          <a:spcPct val="20000"/>
        </a:spcBef>
        <a:buFont typeface="Arial" pitchFamily="34" charset="0"/>
        <a:buChar char="–"/>
        <a:defRPr sz="9600" kern="1200">
          <a:solidFill>
            <a:schemeClr val="tx1"/>
          </a:solidFill>
          <a:latin typeface="+mn-lt"/>
          <a:ea typeface="+mn-ea"/>
          <a:cs typeface="+mn-cs"/>
        </a:defRPr>
      </a:lvl2pPr>
      <a:lvl3pPr marL="3918776" indent="-783755" algn="l" defTabSz="3135020" rtl="0" eaLnBrk="1" latinLnBrk="0" hangingPunct="1">
        <a:spcBef>
          <a:spcPct val="20000"/>
        </a:spcBef>
        <a:buFont typeface="Arial" pitchFamily="34" charset="0"/>
        <a:buChar char="•"/>
        <a:defRPr sz="8200" kern="1200">
          <a:solidFill>
            <a:schemeClr val="tx1"/>
          </a:solidFill>
          <a:latin typeface="+mn-lt"/>
          <a:ea typeface="+mn-ea"/>
          <a:cs typeface="+mn-cs"/>
        </a:defRPr>
      </a:lvl3pPr>
      <a:lvl4pPr marL="548628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4pPr>
      <a:lvl5pPr marL="705379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5pPr>
      <a:lvl6pPr marL="862130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6pPr>
      <a:lvl7pPr marL="10188816"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7pPr>
      <a:lvl8pPr marL="1175632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8pPr>
      <a:lvl9pPr marL="13323837" indent="-783755" algn="l" defTabSz="3135020" rtl="0" eaLnBrk="1" latinLnBrk="0" hangingPunct="1">
        <a:spcBef>
          <a:spcPct val="20000"/>
        </a:spcBef>
        <a:buFont typeface="Arial" pitchFamily="34" charset="0"/>
        <a:buChar char="•"/>
        <a:defRPr sz="6900" kern="1200">
          <a:solidFill>
            <a:schemeClr val="tx1"/>
          </a:solidFill>
          <a:latin typeface="+mn-lt"/>
          <a:ea typeface="+mn-ea"/>
          <a:cs typeface="+mn-cs"/>
        </a:defRPr>
      </a:lvl9pPr>
    </p:bodyStyle>
    <p:other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tiff"/><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 y="355600"/>
            <a:ext cx="32232600" cy="2184400"/>
          </a:xfrm>
          <a:solidFill>
            <a:srgbClr val="FED100"/>
          </a:solidFill>
        </p:spPr>
        <p:txBody>
          <a:bodyPr>
            <a:normAutofit fontScale="90000"/>
          </a:bodyPr>
          <a:lstStyle/>
          <a:p>
            <a:r>
              <a:rPr lang="en-US" sz="6000" b="1" dirty="0"/>
              <a:t>Immersive Corrections Pedagogy: </a:t>
            </a:r>
            <a:br>
              <a:rPr lang="en-US" sz="6000" b="1" dirty="0"/>
            </a:br>
            <a:r>
              <a:rPr lang="en-US" sz="6000" b="1" dirty="0"/>
              <a:t>Pre-Professional Development in a Liberal Arts Curriculum</a:t>
            </a:r>
            <a:br>
              <a:rPr lang="en-US" sz="6000" b="1" dirty="0"/>
            </a:br>
            <a:r>
              <a:rPr lang="en-US" sz="6000" b="1" dirty="0"/>
              <a:t>Alli Willingham, Legal Studies and Criminal Justice</a:t>
            </a:r>
          </a:p>
        </p:txBody>
      </p:sp>
      <p:sp>
        <p:nvSpPr>
          <p:cNvPr id="3" name="Subtitle 2"/>
          <p:cNvSpPr>
            <a:spLocks noGrp="1"/>
          </p:cNvSpPr>
          <p:nvPr>
            <p:ph type="subTitle" idx="1"/>
          </p:nvPr>
        </p:nvSpPr>
        <p:spPr>
          <a:xfrm>
            <a:off x="342899" y="6553200"/>
            <a:ext cx="10754749" cy="5105400"/>
          </a:xfrm>
          <a:ln w="19050">
            <a:noFill/>
          </a:ln>
        </p:spPr>
        <p:txBody>
          <a:bodyPr>
            <a:normAutofit fontScale="92500" lnSpcReduction="20000"/>
          </a:bodyPr>
          <a:lstStyle/>
          <a:p>
            <a:pPr algn="l"/>
            <a:r>
              <a:rPr lang="en-US" sz="2600" b="1" dirty="0">
                <a:solidFill>
                  <a:schemeClr val="tx1"/>
                </a:solidFill>
              </a:rPr>
              <a:t>Career Competent Classroom Practices</a:t>
            </a:r>
          </a:p>
          <a:p>
            <a:pPr marL="342900" indent="-342900" algn="l">
              <a:buFont typeface="Arial" panose="020B0604020202020204" pitchFamily="34" charset="0"/>
              <a:buChar char="•"/>
            </a:pPr>
            <a:r>
              <a:rPr lang="en-US" sz="2600" dirty="0">
                <a:solidFill>
                  <a:schemeClr val="tx1"/>
                </a:solidFill>
              </a:rPr>
              <a:t>E-mail etiquette guidelines</a:t>
            </a:r>
          </a:p>
          <a:p>
            <a:pPr marL="342900" indent="-342900" algn="l">
              <a:buFont typeface="Arial" panose="020B0604020202020204" pitchFamily="34" charset="0"/>
              <a:buChar char="•"/>
            </a:pPr>
            <a:r>
              <a:rPr lang="en-US" sz="2600" dirty="0">
                <a:solidFill>
                  <a:schemeClr val="tx1"/>
                </a:solidFill>
              </a:rPr>
              <a:t>Accountability: late work, in-class participation, attendance, peer reviews</a:t>
            </a:r>
          </a:p>
          <a:p>
            <a:pPr marL="342900" indent="-342900" algn="l">
              <a:buFont typeface="Arial" panose="020B0604020202020204" pitchFamily="34" charset="0"/>
              <a:buChar char="•"/>
            </a:pPr>
            <a:r>
              <a:rPr lang="en-US" sz="2600" dirty="0">
                <a:solidFill>
                  <a:schemeClr val="tx1"/>
                </a:solidFill>
              </a:rPr>
              <a:t>Guest speakers &amp; field trips</a:t>
            </a:r>
          </a:p>
          <a:p>
            <a:pPr marL="1910410" lvl="1" indent="-342900" algn="l">
              <a:buFont typeface="Arial" panose="020B0604020202020204" pitchFamily="34" charset="0"/>
              <a:buChar char="•"/>
            </a:pPr>
            <a:r>
              <a:rPr lang="en-US" sz="2600" dirty="0">
                <a:solidFill>
                  <a:schemeClr val="tx1"/>
                </a:solidFill>
              </a:rPr>
              <a:t>In-advance questions</a:t>
            </a:r>
          </a:p>
          <a:p>
            <a:pPr marL="1910410" lvl="1" indent="-342900" algn="l">
              <a:buFont typeface="Arial" panose="020B0604020202020204" pitchFamily="34" charset="0"/>
              <a:buChar char="•"/>
            </a:pPr>
            <a:r>
              <a:rPr lang="en-US" sz="2600" dirty="0">
                <a:solidFill>
                  <a:schemeClr val="tx1"/>
                </a:solidFill>
              </a:rPr>
              <a:t>Dress codes</a:t>
            </a:r>
          </a:p>
          <a:p>
            <a:pPr marL="342900" indent="-342900" algn="l">
              <a:buFont typeface="Arial" panose="020B0604020202020204" pitchFamily="34" charset="0"/>
              <a:buChar char="•"/>
            </a:pPr>
            <a:r>
              <a:rPr lang="en-US" sz="2600" dirty="0">
                <a:solidFill>
                  <a:schemeClr val="tx1"/>
                </a:solidFill>
              </a:rPr>
              <a:t>Integration of resumes into academics</a:t>
            </a:r>
          </a:p>
          <a:p>
            <a:pPr algn="l"/>
            <a:endParaRPr lang="en-US" sz="2600" dirty="0">
              <a:solidFill>
                <a:schemeClr val="tx1"/>
              </a:solidFill>
            </a:endParaRPr>
          </a:p>
          <a:p>
            <a:pPr algn="l"/>
            <a:r>
              <a:rPr lang="en-US" sz="2600" b="1" dirty="0">
                <a:solidFill>
                  <a:schemeClr val="tx1"/>
                </a:solidFill>
              </a:rPr>
              <a:t>Final Assessments</a:t>
            </a:r>
          </a:p>
          <a:p>
            <a:pPr algn="l"/>
            <a:r>
              <a:rPr lang="en-US" sz="2600" dirty="0">
                <a:solidFill>
                  <a:schemeClr val="tx1"/>
                </a:solidFill>
              </a:rPr>
              <a:t>Poster session to share and disseminate knowledge about a topic of interest related to the career field and to the course content</a:t>
            </a:r>
          </a:p>
          <a:p>
            <a:pPr marL="2024710" lvl="1" indent="-457200" algn="l">
              <a:buFont typeface="Arial" panose="020B0604020202020204" pitchFamily="34" charset="0"/>
              <a:buChar char="•"/>
            </a:pPr>
            <a:r>
              <a:rPr lang="en-US" sz="2600" dirty="0">
                <a:solidFill>
                  <a:schemeClr val="tx1"/>
                </a:solidFill>
              </a:rPr>
              <a:t>Midterm exam – research outline </a:t>
            </a:r>
          </a:p>
          <a:p>
            <a:pPr marL="2024710" lvl="1" indent="-457200" algn="l">
              <a:buFont typeface="Arial" panose="020B0604020202020204" pitchFamily="34" charset="0"/>
              <a:buChar char="•"/>
            </a:pPr>
            <a:r>
              <a:rPr lang="en-US" sz="2600" dirty="0">
                <a:solidFill>
                  <a:schemeClr val="tx1"/>
                </a:solidFill>
              </a:rPr>
              <a:t>Final exam – poster session</a:t>
            </a:r>
          </a:p>
          <a:p>
            <a:pPr algn="l"/>
            <a:endParaRPr lang="en-US" sz="3200" dirty="0">
              <a:solidFill>
                <a:schemeClr val="tx1"/>
              </a:solidFill>
            </a:endParaRPr>
          </a:p>
        </p:txBody>
      </p:sp>
      <p:sp>
        <p:nvSpPr>
          <p:cNvPr id="4" name="TextBox 3"/>
          <p:cNvSpPr txBox="1"/>
          <p:nvPr/>
        </p:nvSpPr>
        <p:spPr>
          <a:xfrm>
            <a:off x="342900" y="2641600"/>
            <a:ext cx="32232600" cy="2985433"/>
          </a:xfrm>
          <a:prstGeom prst="rect">
            <a:avLst/>
          </a:prstGeom>
          <a:noFill/>
          <a:ln>
            <a:solidFill>
              <a:schemeClr val="tx1"/>
            </a:solidFill>
          </a:ln>
        </p:spPr>
        <p:txBody>
          <a:bodyPr wrap="square" rtlCol="0">
            <a:spAutoFit/>
          </a:bodyPr>
          <a:lstStyle/>
          <a:p>
            <a:pPr algn="ctr"/>
            <a:r>
              <a:rPr lang="en-US" sz="4400" b="1" i="1" dirty="0">
                <a:solidFill>
                  <a:srgbClr val="FCD450"/>
                </a:solidFill>
              </a:rPr>
              <a:t>ABSTRACT</a:t>
            </a:r>
            <a:r>
              <a:rPr lang="en-US" sz="4400" b="1" i="1" dirty="0">
                <a:solidFill>
                  <a:srgbClr val="FFC000"/>
                </a:solidFill>
              </a:rPr>
              <a:t> </a:t>
            </a:r>
          </a:p>
          <a:p>
            <a:pPr algn="ctr"/>
            <a:r>
              <a:rPr lang="en-US" sz="2400" dirty="0"/>
              <a:t>Undergraduate corrections courses offer unique opportunities to approach teaching and learning through immersive experiences shared between the students, the professors, and the professional communities they encounter.  Immersive experiences could include tours of correctional facilities, mock interviews, brown-bag Q&amp;As with professionals in the field, mock restorative circles, mock pre-sentencing investigations, guest speakers, and other unique approaches to teaching.  A typical course evaluation would not adequately measure the outcomes of immersive experiences, such as: job and internship opportunities, changed views about the justice system, or course-impacted career decisions.  Thus, a refined instrument needs to be developed to evaluate the effectiveness of immersive corrections on these important pre-professional student concerns.  Upon the administration of such a questionnaire, a report that include best practice recommendations for corrections instructors could be developed, emphasizing the benefits of a course that places the student directly into the correctional system as a potential employee, as well as offering recommendations for creative, immersive corrections education.  Job-seeking criminal justice undergraduates could benefit from a refined pedagogy of immersion. </a:t>
            </a:r>
            <a:endParaRPr lang="en-US" sz="2400" b="1" i="1" dirty="0">
              <a:solidFill>
                <a:schemeClr val="accent4">
                  <a:lumMod val="60000"/>
                  <a:lumOff val="40000"/>
                </a:schemeClr>
              </a:solidFill>
            </a:endParaRPr>
          </a:p>
        </p:txBody>
      </p:sp>
      <p:pic>
        <p:nvPicPr>
          <p:cNvPr id="1026" name="Picture 2" descr="http://www.uwsuper.edu/univrelations/resources/logos/signature/upload/signature-no-slogan-jp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785186"/>
            <a:ext cx="3505200" cy="1424614"/>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342900" y="5677568"/>
            <a:ext cx="156210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u="sng" dirty="0">
                <a:solidFill>
                  <a:srgbClr val="FED100"/>
                </a:solidFill>
              </a:rPr>
              <a:t>Restructuring CJUS 316 Crime, Corrections, and Punishment</a:t>
            </a:r>
          </a:p>
        </p:txBody>
      </p:sp>
      <p:sp>
        <p:nvSpPr>
          <p:cNvPr id="10" name="Subtitle 2"/>
          <p:cNvSpPr txBox="1">
            <a:spLocks/>
          </p:cNvSpPr>
          <p:nvPr/>
        </p:nvSpPr>
        <p:spPr>
          <a:xfrm>
            <a:off x="381000" y="11887200"/>
            <a:ext cx="15621000" cy="950495"/>
          </a:xfrm>
          <a:prstGeom prst="rect">
            <a:avLst/>
          </a:prstGeom>
          <a:solidFill>
            <a:schemeClr val="tx1"/>
          </a:solidFill>
          <a:ln w="19050">
            <a:solidFill>
              <a:schemeClr val="tx1"/>
            </a:solidFill>
          </a:ln>
        </p:spPr>
        <p:txBody>
          <a:bodyPr vert="horz" lIns="313502" tIns="156751" rIns="313502" bIns="156751" rtlCol="0">
            <a:normAutofit/>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r>
              <a:rPr lang="en-US" sz="3600" b="1" u="sng" dirty="0">
                <a:solidFill>
                  <a:srgbClr val="FED100"/>
                </a:solidFill>
                <a:latin typeface="Arial" pitchFamily="34" charset="0"/>
                <a:cs typeface="Arial" pitchFamily="34" charset="0"/>
              </a:rPr>
              <a:t>Student Feedback</a:t>
            </a:r>
          </a:p>
        </p:txBody>
      </p:sp>
      <p:sp>
        <p:nvSpPr>
          <p:cNvPr id="11" name="Subtitle 2"/>
          <p:cNvSpPr txBox="1">
            <a:spLocks/>
          </p:cNvSpPr>
          <p:nvPr/>
        </p:nvSpPr>
        <p:spPr>
          <a:xfrm>
            <a:off x="342900" y="12913894"/>
            <a:ext cx="16116300" cy="8246519"/>
          </a:xfrm>
          <a:prstGeom prst="rect">
            <a:avLst/>
          </a:prstGeom>
          <a:ln w="19050">
            <a:noFill/>
          </a:ln>
        </p:spPr>
        <p:txBody>
          <a:bodyPr vert="horz" lIns="313502" tIns="156751" rIns="313502" bIns="156751" numCol="2" rtlCol="0">
            <a:normAutofit fontScale="25000" lnSpcReduction="2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r>
              <a:rPr lang="en-US" sz="11200" b="1" dirty="0">
                <a:solidFill>
                  <a:schemeClr val="tx1"/>
                </a:solidFill>
              </a:rPr>
              <a:t>This course greatly improved my…	</a:t>
            </a:r>
          </a:p>
          <a:p>
            <a:pPr marL="342900" indent="-342900" algn="l">
              <a:buFont typeface="Arial" panose="020B0604020202020204" pitchFamily="34" charset="0"/>
              <a:buChar char="•"/>
            </a:pPr>
            <a:r>
              <a:rPr lang="en-US" sz="11200" dirty="0">
                <a:solidFill>
                  <a:schemeClr val="tx1"/>
                </a:solidFill>
              </a:rPr>
              <a:t>Ability to work productively with others – 58%</a:t>
            </a:r>
          </a:p>
          <a:p>
            <a:pPr marL="342900" indent="-342900" algn="l">
              <a:buFont typeface="Arial" panose="020B0604020202020204" pitchFamily="34" charset="0"/>
              <a:buChar char="•"/>
            </a:pPr>
            <a:r>
              <a:rPr lang="en-US" sz="11200" dirty="0">
                <a:solidFill>
                  <a:schemeClr val="tx1"/>
                </a:solidFill>
              </a:rPr>
              <a:t>Time workload management – 58% </a:t>
            </a:r>
          </a:p>
          <a:p>
            <a:pPr marL="342900" indent="-342900" algn="l">
              <a:buFont typeface="Arial" panose="020B0604020202020204" pitchFamily="34" charset="0"/>
              <a:buChar char="•"/>
            </a:pPr>
            <a:r>
              <a:rPr lang="en-US" sz="11200" dirty="0">
                <a:solidFill>
                  <a:schemeClr val="tx1"/>
                </a:solidFill>
              </a:rPr>
              <a:t>Ability to act with the interest of the larger group in mind – 54%</a:t>
            </a:r>
          </a:p>
          <a:p>
            <a:pPr marL="342900" indent="-342900" algn="l">
              <a:buFont typeface="Arial" panose="020B0604020202020204" pitchFamily="34" charset="0"/>
              <a:buChar char="•"/>
            </a:pPr>
            <a:r>
              <a:rPr lang="en-US" sz="11200" dirty="0">
                <a:solidFill>
                  <a:schemeClr val="tx1"/>
                </a:solidFill>
              </a:rPr>
              <a:t>Ability to learn from my mistakes – 50%</a:t>
            </a:r>
          </a:p>
          <a:p>
            <a:pPr marL="342900" indent="-342900" algn="l">
              <a:buFont typeface="Arial" panose="020B0604020202020204" pitchFamily="34" charset="0"/>
              <a:buChar char="•"/>
            </a:pPr>
            <a:r>
              <a:rPr lang="en-US" sz="11200" dirty="0">
                <a:solidFill>
                  <a:schemeClr val="tx1"/>
                </a:solidFill>
              </a:rPr>
              <a:t>Punctuality – 42%</a:t>
            </a:r>
          </a:p>
          <a:p>
            <a:pPr marL="342900" indent="-342900" algn="l">
              <a:buFont typeface="Arial" panose="020B0604020202020204" pitchFamily="34" charset="0"/>
              <a:buChar char="•"/>
            </a:pPr>
            <a:r>
              <a:rPr lang="en-US" sz="11200" dirty="0">
                <a:solidFill>
                  <a:schemeClr val="tx1"/>
                </a:solidFill>
              </a:rPr>
              <a:t>Nonverbal communication and personal work image – 39%</a:t>
            </a:r>
          </a:p>
          <a:p>
            <a:pPr algn="l"/>
            <a:endParaRPr lang="en-US" sz="11200" dirty="0">
              <a:solidFill>
                <a:schemeClr val="tx1"/>
              </a:solidFill>
            </a:endParaRPr>
          </a:p>
          <a:p>
            <a:pPr algn="l"/>
            <a:r>
              <a:rPr lang="en-US" sz="11200" b="1" dirty="0">
                <a:solidFill>
                  <a:schemeClr val="tx1"/>
                </a:solidFill>
              </a:rPr>
              <a:t>This was the first course I ever took that…</a:t>
            </a:r>
          </a:p>
          <a:p>
            <a:pPr marL="342900" indent="-342900" algn="l">
              <a:buFont typeface="Arial" panose="020B0604020202020204" pitchFamily="34" charset="0"/>
              <a:buChar char="•"/>
            </a:pPr>
            <a:r>
              <a:rPr lang="en-US" sz="11200" dirty="0">
                <a:solidFill>
                  <a:schemeClr val="tx1"/>
                </a:solidFill>
              </a:rPr>
              <a:t>Offered tours of professional settings  - 58%</a:t>
            </a:r>
          </a:p>
          <a:p>
            <a:pPr marL="342900" indent="-342900" algn="l">
              <a:buFont typeface="Arial" panose="020B0604020202020204" pitchFamily="34" charset="0"/>
              <a:buChar char="•"/>
            </a:pPr>
            <a:r>
              <a:rPr lang="en-US" sz="11200" dirty="0">
                <a:solidFill>
                  <a:schemeClr val="tx1"/>
                </a:solidFill>
              </a:rPr>
              <a:t>Sometimes required a dress code – 50%</a:t>
            </a:r>
          </a:p>
          <a:p>
            <a:pPr marL="342900" indent="-342900" algn="l">
              <a:buFont typeface="Arial" panose="020B0604020202020204" pitchFamily="34" charset="0"/>
              <a:buChar char="•"/>
            </a:pPr>
            <a:r>
              <a:rPr lang="en-US" sz="11200" dirty="0">
                <a:solidFill>
                  <a:schemeClr val="tx1"/>
                </a:solidFill>
              </a:rPr>
              <a:t>Asked me to prepare in advance for guest speakers – 50%</a:t>
            </a:r>
          </a:p>
          <a:p>
            <a:pPr marL="342900" indent="-342900" algn="l">
              <a:buFont typeface="Arial" panose="020B0604020202020204" pitchFamily="34" charset="0"/>
              <a:buChar char="•"/>
            </a:pPr>
            <a:r>
              <a:rPr lang="en-US" sz="11200" dirty="0">
                <a:solidFill>
                  <a:schemeClr val="tx1"/>
                </a:solidFill>
              </a:rPr>
              <a:t>Required me to make a presentation and poster – 50%</a:t>
            </a:r>
          </a:p>
          <a:p>
            <a:pPr marL="342900" indent="-342900" algn="l">
              <a:buFont typeface="Arial" panose="020B0604020202020204" pitchFamily="34" charset="0"/>
              <a:buChar char="•"/>
            </a:pPr>
            <a:r>
              <a:rPr lang="en-US" sz="11200" dirty="0">
                <a:solidFill>
                  <a:schemeClr val="tx1"/>
                </a:solidFill>
              </a:rPr>
              <a:t>Did not accept late work – 46%</a:t>
            </a:r>
          </a:p>
          <a:p>
            <a:pPr marL="342900" indent="-342900" algn="l">
              <a:buFont typeface="Arial" panose="020B0604020202020204" pitchFamily="34" charset="0"/>
              <a:buChar char="•"/>
            </a:pPr>
            <a:r>
              <a:rPr lang="en-US" sz="11200" dirty="0">
                <a:solidFill>
                  <a:schemeClr val="tx1"/>
                </a:solidFill>
              </a:rPr>
              <a:t>Required email etiquette – 46%</a:t>
            </a:r>
          </a:p>
          <a:p>
            <a:pPr algn="l"/>
            <a:endParaRPr lang="en-US" sz="11200" b="1" dirty="0">
              <a:solidFill>
                <a:schemeClr val="tx1"/>
              </a:solidFill>
            </a:endParaRPr>
          </a:p>
          <a:p>
            <a:pPr algn="l"/>
            <a:r>
              <a:rPr lang="en-US" sz="11200" b="1" dirty="0">
                <a:solidFill>
                  <a:schemeClr val="tx1"/>
                </a:solidFill>
              </a:rPr>
              <a:t>After taking this course, I would describe myself as a professional who is…</a:t>
            </a:r>
          </a:p>
          <a:p>
            <a:pPr marL="342900" indent="-342900" algn="l">
              <a:buFont typeface="Arial" panose="020B0604020202020204" pitchFamily="34" charset="0"/>
              <a:buChar char="•"/>
            </a:pPr>
            <a:r>
              <a:rPr lang="en-US" sz="11200" dirty="0">
                <a:solidFill>
                  <a:schemeClr val="tx1"/>
                </a:solidFill>
              </a:rPr>
              <a:t>Thoughtful - 69%</a:t>
            </a:r>
          </a:p>
          <a:p>
            <a:pPr marL="342900" indent="-342900" algn="l">
              <a:buFont typeface="Arial" panose="020B0604020202020204" pitchFamily="34" charset="0"/>
              <a:buChar char="•"/>
            </a:pPr>
            <a:r>
              <a:rPr lang="en-US" sz="11200" dirty="0">
                <a:solidFill>
                  <a:schemeClr val="tx1"/>
                </a:solidFill>
              </a:rPr>
              <a:t>Prepared – 69%</a:t>
            </a:r>
          </a:p>
          <a:p>
            <a:pPr marL="342900" indent="-342900" algn="l">
              <a:buFont typeface="Arial" panose="020B0604020202020204" pitchFamily="34" charset="0"/>
              <a:buChar char="•"/>
            </a:pPr>
            <a:r>
              <a:rPr lang="en-US" sz="11200" dirty="0">
                <a:solidFill>
                  <a:schemeClr val="tx1"/>
                </a:solidFill>
              </a:rPr>
              <a:t>Humble – 69%</a:t>
            </a:r>
          </a:p>
          <a:p>
            <a:pPr marL="342900" indent="-342900" algn="l">
              <a:buFont typeface="Arial" panose="020B0604020202020204" pitchFamily="34" charset="0"/>
              <a:buChar char="•"/>
            </a:pPr>
            <a:r>
              <a:rPr lang="en-US" sz="11200" dirty="0">
                <a:solidFill>
                  <a:schemeClr val="tx1"/>
                </a:solidFill>
              </a:rPr>
              <a:t>Able to ask questions of mentors/leaders – 65%</a:t>
            </a:r>
          </a:p>
          <a:p>
            <a:pPr marL="342900" indent="-342900" algn="l">
              <a:buFont typeface="Arial" panose="020B0604020202020204" pitchFamily="34" charset="0"/>
              <a:buChar char="•"/>
            </a:pPr>
            <a:r>
              <a:rPr lang="en-US" sz="11200" dirty="0">
                <a:solidFill>
                  <a:schemeClr val="tx1"/>
                </a:solidFill>
              </a:rPr>
              <a:t>Positive – 65%</a:t>
            </a:r>
          </a:p>
          <a:p>
            <a:pPr marL="342900" indent="-342900" algn="l">
              <a:buFont typeface="Arial" panose="020B0604020202020204" pitchFamily="34" charset="0"/>
              <a:buChar char="•"/>
            </a:pPr>
            <a:r>
              <a:rPr lang="en-US" sz="11200" dirty="0">
                <a:solidFill>
                  <a:schemeClr val="tx1"/>
                </a:solidFill>
              </a:rPr>
              <a:t>Organized – 65%</a:t>
            </a:r>
          </a:p>
          <a:p>
            <a:pPr marL="342900" indent="-342900" algn="l">
              <a:buFont typeface="Arial" panose="020B0604020202020204" pitchFamily="34" charset="0"/>
              <a:buChar char="•"/>
            </a:pPr>
            <a:r>
              <a:rPr lang="en-US" sz="11200" dirty="0">
                <a:solidFill>
                  <a:schemeClr val="tx1"/>
                </a:solidFill>
              </a:rPr>
              <a:t>Considerate – 65% </a:t>
            </a:r>
          </a:p>
          <a:p>
            <a:pPr marL="342900" indent="-342900" algn="l">
              <a:buFont typeface="Arial" panose="020B0604020202020204" pitchFamily="34" charset="0"/>
              <a:buChar char="•"/>
            </a:pPr>
            <a:r>
              <a:rPr lang="en-US" sz="11200" dirty="0">
                <a:solidFill>
                  <a:schemeClr val="tx1"/>
                </a:solidFill>
              </a:rPr>
              <a:t>Utilizing good judgment – 62%</a:t>
            </a:r>
          </a:p>
          <a:p>
            <a:pPr marL="342900" indent="-342900" algn="l">
              <a:buFont typeface="Arial" panose="020B0604020202020204" pitchFamily="34" charset="0"/>
              <a:buChar char="•"/>
            </a:pPr>
            <a:r>
              <a:rPr lang="en-US" sz="11200" dirty="0">
                <a:solidFill>
                  <a:schemeClr val="tx1"/>
                </a:solidFill>
              </a:rPr>
              <a:t>Prone to use kindness first – 62%</a:t>
            </a:r>
          </a:p>
          <a:p>
            <a:pPr marL="342900" indent="-342900" algn="l">
              <a:buFont typeface="Arial" panose="020B0604020202020204" pitchFamily="34" charset="0"/>
              <a:buChar char="•"/>
            </a:pPr>
            <a:r>
              <a:rPr lang="en-US" sz="11200" dirty="0">
                <a:solidFill>
                  <a:schemeClr val="tx1"/>
                </a:solidFill>
              </a:rPr>
              <a:t>Timely and responsive – 62%</a:t>
            </a:r>
          </a:p>
          <a:p>
            <a:pPr marL="342900" indent="-342900" algn="l">
              <a:buFont typeface="Arial" panose="020B0604020202020204" pitchFamily="34" charset="0"/>
              <a:buChar char="•"/>
            </a:pPr>
            <a:r>
              <a:rPr lang="en-US" sz="11200" dirty="0">
                <a:solidFill>
                  <a:schemeClr val="tx1"/>
                </a:solidFill>
              </a:rPr>
              <a:t>Emotionally intelligent – 58%</a:t>
            </a:r>
          </a:p>
          <a:p>
            <a:pPr marL="342900" indent="-342900" algn="l">
              <a:buFont typeface="Arial" panose="020B0604020202020204" pitchFamily="34" charset="0"/>
              <a:buChar char="•"/>
            </a:pPr>
            <a:r>
              <a:rPr lang="en-US" sz="11200" dirty="0">
                <a:solidFill>
                  <a:schemeClr val="tx1"/>
                </a:solidFill>
              </a:rPr>
              <a:t>Utilizing appropriate language – 58%</a:t>
            </a:r>
          </a:p>
          <a:p>
            <a:pPr marL="342900" indent="-342900" algn="l">
              <a:buFont typeface="Arial" panose="020B0604020202020204" pitchFamily="34" charset="0"/>
              <a:buChar char="•"/>
            </a:pPr>
            <a:r>
              <a:rPr lang="en-US" sz="11200" dirty="0">
                <a:solidFill>
                  <a:schemeClr val="tx1"/>
                </a:solidFill>
              </a:rPr>
              <a:t>Mannerly – 58%</a:t>
            </a:r>
          </a:p>
          <a:p>
            <a:pPr marL="342900" indent="-342900" algn="l">
              <a:buFont typeface="Arial" panose="020B0604020202020204" pitchFamily="34" charset="0"/>
              <a:buChar char="•"/>
            </a:pPr>
            <a:r>
              <a:rPr lang="en-US" sz="11200" dirty="0">
                <a:solidFill>
                  <a:schemeClr val="tx1"/>
                </a:solidFill>
              </a:rPr>
              <a:t>Able to seek out resources – 54%</a:t>
            </a:r>
          </a:p>
          <a:p>
            <a:pPr marL="342900" indent="-342900" algn="l">
              <a:buFont typeface="Arial" panose="020B0604020202020204" pitchFamily="34" charset="0"/>
              <a:buChar char="•"/>
            </a:pPr>
            <a:r>
              <a:rPr lang="en-US" sz="11200" dirty="0">
                <a:solidFill>
                  <a:schemeClr val="tx1"/>
                </a:solidFill>
              </a:rPr>
              <a:t>Not someone to miss deadlines – 42%</a:t>
            </a:r>
          </a:p>
          <a:p>
            <a:pPr algn="l"/>
            <a:endParaRPr lang="en-US" sz="8000" dirty="0">
              <a:solidFill>
                <a:schemeClr val="tx1"/>
              </a:solidFill>
            </a:endParaRPr>
          </a:p>
          <a:p>
            <a:pPr algn="l"/>
            <a:endParaRPr lang="en-US" sz="2000" dirty="0">
              <a:solidFill>
                <a:schemeClr val="tx1"/>
              </a:solidFill>
            </a:endParaRPr>
          </a:p>
        </p:txBody>
      </p:sp>
      <p:sp>
        <p:nvSpPr>
          <p:cNvPr id="12" name="Subtitle 2"/>
          <p:cNvSpPr txBox="1">
            <a:spLocks/>
          </p:cNvSpPr>
          <p:nvPr/>
        </p:nvSpPr>
        <p:spPr>
          <a:xfrm>
            <a:off x="16916400" y="6560569"/>
            <a:ext cx="15659100" cy="5105400"/>
          </a:xfrm>
          <a:prstGeom prst="rect">
            <a:avLst/>
          </a:prstGeom>
          <a:ln w="19050">
            <a:noFill/>
          </a:ln>
        </p:spPr>
        <p:txBody>
          <a:bodyPr vert="horz" lIns="313502" tIns="156751" rIns="313502" bIns="156751" rtlCol="0">
            <a:normAutofit/>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r>
              <a:rPr lang="en-US" sz="3200" dirty="0">
                <a:solidFill>
                  <a:schemeClr val="tx1"/>
                </a:solidFill>
              </a:rPr>
              <a:t>Research question: How may a course that uses an immersive teaching approach impact criminal justice students’ perceptions of their own professionalism and career goals?</a:t>
            </a:r>
          </a:p>
          <a:p>
            <a:pPr algn="l"/>
            <a:r>
              <a:rPr lang="en-US" sz="3200" dirty="0">
                <a:solidFill>
                  <a:schemeClr val="tx1"/>
                </a:solidFill>
              </a:rPr>
              <a:t>Research preparation: Careful implementation in course structure/syllabus of the eight career competencies outlined by National Association of Colleges and Employers; inclusion of immersive teaching practices such as field trips, Q&amp;A sessions, and mock restorative justice circles</a:t>
            </a:r>
          </a:p>
          <a:p>
            <a:pPr algn="l"/>
            <a:r>
              <a:rPr lang="en-US" sz="3200" dirty="0">
                <a:solidFill>
                  <a:schemeClr val="tx1"/>
                </a:solidFill>
              </a:rPr>
              <a:t>Mixed methods experimental design involving a pre-test and post-test questionnaire that included both open-ended and closed-ended questions</a:t>
            </a:r>
          </a:p>
          <a:p>
            <a:pPr algn="l"/>
            <a:endParaRPr lang="en-US" sz="3200" dirty="0">
              <a:solidFill>
                <a:schemeClr val="tx1"/>
              </a:solidFill>
            </a:endParaRPr>
          </a:p>
          <a:p>
            <a:pPr algn="l"/>
            <a:endParaRPr lang="en-US" sz="3200" dirty="0">
              <a:solidFill>
                <a:schemeClr val="tx1"/>
              </a:solidFill>
            </a:endParaRPr>
          </a:p>
        </p:txBody>
      </p:sp>
      <p:sp>
        <p:nvSpPr>
          <p:cNvPr id="13" name="Subtitle 2"/>
          <p:cNvSpPr txBox="1">
            <a:spLocks/>
          </p:cNvSpPr>
          <p:nvPr/>
        </p:nvSpPr>
        <p:spPr>
          <a:xfrm>
            <a:off x="16916400" y="5684937"/>
            <a:ext cx="15659100" cy="835561"/>
          </a:xfrm>
          <a:prstGeom prst="rect">
            <a:avLst/>
          </a:prstGeom>
          <a:solidFill>
            <a:schemeClr val="tx1"/>
          </a:solidFill>
          <a:ln w="19050">
            <a:noFill/>
          </a:ln>
        </p:spPr>
        <p:txBody>
          <a:bodyPr vert="horz" lIns="313502" tIns="156751" rIns="313502" bIns="156751" rtlCol="0">
            <a:normAutofit lnSpcReduction="10000"/>
          </a:bodyPr>
          <a:lstStyle>
            <a:lvl1pPr marL="0" indent="0" algn="ctr" defTabSz="3135020" rtl="0" eaLnBrk="1" latinLnBrk="0" hangingPunct="1">
              <a:spcBef>
                <a:spcPct val="20000"/>
              </a:spcBef>
              <a:buFont typeface="Arial" pitchFamily="34" charset="0"/>
              <a:buNone/>
              <a:defRPr sz="11000" kern="1200">
                <a:solidFill>
                  <a:schemeClr val="tx1">
                    <a:tint val="75000"/>
                  </a:schemeClr>
                </a:solidFill>
                <a:latin typeface="+mn-lt"/>
                <a:ea typeface="+mn-ea"/>
                <a:cs typeface="+mn-cs"/>
              </a:defRPr>
            </a:lvl1pPr>
            <a:lvl2pPr marL="1567510" indent="0" algn="ctr" defTabSz="3135020" rtl="0" eaLnBrk="1" latinLnBrk="0" hangingPunct="1">
              <a:spcBef>
                <a:spcPct val="20000"/>
              </a:spcBef>
              <a:buFont typeface="Arial" pitchFamily="34" charset="0"/>
              <a:buNone/>
              <a:defRPr sz="9600" kern="1200">
                <a:solidFill>
                  <a:schemeClr val="tx1">
                    <a:tint val="75000"/>
                  </a:schemeClr>
                </a:solidFill>
                <a:latin typeface="+mn-lt"/>
                <a:ea typeface="+mn-ea"/>
                <a:cs typeface="+mn-cs"/>
              </a:defRPr>
            </a:lvl2pPr>
            <a:lvl3pPr marL="3135020" indent="0" algn="ctr" defTabSz="3135020" rtl="0" eaLnBrk="1" latinLnBrk="0" hangingPunct="1">
              <a:spcBef>
                <a:spcPct val="20000"/>
              </a:spcBef>
              <a:buFont typeface="Arial" pitchFamily="34" charset="0"/>
              <a:buNone/>
              <a:defRPr sz="8200" kern="1200">
                <a:solidFill>
                  <a:schemeClr val="tx1">
                    <a:tint val="75000"/>
                  </a:schemeClr>
                </a:solidFill>
                <a:latin typeface="+mn-lt"/>
                <a:ea typeface="+mn-ea"/>
                <a:cs typeface="+mn-cs"/>
              </a:defRPr>
            </a:lvl3pPr>
            <a:lvl4pPr marL="470253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4pPr>
            <a:lvl5pPr marL="627004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5pPr>
            <a:lvl6pPr marL="783755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6pPr>
            <a:lvl7pPr marL="940506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7pPr>
            <a:lvl8pPr marL="10972571"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8pPr>
            <a:lvl9pPr marL="12540082" indent="0" algn="ctr" defTabSz="3135020" rtl="0" eaLnBrk="1" latinLnBrk="0" hangingPunct="1">
              <a:spcBef>
                <a:spcPct val="20000"/>
              </a:spcBef>
              <a:buFont typeface="Arial" pitchFamily="34" charset="0"/>
              <a:buNone/>
              <a:defRPr sz="6900" kern="1200">
                <a:solidFill>
                  <a:schemeClr val="tx1">
                    <a:tint val="75000"/>
                  </a:schemeClr>
                </a:solidFill>
                <a:latin typeface="+mn-lt"/>
                <a:ea typeface="+mn-ea"/>
                <a:cs typeface="+mn-cs"/>
              </a:defRPr>
            </a:lvl9pPr>
          </a:lstStyle>
          <a:p>
            <a:pPr algn="l"/>
            <a:r>
              <a:rPr lang="en-US" sz="3600" b="1" u="sng" dirty="0">
                <a:solidFill>
                  <a:srgbClr val="FED100"/>
                </a:solidFill>
              </a:rPr>
              <a:t>Research Methodology</a:t>
            </a:r>
          </a:p>
        </p:txBody>
      </p:sp>
      <p:pic>
        <p:nvPicPr>
          <p:cNvPr id="14" name="Picture 13">
            <a:extLst>
              <a:ext uri="{FF2B5EF4-FFF2-40B4-BE49-F238E27FC236}">
                <a16:creationId xmlns:a16="http://schemas.microsoft.com/office/drawing/2014/main" id="{814716E5-EF1B-A14B-A512-E4F3DE869D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0831342" y="7163193"/>
            <a:ext cx="5398865" cy="4049149"/>
          </a:xfrm>
          <a:prstGeom prst="rect">
            <a:avLst/>
          </a:prstGeom>
        </p:spPr>
      </p:pic>
      <p:pic>
        <p:nvPicPr>
          <p:cNvPr id="15" name="Picture 14">
            <a:extLst>
              <a:ext uri="{FF2B5EF4-FFF2-40B4-BE49-F238E27FC236}">
                <a16:creationId xmlns:a16="http://schemas.microsoft.com/office/drawing/2014/main" id="{DF5E04D1-0B5B-E946-97AA-599461E41DD3}"/>
              </a:ext>
            </a:extLst>
          </p:cNvPr>
          <p:cNvPicPr>
            <a:picLocks noChangeAspect="1"/>
          </p:cNvPicPr>
          <p:nvPr/>
        </p:nvPicPr>
        <p:blipFill>
          <a:blip r:embed="rId4"/>
          <a:stretch>
            <a:fillRect/>
          </a:stretch>
        </p:blipFill>
        <p:spPr>
          <a:xfrm>
            <a:off x="17065601" y="16259617"/>
            <a:ext cx="7998699" cy="5330383"/>
          </a:xfrm>
          <a:prstGeom prst="rect">
            <a:avLst/>
          </a:prstGeom>
        </p:spPr>
      </p:pic>
      <p:pic>
        <p:nvPicPr>
          <p:cNvPr id="16" name="Picture 15">
            <a:extLst>
              <a:ext uri="{FF2B5EF4-FFF2-40B4-BE49-F238E27FC236}">
                <a16:creationId xmlns:a16="http://schemas.microsoft.com/office/drawing/2014/main" id="{D01CB7D9-CA63-D74D-8B5D-9F890DB68C70}"/>
              </a:ext>
            </a:extLst>
          </p:cNvPr>
          <p:cNvPicPr>
            <a:picLocks noChangeAspect="1"/>
          </p:cNvPicPr>
          <p:nvPr/>
        </p:nvPicPr>
        <p:blipFill>
          <a:blip r:embed="rId5"/>
          <a:stretch>
            <a:fillRect/>
          </a:stretch>
        </p:blipFill>
        <p:spPr>
          <a:xfrm>
            <a:off x="25242940" y="10972800"/>
            <a:ext cx="7071221" cy="10617200"/>
          </a:xfrm>
          <a:prstGeom prst="rect">
            <a:avLst/>
          </a:prstGeom>
        </p:spPr>
      </p:pic>
      <p:pic>
        <p:nvPicPr>
          <p:cNvPr id="17" name="Picture 16">
            <a:extLst>
              <a:ext uri="{FF2B5EF4-FFF2-40B4-BE49-F238E27FC236}">
                <a16:creationId xmlns:a16="http://schemas.microsoft.com/office/drawing/2014/main" id="{BB3476A1-4299-5F40-894F-9DB77C28B3F2}"/>
              </a:ext>
            </a:extLst>
          </p:cNvPr>
          <p:cNvPicPr>
            <a:picLocks noChangeAspect="1"/>
          </p:cNvPicPr>
          <p:nvPr/>
        </p:nvPicPr>
        <p:blipFill>
          <a:blip r:embed="rId6"/>
          <a:stretch>
            <a:fillRect/>
          </a:stretch>
        </p:blipFill>
        <p:spPr>
          <a:xfrm>
            <a:off x="17090786" y="11154217"/>
            <a:ext cx="7985706" cy="4619183"/>
          </a:xfrm>
          <a:prstGeom prst="rect">
            <a:avLst/>
          </a:prstGeom>
        </p:spPr>
      </p:pic>
    </p:spTree>
    <p:extLst>
      <p:ext uri="{BB962C8B-B14F-4D97-AF65-F5344CB8AC3E}">
        <p14:creationId xmlns:p14="http://schemas.microsoft.com/office/powerpoint/2010/main" val="2053173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288F2AFA2D3644BB8CB921842BDE25B" ma:contentTypeVersion="12" ma:contentTypeDescription="Create a new document." ma:contentTypeScope="" ma:versionID="db6a04caa6467bdd94810a6428e65ac2">
  <xsd:schema xmlns:xsd="http://www.w3.org/2001/XMLSchema" xmlns:xs="http://www.w3.org/2001/XMLSchema" xmlns:p="http://schemas.microsoft.com/office/2006/metadata/properties" xmlns:ns2="57275b8b-77d1-4572-95f2-e77faee5f631" xmlns:ns3="98b3c005-255c-47bc-bbc0-9817a9f0acaa" targetNamespace="http://schemas.microsoft.com/office/2006/metadata/properties" ma:root="true" ma:fieldsID="497f678dc8f4a45c5415885054aa3def" ns2:_="" ns3:_="">
    <xsd:import namespace="57275b8b-77d1-4572-95f2-e77faee5f631"/>
    <xsd:import namespace="98b3c005-255c-47bc-bbc0-9817a9f0aca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EventHashCode" minOccurs="0"/>
                <xsd:element ref="ns2:MediaServiceGenerationTime"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275b8b-77d1-4572-95f2-e77faee5f6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b3c005-255c-47bc-bbc0-9817a9f0aca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271A87-CF90-4296-A387-60045DB0BFFA}"/>
</file>

<file path=customXml/itemProps2.xml><?xml version="1.0" encoding="utf-8"?>
<ds:datastoreItem xmlns:ds="http://schemas.openxmlformats.org/officeDocument/2006/customXml" ds:itemID="{93457BD7-446A-4CC7-B4F5-A5EC4C1755DC}">
  <ds:schemaRefs>
    <ds:schemaRef ds:uri="http://schemas.microsoft.com/sharepoint/v3/contenttype/forms"/>
  </ds:schemaRefs>
</ds:datastoreItem>
</file>

<file path=customXml/itemProps3.xml><?xml version="1.0" encoding="utf-8"?>
<ds:datastoreItem xmlns:ds="http://schemas.openxmlformats.org/officeDocument/2006/customXml" ds:itemID="{D70F3A60-48FE-4F4C-8353-83CFC8DC051A}">
  <ds:schemaRefs>
    <ds:schemaRef ds:uri="http://schemas.microsoft.com/office/2006/documentManagement/types"/>
    <ds:schemaRef ds:uri="http://purl.org/dc/dcmitype/"/>
    <ds:schemaRef ds:uri="http://schemas.openxmlformats.org/package/2006/metadata/core-properties"/>
    <ds:schemaRef ds:uri="http://schemas.microsoft.com/office/infopath/2007/PartnerControls"/>
    <ds:schemaRef ds:uri="0b113858-99f4-4982-b264-013fa2f3b5ba"/>
    <ds:schemaRef ds:uri="http://schemas.microsoft.com/sharepoint/v3"/>
    <ds:schemaRef ds:uri="f95da1f4-9594-4767-ae79-a15b56d141ea"/>
    <ds:schemaRef ds:uri="http://purl.org/dc/elements/1.1/"/>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74</TotalTime>
  <Words>372</Words>
  <Application>Microsoft Office PowerPoint</Application>
  <PresentationFormat>Custom</PresentationFormat>
  <Paragraphs>53</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Immersive Corrections Pedagogy:  Pre-Professional Development in a Liberal Arts Curriculum Alli Willingham, Legal Studies and Criminal Justice</vt:lpstr>
    </vt:vector>
  </TitlesOfParts>
  <Company>UW-Superior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Research (text box isn’t highlighted, but there’s one here) Your Name, Your Major Professor Name, Department University of WI-Superior</dc:title>
  <dc:creator>Francis,Marsha S</dc:creator>
  <cp:lastModifiedBy>Papineau,Thora C</cp:lastModifiedBy>
  <cp:revision>17</cp:revision>
  <dcterms:created xsi:type="dcterms:W3CDTF">2013-02-06T15:02:10Z</dcterms:created>
  <dcterms:modified xsi:type="dcterms:W3CDTF">2020-03-12T14:46:16Z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0x0101000288F2AFA2D3644BB8CB921842BDE25B</vt:lpwstr>
  </property>
</Properties>
</file>