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5698" autoAdjust="0"/>
  </p:normalViewPr>
  <p:slideViewPr>
    <p:cSldViewPr snapToGrid="0">
      <p:cViewPr varScale="1">
        <p:scale>
          <a:sx n="20" d="100"/>
          <a:sy n="20" d="100"/>
        </p:scale>
        <p:origin x="2634" y="6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11/21/2018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2.png"/><Relationship Id="rId18" Type="http://schemas.openxmlformats.org/officeDocument/2006/relationships/image" Target="../media/image6.png"/><Relationship Id="rId3" Type="http://schemas.openxmlformats.org/officeDocument/2006/relationships/image" Target="../media/image3.png"/><Relationship Id="rId12" Type="http://schemas.openxmlformats.org/officeDocument/2006/relationships/image" Target="../media/image11.png"/><Relationship Id="rId17" Type="http://schemas.openxmlformats.org/officeDocument/2006/relationships/image" Target="../media/image5.emf"/><Relationship Id="rId2" Type="http://schemas.openxmlformats.org/officeDocument/2006/relationships/image" Target="../media/image2.png"/><Relationship Id="rId16" Type="http://schemas.openxmlformats.org/officeDocument/2006/relationships/image" Target="../media/image4.png"/><Relationship Id="rId1" Type="http://schemas.openxmlformats.org/officeDocument/2006/relationships/slideLayout" Target="../slideLayouts/slideLayout1.xml"/><Relationship Id="rId11" Type="http://schemas.openxmlformats.org/officeDocument/2006/relationships/image" Target="../media/image10.png"/><Relationship Id="rId15" Type="http://schemas.openxmlformats.org/officeDocument/2006/relationships/image" Target="../media/image14.png"/><Relationship Id="rId10" Type="http://schemas.openxmlformats.org/officeDocument/2006/relationships/image" Target="../media/image9.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82401" y="2119865"/>
            <a:ext cx="22268299" cy="3297771"/>
          </a:xfrm>
        </p:spPr>
        <p:txBody>
          <a:bodyPr>
            <a:noAutofit/>
          </a:bodyPr>
          <a:lstStyle/>
          <a:p>
            <a:pPr algn="l"/>
            <a:br>
              <a:rPr lang="en-US" sz="10700" dirty="0">
                <a:latin typeface="Minion Pro" panose="02040503050306020203" pitchFamily="18" charset="0"/>
              </a:rPr>
            </a:br>
            <a:r>
              <a:rPr lang="en-US" sz="10700" dirty="0">
                <a:latin typeface="Minion Pro" panose="02040503050306020203" pitchFamily="18" charset="0"/>
              </a:rPr>
              <a:t>Numerical Modeling of </a:t>
            </a:r>
            <a:r>
              <a:rPr lang="en-US" sz="10700" dirty="0" err="1">
                <a:latin typeface="Minion Pro" panose="02040503050306020203" pitchFamily="18" charset="0"/>
              </a:rPr>
              <a:t>Bipolarons</a:t>
            </a:r>
            <a:r>
              <a:rPr lang="en-US" sz="10700" dirty="0">
                <a:latin typeface="Minion Pro" panose="02040503050306020203" pitchFamily="18" charset="0"/>
              </a:rPr>
              <a:t> in </a:t>
            </a:r>
            <a:br>
              <a:rPr lang="en-US" sz="10700" dirty="0">
                <a:latin typeface="Minion Pro" panose="02040503050306020203" pitchFamily="18" charset="0"/>
              </a:rPr>
            </a:br>
            <a:r>
              <a:rPr lang="en-US" sz="10700" dirty="0">
                <a:latin typeface="Minion Pro" panose="02040503050306020203" pitchFamily="18" charset="0"/>
              </a:rPr>
              <a:t>Organic </a:t>
            </a:r>
            <a:r>
              <a:rPr lang="en-US" sz="10700" dirty="0" err="1">
                <a:latin typeface="Minion Pro" panose="02040503050306020203" pitchFamily="18" charset="0"/>
              </a:rPr>
              <a:t>Magnetoconductance</a:t>
            </a:r>
            <a:r>
              <a:rPr lang="en-US" sz="10700" dirty="0">
                <a:latin typeface="Minion Pro" panose="02040503050306020203" pitchFamily="18" charset="0"/>
              </a:rPr>
              <a:t> </a:t>
            </a: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Michael McDonnell ▪ Paul Thomas</a:t>
            </a:r>
            <a:r>
              <a:rPr lang="en-US" sz="4000" i="1" dirty="0"/>
              <a:t> </a:t>
            </a:r>
            <a:r>
              <a:rPr lang="en-US" sz="4000" dirty="0">
                <a:solidFill>
                  <a:schemeClr val="bg1">
                    <a:lumMod val="50000"/>
                  </a:schemeClr>
                </a:solidFill>
                <a:latin typeface="Minion Pro" panose="02040503050306020203" pitchFamily="18" charset="0"/>
              </a:rPr>
              <a:t>| Department of Physics</a:t>
            </a:r>
          </a:p>
        </p:txBody>
      </p:sp>
      <p:sp>
        <p:nvSpPr>
          <p:cNvPr id="8" name="Subtitle 2"/>
          <p:cNvSpPr txBox="1">
            <a:spLocks/>
          </p:cNvSpPr>
          <p:nvPr/>
        </p:nvSpPr>
        <p:spPr>
          <a:xfrm>
            <a:off x="1901652" y="9937808"/>
            <a:ext cx="11028290" cy="1437149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Carbon-based, or organic semiconductors have several advantages over their conventional silicon-based counterparts. Notably, organic semiconductors can be used in the construction of flexible LED displays and thin-film transistors which, in some characteristics, outperform silicon-based transistors. Under certain experimental parameters, such as an external magnetic field, the behavior of organic semiconductors remains difficult to predict. As such, the goal of our research project is to numerically model various charge carriers in organic semiconductors under the presence of an external magnetic field.</a:t>
            </a:r>
          </a:p>
          <a:p>
            <a:pPr algn="l"/>
            <a:r>
              <a:rPr lang="en-US" sz="3200" dirty="0"/>
              <a:t>Under the presence of an external magnetic field the electrical conductivity of an organic semiconductor changes, this behavior is known as </a:t>
            </a:r>
            <a:r>
              <a:rPr lang="en-US" sz="3200" dirty="0" err="1"/>
              <a:t>magnetoconductance</a:t>
            </a:r>
            <a:r>
              <a:rPr lang="en-US" sz="3200" dirty="0"/>
              <a:t>. Fundamentally </a:t>
            </a:r>
            <a:r>
              <a:rPr lang="en-US" sz="3200" dirty="0" err="1"/>
              <a:t>magnetoconductance</a:t>
            </a:r>
            <a:r>
              <a:rPr lang="en-US" sz="3200" dirty="0"/>
              <a:t> is a result of the Pauli Exclusion Principle which states that two charge carriers cannot occupy the same molecular site with identical spin states (i.e. spin up and spin down). This prevents charge carriers from hopping between molecular sites and hence decreases electrical conduction. In other words, charge carriers in adjacent sites must be in different spin states for one of the charge carriers to hop and share the other site with the other charge carrier. Electrical conduction occurs as charge carriers hop from site to site. These molecular sites produce local magnetic fields that the spin of the charge carrier </a:t>
            </a:r>
            <a:r>
              <a:rPr lang="en-US" sz="3200" dirty="0" err="1"/>
              <a:t>precesses</a:t>
            </a:r>
            <a:r>
              <a:rPr lang="en-US" sz="3200" dirty="0"/>
              <a:t> about. With some uncertainty, the direction of these local magnetic fields determines spin state of the charge carrier. By introducing an external magnetic field it is possible to align the local magnetic fields of adjacent sites. As these local magnetic fields align, it becomes more likely that the charge carriers in adjacent sites will be in identical spin states. This causes the rate at which charge carriers hop between sites to decrease and, therefore, electrical conduction to decrease.</a:t>
            </a:r>
          </a:p>
        </p:txBody>
      </p:sp>
      <mc:AlternateContent xmlns:mc="http://schemas.openxmlformats.org/markup-compatibility/2006" xmlns:a14="http://schemas.microsoft.com/office/drawing/2010/main">
        <mc:Choice Requires="a14">
          <p:sp>
            <p:nvSpPr>
              <p:cNvPr id="10" name="Subtitle 2"/>
              <p:cNvSpPr txBox="1">
                <a:spLocks/>
              </p:cNvSpPr>
              <p:nvPr/>
            </p:nvSpPr>
            <p:spPr>
              <a:xfrm>
                <a:off x="15526658" y="16668818"/>
                <a:ext cx="10827763" cy="1153683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Our model generates a specified number of local magnetic field magnitudes and directions for both sites. These values are randomly selected from a Gaussian distribution of mean 5mT and forming a singlet from parallel and antiparallel configurations a standard deviation 5mT. We then calculate the angle 𝜃 between the two local magnetic fields. From this angle the probabilities of re calculated using:</a:t>
                </a:r>
              </a:p>
              <a:p>
                <a:pPr algn="l">
                  <a:lnSpc>
                    <a:spcPct val="100000"/>
                  </a:lnSpc>
                </a:pPr>
                <a14:m>
                  <m:oMathPara xmlns:m="http://schemas.openxmlformats.org/officeDocument/2006/math">
                    <m:oMathParaPr>
                      <m:jc m:val="centerGroup"/>
                    </m:oMathParaPr>
                    <m:oMath xmlns:m="http://schemas.openxmlformats.org/officeDocument/2006/math">
                      <m:sSub>
                        <m:sSubPr>
                          <m:ctrlPr>
                            <a:rPr lang="en-US" sz="3200" b="0" i="1" smtClean="0">
                              <a:latin typeface="Cambria Math" panose="02040503050406030204" pitchFamily="18" charset="0"/>
                              <a:ea typeface="Cambria Math" panose="02040503050406030204" pitchFamily="18" charset="0"/>
                            </a:rPr>
                          </m:ctrlPr>
                        </m:sSubPr>
                        <m:e>
                          <m:r>
                            <a:rPr lang="en-US" sz="3200" i="1">
                              <a:latin typeface="Cambria Math" panose="02040503050406030204" pitchFamily="18" charset="0"/>
                              <a:ea typeface="Cambria Math" panose="02040503050406030204" pitchFamily="18" charset="0"/>
                            </a:rPr>
                            <m:t>ℙ</m:t>
                          </m:r>
                        </m:e>
                        <m:sub>
                          <m:r>
                            <a:rPr lang="en-US" sz="3200" b="0" i="1" smtClean="0">
                              <a:latin typeface="Cambria Math" panose="02040503050406030204" pitchFamily="18" charset="0"/>
                              <a:ea typeface="Cambria Math" panose="02040503050406030204" pitchFamily="18" charset="0"/>
                            </a:rPr>
                            <m:t>𝑃</m:t>
                          </m:r>
                        </m:sub>
                      </m:sSub>
                      <m:r>
                        <a:rPr lang="en-US" sz="3200" b="0" i="1" smtClean="0">
                          <a:latin typeface="Cambria Math" panose="02040503050406030204" pitchFamily="18" charset="0"/>
                          <a:ea typeface="Cambria Math" panose="02040503050406030204" pitchFamily="18" charset="0"/>
                        </a:rPr>
                        <m:t>=</m:t>
                      </m:r>
                      <m:f>
                        <m:fPr>
                          <m:ctrlPr>
                            <a:rPr lang="en-US" sz="3200" b="0" i="1" smtClean="0">
                              <a:latin typeface="Cambria Math" panose="02040503050406030204" pitchFamily="18" charset="0"/>
                              <a:ea typeface="Cambria Math" panose="02040503050406030204" pitchFamily="18" charset="0"/>
                            </a:rPr>
                          </m:ctrlPr>
                        </m:fPr>
                        <m:num>
                          <m:r>
                            <a:rPr lang="en-US" sz="3200" b="0" i="1" smtClean="0">
                              <a:latin typeface="Cambria Math" panose="02040503050406030204" pitchFamily="18" charset="0"/>
                              <a:ea typeface="Cambria Math" panose="02040503050406030204" pitchFamily="18" charset="0"/>
                            </a:rPr>
                            <m:t>1</m:t>
                          </m:r>
                        </m:num>
                        <m:den>
                          <m:r>
                            <a:rPr lang="en-US" sz="3200" b="0" i="1" smtClean="0">
                              <a:latin typeface="Cambria Math" panose="02040503050406030204" pitchFamily="18" charset="0"/>
                              <a:ea typeface="Cambria Math" panose="02040503050406030204" pitchFamily="18" charset="0"/>
                            </a:rPr>
                            <m:t>2</m:t>
                          </m:r>
                        </m:den>
                      </m:f>
                      <m:func>
                        <m:funcPr>
                          <m:ctrlPr>
                            <a:rPr lang="en-US" sz="3200" b="0" i="1" smtClean="0">
                              <a:latin typeface="Cambria Math" panose="02040503050406030204" pitchFamily="18" charset="0"/>
                              <a:ea typeface="Cambria Math" panose="02040503050406030204" pitchFamily="18" charset="0"/>
                            </a:rPr>
                          </m:ctrlPr>
                        </m:funcPr>
                        <m:fName>
                          <m:sSup>
                            <m:sSupPr>
                              <m:ctrlPr>
                                <a:rPr lang="en-US" sz="3200" b="0" i="1" smtClean="0">
                                  <a:latin typeface="Cambria Math" panose="02040503050406030204" pitchFamily="18" charset="0"/>
                                  <a:ea typeface="Cambria Math" panose="02040503050406030204" pitchFamily="18" charset="0"/>
                                </a:rPr>
                              </m:ctrlPr>
                            </m:sSupPr>
                            <m:e>
                              <m:r>
                                <m:rPr>
                                  <m:sty m:val="p"/>
                                </m:rPr>
                                <a:rPr lang="en-US" sz="3200" b="0" i="0" smtClean="0">
                                  <a:latin typeface="Cambria Math" panose="02040503050406030204" pitchFamily="18" charset="0"/>
                                  <a:ea typeface="Cambria Math" panose="02040503050406030204" pitchFamily="18" charset="0"/>
                                </a:rPr>
                                <m:t>sin</m:t>
                              </m:r>
                            </m:e>
                            <m:sup>
                              <m:r>
                                <a:rPr lang="en-US" sz="3200" b="0" i="1" smtClean="0">
                                  <a:latin typeface="Cambria Math" panose="02040503050406030204" pitchFamily="18" charset="0"/>
                                  <a:ea typeface="Cambria Math" panose="02040503050406030204" pitchFamily="18" charset="0"/>
                                </a:rPr>
                                <m:t>2</m:t>
                              </m:r>
                            </m:sup>
                          </m:sSup>
                        </m:fName>
                        <m:e>
                          <m:d>
                            <m:dPr>
                              <m:ctrlPr>
                                <a:rPr lang="en-US" sz="3200" b="0" i="1" smtClean="0">
                                  <a:latin typeface="Cambria Math" panose="02040503050406030204" pitchFamily="18" charset="0"/>
                                  <a:ea typeface="Cambria Math" panose="02040503050406030204" pitchFamily="18" charset="0"/>
                                </a:rPr>
                              </m:ctrlPr>
                            </m:dPr>
                            <m:e>
                              <m:r>
                                <a:rPr lang="en-US" sz="3200" i="1">
                                  <a:latin typeface="Cambria Math" panose="02040503050406030204" pitchFamily="18" charset="0"/>
                                  <a:ea typeface="Cambria Math" panose="02040503050406030204" pitchFamily="18" charset="0"/>
                                </a:rPr>
                                <m:t>𝜃</m:t>
                              </m:r>
                              <m:r>
                                <a:rPr lang="en-US" sz="3200" b="0" i="1" smtClean="0">
                                  <a:latin typeface="Cambria Math" panose="02040503050406030204" pitchFamily="18" charset="0"/>
                                  <a:ea typeface="Cambria Math" panose="02040503050406030204" pitchFamily="18" charset="0"/>
                                </a:rPr>
                                <m:t>/2</m:t>
                              </m:r>
                            </m:e>
                          </m:d>
                        </m:e>
                      </m:func>
                    </m:oMath>
                  </m:oMathPara>
                </a14:m>
                <a:endParaRPr lang="en-US" sz="3200" dirty="0"/>
              </a:p>
              <a:p>
                <a:pPr algn="l">
                  <a:lnSpc>
                    <a:spcPct val="100000"/>
                  </a:lnSpc>
                  <a:spcBef>
                    <a:spcPts val="2400"/>
                  </a:spcBef>
                </a:pPr>
                <a14:m>
                  <m:oMathPara xmlns:m="http://schemas.openxmlformats.org/officeDocument/2006/math">
                    <m:oMathParaPr>
                      <m:jc m:val="centerGroup"/>
                    </m:oMathParaPr>
                    <m:oMath xmlns:m="http://schemas.openxmlformats.org/officeDocument/2006/math">
                      <m:sSub>
                        <m:sSubPr>
                          <m:ctrlPr>
                            <a:rPr lang="en-US" sz="3200" i="1">
                              <a:latin typeface="Cambria Math" panose="02040503050406030204" pitchFamily="18" charset="0"/>
                              <a:ea typeface="Cambria Math" panose="02040503050406030204" pitchFamily="18" charset="0"/>
                            </a:rPr>
                          </m:ctrlPr>
                        </m:sSubPr>
                        <m:e>
                          <m:r>
                            <a:rPr lang="en-US" sz="3200" i="1">
                              <a:latin typeface="Cambria Math" panose="02040503050406030204" pitchFamily="18" charset="0"/>
                              <a:ea typeface="Cambria Math" panose="02040503050406030204" pitchFamily="18" charset="0"/>
                            </a:rPr>
                            <m:t>ℙ</m:t>
                          </m:r>
                        </m:e>
                        <m:sub>
                          <m:r>
                            <a:rPr lang="en-US" sz="3200" b="0" i="1" smtClean="0">
                              <a:latin typeface="Cambria Math" panose="02040503050406030204" pitchFamily="18" charset="0"/>
                              <a:ea typeface="Cambria Math" panose="02040503050406030204" pitchFamily="18" charset="0"/>
                            </a:rPr>
                            <m:t>𝐴</m:t>
                          </m:r>
                          <m:r>
                            <a:rPr lang="en-US" sz="3200" i="1">
                              <a:latin typeface="Cambria Math" panose="02040503050406030204" pitchFamily="18" charset="0"/>
                              <a:ea typeface="Cambria Math" panose="02040503050406030204" pitchFamily="18" charset="0"/>
                            </a:rPr>
                            <m:t>𝑃</m:t>
                          </m:r>
                        </m:sub>
                      </m:sSub>
                      <m:r>
                        <a:rPr lang="en-US" sz="3200" i="1">
                          <a:latin typeface="Cambria Math" panose="02040503050406030204" pitchFamily="18" charset="0"/>
                          <a:ea typeface="Cambria Math" panose="02040503050406030204" pitchFamily="18" charset="0"/>
                        </a:rPr>
                        <m:t>=</m:t>
                      </m:r>
                      <m:f>
                        <m:fPr>
                          <m:ctrlPr>
                            <a:rPr lang="en-US" sz="3200" i="1">
                              <a:latin typeface="Cambria Math" panose="02040503050406030204" pitchFamily="18" charset="0"/>
                              <a:ea typeface="Cambria Math" panose="02040503050406030204" pitchFamily="18" charset="0"/>
                            </a:rPr>
                          </m:ctrlPr>
                        </m:fPr>
                        <m:num>
                          <m:r>
                            <a:rPr lang="en-US" sz="3200" i="1">
                              <a:latin typeface="Cambria Math" panose="02040503050406030204" pitchFamily="18" charset="0"/>
                              <a:ea typeface="Cambria Math" panose="02040503050406030204" pitchFamily="18" charset="0"/>
                            </a:rPr>
                            <m:t>1</m:t>
                          </m:r>
                        </m:num>
                        <m:den>
                          <m:r>
                            <a:rPr lang="en-US" sz="3200" i="1">
                              <a:latin typeface="Cambria Math" panose="02040503050406030204" pitchFamily="18" charset="0"/>
                              <a:ea typeface="Cambria Math" panose="02040503050406030204" pitchFamily="18" charset="0"/>
                            </a:rPr>
                            <m:t>2</m:t>
                          </m:r>
                        </m:den>
                      </m:f>
                      <m:func>
                        <m:funcPr>
                          <m:ctrlPr>
                            <a:rPr lang="en-US" sz="3200" i="1">
                              <a:latin typeface="Cambria Math" panose="02040503050406030204" pitchFamily="18" charset="0"/>
                              <a:ea typeface="Cambria Math" panose="02040503050406030204" pitchFamily="18" charset="0"/>
                            </a:rPr>
                          </m:ctrlPr>
                        </m:funcPr>
                        <m:fName>
                          <m:sSup>
                            <m:sSupPr>
                              <m:ctrlPr>
                                <a:rPr lang="en-US" sz="3200" i="1">
                                  <a:latin typeface="Cambria Math" panose="02040503050406030204" pitchFamily="18" charset="0"/>
                                  <a:ea typeface="Cambria Math" panose="02040503050406030204" pitchFamily="18" charset="0"/>
                                </a:rPr>
                              </m:ctrlPr>
                            </m:sSupPr>
                            <m:e>
                              <m:r>
                                <m:rPr>
                                  <m:sty m:val="p"/>
                                </m:rPr>
                                <a:rPr lang="en-US" sz="3200" b="0" i="0" smtClean="0">
                                  <a:latin typeface="Cambria Math" panose="02040503050406030204" pitchFamily="18" charset="0"/>
                                  <a:ea typeface="Cambria Math" panose="02040503050406030204" pitchFamily="18" charset="0"/>
                                </a:rPr>
                                <m:t>cos</m:t>
                              </m:r>
                            </m:e>
                            <m:sup>
                              <m:r>
                                <a:rPr lang="en-US" sz="3200" i="1">
                                  <a:latin typeface="Cambria Math" panose="02040503050406030204" pitchFamily="18" charset="0"/>
                                  <a:ea typeface="Cambria Math" panose="02040503050406030204" pitchFamily="18" charset="0"/>
                                </a:rPr>
                                <m:t>2</m:t>
                              </m:r>
                            </m:sup>
                          </m:sSup>
                        </m:fName>
                        <m:e>
                          <m:d>
                            <m:dPr>
                              <m:ctrlPr>
                                <a:rPr lang="en-US" sz="3200" i="1">
                                  <a:latin typeface="Cambria Math" panose="02040503050406030204" pitchFamily="18" charset="0"/>
                                  <a:ea typeface="Cambria Math" panose="02040503050406030204" pitchFamily="18" charset="0"/>
                                </a:rPr>
                              </m:ctrlPr>
                            </m:dPr>
                            <m:e>
                              <m:r>
                                <a:rPr lang="en-US" sz="3200" i="1">
                                  <a:latin typeface="Cambria Math" panose="02040503050406030204" pitchFamily="18" charset="0"/>
                                  <a:ea typeface="Cambria Math" panose="02040503050406030204" pitchFamily="18" charset="0"/>
                                </a:rPr>
                                <m:t>𝜃</m:t>
                              </m:r>
                              <m:r>
                                <a:rPr lang="en-US" sz="3200" i="1">
                                  <a:latin typeface="Cambria Math" panose="02040503050406030204" pitchFamily="18" charset="0"/>
                                  <a:ea typeface="Cambria Math" panose="02040503050406030204" pitchFamily="18" charset="0"/>
                                </a:rPr>
                                <m:t>/2</m:t>
                              </m:r>
                            </m:e>
                          </m:d>
                        </m:e>
                      </m:func>
                    </m:oMath>
                  </m:oMathPara>
                </a14:m>
                <a:endParaRPr lang="en-US" sz="3200" dirty="0"/>
              </a:p>
              <a:p>
                <a:pPr algn="l">
                  <a:lnSpc>
                    <a:spcPct val="100000"/>
                  </a:lnSpc>
                  <a:spcBef>
                    <a:spcPts val="2400"/>
                  </a:spcBef>
                </a:pPr>
                <a:r>
                  <a:rPr lang="en-US" sz="3200" dirty="0"/>
                  <a:t>With these probabilities we then calculate the probability of forming a bipolaron:</a:t>
                </a:r>
              </a:p>
              <a:p>
                <a:pPr algn="l">
                  <a:lnSpc>
                    <a:spcPct val="100000"/>
                  </a:lnSpc>
                  <a:spcBef>
                    <a:spcPts val="1200"/>
                  </a:spcBef>
                </a:pPr>
                <a:r>
                  <a:rPr lang="en-US" sz="3200" dirty="0"/>
                  <a:t>𝜔 – transition rate</a:t>
                </a:r>
                <a:endParaRPr lang="en-US" sz="3200" dirty="0">
                  <a:latin typeface="+mj-lt"/>
                </a:endParaRPr>
              </a:p>
              <a:p>
                <a:pPr marL="914400" indent="-412750" algn="l">
                  <a:lnSpc>
                    <a:spcPct val="100000"/>
                  </a:lnSpc>
                  <a:spcBef>
                    <a:spcPts val="1200"/>
                  </a:spcBef>
                  <a:buFont typeface="Arial" panose="020B0604020202020204" pitchFamily="34" charset="0"/>
                  <a:buChar char="•"/>
                </a:pPr>
                <a:r>
                  <a:rPr lang="en-US" sz="3200" dirty="0"/>
                  <a:t>𝐸 – environment</a:t>
                </a:r>
              </a:p>
              <a:p>
                <a:pPr marL="914400" indent="-412750" algn="l">
                  <a:lnSpc>
                    <a:spcPct val="100000"/>
                  </a:lnSpc>
                  <a:spcBef>
                    <a:spcPts val="1200"/>
                  </a:spcBef>
                  <a:buFont typeface="Arial" panose="020B0604020202020204" pitchFamily="34" charset="0"/>
                  <a:buChar char="•"/>
                </a:pPr>
                <a:r>
                  <a:rPr lang="en-US" sz="3200" dirty="0"/>
                  <a:t>𝛼, 𝛽 – sites</a:t>
                </a:r>
              </a:p>
              <a:p>
                <a:pPr marL="914400" indent="-412750" algn="l">
                  <a:lnSpc>
                    <a:spcPct val="100000"/>
                  </a:lnSpc>
                  <a:spcBef>
                    <a:spcPts val="1200"/>
                  </a:spcBef>
                  <a:buFont typeface="Arial" panose="020B0604020202020204" pitchFamily="34" charset="0"/>
                  <a:buChar char="•"/>
                </a:pPr>
                <a14:m>
                  <m:oMath xmlns:m="http://schemas.openxmlformats.org/officeDocument/2006/math">
                    <m:r>
                      <a:rPr lang="en-US" sz="3200" i="1">
                        <a:latin typeface="Cambria Math" panose="02040503050406030204" pitchFamily="18" charset="0"/>
                      </a:rPr>
                      <m:t>𝑏</m:t>
                    </m:r>
                    <m:r>
                      <a:rPr lang="en-US" sz="3200" b="0" i="0" smtClean="0">
                        <a:latin typeface="Cambria Math" panose="02040503050406030204" pitchFamily="18" charset="0"/>
                      </a:rPr>
                      <m:t>=</m:t>
                    </m:r>
                    <m:f>
                      <m:fPr>
                        <m:ctrlPr>
                          <a:rPr lang="en-US" sz="3200" b="0" i="1" smtClean="0">
                            <a:latin typeface="Cambria Math" panose="02040503050406030204" pitchFamily="18" charset="0"/>
                          </a:rPr>
                        </m:ctrlPr>
                      </m:fPr>
                      <m:num>
                        <m:sSub>
                          <m:sSubPr>
                            <m:ctrlPr>
                              <a:rPr lang="en-US" sz="3200" b="0" i="1" dirty="0" smtClean="0">
                                <a:latin typeface="Cambria Math" panose="02040503050406030204" pitchFamily="18" charset="0"/>
                              </a:rPr>
                            </m:ctrlPr>
                          </m:sSubPr>
                          <m:e>
                            <m:r>
                              <m:rPr>
                                <m:nor/>
                              </m:rPr>
                              <a:rPr lang="en-US" sz="3200" dirty="0"/>
                              <m:t>𝜔</m:t>
                            </m:r>
                          </m:e>
                          <m:sub>
                            <m:r>
                              <m:rPr>
                                <m:nor/>
                              </m:rPr>
                              <a:rPr lang="en-US" sz="3200" dirty="0"/>
                              <m:t>𝛼𝛽</m:t>
                            </m:r>
                          </m:sub>
                        </m:sSub>
                      </m:num>
                      <m:den>
                        <m:sSub>
                          <m:sSubPr>
                            <m:ctrlPr>
                              <a:rPr lang="en-US" sz="3200" i="1" dirty="0">
                                <a:latin typeface="Cambria Math" panose="02040503050406030204" pitchFamily="18" charset="0"/>
                              </a:rPr>
                            </m:ctrlPr>
                          </m:sSubPr>
                          <m:e>
                            <m:r>
                              <m:rPr>
                                <m:nor/>
                              </m:rPr>
                              <a:rPr lang="en-US" sz="3200" dirty="0"/>
                              <m:t>𝜔</m:t>
                            </m:r>
                          </m:e>
                          <m:sub>
                            <m:r>
                              <m:rPr>
                                <m:nor/>
                              </m:rPr>
                              <a:rPr lang="en-US" sz="3200" dirty="0"/>
                              <m:t>𝛼</m:t>
                            </m:r>
                            <m:r>
                              <m:rPr>
                                <m:nor/>
                              </m:rPr>
                              <a:rPr lang="en-US" sz="3200" dirty="0"/>
                              <m:t>𝐸</m:t>
                            </m:r>
                            <m:r>
                              <m:rPr>
                                <m:nor/>
                              </m:rPr>
                              <a:rPr lang="en-US" sz="3200" dirty="0"/>
                              <m:t>  </m:t>
                            </m:r>
                          </m:sub>
                        </m:sSub>
                      </m:den>
                    </m:f>
                  </m:oMath>
                </a14:m>
                <a:endParaRPr lang="en-US" sz="3200" b="0" dirty="0"/>
              </a:p>
              <a:p>
                <a:pPr algn="l">
                  <a:lnSpc>
                    <a:spcPct val="100000"/>
                  </a:lnSpc>
                  <a:spcBef>
                    <a:spcPts val="1200"/>
                  </a:spcBef>
                </a:pPr>
                <a:r>
                  <a:rPr lang="en-US" sz="3200" dirty="0"/>
                  <a:t>𝑛 – number of </a:t>
                </a:r>
                <a:r>
                  <a:rPr lang="en-US" sz="3200" dirty="0" err="1"/>
                  <a:t>polarons</a:t>
                </a:r>
                <a:endParaRPr lang="en-US" sz="3200" dirty="0"/>
              </a:p>
              <a:p>
                <a:pPr algn="l">
                  <a:spcBef>
                    <a:spcPts val="1200"/>
                  </a:spcBef>
                </a:pPr>
                <a:r>
                  <a:rPr lang="en-US" sz="3200" dirty="0"/>
                  <a:t>The various transition rates 𝜔 and the number of </a:t>
                </a:r>
                <a:r>
                  <a:rPr lang="en-US" sz="3200" dirty="0" err="1"/>
                  <a:t>polarons</a:t>
                </a:r>
                <a:r>
                  <a:rPr lang="en-US" sz="3200" dirty="0"/>
                  <a:t> 𝑛 are held constant. This process is repeated over a range of externally applied magnetic fields oriented in the z-direction. </a:t>
                </a:r>
              </a:p>
            </p:txBody>
          </p:sp>
        </mc:Choice>
        <mc:Fallback xmlns="">
          <p:sp>
            <p:nvSpPr>
              <p:cNvPr id="10" name="Subtitle 2"/>
              <p:cNvSpPr txBox="1">
                <a:spLocks noRot="1" noChangeAspect="1" noMove="1" noResize="1" noEditPoints="1" noAdjustHandles="1" noChangeArrowheads="1" noChangeShapeType="1" noTextEdit="1"/>
              </p:cNvSpPr>
              <p:nvPr/>
            </p:nvSpPr>
            <p:spPr>
              <a:xfrm>
                <a:off x="15526658" y="16668818"/>
                <a:ext cx="10827763" cy="11536837"/>
              </a:xfrm>
              <a:prstGeom prst="rect">
                <a:avLst/>
              </a:prstGeom>
              <a:blipFill>
                <a:blip r:embed="rId2"/>
                <a:stretch>
                  <a:fillRect l="-1408" t="-1109" r="-1520" b="-1321"/>
                </a:stretch>
              </a:blipFill>
            </p:spPr>
            <p:txBody>
              <a:bodyPr/>
              <a:lstStyle/>
              <a:p>
                <a:r>
                  <a:rPr lang="en-US">
                    <a:noFill/>
                  </a:rPr>
                  <a:t> </a:t>
                </a:r>
              </a:p>
            </p:txBody>
          </p:sp>
        </mc:Fallback>
      </mc:AlternateContent>
      <p:sp>
        <p:nvSpPr>
          <p:cNvPr id="3" name="TextBox 2"/>
          <p:cNvSpPr txBox="1"/>
          <p:nvPr/>
        </p:nvSpPr>
        <p:spPr>
          <a:xfrm>
            <a:off x="1901653" y="8750786"/>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23" name="TextBox 22"/>
          <p:cNvSpPr txBox="1"/>
          <p:nvPr/>
        </p:nvSpPr>
        <p:spPr>
          <a:xfrm>
            <a:off x="4832840" y="27138323"/>
            <a:ext cx="5165912" cy="461665"/>
          </a:xfrm>
          <a:prstGeom prst="rect">
            <a:avLst/>
          </a:prstGeom>
          <a:noFill/>
        </p:spPr>
        <p:txBody>
          <a:bodyPr wrap="square" rtlCol="0">
            <a:spAutoFit/>
          </a:bodyPr>
          <a:lstStyle/>
          <a:p>
            <a:pPr algn="ctr"/>
            <a:r>
              <a:rPr lang="en-US" sz="2400" dirty="0" err="1">
                <a:latin typeface="+mj-lt"/>
              </a:rPr>
              <a:t>Polaron</a:t>
            </a:r>
            <a:endParaRPr lang="en-US" sz="2400" dirty="0">
              <a:latin typeface="+mj-lt"/>
            </a:endParaRPr>
          </a:p>
        </p:txBody>
      </p:sp>
      <mc:AlternateContent xmlns:mc="http://schemas.openxmlformats.org/markup-compatibility/2006" xmlns:a14="http://schemas.microsoft.com/office/drawing/2010/main">
        <mc:Choice Requires="a14">
          <p:sp>
            <p:nvSpPr>
              <p:cNvPr id="27" name="Subtitle 2"/>
              <p:cNvSpPr txBox="1">
                <a:spLocks/>
              </p:cNvSpPr>
              <p:nvPr/>
            </p:nvSpPr>
            <p:spPr>
              <a:xfrm>
                <a:off x="15594160" y="9950458"/>
                <a:ext cx="10827765" cy="203459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Consider two molecular sites 𝛼 and 𝛽 with local magnetic fields </a:t>
                </a:r>
                <a14:m>
                  <m:oMath xmlns:m="http://schemas.openxmlformats.org/officeDocument/2006/math">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𝐵</m:t>
                        </m:r>
                      </m:e>
                      <m:sub>
                        <m:r>
                          <a:rPr lang="en-US" sz="3200" b="0" i="1" smtClean="0">
                            <a:latin typeface="Cambria Math" panose="02040503050406030204" pitchFamily="18" charset="0"/>
                          </a:rPr>
                          <m:t>𝑙𝑜𝑐𝑎𝑙</m:t>
                        </m:r>
                      </m:sub>
                    </m:sSub>
                  </m:oMath>
                </a14:m>
                <a:r>
                  <a:rPr lang="en-US" sz="3200" dirty="0"/>
                  <a:t> and spin 𝑆:</a:t>
                </a:r>
              </a:p>
            </p:txBody>
          </p:sp>
        </mc:Choice>
        <mc:Fallback xmlns="">
          <p:sp>
            <p:nvSpPr>
              <p:cNvPr id="27" name="Subtitle 2"/>
              <p:cNvSpPr txBox="1">
                <a:spLocks noRot="1" noChangeAspect="1" noMove="1" noResize="1" noEditPoints="1" noAdjustHandles="1" noChangeArrowheads="1" noChangeShapeType="1" noTextEdit="1"/>
              </p:cNvSpPr>
              <p:nvPr/>
            </p:nvSpPr>
            <p:spPr>
              <a:xfrm>
                <a:off x="15594160" y="9950458"/>
                <a:ext cx="10827765" cy="2034599"/>
              </a:xfrm>
              <a:prstGeom prst="rect">
                <a:avLst/>
              </a:prstGeom>
              <a:blipFill>
                <a:blip r:embed="rId3"/>
                <a:stretch>
                  <a:fillRect l="-1408" t="-6886" r="-394"/>
                </a:stretch>
              </a:blipFill>
            </p:spPr>
            <p:txBody>
              <a:bodyPr/>
              <a:lstStyle/>
              <a:p>
                <a:r>
                  <a:rPr lang="en-US">
                    <a:noFill/>
                  </a:rPr>
                  <a:t> </a:t>
                </a:r>
              </a:p>
            </p:txBody>
          </p:sp>
        </mc:Fallback>
      </mc:AlternateContent>
      <p:sp>
        <p:nvSpPr>
          <p:cNvPr id="32" name="TextBox 31"/>
          <p:cNvSpPr txBox="1"/>
          <p:nvPr/>
        </p:nvSpPr>
        <p:spPr>
          <a:xfrm>
            <a:off x="28512705" y="10011455"/>
            <a:ext cx="641807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Experimental</a:t>
            </a:r>
          </a:p>
        </p:txBody>
      </p:sp>
      <p:sp>
        <p:nvSpPr>
          <p:cNvPr id="37" name="TextBox 36"/>
          <p:cNvSpPr txBox="1"/>
          <p:nvPr/>
        </p:nvSpPr>
        <p:spPr>
          <a:xfrm>
            <a:off x="15594160" y="8782931"/>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Two-site Model</a:t>
            </a:r>
          </a:p>
        </p:txBody>
      </p:sp>
      <p:sp>
        <p:nvSpPr>
          <p:cNvPr id="41" name="TextBox 40"/>
          <p:cNvSpPr txBox="1"/>
          <p:nvPr/>
        </p:nvSpPr>
        <p:spPr>
          <a:xfrm>
            <a:off x="15594112" y="33778458"/>
            <a:ext cx="11005084" cy="2062103"/>
          </a:xfrm>
          <a:prstGeom prst="rect">
            <a:avLst/>
          </a:prstGeom>
          <a:noFill/>
        </p:spPr>
        <p:txBody>
          <a:bodyPr wrap="square" rtlCol="0">
            <a:spAutoFit/>
          </a:bodyPr>
          <a:lstStyle/>
          <a:p>
            <a:r>
              <a:rPr lang="en-US" sz="3200" dirty="0"/>
              <a:t>Currently, we are expanding on the two-site model to include N molecular sites. In this scheme a charge carrier can hop to any of its nearest neighbors. This increases the number of possible sites a charge carrier can hop to from one to six. </a:t>
            </a:r>
          </a:p>
        </p:txBody>
      </p:sp>
      <p:sp>
        <p:nvSpPr>
          <p:cNvPr id="4" name="TextBox 3"/>
          <p:cNvSpPr txBox="1"/>
          <p:nvPr/>
        </p:nvSpPr>
        <p:spPr>
          <a:xfrm>
            <a:off x="2001914" y="27821849"/>
            <a:ext cx="10827764" cy="5016758"/>
          </a:xfrm>
          <a:prstGeom prst="rect">
            <a:avLst/>
          </a:prstGeom>
          <a:noFill/>
        </p:spPr>
        <p:txBody>
          <a:bodyPr wrap="square" rtlCol="0">
            <a:spAutoFit/>
          </a:bodyPr>
          <a:lstStyle/>
          <a:p>
            <a:r>
              <a:rPr lang="en-US" sz="3200" dirty="0"/>
              <a:t>To model this behavior we have created a MATLAB program that describes the conduction of a charge carrier known as a </a:t>
            </a:r>
            <a:r>
              <a:rPr lang="en-US" sz="3200" dirty="0" err="1"/>
              <a:t>polaron</a:t>
            </a:r>
            <a:r>
              <a:rPr lang="en-US" sz="3200" dirty="0"/>
              <a:t> between two molecular sites under the presence of a varying external magnetic field. A </a:t>
            </a:r>
            <a:r>
              <a:rPr lang="en-US" sz="3200" dirty="0" err="1"/>
              <a:t>polaron</a:t>
            </a:r>
            <a:r>
              <a:rPr lang="en-US" sz="3200" dirty="0"/>
              <a:t> is a quasi-particle that consists of an electron and the </a:t>
            </a:r>
            <a:r>
              <a:rPr lang="en-US" sz="3200" dirty="0" err="1"/>
              <a:t>coulombically</a:t>
            </a:r>
            <a:r>
              <a:rPr lang="en-US" sz="3200" dirty="0"/>
              <a:t> attracted lattice of surrounding nuclei. When a two </a:t>
            </a:r>
            <a:r>
              <a:rPr lang="en-US" sz="3200" dirty="0" err="1"/>
              <a:t>polarons</a:t>
            </a:r>
            <a:r>
              <a:rPr lang="en-US" sz="3200" dirty="0"/>
              <a:t> occupy the same site and form a singlet configuration they are referred to as a </a:t>
            </a:r>
            <a:r>
              <a:rPr lang="en-US" sz="3200" dirty="0" err="1"/>
              <a:t>bipolaron</a:t>
            </a:r>
            <a:r>
              <a:rPr lang="en-US" sz="3200" dirty="0"/>
              <a:t>. Thus the conduction of </a:t>
            </a:r>
            <a:r>
              <a:rPr lang="en-US" sz="3200" dirty="0" err="1"/>
              <a:t>polarons</a:t>
            </a:r>
            <a:r>
              <a:rPr lang="en-US" sz="3200" dirty="0"/>
              <a:t> can be thought of as the rate of </a:t>
            </a:r>
            <a:r>
              <a:rPr lang="en-US" sz="3200" dirty="0" err="1"/>
              <a:t>bipolaron</a:t>
            </a:r>
            <a:r>
              <a:rPr lang="en-US" sz="3200" dirty="0"/>
              <a:t> formation. </a:t>
            </a:r>
          </a:p>
          <a:p>
            <a:endParaRPr lang="en-US" sz="3200" dirty="0"/>
          </a:p>
        </p:txBody>
      </p:sp>
      <p:grpSp>
        <p:nvGrpSpPr>
          <p:cNvPr id="42" name="Group 41"/>
          <p:cNvGrpSpPr/>
          <p:nvPr/>
        </p:nvGrpSpPr>
        <p:grpSpPr>
          <a:xfrm>
            <a:off x="5358467" y="24561182"/>
            <a:ext cx="4114660" cy="2444536"/>
            <a:chOff x="-6325722" y="20978990"/>
            <a:chExt cx="4114660" cy="2444536"/>
          </a:xfrm>
        </p:grpSpPr>
        <p:sp>
          <p:nvSpPr>
            <p:cNvPr id="43" name="Rectangle 42"/>
            <p:cNvSpPr/>
            <p:nvPr/>
          </p:nvSpPr>
          <p:spPr>
            <a:xfrm>
              <a:off x="-6325722" y="20978990"/>
              <a:ext cx="4114660" cy="2444536"/>
            </a:xfrm>
            <a:prstGeom prst="rect">
              <a:avLst/>
            </a:prstGeom>
            <a:solidFill>
              <a:schemeClr val="bg1"/>
            </a:solidFill>
            <a:ln>
              <a:solidFill>
                <a:srgbClr val="6B85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5838579" y="21410019"/>
              <a:ext cx="3187683" cy="1667463"/>
              <a:chOff x="675291" y="937889"/>
              <a:chExt cx="3187683" cy="1667463"/>
            </a:xfrm>
          </p:grpSpPr>
          <p:grpSp>
            <p:nvGrpSpPr>
              <p:cNvPr id="46" name="Group 45"/>
              <p:cNvGrpSpPr/>
              <p:nvPr/>
            </p:nvGrpSpPr>
            <p:grpSpPr>
              <a:xfrm>
                <a:off x="1729638" y="1553652"/>
                <a:ext cx="381171" cy="358862"/>
                <a:chOff x="1670191" y="1500995"/>
                <a:chExt cx="494787" cy="465828"/>
              </a:xfrm>
            </p:grpSpPr>
            <p:sp>
              <p:nvSpPr>
                <p:cNvPr id="84" name="Oval 83"/>
                <p:cNvSpPr/>
                <p:nvPr/>
              </p:nvSpPr>
              <p:spPr>
                <a:xfrm>
                  <a:off x="1670191" y="1500995"/>
                  <a:ext cx="494787" cy="465828"/>
                </a:xfrm>
                <a:prstGeom prst="ellipse">
                  <a:avLst/>
                </a:prstGeom>
                <a:solidFill>
                  <a:srgbClr val="FFFF00"/>
                </a:solidFill>
                <a:ln>
                  <a:solidFill>
                    <a:schemeClr val="bg2">
                      <a:lumMod val="75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85" name="Minus 84"/>
                <p:cNvSpPr/>
                <p:nvPr/>
              </p:nvSpPr>
              <p:spPr>
                <a:xfrm>
                  <a:off x="1779644" y="1587260"/>
                  <a:ext cx="274320" cy="274320"/>
                </a:xfrm>
                <a:prstGeom prst="mathMin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48" name="Group 47"/>
              <p:cNvGrpSpPr/>
              <p:nvPr/>
            </p:nvGrpSpPr>
            <p:grpSpPr>
              <a:xfrm>
                <a:off x="1670190" y="2065163"/>
                <a:ext cx="494787" cy="465828"/>
                <a:chOff x="1661647" y="2139349"/>
                <a:chExt cx="494787" cy="465828"/>
              </a:xfrm>
            </p:grpSpPr>
            <p:sp>
              <p:nvSpPr>
                <p:cNvPr id="82" name="Oval 81"/>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3" name="Plus 82"/>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49" name="Group 48"/>
              <p:cNvGrpSpPr/>
              <p:nvPr/>
            </p:nvGrpSpPr>
            <p:grpSpPr>
              <a:xfrm>
                <a:off x="2233298" y="1267255"/>
                <a:ext cx="494787" cy="465828"/>
                <a:chOff x="1661647" y="2139349"/>
                <a:chExt cx="494787" cy="465828"/>
              </a:xfrm>
            </p:grpSpPr>
            <p:sp>
              <p:nvSpPr>
                <p:cNvPr id="80" name="Oval 79"/>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1" name="Plus 80"/>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50" name="Group 49"/>
              <p:cNvGrpSpPr/>
              <p:nvPr/>
            </p:nvGrpSpPr>
            <p:grpSpPr>
              <a:xfrm>
                <a:off x="1161431" y="1831673"/>
                <a:ext cx="494787" cy="465828"/>
                <a:chOff x="1661647" y="2139349"/>
                <a:chExt cx="494787" cy="465828"/>
              </a:xfrm>
            </p:grpSpPr>
            <p:sp>
              <p:nvSpPr>
                <p:cNvPr id="78" name="Oval 77"/>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9" name="Plus 78"/>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51" name="Group 50"/>
              <p:cNvGrpSpPr/>
              <p:nvPr/>
            </p:nvGrpSpPr>
            <p:grpSpPr>
              <a:xfrm>
                <a:off x="1162843" y="1276099"/>
                <a:ext cx="494787" cy="465828"/>
                <a:chOff x="1661647" y="2139349"/>
                <a:chExt cx="494787" cy="465828"/>
              </a:xfrm>
            </p:grpSpPr>
            <p:sp>
              <p:nvSpPr>
                <p:cNvPr id="76" name="Oval 75"/>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7" name="Plus 76"/>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52" name="Group 51"/>
              <p:cNvGrpSpPr/>
              <p:nvPr/>
            </p:nvGrpSpPr>
            <p:grpSpPr>
              <a:xfrm>
                <a:off x="1670191" y="937889"/>
                <a:ext cx="494787" cy="465828"/>
                <a:chOff x="1661647" y="2139349"/>
                <a:chExt cx="494787" cy="465828"/>
              </a:xfrm>
            </p:grpSpPr>
            <p:sp>
              <p:nvSpPr>
                <p:cNvPr id="74" name="Oval 73"/>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5" name="Plus 74"/>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53" name="Group 52"/>
              <p:cNvGrpSpPr/>
              <p:nvPr/>
            </p:nvGrpSpPr>
            <p:grpSpPr>
              <a:xfrm>
                <a:off x="2235275" y="1836069"/>
                <a:ext cx="494787" cy="465828"/>
                <a:chOff x="1661647" y="2139349"/>
                <a:chExt cx="494787" cy="465828"/>
              </a:xfrm>
            </p:grpSpPr>
            <p:sp>
              <p:nvSpPr>
                <p:cNvPr id="72" name="Oval 71"/>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3" name="Plus 72"/>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54" name="Group 53"/>
              <p:cNvGrpSpPr/>
              <p:nvPr/>
            </p:nvGrpSpPr>
            <p:grpSpPr>
              <a:xfrm>
                <a:off x="2758005" y="1019380"/>
                <a:ext cx="494787" cy="465828"/>
                <a:chOff x="1661647" y="2139349"/>
                <a:chExt cx="494787" cy="465828"/>
              </a:xfrm>
            </p:grpSpPr>
            <p:sp>
              <p:nvSpPr>
                <p:cNvPr id="70" name="Oval 69"/>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1" name="Plus 70"/>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55" name="Group 54"/>
              <p:cNvGrpSpPr/>
              <p:nvPr/>
            </p:nvGrpSpPr>
            <p:grpSpPr>
              <a:xfrm>
                <a:off x="2758005" y="2135904"/>
                <a:ext cx="494787" cy="465828"/>
                <a:chOff x="1661647" y="2139349"/>
                <a:chExt cx="494787" cy="465828"/>
              </a:xfrm>
            </p:grpSpPr>
            <p:sp>
              <p:nvSpPr>
                <p:cNvPr id="68" name="Oval 67"/>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9" name="Plus 68"/>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56" name="Group 55"/>
              <p:cNvGrpSpPr/>
              <p:nvPr/>
            </p:nvGrpSpPr>
            <p:grpSpPr>
              <a:xfrm>
                <a:off x="3368187" y="1019380"/>
                <a:ext cx="494787" cy="465828"/>
                <a:chOff x="1661647" y="2139349"/>
                <a:chExt cx="494787" cy="465828"/>
              </a:xfrm>
            </p:grpSpPr>
            <p:sp>
              <p:nvSpPr>
                <p:cNvPr id="66" name="Oval 65"/>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7" name="Plus 66"/>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57" name="Group 56"/>
              <p:cNvGrpSpPr/>
              <p:nvPr/>
            </p:nvGrpSpPr>
            <p:grpSpPr>
              <a:xfrm>
                <a:off x="3368187" y="2134918"/>
                <a:ext cx="494787" cy="465828"/>
                <a:chOff x="1661647" y="2139349"/>
                <a:chExt cx="494787" cy="465828"/>
              </a:xfrm>
            </p:grpSpPr>
            <p:sp>
              <p:nvSpPr>
                <p:cNvPr id="64" name="Oval 63"/>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5" name="Plus 64"/>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58" name="Group 57"/>
              <p:cNvGrpSpPr/>
              <p:nvPr/>
            </p:nvGrpSpPr>
            <p:grpSpPr>
              <a:xfrm>
                <a:off x="675291" y="1023986"/>
                <a:ext cx="494787" cy="465828"/>
                <a:chOff x="1661647" y="2139349"/>
                <a:chExt cx="494787" cy="465828"/>
              </a:xfrm>
            </p:grpSpPr>
            <p:sp>
              <p:nvSpPr>
                <p:cNvPr id="62" name="Oval 61"/>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3" name="Plus 62"/>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59" name="Group 58"/>
              <p:cNvGrpSpPr/>
              <p:nvPr/>
            </p:nvGrpSpPr>
            <p:grpSpPr>
              <a:xfrm>
                <a:off x="675291" y="2139524"/>
                <a:ext cx="494787" cy="465828"/>
                <a:chOff x="1661647" y="2139349"/>
                <a:chExt cx="494787" cy="465828"/>
              </a:xfrm>
            </p:grpSpPr>
            <p:sp>
              <p:nvSpPr>
                <p:cNvPr id="60" name="Oval 59"/>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1" name="Plus 60"/>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grpSp>
      <p:grpSp>
        <p:nvGrpSpPr>
          <p:cNvPr id="86" name="Group 85"/>
          <p:cNvGrpSpPr/>
          <p:nvPr/>
        </p:nvGrpSpPr>
        <p:grpSpPr>
          <a:xfrm>
            <a:off x="4434938" y="32692278"/>
            <a:ext cx="5961717" cy="2597514"/>
            <a:chOff x="-6923315" y="25846301"/>
            <a:chExt cx="5961717" cy="2597514"/>
          </a:xfrm>
        </p:grpSpPr>
        <p:sp>
          <p:nvSpPr>
            <p:cNvPr id="87" name="Rectangle 86"/>
            <p:cNvSpPr/>
            <p:nvPr/>
          </p:nvSpPr>
          <p:spPr>
            <a:xfrm>
              <a:off x="-6923315" y="25846301"/>
              <a:ext cx="5961717" cy="2597514"/>
            </a:xfrm>
            <a:prstGeom prst="rect">
              <a:avLst/>
            </a:prstGeom>
            <a:solidFill>
              <a:schemeClr val="bg1"/>
            </a:solidFill>
            <a:ln>
              <a:solidFill>
                <a:srgbClr val="6B85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8" name="Group 87"/>
            <p:cNvGrpSpPr/>
            <p:nvPr/>
          </p:nvGrpSpPr>
          <p:grpSpPr>
            <a:xfrm>
              <a:off x="-6390748" y="26258821"/>
              <a:ext cx="4894940" cy="1668449"/>
              <a:chOff x="60985" y="2870220"/>
              <a:chExt cx="4894940" cy="1668449"/>
            </a:xfrm>
          </p:grpSpPr>
          <p:grpSp>
            <p:nvGrpSpPr>
              <p:cNvPr id="89" name="Group 88"/>
              <p:cNvGrpSpPr/>
              <p:nvPr/>
            </p:nvGrpSpPr>
            <p:grpSpPr>
              <a:xfrm>
                <a:off x="1729638" y="3485983"/>
                <a:ext cx="381171" cy="358862"/>
                <a:chOff x="1670191" y="1500995"/>
                <a:chExt cx="494787" cy="465828"/>
              </a:xfrm>
            </p:grpSpPr>
            <p:sp>
              <p:nvSpPr>
                <p:cNvPr id="147" name="Oval 146"/>
                <p:cNvSpPr/>
                <p:nvPr/>
              </p:nvSpPr>
              <p:spPr>
                <a:xfrm>
                  <a:off x="1670191" y="1500995"/>
                  <a:ext cx="494787" cy="465828"/>
                </a:xfrm>
                <a:prstGeom prst="ellipse">
                  <a:avLst/>
                </a:prstGeom>
                <a:solidFill>
                  <a:srgbClr val="FFFF00"/>
                </a:solidFill>
                <a:ln>
                  <a:solidFill>
                    <a:schemeClr val="bg2">
                      <a:lumMod val="75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48" name="Minus 147"/>
                <p:cNvSpPr/>
                <p:nvPr/>
              </p:nvSpPr>
              <p:spPr>
                <a:xfrm>
                  <a:off x="1779644" y="1587260"/>
                  <a:ext cx="274320" cy="274320"/>
                </a:xfrm>
                <a:prstGeom prst="mathMin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90" name="Group 89"/>
              <p:cNvGrpSpPr/>
              <p:nvPr/>
            </p:nvGrpSpPr>
            <p:grpSpPr>
              <a:xfrm>
                <a:off x="1678953" y="3998440"/>
                <a:ext cx="494787" cy="465828"/>
                <a:chOff x="1661647" y="2139349"/>
                <a:chExt cx="494787" cy="465828"/>
              </a:xfrm>
            </p:grpSpPr>
            <p:sp>
              <p:nvSpPr>
                <p:cNvPr id="145" name="Oval 144"/>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46" name="Plus 145"/>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91" name="Group 90"/>
              <p:cNvGrpSpPr/>
              <p:nvPr/>
            </p:nvGrpSpPr>
            <p:grpSpPr>
              <a:xfrm>
                <a:off x="2233298" y="3199586"/>
                <a:ext cx="494787" cy="465828"/>
                <a:chOff x="1661647" y="2139349"/>
                <a:chExt cx="494787" cy="465828"/>
              </a:xfrm>
            </p:grpSpPr>
            <p:sp>
              <p:nvSpPr>
                <p:cNvPr id="143" name="Oval 142"/>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44" name="Plus 143"/>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92" name="Group 91"/>
              <p:cNvGrpSpPr/>
              <p:nvPr/>
            </p:nvGrpSpPr>
            <p:grpSpPr>
              <a:xfrm>
                <a:off x="1166531" y="3765526"/>
                <a:ext cx="494787" cy="465828"/>
                <a:chOff x="1661647" y="2139349"/>
                <a:chExt cx="494787" cy="465828"/>
              </a:xfrm>
            </p:grpSpPr>
            <p:sp>
              <p:nvSpPr>
                <p:cNvPr id="141" name="Oval 140"/>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42" name="Plus 141"/>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93" name="Group 92"/>
              <p:cNvGrpSpPr/>
              <p:nvPr/>
            </p:nvGrpSpPr>
            <p:grpSpPr>
              <a:xfrm>
                <a:off x="1172002" y="3199586"/>
                <a:ext cx="494787" cy="465828"/>
                <a:chOff x="1661647" y="2139349"/>
                <a:chExt cx="494787" cy="465828"/>
              </a:xfrm>
            </p:grpSpPr>
            <p:sp>
              <p:nvSpPr>
                <p:cNvPr id="139" name="Oval 138"/>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40" name="Plus 139"/>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94" name="Group 93"/>
              <p:cNvGrpSpPr/>
              <p:nvPr/>
            </p:nvGrpSpPr>
            <p:grpSpPr>
              <a:xfrm>
                <a:off x="1670191" y="2870220"/>
                <a:ext cx="494787" cy="465828"/>
                <a:chOff x="1661647" y="2139349"/>
                <a:chExt cx="494787" cy="465828"/>
              </a:xfrm>
            </p:grpSpPr>
            <p:sp>
              <p:nvSpPr>
                <p:cNvPr id="137" name="Oval 136"/>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38" name="Plus 137"/>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95" name="Group 94"/>
              <p:cNvGrpSpPr/>
              <p:nvPr/>
            </p:nvGrpSpPr>
            <p:grpSpPr>
              <a:xfrm>
                <a:off x="2226204" y="3764580"/>
                <a:ext cx="494787" cy="465828"/>
                <a:chOff x="1661647" y="2139349"/>
                <a:chExt cx="494787" cy="465828"/>
              </a:xfrm>
            </p:grpSpPr>
            <p:sp>
              <p:nvSpPr>
                <p:cNvPr id="135" name="Oval 134"/>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36" name="Plus 135"/>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96" name="Group 95"/>
              <p:cNvGrpSpPr/>
              <p:nvPr/>
            </p:nvGrpSpPr>
            <p:grpSpPr>
              <a:xfrm>
                <a:off x="2758946" y="2870220"/>
                <a:ext cx="494787" cy="465828"/>
                <a:chOff x="1661647" y="2139349"/>
                <a:chExt cx="494787" cy="465828"/>
              </a:xfrm>
            </p:grpSpPr>
            <p:sp>
              <p:nvSpPr>
                <p:cNvPr id="133" name="Oval 132"/>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34" name="Plus 133"/>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97" name="Group 96"/>
              <p:cNvGrpSpPr/>
              <p:nvPr/>
            </p:nvGrpSpPr>
            <p:grpSpPr>
              <a:xfrm>
                <a:off x="2758005" y="3998440"/>
                <a:ext cx="494787" cy="465828"/>
                <a:chOff x="1661647" y="2139349"/>
                <a:chExt cx="494787" cy="465828"/>
              </a:xfrm>
            </p:grpSpPr>
            <p:sp>
              <p:nvSpPr>
                <p:cNvPr id="131" name="Oval 130"/>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32" name="Plus 131"/>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98" name="Group 97"/>
              <p:cNvGrpSpPr/>
              <p:nvPr/>
            </p:nvGrpSpPr>
            <p:grpSpPr>
              <a:xfrm>
                <a:off x="3345645" y="3200838"/>
                <a:ext cx="494787" cy="465828"/>
                <a:chOff x="1661647" y="2139349"/>
                <a:chExt cx="494787" cy="465828"/>
              </a:xfrm>
            </p:grpSpPr>
            <p:sp>
              <p:nvSpPr>
                <p:cNvPr id="129" name="Oval 128"/>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30" name="Plus 129"/>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99" name="Group 98"/>
              <p:cNvGrpSpPr/>
              <p:nvPr/>
            </p:nvGrpSpPr>
            <p:grpSpPr>
              <a:xfrm>
                <a:off x="3345158" y="3771735"/>
                <a:ext cx="494787" cy="465828"/>
                <a:chOff x="1661647" y="2139349"/>
                <a:chExt cx="494787" cy="465828"/>
              </a:xfrm>
            </p:grpSpPr>
            <p:sp>
              <p:nvSpPr>
                <p:cNvPr id="127" name="Oval 126"/>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28" name="Plus 127"/>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100" name="Group 99"/>
              <p:cNvGrpSpPr/>
              <p:nvPr/>
            </p:nvGrpSpPr>
            <p:grpSpPr>
              <a:xfrm>
                <a:off x="675291" y="2956317"/>
                <a:ext cx="494787" cy="465828"/>
                <a:chOff x="1661647" y="2139349"/>
                <a:chExt cx="494787" cy="465828"/>
              </a:xfrm>
            </p:grpSpPr>
            <p:sp>
              <p:nvSpPr>
                <p:cNvPr id="125" name="Oval 124"/>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26" name="Plus 125"/>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101" name="Group 100"/>
              <p:cNvGrpSpPr/>
              <p:nvPr/>
            </p:nvGrpSpPr>
            <p:grpSpPr>
              <a:xfrm>
                <a:off x="675291" y="4071855"/>
                <a:ext cx="494787" cy="465828"/>
                <a:chOff x="1661647" y="2139349"/>
                <a:chExt cx="494787" cy="465828"/>
              </a:xfrm>
            </p:grpSpPr>
            <p:sp>
              <p:nvSpPr>
                <p:cNvPr id="123" name="Oval 122"/>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24" name="Plus 123"/>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102" name="Group 101"/>
              <p:cNvGrpSpPr/>
              <p:nvPr/>
            </p:nvGrpSpPr>
            <p:grpSpPr>
              <a:xfrm>
                <a:off x="2849079" y="3478672"/>
                <a:ext cx="381171" cy="358862"/>
                <a:chOff x="1670191" y="1500995"/>
                <a:chExt cx="494787" cy="465828"/>
              </a:xfrm>
            </p:grpSpPr>
            <p:sp>
              <p:nvSpPr>
                <p:cNvPr id="121" name="Oval 120"/>
                <p:cNvSpPr/>
                <p:nvPr/>
              </p:nvSpPr>
              <p:spPr>
                <a:xfrm>
                  <a:off x="1670191" y="1500995"/>
                  <a:ext cx="494787" cy="465828"/>
                </a:xfrm>
                <a:prstGeom prst="ellipse">
                  <a:avLst/>
                </a:prstGeom>
                <a:solidFill>
                  <a:srgbClr val="FFFF00"/>
                </a:solidFill>
                <a:ln>
                  <a:solidFill>
                    <a:schemeClr val="bg2">
                      <a:lumMod val="75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22" name="Minus 121"/>
                <p:cNvSpPr/>
                <p:nvPr/>
              </p:nvSpPr>
              <p:spPr>
                <a:xfrm>
                  <a:off x="1779644" y="1587260"/>
                  <a:ext cx="274320" cy="274320"/>
                </a:xfrm>
                <a:prstGeom prst="mathMin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103" name="Group 102"/>
              <p:cNvGrpSpPr/>
              <p:nvPr/>
            </p:nvGrpSpPr>
            <p:grpSpPr>
              <a:xfrm>
                <a:off x="60985" y="2956317"/>
                <a:ext cx="494787" cy="465828"/>
                <a:chOff x="1661647" y="2139349"/>
                <a:chExt cx="494787" cy="465828"/>
              </a:xfrm>
            </p:grpSpPr>
            <p:sp>
              <p:nvSpPr>
                <p:cNvPr id="119" name="Oval 118"/>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20" name="Plus 119"/>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104" name="Group 103"/>
              <p:cNvGrpSpPr/>
              <p:nvPr/>
            </p:nvGrpSpPr>
            <p:grpSpPr>
              <a:xfrm>
                <a:off x="60985" y="4071855"/>
                <a:ext cx="494787" cy="465828"/>
                <a:chOff x="1661647" y="2139349"/>
                <a:chExt cx="494787" cy="465828"/>
              </a:xfrm>
            </p:grpSpPr>
            <p:sp>
              <p:nvSpPr>
                <p:cNvPr id="117" name="Oval 116"/>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8" name="Plus 117"/>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105" name="Group 104"/>
              <p:cNvGrpSpPr/>
              <p:nvPr/>
            </p:nvGrpSpPr>
            <p:grpSpPr>
              <a:xfrm>
                <a:off x="3850956" y="2956317"/>
                <a:ext cx="494787" cy="465828"/>
                <a:chOff x="1661647" y="2139349"/>
                <a:chExt cx="494787" cy="465828"/>
              </a:xfrm>
            </p:grpSpPr>
            <p:sp>
              <p:nvSpPr>
                <p:cNvPr id="115" name="Oval 114"/>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6" name="Plus 115"/>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106" name="Group 105"/>
              <p:cNvGrpSpPr/>
              <p:nvPr/>
            </p:nvGrpSpPr>
            <p:grpSpPr>
              <a:xfrm>
                <a:off x="3850956" y="4072841"/>
                <a:ext cx="494787" cy="465828"/>
                <a:chOff x="1661647" y="2139349"/>
                <a:chExt cx="494787" cy="465828"/>
              </a:xfrm>
            </p:grpSpPr>
            <p:sp>
              <p:nvSpPr>
                <p:cNvPr id="113" name="Oval 112"/>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4" name="Plus 113"/>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107" name="Group 106"/>
              <p:cNvGrpSpPr/>
              <p:nvPr/>
            </p:nvGrpSpPr>
            <p:grpSpPr>
              <a:xfrm>
                <a:off x="4461138" y="2956317"/>
                <a:ext cx="494787" cy="465828"/>
                <a:chOff x="1661647" y="2139349"/>
                <a:chExt cx="494787" cy="465828"/>
              </a:xfrm>
            </p:grpSpPr>
            <p:sp>
              <p:nvSpPr>
                <p:cNvPr id="111" name="Oval 110"/>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2" name="Plus 111"/>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108" name="Group 107"/>
              <p:cNvGrpSpPr/>
              <p:nvPr/>
            </p:nvGrpSpPr>
            <p:grpSpPr>
              <a:xfrm>
                <a:off x="4461138" y="4071855"/>
                <a:ext cx="494787" cy="465828"/>
                <a:chOff x="1661647" y="2139349"/>
                <a:chExt cx="494787" cy="465828"/>
              </a:xfrm>
            </p:grpSpPr>
            <p:sp>
              <p:nvSpPr>
                <p:cNvPr id="109" name="Oval 108"/>
                <p:cNvSpPr/>
                <p:nvPr/>
              </p:nvSpPr>
              <p:spPr>
                <a:xfrm>
                  <a:off x="1661647" y="2139349"/>
                  <a:ext cx="494787" cy="465828"/>
                </a:xfrm>
                <a:prstGeom prst="ellipse">
                  <a:avLst/>
                </a:prstGeom>
                <a:solidFill>
                  <a:srgbClr val="F04320"/>
                </a:solidFill>
                <a:ln>
                  <a:solidFill>
                    <a:srgbClr val="DA4F1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0" name="Plus 109"/>
                <p:cNvSpPr/>
                <p:nvPr/>
              </p:nvSpPr>
              <p:spPr>
                <a:xfrm>
                  <a:off x="1777042" y="2234157"/>
                  <a:ext cx="274320" cy="27432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grpSp>
      <p:sp>
        <p:nvSpPr>
          <p:cNvPr id="149" name="TextBox 148"/>
          <p:cNvSpPr txBox="1"/>
          <p:nvPr/>
        </p:nvSpPr>
        <p:spPr>
          <a:xfrm>
            <a:off x="4832840" y="35439727"/>
            <a:ext cx="5165912" cy="461665"/>
          </a:xfrm>
          <a:prstGeom prst="rect">
            <a:avLst/>
          </a:prstGeom>
          <a:noFill/>
        </p:spPr>
        <p:txBody>
          <a:bodyPr wrap="square" rtlCol="0">
            <a:spAutoFit/>
          </a:bodyPr>
          <a:lstStyle/>
          <a:p>
            <a:pPr algn="ctr"/>
            <a:r>
              <a:rPr lang="en-US" sz="2400" dirty="0" err="1">
                <a:latin typeface="+mj-lt"/>
              </a:rPr>
              <a:t>Bipolaron</a:t>
            </a:r>
            <a:endParaRPr lang="en-US" sz="2400" dirty="0">
              <a:latin typeface="+mj-lt"/>
            </a:endParaRPr>
          </a:p>
        </p:txBody>
      </p:sp>
      <p:grpSp>
        <p:nvGrpSpPr>
          <p:cNvPr id="150" name="Group 149"/>
          <p:cNvGrpSpPr/>
          <p:nvPr/>
        </p:nvGrpSpPr>
        <p:grpSpPr>
          <a:xfrm>
            <a:off x="14526595" y="11388446"/>
            <a:ext cx="12962894" cy="4924583"/>
            <a:chOff x="14752042" y="12980043"/>
            <a:chExt cx="12962894" cy="4924583"/>
          </a:xfrm>
        </p:grpSpPr>
        <p:grpSp>
          <p:nvGrpSpPr>
            <p:cNvPr id="151" name="Group 150"/>
            <p:cNvGrpSpPr/>
            <p:nvPr/>
          </p:nvGrpSpPr>
          <p:grpSpPr>
            <a:xfrm>
              <a:off x="14752042" y="12980043"/>
              <a:ext cx="6208478" cy="4879388"/>
              <a:chOff x="3827961" y="18904745"/>
              <a:chExt cx="6208478" cy="4879388"/>
            </a:xfrm>
          </p:grpSpPr>
          <p:sp>
            <p:nvSpPr>
              <p:cNvPr id="168" name="Rectangle 167"/>
              <p:cNvSpPr/>
              <p:nvPr/>
            </p:nvSpPr>
            <p:spPr>
              <a:xfrm>
                <a:off x="3827961" y="18904745"/>
                <a:ext cx="6208478" cy="4879388"/>
              </a:xfrm>
              <a:prstGeom prst="rect">
                <a:avLst/>
              </a:prstGeom>
              <a:solidFill>
                <a:schemeClr val="bg1"/>
              </a:solidFill>
              <a:ln>
                <a:solidFill>
                  <a:srgbClr val="6B85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9" name="Group 168"/>
              <p:cNvGrpSpPr/>
              <p:nvPr/>
            </p:nvGrpSpPr>
            <p:grpSpPr>
              <a:xfrm>
                <a:off x="4597010" y="19267799"/>
                <a:ext cx="4670379" cy="4153280"/>
                <a:chOff x="1949331" y="1314009"/>
                <a:chExt cx="4670379" cy="4153280"/>
              </a:xfrm>
            </p:grpSpPr>
            <p:grpSp>
              <p:nvGrpSpPr>
                <p:cNvPr id="170" name="Group 169"/>
                <p:cNvGrpSpPr/>
                <p:nvPr/>
              </p:nvGrpSpPr>
              <p:grpSpPr>
                <a:xfrm>
                  <a:off x="1949331" y="1314009"/>
                  <a:ext cx="4670379" cy="4153280"/>
                  <a:chOff x="1949331" y="1314009"/>
                  <a:chExt cx="4670379" cy="4153280"/>
                </a:xfrm>
              </p:grpSpPr>
              <p:cxnSp>
                <p:nvCxnSpPr>
                  <p:cNvPr id="173" name="Straight Arrow Connector 172"/>
                  <p:cNvCxnSpPr/>
                  <p:nvPr/>
                </p:nvCxnSpPr>
                <p:spPr>
                  <a:xfrm flipH="1" flipV="1">
                    <a:off x="2485623" y="1931831"/>
                    <a:ext cx="689020" cy="1571220"/>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cxnSp>
                <p:nvCxnSpPr>
                  <p:cNvPr id="174" name="Straight Arrow Connector 173"/>
                  <p:cNvCxnSpPr/>
                  <p:nvPr/>
                </p:nvCxnSpPr>
                <p:spPr>
                  <a:xfrm rot="20460000" flipH="1">
                    <a:off x="6215100" y="3887025"/>
                    <a:ext cx="0" cy="1371600"/>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75" name="Oval 174"/>
                  <p:cNvSpPr/>
                  <p:nvPr/>
                </p:nvSpPr>
                <p:spPr>
                  <a:xfrm>
                    <a:off x="5660233" y="3310078"/>
                    <a:ext cx="886968" cy="88696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76" name="Straight Arrow Connector 175"/>
                  <p:cNvCxnSpPr/>
                  <p:nvPr/>
                </p:nvCxnSpPr>
                <p:spPr>
                  <a:xfrm flipH="1">
                    <a:off x="5751674" y="3896069"/>
                    <a:ext cx="365760" cy="1571220"/>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177" name="Oval 176"/>
                  <p:cNvSpPr/>
                  <p:nvPr/>
                </p:nvSpPr>
                <p:spPr>
                  <a:xfrm rot="20136465">
                    <a:off x="2092880" y="2216812"/>
                    <a:ext cx="1165539" cy="328497"/>
                  </a:xfrm>
                  <a:prstGeom prst="ellipse">
                    <a:avLst/>
                  </a:prstGeom>
                  <a:noFill/>
                  <a:ln w="28575">
                    <a:solidFill>
                      <a:srgbClr val="FF0000"/>
                    </a:solidFill>
                    <a:prstDash val="sys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178" name="Straight Arrow Connector 177"/>
                  <p:cNvCxnSpPr/>
                  <p:nvPr/>
                </p:nvCxnSpPr>
                <p:spPr>
                  <a:xfrm rot="300000" flipH="1" flipV="1">
                    <a:off x="3148886" y="2101108"/>
                    <a:ext cx="0" cy="1371600"/>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79" name="Oval 178"/>
                  <p:cNvSpPr/>
                  <p:nvPr/>
                </p:nvSpPr>
                <p:spPr>
                  <a:xfrm rot="1028616">
                    <a:off x="5302448" y="4846162"/>
                    <a:ext cx="1165539" cy="328497"/>
                  </a:xfrm>
                  <a:prstGeom prst="ellipse">
                    <a:avLst/>
                  </a:prstGeom>
                  <a:noFill/>
                  <a:ln w="28575">
                    <a:solidFill>
                      <a:srgbClr val="FF0000"/>
                    </a:solidFill>
                    <a:prstDash val="sys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0" name="Oval 179"/>
                  <p:cNvSpPr/>
                  <p:nvPr/>
                </p:nvSpPr>
                <p:spPr>
                  <a:xfrm>
                    <a:off x="2704280" y="3261399"/>
                    <a:ext cx="888893" cy="888893"/>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81" name="TextBox 180"/>
                      <p:cNvSpPr txBox="1"/>
                      <p:nvPr/>
                    </p:nvSpPr>
                    <p:spPr>
                      <a:xfrm>
                        <a:off x="2659371" y="3219718"/>
                        <a:ext cx="1004553" cy="830997"/>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4800" i="1" smtClean="0">
                                  <a:solidFill>
                                    <a:schemeClr val="bg1"/>
                                  </a:solidFill>
                                  <a:latin typeface="Cambria Math" panose="02040503050406030204" pitchFamily="18" charset="0"/>
                                  <a:ea typeface="Cambria Math" panose="02040503050406030204" pitchFamily="18" charset="0"/>
                                </a:rPr>
                                <m:t>𝛼</m:t>
                              </m:r>
                            </m:oMath>
                          </m:oMathPara>
                        </a14:m>
                        <a:endParaRPr lang="en-US" sz="3800" dirty="0">
                          <a:solidFill>
                            <a:schemeClr val="bg1"/>
                          </a:solidFill>
                        </a:endParaRPr>
                      </a:p>
                    </p:txBody>
                  </p:sp>
                </mc:Choice>
                <mc:Fallback xmlns="">
                  <p:sp>
                    <p:nvSpPr>
                      <p:cNvPr id="161" name="TextBox 160"/>
                      <p:cNvSpPr txBox="1">
                        <a:spLocks noRot="1" noChangeAspect="1" noMove="1" noResize="1" noEditPoints="1" noAdjustHandles="1" noChangeArrowheads="1" noChangeShapeType="1" noTextEdit="1"/>
                      </p:cNvSpPr>
                      <p:nvPr/>
                    </p:nvSpPr>
                    <p:spPr>
                      <a:xfrm>
                        <a:off x="2659371" y="3219718"/>
                        <a:ext cx="1004553" cy="830997"/>
                      </a:xfrm>
                      <a:prstGeom prst="rect">
                        <a:avLst/>
                      </a:prstGeom>
                      <a:blipFill rotWithShape="0">
                        <a:blip r:embed="rId9"/>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2" name="TextBox 181"/>
                      <p:cNvSpPr txBox="1"/>
                      <p:nvPr/>
                    </p:nvSpPr>
                    <p:spPr>
                      <a:xfrm>
                        <a:off x="1949331" y="1314009"/>
                        <a:ext cx="1004553" cy="646331"/>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3600" b="0" i="1" smtClean="0">
                                      <a:solidFill>
                                        <a:schemeClr val="tx1"/>
                                      </a:solidFill>
                                      <a:latin typeface="Cambria Math" panose="02040503050406030204" pitchFamily="18" charset="0"/>
                                      <a:ea typeface="Cambria Math" panose="02040503050406030204" pitchFamily="18" charset="0"/>
                                    </a:rPr>
                                  </m:ctrlPr>
                                </m:sSubPr>
                                <m:e>
                                  <m:r>
                                    <a:rPr lang="en-US" sz="3600" b="0" i="1" smtClean="0">
                                      <a:solidFill>
                                        <a:schemeClr val="tx1"/>
                                      </a:solidFill>
                                      <a:latin typeface="Cambria Math" panose="02040503050406030204" pitchFamily="18" charset="0"/>
                                      <a:ea typeface="Cambria Math" panose="02040503050406030204" pitchFamily="18" charset="0"/>
                                    </a:rPr>
                                    <m:t>𝐵</m:t>
                                  </m:r>
                                </m:e>
                                <m:sub>
                                  <m:r>
                                    <a:rPr lang="en-US" sz="3600" b="0" i="1" smtClean="0">
                                      <a:solidFill>
                                        <a:schemeClr val="tx1"/>
                                      </a:solidFill>
                                      <a:latin typeface="Cambria Math" panose="02040503050406030204" pitchFamily="18" charset="0"/>
                                      <a:ea typeface="Cambria Math" panose="02040503050406030204" pitchFamily="18" charset="0"/>
                                    </a:rPr>
                                    <m:t>𝑙𝑜𝑐𝑎𝑙</m:t>
                                  </m:r>
                                </m:sub>
                              </m:sSub>
                            </m:oMath>
                          </m:oMathPara>
                        </a14:m>
                        <a:endParaRPr lang="en-US" sz="3800" dirty="0">
                          <a:solidFill>
                            <a:schemeClr val="tx1"/>
                          </a:solidFill>
                        </a:endParaRPr>
                      </a:p>
                    </p:txBody>
                  </p:sp>
                </mc:Choice>
                <mc:Fallback xmlns="">
                  <p:sp>
                    <p:nvSpPr>
                      <p:cNvPr id="162" name="TextBox 161"/>
                      <p:cNvSpPr txBox="1">
                        <a:spLocks noRot="1" noChangeAspect="1" noMove="1" noResize="1" noEditPoints="1" noAdjustHandles="1" noChangeArrowheads="1" noChangeShapeType="1" noTextEdit="1"/>
                      </p:cNvSpPr>
                      <p:nvPr/>
                    </p:nvSpPr>
                    <p:spPr>
                      <a:xfrm>
                        <a:off x="1949331" y="1314009"/>
                        <a:ext cx="1004553" cy="646331"/>
                      </a:xfrm>
                      <a:prstGeom prst="rect">
                        <a:avLst/>
                      </a:prstGeom>
                      <a:blipFill rotWithShape="0">
                        <a:blip r:embed="rId10"/>
                        <a:stretch>
                          <a:fillRect r="-16364"/>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3" name="TextBox 182"/>
                      <p:cNvSpPr txBox="1"/>
                      <p:nvPr/>
                    </p:nvSpPr>
                    <p:spPr>
                      <a:xfrm>
                        <a:off x="3308248" y="1931831"/>
                        <a:ext cx="1004553" cy="646331"/>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3600" b="0" i="1" smtClean="0">
                                  <a:solidFill>
                                    <a:schemeClr val="tx1"/>
                                  </a:solidFill>
                                  <a:latin typeface="Cambria Math" panose="02040503050406030204" pitchFamily="18" charset="0"/>
                                </a:rPr>
                                <m:t>𝑆</m:t>
                              </m:r>
                            </m:oMath>
                          </m:oMathPara>
                        </a14:m>
                        <a:endParaRPr lang="en-US" sz="3600" dirty="0">
                          <a:solidFill>
                            <a:schemeClr val="tx1"/>
                          </a:solidFill>
                        </a:endParaRPr>
                      </a:p>
                    </p:txBody>
                  </p:sp>
                </mc:Choice>
                <mc:Fallback xmlns="">
                  <p:sp>
                    <p:nvSpPr>
                      <p:cNvPr id="163" name="TextBox 162"/>
                      <p:cNvSpPr txBox="1">
                        <a:spLocks noRot="1" noChangeAspect="1" noMove="1" noResize="1" noEditPoints="1" noAdjustHandles="1" noChangeArrowheads="1" noChangeShapeType="1" noTextEdit="1"/>
                      </p:cNvSpPr>
                      <p:nvPr/>
                    </p:nvSpPr>
                    <p:spPr>
                      <a:xfrm>
                        <a:off x="3308248" y="1931831"/>
                        <a:ext cx="1004553" cy="646331"/>
                      </a:xfrm>
                      <a:prstGeom prst="rect">
                        <a:avLst/>
                      </a:prstGeom>
                      <a:blipFill rotWithShape="0">
                        <a:blip r:embed="rId11"/>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4" name="TextBox 183"/>
                      <p:cNvSpPr txBox="1"/>
                      <p:nvPr/>
                    </p:nvSpPr>
                    <p:spPr>
                      <a:xfrm>
                        <a:off x="5615157" y="3319295"/>
                        <a:ext cx="1004553" cy="830997"/>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4800" i="1" smtClean="0">
                                  <a:solidFill>
                                    <a:schemeClr val="bg1"/>
                                  </a:solidFill>
                                  <a:latin typeface="Cambria Math" panose="02040503050406030204" pitchFamily="18" charset="0"/>
                                  <a:ea typeface="Cambria Math" panose="02040503050406030204" pitchFamily="18" charset="0"/>
                                </a:rPr>
                                <m:t>𝛽</m:t>
                              </m:r>
                            </m:oMath>
                          </m:oMathPara>
                        </a14:m>
                        <a:endParaRPr lang="en-US" sz="3800" dirty="0">
                          <a:solidFill>
                            <a:schemeClr val="bg1"/>
                          </a:solidFill>
                        </a:endParaRPr>
                      </a:p>
                    </p:txBody>
                  </p:sp>
                </mc:Choice>
                <mc:Fallback xmlns="">
                  <p:sp>
                    <p:nvSpPr>
                      <p:cNvPr id="164" name="TextBox 163"/>
                      <p:cNvSpPr txBox="1">
                        <a:spLocks noRot="1" noChangeAspect="1" noMove="1" noResize="1" noEditPoints="1" noAdjustHandles="1" noChangeArrowheads="1" noChangeShapeType="1" noTextEdit="1"/>
                      </p:cNvSpPr>
                      <p:nvPr/>
                    </p:nvSpPr>
                    <p:spPr>
                      <a:xfrm>
                        <a:off x="5615157" y="3319295"/>
                        <a:ext cx="1004553" cy="830997"/>
                      </a:xfrm>
                      <a:prstGeom prst="rect">
                        <a:avLst/>
                      </a:prstGeom>
                      <a:blipFill rotWithShape="0">
                        <a:blip r:embed="rId12"/>
                        <a:stretch>
                          <a:fillRect/>
                        </a:stretch>
                      </a:blipFill>
                      <a:ln>
                        <a:noFill/>
                      </a:ln>
                    </p:spPr>
                    <p:txBody>
                      <a:bodyPr/>
                      <a:lstStyle/>
                      <a:p>
                        <a:r>
                          <a:rPr lang="en-US">
                            <a:noFill/>
                          </a:rPr>
                          <a:t> </a:t>
                        </a:r>
                      </a:p>
                    </p:txBody>
                  </p:sp>
                </mc:Fallback>
              </mc:AlternateContent>
            </p:grpSp>
            <p:cxnSp>
              <p:nvCxnSpPr>
                <p:cNvPr id="171" name="Straight Arrow Connector 170"/>
                <p:cNvCxnSpPr/>
                <p:nvPr/>
              </p:nvCxnSpPr>
              <p:spPr>
                <a:xfrm flipH="1" flipV="1">
                  <a:off x="2486503" y="1933572"/>
                  <a:ext cx="203541" cy="464149"/>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cxnSp>
              <p:nvCxnSpPr>
                <p:cNvPr id="172" name="Straight Arrow Connector 171"/>
                <p:cNvCxnSpPr/>
                <p:nvPr/>
              </p:nvCxnSpPr>
              <p:spPr>
                <a:xfrm flipH="1">
                  <a:off x="5749836" y="4963107"/>
                  <a:ext cx="116942" cy="502354"/>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grpSp>
        </p:grpSp>
        <p:sp>
          <p:nvSpPr>
            <p:cNvPr id="152" name="Rectangle 151"/>
            <p:cNvSpPr/>
            <p:nvPr/>
          </p:nvSpPr>
          <p:spPr>
            <a:xfrm>
              <a:off x="21506458" y="12980043"/>
              <a:ext cx="6208478" cy="4924583"/>
            </a:xfrm>
            <a:prstGeom prst="rect">
              <a:avLst/>
            </a:prstGeom>
            <a:solidFill>
              <a:schemeClr val="bg1"/>
            </a:solidFill>
            <a:ln>
              <a:solidFill>
                <a:srgbClr val="6B85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3" name="Group 152"/>
            <p:cNvGrpSpPr/>
            <p:nvPr/>
          </p:nvGrpSpPr>
          <p:grpSpPr>
            <a:xfrm>
              <a:off x="22110949" y="14033519"/>
              <a:ext cx="5095102" cy="2911547"/>
              <a:chOff x="3114857" y="1949760"/>
              <a:chExt cx="5095102" cy="2911547"/>
            </a:xfrm>
          </p:grpSpPr>
          <p:cxnSp>
            <p:nvCxnSpPr>
              <p:cNvPr id="154" name="Straight Arrow Connector 153"/>
              <p:cNvCxnSpPr/>
              <p:nvPr/>
            </p:nvCxnSpPr>
            <p:spPr>
              <a:xfrm flipH="1" flipV="1">
                <a:off x="3507600" y="1949761"/>
                <a:ext cx="689020" cy="1571220"/>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cxnSp>
            <p:nvCxnSpPr>
              <p:cNvPr id="155" name="Straight Arrow Connector 154"/>
              <p:cNvCxnSpPr/>
              <p:nvPr/>
            </p:nvCxnSpPr>
            <p:spPr>
              <a:xfrm rot="13740000" flipH="1">
                <a:off x="7524159" y="2469557"/>
                <a:ext cx="0" cy="1371600"/>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56" name="Oval 155"/>
              <p:cNvSpPr/>
              <p:nvPr/>
            </p:nvSpPr>
            <p:spPr>
              <a:xfrm>
                <a:off x="6682210" y="3328008"/>
                <a:ext cx="886968" cy="88696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57" name="Straight Arrow Connector 156"/>
              <p:cNvCxnSpPr/>
              <p:nvPr/>
            </p:nvCxnSpPr>
            <p:spPr>
              <a:xfrm rot="1620000" flipH="1" flipV="1">
                <a:off x="7225482" y="1949760"/>
                <a:ext cx="365760" cy="1571220"/>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158" name="Oval 157"/>
              <p:cNvSpPr/>
              <p:nvPr/>
            </p:nvSpPr>
            <p:spPr>
              <a:xfrm rot="20136465">
                <a:off x="3114857" y="2234742"/>
                <a:ext cx="1165539" cy="328497"/>
              </a:xfrm>
              <a:prstGeom prst="ellipse">
                <a:avLst/>
              </a:prstGeom>
              <a:noFill/>
              <a:ln w="28575">
                <a:solidFill>
                  <a:srgbClr val="FF0000"/>
                </a:solidFill>
                <a:prstDash val="sys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159" name="Straight Arrow Connector 158"/>
              <p:cNvCxnSpPr/>
              <p:nvPr/>
            </p:nvCxnSpPr>
            <p:spPr>
              <a:xfrm rot="300000" flipH="1" flipV="1">
                <a:off x="4170863" y="2119038"/>
                <a:ext cx="0" cy="1371600"/>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60" name="Oval 159"/>
              <p:cNvSpPr/>
              <p:nvPr/>
            </p:nvSpPr>
            <p:spPr>
              <a:xfrm rot="1028616">
                <a:off x="6911277" y="2348060"/>
                <a:ext cx="1165539" cy="328497"/>
              </a:xfrm>
              <a:prstGeom prst="ellipse">
                <a:avLst/>
              </a:prstGeom>
              <a:noFill/>
              <a:ln w="28575">
                <a:solidFill>
                  <a:srgbClr val="FF0000"/>
                </a:solidFill>
                <a:prstDash val="sys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1" name="Oval 160"/>
              <p:cNvSpPr/>
              <p:nvPr/>
            </p:nvSpPr>
            <p:spPr>
              <a:xfrm>
                <a:off x="3726257" y="3279329"/>
                <a:ext cx="888893" cy="888893"/>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62" name="TextBox 161"/>
                  <p:cNvSpPr txBox="1"/>
                  <p:nvPr/>
                </p:nvSpPr>
                <p:spPr>
                  <a:xfrm>
                    <a:off x="3681348" y="3237648"/>
                    <a:ext cx="1004553" cy="830997"/>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4800" i="1" smtClean="0">
                              <a:solidFill>
                                <a:schemeClr val="bg1"/>
                              </a:solidFill>
                              <a:latin typeface="Cambria Math" panose="02040503050406030204" pitchFamily="18" charset="0"/>
                              <a:ea typeface="Cambria Math" panose="02040503050406030204" pitchFamily="18" charset="0"/>
                            </a:rPr>
                            <m:t>𝛼</m:t>
                          </m:r>
                        </m:oMath>
                      </m:oMathPara>
                    </a14:m>
                    <a:endParaRPr lang="en-US" sz="3800" dirty="0">
                      <a:solidFill>
                        <a:schemeClr val="bg1"/>
                      </a:solidFill>
                    </a:endParaRPr>
                  </a:p>
                </p:txBody>
              </p:sp>
            </mc:Choice>
            <mc:Fallback xmlns="">
              <p:sp>
                <p:nvSpPr>
                  <p:cNvPr id="176" name="TextBox 175"/>
                  <p:cNvSpPr txBox="1">
                    <a:spLocks noRot="1" noChangeAspect="1" noMove="1" noResize="1" noEditPoints="1" noAdjustHandles="1" noChangeArrowheads="1" noChangeShapeType="1" noTextEdit="1"/>
                  </p:cNvSpPr>
                  <p:nvPr/>
                </p:nvSpPr>
                <p:spPr>
                  <a:xfrm>
                    <a:off x="3681348" y="3237648"/>
                    <a:ext cx="1004553" cy="830997"/>
                  </a:xfrm>
                  <a:prstGeom prst="rect">
                    <a:avLst/>
                  </a:prstGeom>
                  <a:blipFill rotWithShape="0">
                    <a:blip r:embed="rId13"/>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3" name="TextBox 162"/>
                  <p:cNvSpPr txBox="1"/>
                  <p:nvPr/>
                </p:nvSpPr>
                <p:spPr>
                  <a:xfrm>
                    <a:off x="6637134" y="3337225"/>
                    <a:ext cx="1004553" cy="830997"/>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4800" i="1" smtClean="0">
                              <a:solidFill>
                                <a:schemeClr val="bg1"/>
                              </a:solidFill>
                              <a:latin typeface="Cambria Math" panose="02040503050406030204" pitchFamily="18" charset="0"/>
                              <a:ea typeface="Cambria Math" panose="02040503050406030204" pitchFamily="18" charset="0"/>
                            </a:rPr>
                            <m:t>𝛽</m:t>
                          </m:r>
                        </m:oMath>
                      </m:oMathPara>
                    </a14:m>
                    <a:endParaRPr lang="en-US" sz="3800" dirty="0">
                      <a:solidFill>
                        <a:schemeClr val="bg1"/>
                      </a:solidFill>
                    </a:endParaRPr>
                  </a:p>
                </p:txBody>
              </p:sp>
            </mc:Choice>
            <mc:Fallback xmlns="">
              <p:sp>
                <p:nvSpPr>
                  <p:cNvPr id="177" name="TextBox 176"/>
                  <p:cNvSpPr txBox="1">
                    <a:spLocks noRot="1" noChangeAspect="1" noMove="1" noResize="1" noEditPoints="1" noAdjustHandles="1" noChangeArrowheads="1" noChangeShapeType="1" noTextEdit="1"/>
                  </p:cNvSpPr>
                  <p:nvPr/>
                </p:nvSpPr>
                <p:spPr>
                  <a:xfrm>
                    <a:off x="6637134" y="3337225"/>
                    <a:ext cx="1004553" cy="830997"/>
                  </a:xfrm>
                  <a:prstGeom prst="rect">
                    <a:avLst/>
                  </a:prstGeom>
                  <a:blipFill rotWithShape="0">
                    <a:blip r:embed="rId14"/>
                    <a:stretch>
                      <a:fillRect/>
                    </a:stretch>
                  </a:blipFill>
                  <a:ln>
                    <a:noFill/>
                  </a:ln>
                </p:spPr>
                <p:txBody>
                  <a:bodyPr/>
                  <a:lstStyle/>
                  <a:p>
                    <a:r>
                      <a:rPr lang="en-US">
                        <a:noFill/>
                      </a:rPr>
                      <a:t> </a:t>
                    </a:r>
                  </a:p>
                </p:txBody>
              </p:sp>
            </mc:Fallback>
          </mc:AlternateContent>
          <p:cxnSp>
            <p:nvCxnSpPr>
              <p:cNvPr id="164" name="Straight Arrow Connector 163"/>
              <p:cNvCxnSpPr/>
              <p:nvPr/>
            </p:nvCxnSpPr>
            <p:spPr>
              <a:xfrm flipH="1" flipV="1">
                <a:off x="3508480" y="1951502"/>
                <a:ext cx="203541" cy="464149"/>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cxnSp>
            <p:nvCxnSpPr>
              <p:cNvPr id="165" name="Straight Arrow Connector 164"/>
              <p:cNvCxnSpPr/>
              <p:nvPr/>
            </p:nvCxnSpPr>
            <p:spPr>
              <a:xfrm rot="1440000" flipH="1" flipV="1">
                <a:off x="5289736" y="2732770"/>
                <a:ext cx="689020" cy="1571220"/>
              </a:xfrm>
              <a:prstGeom prst="straightConnector1">
                <a:avLst/>
              </a:prstGeom>
              <a:ln w="57150">
                <a:solidFill>
                  <a:srgbClr val="000099"/>
                </a:solidFill>
                <a:tailEnd type="triangle"/>
              </a:ln>
            </p:spPr>
            <p:style>
              <a:lnRef idx="1">
                <a:schemeClr val="dk1"/>
              </a:lnRef>
              <a:fillRef idx="0">
                <a:schemeClr val="dk1"/>
              </a:fillRef>
              <a:effectRef idx="0">
                <a:schemeClr val="dk1"/>
              </a:effectRef>
              <a:fontRef idx="minor">
                <a:schemeClr val="tx1"/>
              </a:fontRef>
            </p:style>
          </p:cxnSp>
          <p:cxnSp>
            <p:nvCxnSpPr>
              <p:cNvPr id="166" name="Straight Arrow Connector 165"/>
              <p:cNvCxnSpPr/>
              <p:nvPr/>
            </p:nvCxnSpPr>
            <p:spPr>
              <a:xfrm flipV="1">
                <a:off x="7459617" y="1960394"/>
                <a:ext cx="134821" cy="544964"/>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67" name="TextBox 166"/>
                  <p:cNvSpPr txBox="1"/>
                  <p:nvPr/>
                </p:nvSpPr>
                <p:spPr>
                  <a:xfrm>
                    <a:off x="4797933" y="4214976"/>
                    <a:ext cx="1004553" cy="646331"/>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3600" b="0" i="1" smtClean="0">
                                  <a:solidFill>
                                    <a:schemeClr val="tx1"/>
                                  </a:solidFill>
                                  <a:latin typeface="Cambria Math" panose="02040503050406030204" pitchFamily="18" charset="0"/>
                                  <a:ea typeface="Cambria Math" panose="02040503050406030204" pitchFamily="18" charset="0"/>
                                </a:rPr>
                              </m:ctrlPr>
                            </m:sSubPr>
                            <m:e>
                              <m:r>
                                <a:rPr lang="en-US" sz="3600" b="0" i="1" smtClean="0">
                                  <a:solidFill>
                                    <a:schemeClr val="tx1"/>
                                  </a:solidFill>
                                  <a:latin typeface="Cambria Math" panose="02040503050406030204" pitchFamily="18" charset="0"/>
                                  <a:ea typeface="Cambria Math" panose="02040503050406030204" pitchFamily="18" charset="0"/>
                                </a:rPr>
                                <m:t>𝐵</m:t>
                              </m:r>
                            </m:e>
                            <m:sub>
                              <m:r>
                                <a:rPr lang="en-US" sz="3600" b="0" i="1" smtClean="0">
                                  <a:solidFill>
                                    <a:schemeClr val="tx1"/>
                                  </a:solidFill>
                                  <a:latin typeface="Cambria Math" panose="02040503050406030204" pitchFamily="18" charset="0"/>
                                  <a:ea typeface="Cambria Math" panose="02040503050406030204" pitchFamily="18" charset="0"/>
                                </a:rPr>
                                <m:t>𝑒𝑥𝑡𝑒𝑟𝑛𝑎𝑙</m:t>
                              </m:r>
                            </m:sub>
                          </m:sSub>
                        </m:oMath>
                      </m:oMathPara>
                    </a14:m>
                    <a:endParaRPr lang="en-US" sz="3800" dirty="0">
                      <a:solidFill>
                        <a:schemeClr val="tx1"/>
                      </a:solidFill>
                    </a:endParaRPr>
                  </a:p>
                </p:txBody>
              </p:sp>
            </mc:Choice>
            <mc:Fallback xmlns="">
              <p:sp>
                <p:nvSpPr>
                  <p:cNvPr id="181" name="TextBox 180"/>
                  <p:cNvSpPr txBox="1">
                    <a:spLocks noRot="1" noChangeAspect="1" noMove="1" noResize="1" noEditPoints="1" noAdjustHandles="1" noChangeArrowheads="1" noChangeShapeType="1" noTextEdit="1"/>
                  </p:cNvSpPr>
                  <p:nvPr/>
                </p:nvSpPr>
                <p:spPr>
                  <a:xfrm>
                    <a:off x="4797933" y="4214976"/>
                    <a:ext cx="1004553" cy="646331"/>
                  </a:xfrm>
                  <a:prstGeom prst="rect">
                    <a:avLst/>
                  </a:prstGeom>
                  <a:blipFill rotWithShape="0">
                    <a:blip r:embed="rId15"/>
                    <a:stretch>
                      <a:fillRect r="-78788"/>
                    </a:stretch>
                  </a:blipFill>
                  <a:ln>
                    <a:noFill/>
                  </a:ln>
                </p:spPr>
                <p:txBody>
                  <a:bodyPr/>
                  <a:lstStyle/>
                  <a:p>
                    <a:r>
                      <a:rPr lang="en-US">
                        <a:noFill/>
                      </a:rPr>
                      <a:t> </a:t>
                    </a:r>
                  </a:p>
                </p:txBody>
              </p:sp>
            </mc:Fallback>
          </mc:AlternateContent>
        </p:grpSp>
      </p:grpSp>
      <p:grpSp>
        <p:nvGrpSpPr>
          <p:cNvPr id="185" name="Group 184"/>
          <p:cNvGrpSpPr/>
          <p:nvPr/>
        </p:nvGrpSpPr>
        <p:grpSpPr>
          <a:xfrm>
            <a:off x="28817505" y="10951749"/>
            <a:ext cx="11010170" cy="4167707"/>
            <a:chOff x="14910396" y="9214529"/>
            <a:chExt cx="12449415" cy="4712508"/>
          </a:xfrm>
        </p:grpSpPr>
        <p:sp>
          <p:nvSpPr>
            <p:cNvPr id="186" name="Rectangle 185"/>
            <p:cNvSpPr/>
            <p:nvPr/>
          </p:nvSpPr>
          <p:spPr>
            <a:xfrm>
              <a:off x="14910396" y="9214529"/>
              <a:ext cx="12449415" cy="4712508"/>
            </a:xfrm>
            <a:prstGeom prst="rect">
              <a:avLst/>
            </a:prstGeom>
            <a:solidFill>
              <a:schemeClr val="bg1"/>
            </a:solidFill>
            <a:ln>
              <a:solidFill>
                <a:srgbClr val="6B85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7" name="Picture 186"/>
            <p:cNvPicPr>
              <a:picLocks noChangeAspect="1"/>
            </p:cNvPicPr>
            <p:nvPr/>
          </p:nvPicPr>
          <p:blipFill rotWithShape="1">
            <a:blip r:embed="rId16">
              <a:extLst>
                <a:ext uri="{28A0092B-C50C-407E-A947-70E740481C1C}">
                  <a14:useLocalDpi xmlns:a14="http://schemas.microsoft.com/office/drawing/2010/main" val="0"/>
                </a:ext>
              </a:extLst>
            </a:blip>
            <a:srcRect b="62823"/>
            <a:stretch/>
          </p:blipFill>
          <p:spPr>
            <a:xfrm>
              <a:off x="15388589" y="9475896"/>
              <a:ext cx="11350230" cy="4451140"/>
            </a:xfrm>
            <a:prstGeom prst="rect">
              <a:avLst/>
            </a:prstGeom>
          </p:spPr>
        </p:pic>
      </p:grpSp>
      <p:grpSp>
        <p:nvGrpSpPr>
          <p:cNvPr id="22" name="Group 21"/>
          <p:cNvGrpSpPr/>
          <p:nvPr/>
        </p:nvGrpSpPr>
        <p:grpSpPr>
          <a:xfrm>
            <a:off x="29976244" y="23566914"/>
            <a:ext cx="9160876" cy="5860765"/>
            <a:chOff x="-18111428" y="24387006"/>
            <a:chExt cx="9160876" cy="5860765"/>
          </a:xfrm>
        </p:grpSpPr>
        <p:sp>
          <p:nvSpPr>
            <p:cNvPr id="188" name="Rectangle 187"/>
            <p:cNvSpPr/>
            <p:nvPr/>
          </p:nvSpPr>
          <p:spPr>
            <a:xfrm>
              <a:off x="-17729367" y="24571214"/>
              <a:ext cx="8207996" cy="5676557"/>
            </a:xfrm>
            <a:prstGeom prst="rect">
              <a:avLst/>
            </a:prstGeom>
            <a:solidFill>
              <a:schemeClr val="bg1"/>
            </a:solidFill>
            <a:ln>
              <a:solidFill>
                <a:srgbClr val="6B85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p:nvPicPr>
          <p:blipFill>
            <a:blip r:embed="rId17"/>
            <a:stretch>
              <a:fillRect/>
            </a:stretch>
          </p:blipFill>
          <p:spPr>
            <a:xfrm>
              <a:off x="-18111428" y="24387006"/>
              <a:ext cx="9160876" cy="5720867"/>
            </a:xfrm>
            <a:prstGeom prst="rect">
              <a:avLst/>
            </a:prstGeom>
          </p:spPr>
        </p:pic>
      </p:grpSp>
      <p:sp>
        <p:nvSpPr>
          <p:cNvPr id="192" name="TextBox 191"/>
          <p:cNvSpPr txBox="1"/>
          <p:nvPr/>
        </p:nvSpPr>
        <p:spPr>
          <a:xfrm>
            <a:off x="28512705" y="22622860"/>
            <a:ext cx="641807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Model</a:t>
            </a:r>
          </a:p>
        </p:txBody>
      </p:sp>
      <p:sp>
        <p:nvSpPr>
          <p:cNvPr id="193" name="TextBox 192"/>
          <p:cNvSpPr txBox="1"/>
          <p:nvPr/>
        </p:nvSpPr>
        <p:spPr>
          <a:xfrm>
            <a:off x="28512706" y="8750785"/>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Results</a:t>
            </a:r>
          </a:p>
        </p:txBody>
      </p:sp>
      <p:sp>
        <p:nvSpPr>
          <p:cNvPr id="194" name="TextBox 193"/>
          <p:cNvSpPr txBox="1"/>
          <p:nvPr/>
        </p:nvSpPr>
        <p:spPr>
          <a:xfrm>
            <a:off x="15594112" y="28408095"/>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N-site Model</a:t>
            </a:r>
          </a:p>
        </p:txBody>
      </p:sp>
      <p:sp>
        <p:nvSpPr>
          <p:cNvPr id="195" name="TextBox 194"/>
          <p:cNvSpPr txBox="1"/>
          <p:nvPr/>
        </p:nvSpPr>
        <p:spPr>
          <a:xfrm>
            <a:off x="28512706" y="34714314"/>
            <a:ext cx="11005084" cy="1200329"/>
          </a:xfrm>
          <a:prstGeom prst="rect">
            <a:avLst/>
          </a:prstGeom>
          <a:noFill/>
        </p:spPr>
        <p:txBody>
          <a:bodyPr wrap="square" rtlCol="0">
            <a:spAutoFit/>
          </a:bodyPr>
          <a:lstStyle/>
          <a:p>
            <a:r>
              <a:rPr lang="en-US" sz="2400" b="1" dirty="0"/>
              <a:t>(1) </a:t>
            </a:r>
            <a:r>
              <a:rPr lang="en-US" sz="2400" dirty="0"/>
              <a:t>J. </a:t>
            </a:r>
            <a:r>
              <a:rPr lang="en-US" sz="2400" dirty="0" err="1"/>
              <a:t>Rybicki</a:t>
            </a:r>
            <a:r>
              <a:rPr lang="en-US" sz="2400" dirty="0"/>
              <a:t>, R. Lin, F. Wang, M. </a:t>
            </a:r>
            <a:r>
              <a:rPr lang="en-US" sz="2400" dirty="0" err="1"/>
              <a:t>Wohlgenannt</a:t>
            </a:r>
            <a:r>
              <a:rPr lang="en-US" sz="2400" dirty="0"/>
              <a:t>, C. He, T. Sanders, Tuning the Performance of Organic Spintronic Devices Using X-Ray Generated Traps, PHYSICAL REVIEW LETTERS 109 (2012). </a:t>
            </a:r>
          </a:p>
        </p:txBody>
      </p:sp>
      <p:sp>
        <p:nvSpPr>
          <p:cNvPr id="196" name="TextBox 195"/>
          <p:cNvSpPr txBox="1"/>
          <p:nvPr/>
        </p:nvSpPr>
        <p:spPr>
          <a:xfrm>
            <a:off x="28512706" y="33830515"/>
            <a:ext cx="641807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References</a:t>
            </a:r>
          </a:p>
        </p:txBody>
      </p:sp>
      <p:sp>
        <p:nvSpPr>
          <p:cNvPr id="197" name="TextBox 196"/>
          <p:cNvSpPr txBox="1"/>
          <p:nvPr/>
        </p:nvSpPr>
        <p:spPr>
          <a:xfrm>
            <a:off x="28512706" y="29765447"/>
            <a:ext cx="11005084" cy="3539430"/>
          </a:xfrm>
          <a:prstGeom prst="rect">
            <a:avLst/>
          </a:prstGeom>
          <a:noFill/>
        </p:spPr>
        <p:txBody>
          <a:bodyPr wrap="square" rtlCol="0">
            <a:spAutoFit/>
          </a:bodyPr>
          <a:lstStyle/>
          <a:p>
            <a:r>
              <a:rPr lang="en-US" sz="3200" dirty="0"/>
              <a:t>Graph of our current results for the two-site model. The graph shows the percent change in the probability of forming a </a:t>
            </a:r>
            <a:r>
              <a:rPr lang="en-US" sz="3200" dirty="0" err="1"/>
              <a:t>bipolaron</a:t>
            </a:r>
            <a:r>
              <a:rPr lang="en-US" sz="3200" dirty="0"/>
              <a:t> as a function of applied magnetic current. The probability of forming a </a:t>
            </a:r>
            <a:r>
              <a:rPr lang="en-US" sz="3200" dirty="0" err="1"/>
              <a:t>bipolaron</a:t>
            </a:r>
            <a:r>
              <a:rPr lang="en-US" sz="3200" dirty="0"/>
              <a:t> is proportional to the electric current . As expected the plot matches the general shape of the experimentally produced curves. The N-site model is expected to more accurately reflect the experimental results. </a:t>
            </a:r>
          </a:p>
        </p:txBody>
      </p:sp>
      <mc:AlternateContent xmlns:mc="http://schemas.openxmlformats.org/markup-compatibility/2006" xmlns:a14="http://schemas.microsoft.com/office/drawing/2010/main">
        <mc:Choice Requires="a14">
          <p:sp>
            <p:nvSpPr>
              <p:cNvPr id="198" name="TextBox 197"/>
              <p:cNvSpPr txBox="1"/>
              <p:nvPr/>
            </p:nvSpPr>
            <p:spPr>
              <a:xfrm>
                <a:off x="28850940" y="15547352"/>
                <a:ext cx="11005084" cy="6552243"/>
              </a:xfrm>
              <a:prstGeom prst="rect">
                <a:avLst/>
              </a:prstGeom>
              <a:noFill/>
            </p:spPr>
            <p:txBody>
              <a:bodyPr wrap="square" rtlCol="0">
                <a:spAutoFit/>
              </a:bodyPr>
              <a:lstStyle/>
              <a:p>
                <a:r>
                  <a:rPr lang="en-US" sz="3200" dirty="0"/>
                  <a:t>Experimental data published by </a:t>
                </a:r>
                <a:r>
                  <a:rPr lang="en-US" sz="3200" dirty="0" err="1"/>
                  <a:t>Rybicki</a:t>
                </a:r>
                <a:r>
                  <a:rPr lang="en-US" sz="3200" dirty="0"/>
                  <a:t>, et al (1). The graph shows the percent change in electric current as a function of applied magnetic field. The percent change in conduction is defined as:</a:t>
                </a:r>
              </a:p>
              <a:p>
                <a:endParaRPr lang="en-US" sz="3200" dirty="0"/>
              </a:p>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𝑀𝐶</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m:t>
                          </m:r>
                        </m:e>
                      </m:d>
                      <m:r>
                        <a:rPr lang="en-US" sz="3200" b="0" i="1" smtClean="0">
                          <a:latin typeface="Cambria Math" panose="02040503050406030204" pitchFamily="18" charset="0"/>
                        </a:rPr>
                        <m:t>=</m:t>
                      </m:r>
                      <m:f>
                        <m:fPr>
                          <m:ctrlPr>
                            <a:rPr lang="en-US" sz="3200" b="0" i="1" smtClean="0">
                              <a:latin typeface="Cambria Math" panose="02040503050406030204" pitchFamily="18" charset="0"/>
                            </a:rPr>
                          </m:ctrlPr>
                        </m:fPr>
                        <m:num>
                          <m:r>
                            <a:rPr lang="en-US" sz="3200" b="0" i="1" smtClean="0">
                              <a:latin typeface="Cambria Math" panose="02040503050406030204" pitchFamily="18" charset="0"/>
                            </a:rPr>
                            <m:t>𝐼</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𝐵</m:t>
                              </m:r>
                            </m:e>
                          </m:d>
                          <m:r>
                            <a:rPr lang="en-US" sz="3200" b="0" i="1" smtClean="0">
                              <a:latin typeface="Cambria Math" panose="02040503050406030204" pitchFamily="18" charset="0"/>
                            </a:rPr>
                            <m:t>−</m:t>
                          </m:r>
                          <m:r>
                            <a:rPr lang="en-US" sz="3200" b="0" i="1" smtClean="0">
                              <a:latin typeface="Cambria Math" panose="02040503050406030204" pitchFamily="18" charset="0"/>
                            </a:rPr>
                            <m:t>𝐼</m:t>
                          </m:r>
                          <m:r>
                            <a:rPr lang="en-US" sz="3200" b="0" i="1" smtClean="0">
                              <a:latin typeface="Cambria Math" panose="02040503050406030204" pitchFamily="18" charset="0"/>
                            </a:rPr>
                            <m:t>(</m:t>
                          </m:r>
                          <m:r>
                            <a:rPr lang="en-US" sz="3200" b="0" i="1" smtClean="0">
                              <a:latin typeface="Cambria Math" panose="02040503050406030204" pitchFamily="18" charset="0"/>
                            </a:rPr>
                            <m:t>𝐵</m:t>
                          </m:r>
                          <m:r>
                            <a:rPr lang="en-US" sz="3200" b="0" i="1" smtClean="0">
                              <a:latin typeface="Cambria Math" panose="02040503050406030204" pitchFamily="18" charset="0"/>
                            </a:rPr>
                            <m:t>=0)</m:t>
                          </m:r>
                        </m:num>
                        <m:den>
                          <m:r>
                            <a:rPr lang="en-US" sz="3200" b="0" i="1" smtClean="0">
                              <a:latin typeface="Cambria Math" panose="02040503050406030204" pitchFamily="18" charset="0"/>
                            </a:rPr>
                            <m:t>𝐼</m:t>
                          </m:r>
                          <m:r>
                            <a:rPr lang="en-US" sz="3200" b="0" i="1" smtClean="0">
                              <a:latin typeface="Cambria Math" panose="02040503050406030204" pitchFamily="18" charset="0"/>
                            </a:rPr>
                            <m:t>(</m:t>
                          </m:r>
                          <m:r>
                            <a:rPr lang="en-US" sz="3200" b="0" i="1" smtClean="0">
                              <a:latin typeface="Cambria Math" panose="02040503050406030204" pitchFamily="18" charset="0"/>
                            </a:rPr>
                            <m:t>𝐵</m:t>
                          </m:r>
                          <m:r>
                            <a:rPr lang="en-US" sz="3200" b="0" i="1" smtClean="0">
                              <a:latin typeface="Cambria Math" panose="02040503050406030204" pitchFamily="18" charset="0"/>
                            </a:rPr>
                            <m:t>=0)</m:t>
                          </m:r>
                        </m:den>
                      </m:f>
                    </m:oMath>
                  </m:oMathPara>
                </a14:m>
                <a:endParaRPr lang="en-US" sz="3200" dirty="0"/>
              </a:p>
              <a:p>
                <a:endParaRPr lang="en-US" sz="3200" dirty="0"/>
              </a:p>
              <a:p>
                <a:r>
                  <a:rPr lang="en-US" sz="3200" dirty="0"/>
                  <a:t>As the applied magnetic field increases the spins of adjacent molecular sites become more aligned and the current decreases. This behavior is observed in the above graph, as the magnitude of the applied magnetic field increases the change in current decreases and “flattens.”</a:t>
                </a:r>
              </a:p>
            </p:txBody>
          </p:sp>
        </mc:Choice>
        <mc:Fallback xmlns="">
          <p:sp>
            <p:nvSpPr>
              <p:cNvPr id="198" name="TextBox 197"/>
              <p:cNvSpPr txBox="1">
                <a:spLocks noRot="1" noChangeAspect="1" noMove="1" noResize="1" noEditPoints="1" noAdjustHandles="1" noChangeArrowheads="1" noChangeShapeType="1" noTextEdit="1"/>
              </p:cNvSpPr>
              <p:nvPr/>
            </p:nvSpPr>
            <p:spPr>
              <a:xfrm>
                <a:off x="28850940" y="15547352"/>
                <a:ext cx="11005084" cy="6552243"/>
              </a:xfrm>
              <a:prstGeom prst="rect">
                <a:avLst/>
              </a:prstGeom>
              <a:blipFill>
                <a:blip r:embed="rId18"/>
                <a:stretch>
                  <a:fillRect l="-1440" t="-1209" r="-886" b="-2140"/>
                </a:stretch>
              </a:blipFill>
            </p:spPr>
            <p:txBody>
              <a:bodyPr/>
              <a:lstStyle/>
              <a:p>
                <a:r>
                  <a:rPr lang="en-US">
                    <a:noFill/>
                  </a:rPr>
                  <a:t> </a:t>
                </a:r>
              </a:p>
            </p:txBody>
          </p:sp>
        </mc:Fallback>
      </mc:AlternateContent>
      <p:grpSp>
        <p:nvGrpSpPr>
          <p:cNvPr id="234" name="Group 233"/>
          <p:cNvGrpSpPr/>
          <p:nvPr/>
        </p:nvGrpSpPr>
        <p:grpSpPr>
          <a:xfrm>
            <a:off x="17487874" y="29600665"/>
            <a:ext cx="7148309" cy="3894983"/>
            <a:chOff x="1696338" y="1068904"/>
            <a:chExt cx="7148309" cy="3894983"/>
          </a:xfrm>
        </p:grpSpPr>
        <p:sp>
          <p:nvSpPr>
            <p:cNvPr id="235" name="Rectangle 234"/>
            <p:cNvSpPr/>
            <p:nvPr/>
          </p:nvSpPr>
          <p:spPr>
            <a:xfrm>
              <a:off x="1696338" y="1068904"/>
              <a:ext cx="7133796" cy="3894983"/>
            </a:xfrm>
            <a:prstGeom prst="rect">
              <a:avLst/>
            </a:prstGeom>
            <a:solidFill>
              <a:schemeClr val="bg1"/>
            </a:solidFill>
            <a:ln>
              <a:solidFill>
                <a:srgbClr val="6B85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Oval 235"/>
            <p:cNvSpPr/>
            <p:nvPr/>
          </p:nvSpPr>
          <p:spPr>
            <a:xfrm>
              <a:off x="1876084" y="1181100"/>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37" name="Oval 236"/>
            <p:cNvSpPr/>
            <p:nvPr/>
          </p:nvSpPr>
          <p:spPr>
            <a:xfrm rot="3564178">
              <a:off x="2818602" y="1181099"/>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38" name="Oval 237"/>
            <p:cNvSpPr/>
            <p:nvPr/>
          </p:nvSpPr>
          <p:spPr>
            <a:xfrm rot="3564178">
              <a:off x="3736488" y="1181098"/>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39" name="Oval 238"/>
            <p:cNvSpPr/>
            <p:nvPr/>
          </p:nvSpPr>
          <p:spPr>
            <a:xfrm>
              <a:off x="4639652" y="1181100"/>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0" name="Oval 239"/>
            <p:cNvSpPr/>
            <p:nvPr/>
          </p:nvSpPr>
          <p:spPr>
            <a:xfrm>
              <a:off x="1876084" y="1812807"/>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1" name="Oval 240"/>
            <p:cNvSpPr/>
            <p:nvPr/>
          </p:nvSpPr>
          <p:spPr>
            <a:xfrm rot="3564178">
              <a:off x="2818602" y="1812806"/>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2" name="Oval 241"/>
            <p:cNvSpPr/>
            <p:nvPr/>
          </p:nvSpPr>
          <p:spPr>
            <a:xfrm rot="3564178">
              <a:off x="3736488" y="1812805"/>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3" name="Oval 242"/>
            <p:cNvSpPr/>
            <p:nvPr/>
          </p:nvSpPr>
          <p:spPr>
            <a:xfrm>
              <a:off x="4639652" y="1812807"/>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4" name="Oval 243"/>
            <p:cNvSpPr/>
            <p:nvPr/>
          </p:nvSpPr>
          <p:spPr>
            <a:xfrm>
              <a:off x="1876084" y="2444514"/>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5" name="Oval 244"/>
            <p:cNvSpPr/>
            <p:nvPr/>
          </p:nvSpPr>
          <p:spPr>
            <a:xfrm rot="3564178">
              <a:off x="2818602" y="2444513"/>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6" name="Oval 245"/>
            <p:cNvSpPr/>
            <p:nvPr/>
          </p:nvSpPr>
          <p:spPr>
            <a:xfrm rot="3564178">
              <a:off x="3736488" y="2444512"/>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7" name="Oval 246"/>
            <p:cNvSpPr/>
            <p:nvPr/>
          </p:nvSpPr>
          <p:spPr>
            <a:xfrm>
              <a:off x="4639652" y="2444514"/>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8" name="Oval 247"/>
            <p:cNvSpPr/>
            <p:nvPr/>
          </p:nvSpPr>
          <p:spPr>
            <a:xfrm>
              <a:off x="1876084" y="3076221"/>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9" name="Oval 248"/>
            <p:cNvSpPr/>
            <p:nvPr/>
          </p:nvSpPr>
          <p:spPr>
            <a:xfrm rot="3564178">
              <a:off x="2818602" y="3076220"/>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0" name="Oval 249"/>
            <p:cNvSpPr/>
            <p:nvPr/>
          </p:nvSpPr>
          <p:spPr>
            <a:xfrm rot="3564178">
              <a:off x="3736488" y="3076219"/>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1" name="Oval 250"/>
            <p:cNvSpPr/>
            <p:nvPr/>
          </p:nvSpPr>
          <p:spPr>
            <a:xfrm>
              <a:off x="4639652" y="3076221"/>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2" name="Oval 251"/>
            <p:cNvSpPr/>
            <p:nvPr/>
          </p:nvSpPr>
          <p:spPr>
            <a:xfrm>
              <a:off x="5436943" y="1181099"/>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3" name="Oval 252"/>
            <p:cNvSpPr/>
            <p:nvPr/>
          </p:nvSpPr>
          <p:spPr>
            <a:xfrm rot="3564178">
              <a:off x="6341361" y="1181098"/>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4" name="Oval 253"/>
            <p:cNvSpPr/>
            <p:nvPr/>
          </p:nvSpPr>
          <p:spPr>
            <a:xfrm rot="3564178">
              <a:off x="7259247" y="1181097"/>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5" name="Oval 254"/>
            <p:cNvSpPr/>
            <p:nvPr/>
          </p:nvSpPr>
          <p:spPr>
            <a:xfrm>
              <a:off x="8162411" y="1181099"/>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6" name="Oval 255"/>
            <p:cNvSpPr/>
            <p:nvPr/>
          </p:nvSpPr>
          <p:spPr>
            <a:xfrm>
              <a:off x="5436943" y="1812806"/>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7" name="Oval 256"/>
            <p:cNvSpPr/>
            <p:nvPr/>
          </p:nvSpPr>
          <p:spPr>
            <a:xfrm rot="3564178">
              <a:off x="6341361" y="1812805"/>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8" name="Oval 257"/>
            <p:cNvSpPr/>
            <p:nvPr/>
          </p:nvSpPr>
          <p:spPr>
            <a:xfrm rot="3564178">
              <a:off x="7259247" y="1812804"/>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9" name="Oval 258"/>
            <p:cNvSpPr/>
            <p:nvPr/>
          </p:nvSpPr>
          <p:spPr>
            <a:xfrm>
              <a:off x="8162411" y="1812806"/>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0" name="Oval 259"/>
            <p:cNvSpPr/>
            <p:nvPr/>
          </p:nvSpPr>
          <p:spPr>
            <a:xfrm>
              <a:off x="5436943" y="2444513"/>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1" name="Oval 260"/>
            <p:cNvSpPr/>
            <p:nvPr/>
          </p:nvSpPr>
          <p:spPr>
            <a:xfrm rot="3564178">
              <a:off x="6341361" y="2444512"/>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2" name="Oval 261"/>
            <p:cNvSpPr/>
            <p:nvPr/>
          </p:nvSpPr>
          <p:spPr>
            <a:xfrm rot="3564178">
              <a:off x="7259247" y="2444511"/>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3" name="Oval 262"/>
            <p:cNvSpPr/>
            <p:nvPr/>
          </p:nvSpPr>
          <p:spPr>
            <a:xfrm>
              <a:off x="8162411" y="2444513"/>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4" name="Oval 263"/>
            <p:cNvSpPr/>
            <p:nvPr/>
          </p:nvSpPr>
          <p:spPr>
            <a:xfrm>
              <a:off x="5436943" y="3076220"/>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5" name="Oval 264"/>
            <p:cNvSpPr/>
            <p:nvPr/>
          </p:nvSpPr>
          <p:spPr>
            <a:xfrm rot="3564178">
              <a:off x="6341361" y="3076219"/>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6" name="Oval 265"/>
            <p:cNvSpPr/>
            <p:nvPr/>
          </p:nvSpPr>
          <p:spPr>
            <a:xfrm rot="3564178">
              <a:off x="7259247" y="3076218"/>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7" name="Oval 266"/>
            <p:cNvSpPr/>
            <p:nvPr/>
          </p:nvSpPr>
          <p:spPr>
            <a:xfrm>
              <a:off x="8162411" y="3076220"/>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8" name="Oval 267"/>
            <p:cNvSpPr/>
            <p:nvPr/>
          </p:nvSpPr>
          <p:spPr>
            <a:xfrm>
              <a:off x="1876084" y="3711920"/>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9" name="Oval 268"/>
            <p:cNvSpPr/>
            <p:nvPr/>
          </p:nvSpPr>
          <p:spPr>
            <a:xfrm rot="3564178">
              <a:off x="2818602" y="3711919"/>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0" name="Oval 269"/>
            <p:cNvSpPr/>
            <p:nvPr/>
          </p:nvSpPr>
          <p:spPr>
            <a:xfrm rot="3564178">
              <a:off x="3736488" y="3711918"/>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1" name="Oval 270"/>
            <p:cNvSpPr/>
            <p:nvPr/>
          </p:nvSpPr>
          <p:spPr>
            <a:xfrm>
              <a:off x="4639652" y="3711920"/>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2" name="Oval 271"/>
            <p:cNvSpPr/>
            <p:nvPr/>
          </p:nvSpPr>
          <p:spPr>
            <a:xfrm>
              <a:off x="1876084" y="4343627"/>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3" name="Oval 272"/>
            <p:cNvSpPr/>
            <p:nvPr/>
          </p:nvSpPr>
          <p:spPr>
            <a:xfrm rot="3564178">
              <a:off x="2818602" y="4343626"/>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4" name="Oval 273"/>
            <p:cNvSpPr/>
            <p:nvPr/>
          </p:nvSpPr>
          <p:spPr>
            <a:xfrm rot="3564178">
              <a:off x="3736488" y="4343625"/>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5" name="Oval 274"/>
            <p:cNvSpPr/>
            <p:nvPr/>
          </p:nvSpPr>
          <p:spPr>
            <a:xfrm>
              <a:off x="4639652" y="4343627"/>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6" name="Oval 275"/>
            <p:cNvSpPr/>
            <p:nvPr/>
          </p:nvSpPr>
          <p:spPr>
            <a:xfrm>
              <a:off x="5436943" y="3711919"/>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7" name="Oval 276"/>
            <p:cNvSpPr/>
            <p:nvPr/>
          </p:nvSpPr>
          <p:spPr>
            <a:xfrm rot="3564178">
              <a:off x="6341361" y="3711918"/>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8" name="Oval 277"/>
            <p:cNvSpPr/>
            <p:nvPr/>
          </p:nvSpPr>
          <p:spPr>
            <a:xfrm rot="3564178">
              <a:off x="7259247" y="3711917"/>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9" name="Oval 278"/>
            <p:cNvSpPr/>
            <p:nvPr/>
          </p:nvSpPr>
          <p:spPr>
            <a:xfrm>
              <a:off x="8162411" y="3711919"/>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80" name="Oval 279"/>
            <p:cNvSpPr/>
            <p:nvPr/>
          </p:nvSpPr>
          <p:spPr>
            <a:xfrm>
              <a:off x="5436943" y="4343626"/>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81" name="Oval 280"/>
            <p:cNvSpPr/>
            <p:nvPr/>
          </p:nvSpPr>
          <p:spPr>
            <a:xfrm rot="3564178">
              <a:off x="6341361" y="4343625"/>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82" name="Oval 281"/>
            <p:cNvSpPr/>
            <p:nvPr/>
          </p:nvSpPr>
          <p:spPr>
            <a:xfrm rot="3564178">
              <a:off x="7259247" y="4343624"/>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83" name="Oval 282"/>
            <p:cNvSpPr/>
            <p:nvPr/>
          </p:nvSpPr>
          <p:spPr>
            <a:xfrm>
              <a:off x="8162411" y="4343626"/>
              <a:ext cx="461179" cy="46117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84" name="Rectangle 283"/>
            <p:cNvSpPr/>
            <p:nvPr/>
          </p:nvSpPr>
          <p:spPr>
            <a:xfrm>
              <a:off x="3553096" y="1708490"/>
              <a:ext cx="3455817" cy="2530820"/>
            </a:xfrm>
            <a:prstGeom prst="rect">
              <a:avLst/>
            </a:prstGeom>
            <a:noFill/>
            <a:ln w="76200">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5" name="TextBox 284"/>
            <p:cNvSpPr txBox="1"/>
            <p:nvPr/>
          </p:nvSpPr>
          <p:spPr>
            <a:xfrm>
              <a:off x="1905473" y="1096436"/>
              <a:ext cx="648877" cy="584775"/>
            </a:xfrm>
            <a:prstGeom prst="rect">
              <a:avLst/>
            </a:prstGeom>
            <a:noFill/>
          </p:spPr>
          <p:txBody>
            <a:bodyPr wrap="square" rtlCol="0">
              <a:spAutoFit/>
            </a:bodyPr>
            <a:lstStyle/>
            <a:p>
              <a:r>
                <a:rPr lang="en-US" sz="3200" b="1" i="1" dirty="0">
                  <a:solidFill>
                    <a:schemeClr val="bg1"/>
                  </a:solidFill>
                </a:rPr>
                <a:t>B</a:t>
              </a:r>
            </a:p>
          </p:txBody>
        </p:sp>
        <p:sp>
          <p:nvSpPr>
            <p:cNvPr id="286" name="TextBox 285"/>
            <p:cNvSpPr txBox="1"/>
            <p:nvPr/>
          </p:nvSpPr>
          <p:spPr>
            <a:xfrm>
              <a:off x="2835509" y="2384285"/>
              <a:ext cx="648877" cy="584775"/>
            </a:xfrm>
            <a:prstGeom prst="rect">
              <a:avLst/>
            </a:prstGeom>
            <a:noFill/>
          </p:spPr>
          <p:txBody>
            <a:bodyPr wrap="square" rtlCol="0">
              <a:spAutoFit/>
            </a:bodyPr>
            <a:lstStyle/>
            <a:p>
              <a:r>
                <a:rPr lang="en-US" sz="3200" b="1" i="1" dirty="0">
                  <a:solidFill>
                    <a:schemeClr val="bg1"/>
                  </a:solidFill>
                </a:rPr>
                <a:t>B</a:t>
              </a:r>
            </a:p>
          </p:txBody>
        </p:sp>
        <p:sp>
          <p:nvSpPr>
            <p:cNvPr id="287" name="TextBox 286"/>
            <p:cNvSpPr txBox="1"/>
            <p:nvPr/>
          </p:nvSpPr>
          <p:spPr>
            <a:xfrm>
              <a:off x="1905473" y="3659363"/>
              <a:ext cx="648877" cy="584775"/>
            </a:xfrm>
            <a:prstGeom prst="rect">
              <a:avLst/>
            </a:prstGeom>
            <a:noFill/>
          </p:spPr>
          <p:txBody>
            <a:bodyPr wrap="square" rtlCol="0">
              <a:spAutoFit/>
            </a:bodyPr>
            <a:lstStyle/>
            <a:p>
              <a:r>
                <a:rPr lang="en-US" sz="3200" b="1" i="1" dirty="0">
                  <a:solidFill>
                    <a:schemeClr val="bg1"/>
                  </a:solidFill>
                </a:rPr>
                <a:t>B</a:t>
              </a:r>
            </a:p>
          </p:txBody>
        </p:sp>
        <p:sp>
          <p:nvSpPr>
            <p:cNvPr id="288" name="TextBox 287"/>
            <p:cNvSpPr txBox="1"/>
            <p:nvPr/>
          </p:nvSpPr>
          <p:spPr>
            <a:xfrm>
              <a:off x="4665933" y="2384285"/>
              <a:ext cx="648877" cy="584775"/>
            </a:xfrm>
            <a:prstGeom prst="rect">
              <a:avLst/>
            </a:prstGeom>
            <a:noFill/>
          </p:spPr>
          <p:txBody>
            <a:bodyPr wrap="square" rtlCol="0">
              <a:spAutoFit/>
            </a:bodyPr>
            <a:lstStyle/>
            <a:p>
              <a:r>
                <a:rPr lang="en-US" sz="3200" b="1" i="1" dirty="0">
                  <a:solidFill>
                    <a:schemeClr val="bg1"/>
                  </a:solidFill>
                </a:rPr>
                <a:t>B</a:t>
              </a:r>
            </a:p>
          </p:txBody>
        </p:sp>
        <p:sp>
          <p:nvSpPr>
            <p:cNvPr id="289" name="TextBox 288"/>
            <p:cNvSpPr txBox="1"/>
            <p:nvPr/>
          </p:nvSpPr>
          <p:spPr>
            <a:xfrm>
              <a:off x="6363187" y="1731533"/>
              <a:ext cx="648877" cy="584775"/>
            </a:xfrm>
            <a:prstGeom prst="rect">
              <a:avLst/>
            </a:prstGeom>
            <a:noFill/>
          </p:spPr>
          <p:txBody>
            <a:bodyPr wrap="square" rtlCol="0">
              <a:spAutoFit/>
            </a:bodyPr>
            <a:lstStyle/>
            <a:p>
              <a:r>
                <a:rPr lang="en-US" sz="3200" b="1" i="1" dirty="0">
                  <a:solidFill>
                    <a:schemeClr val="bg1"/>
                  </a:solidFill>
                </a:rPr>
                <a:t>B</a:t>
              </a:r>
            </a:p>
          </p:txBody>
        </p:sp>
        <p:sp>
          <p:nvSpPr>
            <p:cNvPr id="290" name="TextBox 289"/>
            <p:cNvSpPr txBox="1"/>
            <p:nvPr/>
          </p:nvSpPr>
          <p:spPr>
            <a:xfrm>
              <a:off x="5467312" y="1105123"/>
              <a:ext cx="648877" cy="584775"/>
            </a:xfrm>
            <a:prstGeom prst="rect">
              <a:avLst/>
            </a:prstGeom>
            <a:noFill/>
          </p:spPr>
          <p:txBody>
            <a:bodyPr wrap="square" rtlCol="0">
              <a:spAutoFit/>
            </a:bodyPr>
            <a:lstStyle/>
            <a:p>
              <a:r>
                <a:rPr lang="en-US" sz="3200" b="1" i="1" dirty="0">
                  <a:solidFill>
                    <a:schemeClr val="bg1"/>
                  </a:solidFill>
                </a:rPr>
                <a:t>B</a:t>
              </a:r>
            </a:p>
          </p:txBody>
        </p:sp>
        <p:sp>
          <p:nvSpPr>
            <p:cNvPr id="291" name="TextBox 290"/>
            <p:cNvSpPr txBox="1"/>
            <p:nvPr/>
          </p:nvSpPr>
          <p:spPr>
            <a:xfrm>
              <a:off x="7281580" y="3009460"/>
              <a:ext cx="648877" cy="584775"/>
            </a:xfrm>
            <a:prstGeom prst="rect">
              <a:avLst/>
            </a:prstGeom>
            <a:noFill/>
          </p:spPr>
          <p:txBody>
            <a:bodyPr wrap="square" rtlCol="0">
              <a:spAutoFit/>
            </a:bodyPr>
            <a:lstStyle/>
            <a:p>
              <a:r>
                <a:rPr lang="en-US" sz="3200" b="1" i="1" dirty="0">
                  <a:solidFill>
                    <a:schemeClr val="bg1"/>
                  </a:solidFill>
                </a:rPr>
                <a:t>B</a:t>
              </a:r>
            </a:p>
          </p:txBody>
        </p:sp>
        <p:sp>
          <p:nvSpPr>
            <p:cNvPr id="292" name="TextBox 291"/>
            <p:cNvSpPr txBox="1"/>
            <p:nvPr/>
          </p:nvSpPr>
          <p:spPr>
            <a:xfrm>
              <a:off x="8195770" y="3637637"/>
              <a:ext cx="648877" cy="584775"/>
            </a:xfrm>
            <a:prstGeom prst="rect">
              <a:avLst/>
            </a:prstGeom>
            <a:noFill/>
          </p:spPr>
          <p:txBody>
            <a:bodyPr wrap="square" rtlCol="0">
              <a:spAutoFit/>
            </a:bodyPr>
            <a:lstStyle/>
            <a:p>
              <a:r>
                <a:rPr lang="en-US" sz="3200" b="1" i="1" dirty="0">
                  <a:solidFill>
                    <a:schemeClr val="bg1"/>
                  </a:solidFill>
                </a:rPr>
                <a:t>B</a:t>
              </a:r>
            </a:p>
          </p:txBody>
        </p:sp>
        <p:sp>
          <p:nvSpPr>
            <p:cNvPr id="293" name="TextBox 292"/>
            <p:cNvSpPr txBox="1"/>
            <p:nvPr/>
          </p:nvSpPr>
          <p:spPr>
            <a:xfrm>
              <a:off x="5464130" y="3652151"/>
              <a:ext cx="648877" cy="584775"/>
            </a:xfrm>
            <a:prstGeom prst="rect">
              <a:avLst/>
            </a:prstGeom>
            <a:noFill/>
          </p:spPr>
          <p:txBody>
            <a:bodyPr wrap="square" rtlCol="0">
              <a:spAutoFit/>
            </a:bodyPr>
            <a:lstStyle/>
            <a:p>
              <a:r>
                <a:rPr lang="en-US" sz="3200" b="1" i="1" dirty="0">
                  <a:solidFill>
                    <a:schemeClr val="bg1"/>
                  </a:solidFill>
                </a:rPr>
                <a:t>B</a:t>
              </a:r>
            </a:p>
          </p:txBody>
        </p:sp>
        <p:sp>
          <p:nvSpPr>
            <p:cNvPr id="294" name="TextBox 293"/>
            <p:cNvSpPr txBox="1"/>
            <p:nvPr/>
          </p:nvSpPr>
          <p:spPr>
            <a:xfrm>
              <a:off x="3753168" y="4272400"/>
              <a:ext cx="648877" cy="584775"/>
            </a:xfrm>
            <a:prstGeom prst="rect">
              <a:avLst/>
            </a:prstGeom>
            <a:noFill/>
          </p:spPr>
          <p:txBody>
            <a:bodyPr wrap="square" rtlCol="0">
              <a:spAutoFit/>
            </a:bodyPr>
            <a:lstStyle/>
            <a:p>
              <a:r>
                <a:rPr lang="en-US" sz="3200" b="1" i="1" dirty="0">
                  <a:solidFill>
                    <a:schemeClr val="bg1"/>
                  </a:solidFill>
                </a:rPr>
                <a:t>B</a:t>
              </a:r>
            </a:p>
          </p:txBody>
        </p:sp>
      </p:grpSp>
      <p:sp>
        <p:nvSpPr>
          <p:cNvPr id="229" name="TextBox 228"/>
          <p:cNvSpPr txBox="1"/>
          <p:nvPr/>
        </p:nvSpPr>
        <p:spPr>
          <a:xfrm>
            <a:off x="28499576" y="37266024"/>
            <a:ext cx="11693903" cy="338554"/>
          </a:xfrm>
          <a:prstGeom prst="rect">
            <a:avLst/>
          </a:prstGeom>
          <a:noFill/>
        </p:spPr>
        <p:txBody>
          <a:bodyPr wrap="square" rtlCol="0">
            <a:spAutoFit/>
          </a:bodyPr>
          <a:lstStyle/>
          <a:p>
            <a:r>
              <a:rPr lang="en-US" sz="1600" i="1" dirty="0">
                <a:solidFill>
                  <a:schemeClr val="bg1"/>
                </a:solidFill>
              </a:rPr>
              <a:t>Special thanks to Professor James </a:t>
            </a:r>
            <a:r>
              <a:rPr lang="en-US" sz="1600" i="1" dirty="0" err="1">
                <a:solidFill>
                  <a:schemeClr val="bg1"/>
                </a:solidFill>
              </a:rPr>
              <a:t>Rybicki</a:t>
            </a:r>
            <a:r>
              <a:rPr lang="en-US" sz="1600" i="1" dirty="0">
                <a:solidFill>
                  <a:schemeClr val="bg1"/>
                </a:solidFill>
              </a:rPr>
              <a:t>  of the UW-Eau Claire Physics Department and his research group for assistance in this project.</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874</Words>
  <Application>Microsoft Office PowerPoint</Application>
  <PresentationFormat>Custom</PresentationFormat>
  <Paragraphs>51</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Cambria Math</vt:lpstr>
      <vt:lpstr>Minion Pro</vt:lpstr>
      <vt:lpstr>Office Theme</vt:lpstr>
      <vt:lpstr> Numerical Modeling of Bipolarons in  Organic Magnetoconductance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2018-11-21T18:47:58Z</dcterms:modified>
</cp:coreProperties>
</file>