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36" autoAdjust="0"/>
    <p:restoredTop sz="96418" autoAdjust="0"/>
  </p:normalViewPr>
  <p:slideViewPr>
    <p:cSldViewPr snapToGrid="0">
      <p:cViewPr>
        <p:scale>
          <a:sx n="78" d="100"/>
          <a:sy n="78" d="100"/>
        </p:scale>
        <p:origin x="-396" y="-130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688715-FE31-479C-AC2E-4A03F3C71EF8}"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B5507974-44DD-471A-AB89-F14F57445AEE}">
      <dgm:prSet phldrT="[Text]"/>
      <dgm:spPr/>
      <dgm:t>
        <a:bodyPr/>
        <a:lstStyle/>
        <a:p>
          <a:r>
            <a:rPr lang="en-US" dirty="0"/>
            <a:t>Special Purpose Vehicle (SPV)</a:t>
          </a:r>
        </a:p>
      </dgm:t>
    </dgm:pt>
    <dgm:pt modelId="{03066EDA-2342-472D-BB2A-ED2B2C08581D}" type="parTrans" cxnId="{FA822129-0EC4-4AEE-8148-E47B94B20A25}">
      <dgm:prSet/>
      <dgm:spPr/>
      <dgm:t>
        <a:bodyPr/>
        <a:lstStyle/>
        <a:p>
          <a:endParaRPr lang="en-US"/>
        </a:p>
      </dgm:t>
    </dgm:pt>
    <dgm:pt modelId="{6AC8B421-DAE3-4A29-91AB-0900C35312D6}" type="sibTrans" cxnId="{FA822129-0EC4-4AEE-8148-E47B94B20A25}">
      <dgm:prSet/>
      <dgm:spPr/>
      <dgm:t>
        <a:bodyPr/>
        <a:lstStyle/>
        <a:p>
          <a:endParaRPr lang="en-US"/>
        </a:p>
      </dgm:t>
    </dgm:pt>
    <dgm:pt modelId="{573379FA-4620-43BC-B45D-0CF741005543}">
      <dgm:prSet phldrT="[Text]"/>
      <dgm:spPr/>
      <dgm:t>
        <a:bodyPr/>
        <a:lstStyle/>
        <a:p>
          <a:r>
            <a:rPr lang="en-US" dirty="0"/>
            <a:t>Interest Rate Swap Counterparty</a:t>
          </a:r>
        </a:p>
      </dgm:t>
    </dgm:pt>
    <dgm:pt modelId="{7299A33C-A87F-4143-BF04-9CC5EB3227E3}" type="parTrans" cxnId="{6F473691-BAF0-4E96-9964-F049590AAC3D}">
      <dgm:prSet/>
      <dgm:spPr>
        <a:ln w="38100">
          <a:solidFill>
            <a:schemeClr val="accent1"/>
          </a:solidFill>
          <a:tailEnd type="triangle" w="lg" len="lg"/>
        </a:ln>
      </dgm:spPr>
      <dgm:t>
        <a:bodyPr/>
        <a:lstStyle/>
        <a:p>
          <a:endParaRPr lang="en-US"/>
        </a:p>
      </dgm:t>
    </dgm:pt>
    <dgm:pt modelId="{79BB2B18-8CE9-4D6F-892F-6C48568C9CDE}" type="sibTrans" cxnId="{6F473691-BAF0-4E96-9964-F049590AAC3D}">
      <dgm:prSet/>
      <dgm:spPr/>
      <dgm:t>
        <a:bodyPr/>
        <a:lstStyle/>
        <a:p>
          <a:endParaRPr lang="en-US"/>
        </a:p>
      </dgm:t>
    </dgm:pt>
    <dgm:pt modelId="{3A336EF4-CDDC-431A-8DBA-F38FB04D5C32}">
      <dgm:prSet phldrT="[Text]"/>
      <dgm:spPr/>
      <dgm:t>
        <a:bodyPr/>
        <a:lstStyle/>
        <a:p>
          <a:r>
            <a:rPr lang="en-US" dirty="0"/>
            <a:t>Debt Investor</a:t>
          </a:r>
        </a:p>
      </dgm:t>
    </dgm:pt>
    <dgm:pt modelId="{3610C49B-4E68-4375-A7CA-D5DDD201F40F}" type="parTrans" cxnId="{F16FADF2-5C7E-483D-AAD4-A5F17AFAD405}">
      <dgm:prSet/>
      <dgm:spPr>
        <a:ln w="38100">
          <a:solidFill>
            <a:schemeClr val="accent1"/>
          </a:solidFill>
          <a:tailEnd type="triangle" w="lg" len="lg"/>
        </a:ln>
      </dgm:spPr>
      <dgm:t>
        <a:bodyPr/>
        <a:lstStyle/>
        <a:p>
          <a:endParaRPr lang="en-US"/>
        </a:p>
      </dgm:t>
    </dgm:pt>
    <dgm:pt modelId="{70DF8739-64E6-486F-A5E4-88FB7401C3F6}" type="sibTrans" cxnId="{F16FADF2-5C7E-483D-AAD4-A5F17AFAD405}">
      <dgm:prSet/>
      <dgm:spPr/>
      <dgm:t>
        <a:bodyPr/>
        <a:lstStyle/>
        <a:p>
          <a:endParaRPr lang="en-US"/>
        </a:p>
      </dgm:t>
    </dgm:pt>
    <dgm:pt modelId="{BF976E95-B690-4091-B2B1-F6A73F4DA3B6}">
      <dgm:prSet phldrT="[Text]"/>
      <dgm:spPr/>
      <dgm:t>
        <a:bodyPr/>
        <a:lstStyle/>
        <a:p>
          <a:r>
            <a:rPr lang="en-US" dirty="0"/>
            <a:t>Mortality Index</a:t>
          </a:r>
        </a:p>
      </dgm:t>
    </dgm:pt>
    <dgm:pt modelId="{8DEA5209-DDBD-4B27-A37C-035D647826D0}" type="parTrans" cxnId="{1E23FEC6-85C7-4666-B819-195375BCC031}">
      <dgm:prSet/>
      <dgm:spPr>
        <a:ln w="38100">
          <a:solidFill>
            <a:schemeClr val="accent1"/>
          </a:solidFill>
          <a:headEnd type="none" w="lg" len="lg"/>
          <a:tailEnd type="triangle" w="lg" len="lg"/>
        </a:ln>
      </dgm:spPr>
      <dgm:t>
        <a:bodyPr/>
        <a:lstStyle/>
        <a:p>
          <a:endParaRPr lang="en-US"/>
        </a:p>
      </dgm:t>
    </dgm:pt>
    <dgm:pt modelId="{8C8C73DF-B3C8-4899-89B7-AD39D4232027}" type="sibTrans" cxnId="{1E23FEC6-85C7-4666-B819-195375BCC031}">
      <dgm:prSet/>
      <dgm:spPr/>
      <dgm:t>
        <a:bodyPr/>
        <a:lstStyle/>
        <a:p>
          <a:endParaRPr lang="en-US"/>
        </a:p>
      </dgm:t>
    </dgm:pt>
    <dgm:pt modelId="{1D05255C-D366-43E8-AB0B-8C3CA7B3CDBD}">
      <dgm:prSet/>
      <dgm:spPr/>
      <dgm:t>
        <a:bodyPr/>
        <a:lstStyle/>
        <a:p>
          <a:r>
            <a:rPr lang="en-US" dirty="0"/>
            <a:t>Reinsurer</a:t>
          </a:r>
        </a:p>
      </dgm:t>
    </dgm:pt>
    <dgm:pt modelId="{32090627-14AF-4709-A318-730FD21D68E4}" type="parTrans" cxnId="{B903C17D-BBE2-4589-BCC1-414DF4E240AD}">
      <dgm:prSet/>
      <dgm:spPr>
        <a:ln w="38100">
          <a:solidFill>
            <a:schemeClr val="accent1"/>
          </a:solidFill>
          <a:prstDash val="sysDash"/>
        </a:ln>
      </dgm:spPr>
      <dgm:t>
        <a:bodyPr/>
        <a:lstStyle/>
        <a:p>
          <a:endParaRPr lang="en-US"/>
        </a:p>
      </dgm:t>
    </dgm:pt>
    <dgm:pt modelId="{B2FE7749-2603-41AB-93AF-830234B7543C}" type="sibTrans" cxnId="{B903C17D-BBE2-4589-BCC1-414DF4E240AD}">
      <dgm:prSet/>
      <dgm:spPr/>
      <dgm:t>
        <a:bodyPr/>
        <a:lstStyle/>
        <a:p>
          <a:endParaRPr lang="en-US"/>
        </a:p>
      </dgm:t>
    </dgm:pt>
    <dgm:pt modelId="{DD527574-3E1C-4EC4-ACF5-40B6894A5699}" type="pres">
      <dgm:prSet presAssocID="{9F688715-FE31-479C-AC2E-4A03F3C71EF8}" presName="Name0" presStyleCnt="0">
        <dgm:presLayoutVars>
          <dgm:chMax val="1"/>
          <dgm:chPref val="1"/>
          <dgm:dir/>
          <dgm:animOne val="branch"/>
          <dgm:animLvl val="lvl"/>
        </dgm:presLayoutVars>
      </dgm:prSet>
      <dgm:spPr/>
    </dgm:pt>
    <dgm:pt modelId="{550AFBEA-3698-460E-9617-77CD3E7C00C2}" type="pres">
      <dgm:prSet presAssocID="{B5507974-44DD-471A-AB89-F14F57445AEE}" presName="singleCycle" presStyleCnt="0"/>
      <dgm:spPr/>
    </dgm:pt>
    <dgm:pt modelId="{89F7665F-2476-466C-A2B0-5C85D2265475}" type="pres">
      <dgm:prSet presAssocID="{B5507974-44DD-471A-AB89-F14F57445AEE}" presName="singleCenter" presStyleLbl="node1" presStyleIdx="0" presStyleCnt="5" custScaleX="111669" custScaleY="84267">
        <dgm:presLayoutVars>
          <dgm:chMax val="7"/>
          <dgm:chPref val="7"/>
        </dgm:presLayoutVars>
      </dgm:prSet>
      <dgm:spPr/>
    </dgm:pt>
    <dgm:pt modelId="{21F308FA-C14C-4216-BFCB-B74ECDB1B8DE}" type="pres">
      <dgm:prSet presAssocID="{7299A33C-A87F-4143-BF04-9CC5EB3227E3}" presName="Name56" presStyleLbl="parChTrans1D2" presStyleIdx="0" presStyleCnt="4"/>
      <dgm:spPr/>
    </dgm:pt>
    <dgm:pt modelId="{7CF61606-76BE-43BA-8904-C9048D5E938F}" type="pres">
      <dgm:prSet presAssocID="{573379FA-4620-43BC-B45D-0CF741005543}" presName="text0" presStyleLbl="node1" presStyleIdx="1" presStyleCnt="5" custScaleX="136419" custScaleY="102336" custRadScaleRad="77456" custRadScaleInc="160">
        <dgm:presLayoutVars>
          <dgm:bulletEnabled val="1"/>
        </dgm:presLayoutVars>
      </dgm:prSet>
      <dgm:spPr/>
    </dgm:pt>
    <dgm:pt modelId="{7310A20B-02FC-4BEF-8279-DC08E7D44702}" type="pres">
      <dgm:prSet presAssocID="{3610C49B-4E68-4375-A7CA-D5DDD201F40F}" presName="Name56" presStyleLbl="parChTrans1D2" presStyleIdx="1" presStyleCnt="4"/>
      <dgm:spPr/>
    </dgm:pt>
    <dgm:pt modelId="{0A8FEFE0-0687-4706-8F43-7609C3642E29}" type="pres">
      <dgm:prSet presAssocID="{3A336EF4-CDDC-431A-8DBA-F38FB04D5C32}" presName="text0" presStyleLbl="node1" presStyleIdx="2" presStyleCnt="5" custScaleX="95173" custScaleY="96528" custRadScaleRad="99637" custRadScaleInc="1512">
        <dgm:presLayoutVars>
          <dgm:bulletEnabled val="1"/>
        </dgm:presLayoutVars>
      </dgm:prSet>
      <dgm:spPr/>
    </dgm:pt>
    <dgm:pt modelId="{A867BE5D-4804-4CB2-B449-4C5D5D5D735E}" type="pres">
      <dgm:prSet presAssocID="{8DEA5209-DDBD-4B27-A37C-035D647826D0}" presName="Name56" presStyleLbl="parChTrans1D2" presStyleIdx="2" presStyleCnt="4"/>
      <dgm:spPr/>
    </dgm:pt>
    <dgm:pt modelId="{B5FB899B-6683-4850-92C6-99A822C09638}" type="pres">
      <dgm:prSet presAssocID="{BF976E95-B690-4091-B2B1-F6A73F4DA3B6}" presName="text0" presStyleLbl="node1" presStyleIdx="3" presStyleCnt="5" custScaleX="132666" custScaleY="100548" custRadScaleRad="99596" custRadScaleInc="-1419">
        <dgm:presLayoutVars>
          <dgm:bulletEnabled val="1"/>
        </dgm:presLayoutVars>
      </dgm:prSet>
      <dgm:spPr/>
    </dgm:pt>
    <dgm:pt modelId="{A50B3097-69B5-40A7-8A42-EBA567453ACB}" type="pres">
      <dgm:prSet presAssocID="{32090627-14AF-4709-A318-730FD21D68E4}" presName="Name56" presStyleLbl="parChTrans1D2" presStyleIdx="3" presStyleCnt="4"/>
      <dgm:spPr/>
    </dgm:pt>
    <dgm:pt modelId="{4BEA521C-12F8-4208-B8A4-57822FBAB6F9}" type="pres">
      <dgm:prSet presAssocID="{1D05255C-D366-43E8-AB0B-8C3CA7B3CDBD}" presName="text0" presStyleLbl="node1" presStyleIdx="4" presStyleCnt="5" custScaleX="104261" custScaleY="102015">
        <dgm:presLayoutVars>
          <dgm:bulletEnabled val="1"/>
        </dgm:presLayoutVars>
      </dgm:prSet>
      <dgm:spPr/>
    </dgm:pt>
  </dgm:ptLst>
  <dgm:cxnLst>
    <dgm:cxn modelId="{DA005210-1CC9-4D02-8C57-177DF9223E92}" type="presOf" srcId="{3610C49B-4E68-4375-A7CA-D5DDD201F40F}" destId="{7310A20B-02FC-4BEF-8279-DC08E7D44702}" srcOrd="0" destOrd="0" presId="urn:microsoft.com/office/officeart/2008/layout/RadialCluster"/>
    <dgm:cxn modelId="{10441717-EB94-455D-8338-C5B0A2865844}" type="presOf" srcId="{3A336EF4-CDDC-431A-8DBA-F38FB04D5C32}" destId="{0A8FEFE0-0687-4706-8F43-7609C3642E29}" srcOrd="0" destOrd="0" presId="urn:microsoft.com/office/officeart/2008/layout/RadialCluster"/>
    <dgm:cxn modelId="{FA822129-0EC4-4AEE-8148-E47B94B20A25}" srcId="{9F688715-FE31-479C-AC2E-4A03F3C71EF8}" destId="{B5507974-44DD-471A-AB89-F14F57445AEE}" srcOrd="0" destOrd="0" parTransId="{03066EDA-2342-472D-BB2A-ED2B2C08581D}" sibTransId="{6AC8B421-DAE3-4A29-91AB-0900C35312D6}"/>
    <dgm:cxn modelId="{F7676A5C-AAFF-4E01-856D-0FF802AEE51E}" type="presOf" srcId="{7299A33C-A87F-4143-BF04-9CC5EB3227E3}" destId="{21F308FA-C14C-4216-BFCB-B74ECDB1B8DE}" srcOrd="0" destOrd="0" presId="urn:microsoft.com/office/officeart/2008/layout/RadialCluster"/>
    <dgm:cxn modelId="{9B6D7E4C-3E2C-4741-AE74-0B29774351C8}" type="presOf" srcId="{1D05255C-D366-43E8-AB0B-8C3CA7B3CDBD}" destId="{4BEA521C-12F8-4208-B8A4-57822FBAB6F9}" srcOrd="0" destOrd="0" presId="urn:microsoft.com/office/officeart/2008/layout/RadialCluster"/>
    <dgm:cxn modelId="{3C65627A-24D2-4F59-AB5B-5C562A6B25F6}" type="presOf" srcId="{B5507974-44DD-471A-AB89-F14F57445AEE}" destId="{89F7665F-2476-466C-A2B0-5C85D2265475}" srcOrd="0" destOrd="0" presId="urn:microsoft.com/office/officeart/2008/layout/RadialCluster"/>
    <dgm:cxn modelId="{B903C17D-BBE2-4589-BCC1-414DF4E240AD}" srcId="{B5507974-44DD-471A-AB89-F14F57445AEE}" destId="{1D05255C-D366-43E8-AB0B-8C3CA7B3CDBD}" srcOrd="3" destOrd="0" parTransId="{32090627-14AF-4709-A318-730FD21D68E4}" sibTransId="{B2FE7749-2603-41AB-93AF-830234B7543C}"/>
    <dgm:cxn modelId="{6F473691-BAF0-4E96-9964-F049590AAC3D}" srcId="{B5507974-44DD-471A-AB89-F14F57445AEE}" destId="{573379FA-4620-43BC-B45D-0CF741005543}" srcOrd="0" destOrd="0" parTransId="{7299A33C-A87F-4143-BF04-9CC5EB3227E3}" sibTransId="{79BB2B18-8CE9-4D6F-892F-6C48568C9CDE}"/>
    <dgm:cxn modelId="{D6384494-5F46-4C3C-87BA-2DDF38BD9168}" type="presOf" srcId="{32090627-14AF-4709-A318-730FD21D68E4}" destId="{A50B3097-69B5-40A7-8A42-EBA567453ACB}" srcOrd="0" destOrd="0" presId="urn:microsoft.com/office/officeart/2008/layout/RadialCluster"/>
    <dgm:cxn modelId="{64434E97-4EC8-44F3-89C7-A0EA0DC50447}" type="presOf" srcId="{8DEA5209-DDBD-4B27-A37C-035D647826D0}" destId="{A867BE5D-4804-4CB2-B449-4C5D5D5D735E}" srcOrd="0" destOrd="0" presId="urn:microsoft.com/office/officeart/2008/layout/RadialCluster"/>
    <dgm:cxn modelId="{77FB67C3-89D9-4B42-8EBE-2A658E25E07A}" type="presOf" srcId="{9F688715-FE31-479C-AC2E-4A03F3C71EF8}" destId="{DD527574-3E1C-4EC4-ACF5-40B6894A5699}" srcOrd="0" destOrd="0" presId="urn:microsoft.com/office/officeart/2008/layout/RadialCluster"/>
    <dgm:cxn modelId="{1E23FEC6-85C7-4666-B819-195375BCC031}" srcId="{B5507974-44DD-471A-AB89-F14F57445AEE}" destId="{BF976E95-B690-4091-B2B1-F6A73F4DA3B6}" srcOrd="2" destOrd="0" parTransId="{8DEA5209-DDBD-4B27-A37C-035D647826D0}" sibTransId="{8C8C73DF-B3C8-4899-89B7-AD39D4232027}"/>
    <dgm:cxn modelId="{912699E2-7A3A-447B-91AC-9AED4C0DA627}" type="presOf" srcId="{BF976E95-B690-4091-B2B1-F6A73F4DA3B6}" destId="{B5FB899B-6683-4850-92C6-99A822C09638}" srcOrd="0" destOrd="0" presId="urn:microsoft.com/office/officeart/2008/layout/RadialCluster"/>
    <dgm:cxn modelId="{F16FADF2-5C7E-483D-AAD4-A5F17AFAD405}" srcId="{B5507974-44DD-471A-AB89-F14F57445AEE}" destId="{3A336EF4-CDDC-431A-8DBA-F38FB04D5C32}" srcOrd="1" destOrd="0" parTransId="{3610C49B-4E68-4375-A7CA-D5DDD201F40F}" sibTransId="{70DF8739-64E6-486F-A5E4-88FB7401C3F6}"/>
    <dgm:cxn modelId="{C929ACF3-4005-440A-A432-76925D474361}" type="presOf" srcId="{573379FA-4620-43BC-B45D-0CF741005543}" destId="{7CF61606-76BE-43BA-8904-C9048D5E938F}" srcOrd="0" destOrd="0" presId="urn:microsoft.com/office/officeart/2008/layout/RadialCluster"/>
    <dgm:cxn modelId="{5A61F09A-EE2D-48FD-8235-F39888BFD9EA}" type="presParOf" srcId="{DD527574-3E1C-4EC4-ACF5-40B6894A5699}" destId="{550AFBEA-3698-460E-9617-77CD3E7C00C2}" srcOrd="0" destOrd="0" presId="urn:microsoft.com/office/officeart/2008/layout/RadialCluster"/>
    <dgm:cxn modelId="{EB2B0D92-E312-4DF6-AEA3-156C0544CB09}" type="presParOf" srcId="{550AFBEA-3698-460E-9617-77CD3E7C00C2}" destId="{89F7665F-2476-466C-A2B0-5C85D2265475}" srcOrd="0" destOrd="0" presId="urn:microsoft.com/office/officeart/2008/layout/RadialCluster"/>
    <dgm:cxn modelId="{0925522B-80E7-4ED7-BC7B-F5E6418774D2}" type="presParOf" srcId="{550AFBEA-3698-460E-9617-77CD3E7C00C2}" destId="{21F308FA-C14C-4216-BFCB-B74ECDB1B8DE}" srcOrd="1" destOrd="0" presId="urn:microsoft.com/office/officeart/2008/layout/RadialCluster"/>
    <dgm:cxn modelId="{3E352D44-CC92-4761-97CA-CBCC9C44E449}" type="presParOf" srcId="{550AFBEA-3698-460E-9617-77CD3E7C00C2}" destId="{7CF61606-76BE-43BA-8904-C9048D5E938F}" srcOrd="2" destOrd="0" presId="urn:microsoft.com/office/officeart/2008/layout/RadialCluster"/>
    <dgm:cxn modelId="{EB2E65DA-53DE-4F89-A681-41542EA787F9}" type="presParOf" srcId="{550AFBEA-3698-460E-9617-77CD3E7C00C2}" destId="{7310A20B-02FC-4BEF-8279-DC08E7D44702}" srcOrd="3" destOrd="0" presId="urn:microsoft.com/office/officeart/2008/layout/RadialCluster"/>
    <dgm:cxn modelId="{6198DDA7-E68A-4DBC-A950-8D576EB02DC9}" type="presParOf" srcId="{550AFBEA-3698-460E-9617-77CD3E7C00C2}" destId="{0A8FEFE0-0687-4706-8F43-7609C3642E29}" srcOrd="4" destOrd="0" presId="urn:microsoft.com/office/officeart/2008/layout/RadialCluster"/>
    <dgm:cxn modelId="{9AF927E9-F26A-48D9-8BA3-94B5D5EBD2BC}" type="presParOf" srcId="{550AFBEA-3698-460E-9617-77CD3E7C00C2}" destId="{A867BE5D-4804-4CB2-B449-4C5D5D5D735E}" srcOrd="5" destOrd="0" presId="urn:microsoft.com/office/officeart/2008/layout/RadialCluster"/>
    <dgm:cxn modelId="{0A82C5B9-9056-4EA5-AD7C-345753D57C20}" type="presParOf" srcId="{550AFBEA-3698-460E-9617-77CD3E7C00C2}" destId="{B5FB899B-6683-4850-92C6-99A822C09638}" srcOrd="6" destOrd="0" presId="urn:microsoft.com/office/officeart/2008/layout/RadialCluster"/>
    <dgm:cxn modelId="{8D50417E-B05F-43FC-9E14-C1BE925A89F5}" type="presParOf" srcId="{550AFBEA-3698-460E-9617-77CD3E7C00C2}" destId="{A50B3097-69B5-40A7-8A42-EBA567453ACB}" srcOrd="7" destOrd="0" presId="urn:microsoft.com/office/officeart/2008/layout/RadialCluster"/>
    <dgm:cxn modelId="{12A561FE-4C6E-46D3-BB8D-5B38B90098BF}" type="presParOf" srcId="{550AFBEA-3698-460E-9617-77CD3E7C00C2}" destId="{4BEA521C-12F8-4208-B8A4-57822FBAB6F9}"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7665F-2476-466C-A2B0-5C85D2265475}">
      <dsp:nvSpPr>
        <dsp:cNvPr id="0" name=""/>
        <dsp:cNvSpPr/>
      </dsp:nvSpPr>
      <dsp:spPr>
        <a:xfrm>
          <a:off x="3329002" y="2486906"/>
          <a:ext cx="2224661" cy="1678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kern="1200" dirty="0"/>
            <a:t>Special Purpose Vehicle (SPV)</a:t>
          </a:r>
        </a:p>
      </dsp:txBody>
      <dsp:txXfrm>
        <a:off x="3410952" y="2568856"/>
        <a:ext cx="2060761" cy="1514860"/>
      </dsp:txXfrm>
    </dsp:sp>
    <dsp:sp modelId="{21F308FA-C14C-4216-BFCB-B74ECDB1B8DE}">
      <dsp:nvSpPr>
        <dsp:cNvPr id="0" name=""/>
        <dsp:cNvSpPr/>
      </dsp:nvSpPr>
      <dsp:spPr>
        <a:xfrm rot="16204320">
          <a:off x="4176692" y="2220876"/>
          <a:ext cx="532060" cy="0"/>
        </a:xfrm>
        <a:custGeom>
          <a:avLst/>
          <a:gdLst/>
          <a:ahLst/>
          <a:cxnLst/>
          <a:rect l="0" t="0" r="0" b="0"/>
          <a:pathLst>
            <a:path>
              <a:moveTo>
                <a:pt x="0" y="0"/>
              </a:moveTo>
              <a:lnTo>
                <a:pt x="532060" y="0"/>
              </a:lnTo>
            </a:path>
          </a:pathLst>
        </a:custGeom>
        <a:noFill/>
        <a:ln w="38100" cap="flat" cmpd="sng" algn="ctr">
          <a:solidFill>
            <a:schemeClr val="accent1"/>
          </a:solidFill>
          <a:prstDash val="solid"/>
          <a:miter lim="800000"/>
          <a:tailEnd type="triangle" w="lg" len="lg"/>
        </a:ln>
        <a:effectLst/>
      </dsp:spPr>
      <dsp:style>
        <a:lnRef idx="2">
          <a:scrgbClr r="0" g="0" b="0"/>
        </a:lnRef>
        <a:fillRef idx="0">
          <a:scrgbClr r="0" g="0" b="0"/>
        </a:fillRef>
        <a:effectRef idx="0">
          <a:scrgbClr r="0" g="0" b="0"/>
        </a:effectRef>
        <a:fontRef idx="minor"/>
      </dsp:style>
    </dsp:sp>
    <dsp:sp modelId="{7CF61606-76BE-43BA-8904-C9048D5E938F}">
      <dsp:nvSpPr>
        <dsp:cNvPr id="0" name=""/>
        <dsp:cNvSpPr/>
      </dsp:nvSpPr>
      <dsp:spPr>
        <a:xfrm>
          <a:off x="3533475" y="588897"/>
          <a:ext cx="1820878" cy="13659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r>
            <a:rPr lang="en-US" sz="2200" kern="1200" dirty="0"/>
            <a:t>Interest Rate Swap Counterparty</a:t>
          </a:r>
        </a:p>
      </dsp:txBody>
      <dsp:txXfrm>
        <a:off x="3600155" y="655577"/>
        <a:ext cx="1687518" cy="1232589"/>
      </dsp:txXfrm>
    </dsp:sp>
    <dsp:sp modelId="{7310A20B-02FC-4BEF-8279-DC08E7D44702}">
      <dsp:nvSpPr>
        <dsp:cNvPr id="0" name=""/>
        <dsp:cNvSpPr/>
      </dsp:nvSpPr>
      <dsp:spPr>
        <a:xfrm rot="40824">
          <a:off x="5553632" y="3344811"/>
          <a:ext cx="895113" cy="0"/>
        </a:xfrm>
        <a:custGeom>
          <a:avLst/>
          <a:gdLst/>
          <a:ahLst/>
          <a:cxnLst/>
          <a:rect l="0" t="0" r="0" b="0"/>
          <a:pathLst>
            <a:path>
              <a:moveTo>
                <a:pt x="0" y="0"/>
              </a:moveTo>
              <a:lnTo>
                <a:pt x="895113" y="0"/>
              </a:lnTo>
            </a:path>
          </a:pathLst>
        </a:custGeom>
        <a:noFill/>
        <a:ln w="38100" cap="flat" cmpd="sng" algn="ctr">
          <a:solidFill>
            <a:schemeClr val="accent1"/>
          </a:solidFill>
          <a:prstDash val="solid"/>
          <a:miter lim="800000"/>
          <a:tailEnd type="triangle" w="lg" len="lg"/>
        </a:ln>
        <a:effectLst/>
      </dsp:spPr>
      <dsp:style>
        <a:lnRef idx="2">
          <a:scrgbClr r="0" g="0" b="0"/>
        </a:lnRef>
        <a:fillRef idx="0">
          <a:scrgbClr r="0" g="0" b="0"/>
        </a:fillRef>
        <a:effectRef idx="0">
          <a:scrgbClr r="0" g="0" b="0"/>
        </a:effectRef>
        <a:fontRef idx="minor"/>
      </dsp:style>
    </dsp:sp>
    <dsp:sp modelId="{0A8FEFE0-0687-4706-8F43-7609C3642E29}">
      <dsp:nvSpPr>
        <dsp:cNvPr id="0" name=""/>
        <dsp:cNvSpPr/>
      </dsp:nvSpPr>
      <dsp:spPr>
        <a:xfrm>
          <a:off x="6448714" y="2713456"/>
          <a:ext cx="1270339" cy="12884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Debt Investor</a:t>
          </a:r>
        </a:p>
      </dsp:txBody>
      <dsp:txXfrm>
        <a:off x="6510727" y="2775469"/>
        <a:ext cx="1146313" cy="1164399"/>
      </dsp:txXfrm>
    </dsp:sp>
    <dsp:sp modelId="{A867BE5D-4804-4CB2-B449-4C5D5D5D735E}">
      <dsp:nvSpPr>
        <dsp:cNvPr id="0" name=""/>
        <dsp:cNvSpPr/>
      </dsp:nvSpPr>
      <dsp:spPr>
        <a:xfrm rot="5361687">
          <a:off x="3891424" y="4731199"/>
          <a:ext cx="1131134" cy="0"/>
        </a:xfrm>
        <a:custGeom>
          <a:avLst/>
          <a:gdLst/>
          <a:ahLst/>
          <a:cxnLst/>
          <a:rect l="0" t="0" r="0" b="0"/>
          <a:pathLst>
            <a:path>
              <a:moveTo>
                <a:pt x="0" y="0"/>
              </a:moveTo>
              <a:lnTo>
                <a:pt x="1131134" y="0"/>
              </a:lnTo>
            </a:path>
          </a:pathLst>
        </a:custGeom>
        <a:noFill/>
        <a:ln w="38100" cap="flat" cmpd="sng" algn="ctr">
          <a:solidFill>
            <a:schemeClr val="accent1"/>
          </a:solidFill>
          <a:prstDash val="solid"/>
          <a:miter lim="800000"/>
          <a:headEnd type="none" w="lg" len="lg"/>
          <a:tailEnd type="triangle" w="lg" len="lg"/>
        </a:ln>
        <a:effectLst/>
      </dsp:spPr>
      <dsp:style>
        <a:lnRef idx="2">
          <a:scrgbClr r="0" g="0" b="0"/>
        </a:lnRef>
        <a:fillRef idx="0">
          <a:scrgbClr r="0" g="0" b="0"/>
        </a:fillRef>
        <a:effectRef idx="0">
          <a:scrgbClr r="0" g="0" b="0"/>
        </a:effectRef>
        <a:fontRef idx="minor"/>
      </dsp:style>
    </dsp:sp>
    <dsp:sp modelId="{B5FB899B-6683-4850-92C6-99A822C09638}">
      <dsp:nvSpPr>
        <dsp:cNvPr id="0" name=""/>
        <dsp:cNvSpPr/>
      </dsp:nvSpPr>
      <dsp:spPr>
        <a:xfrm>
          <a:off x="3585381" y="5296731"/>
          <a:ext cx="1770784" cy="134208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333500">
            <a:lnSpc>
              <a:spcPct val="90000"/>
            </a:lnSpc>
            <a:spcBef>
              <a:spcPct val="0"/>
            </a:spcBef>
            <a:spcAft>
              <a:spcPct val="35000"/>
            </a:spcAft>
            <a:buNone/>
          </a:pPr>
          <a:r>
            <a:rPr lang="en-US" sz="3000" kern="1200" dirty="0"/>
            <a:t>Mortality Index</a:t>
          </a:r>
        </a:p>
      </dsp:txBody>
      <dsp:txXfrm>
        <a:off x="3650896" y="5362246"/>
        <a:ext cx="1639754" cy="1211053"/>
      </dsp:txXfrm>
    </dsp:sp>
    <dsp:sp modelId="{A50B3097-69B5-40A7-8A42-EBA567453ACB}">
      <dsp:nvSpPr>
        <dsp:cNvPr id="0" name=""/>
        <dsp:cNvSpPr/>
      </dsp:nvSpPr>
      <dsp:spPr>
        <a:xfrm rot="10800000">
          <a:off x="2484789" y="3326286"/>
          <a:ext cx="844213" cy="0"/>
        </a:xfrm>
        <a:custGeom>
          <a:avLst/>
          <a:gdLst/>
          <a:ahLst/>
          <a:cxnLst/>
          <a:rect l="0" t="0" r="0" b="0"/>
          <a:pathLst>
            <a:path>
              <a:moveTo>
                <a:pt x="0" y="0"/>
              </a:moveTo>
              <a:lnTo>
                <a:pt x="844213" y="0"/>
              </a:lnTo>
            </a:path>
          </a:pathLst>
        </a:custGeom>
        <a:noFill/>
        <a:ln w="38100" cap="flat" cmpd="sng" algn="ctr">
          <a:solidFill>
            <a:schemeClr val="accent1"/>
          </a:solidFill>
          <a:prstDash val="sysDash"/>
          <a:miter lim="800000"/>
        </a:ln>
        <a:effectLst/>
      </dsp:spPr>
      <dsp:style>
        <a:lnRef idx="2">
          <a:scrgbClr r="0" g="0" b="0"/>
        </a:lnRef>
        <a:fillRef idx="0">
          <a:scrgbClr r="0" g="0" b="0"/>
        </a:fillRef>
        <a:effectRef idx="0">
          <a:scrgbClr r="0" g="0" b="0"/>
        </a:effectRef>
        <a:fontRef idx="minor"/>
      </dsp:style>
    </dsp:sp>
    <dsp:sp modelId="{4BEA521C-12F8-4208-B8A4-57822FBAB6F9}">
      <dsp:nvSpPr>
        <dsp:cNvPr id="0" name=""/>
        <dsp:cNvSpPr/>
      </dsp:nvSpPr>
      <dsp:spPr>
        <a:xfrm>
          <a:off x="1093146" y="2645454"/>
          <a:ext cx="1391643" cy="136166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marL="0" lvl="0" indent="0" algn="ctr" defTabSz="1022350">
            <a:lnSpc>
              <a:spcPct val="90000"/>
            </a:lnSpc>
            <a:spcBef>
              <a:spcPct val="0"/>
            </a:spcBef>
            <a:spcAft>
              <a:spcPct val="35000"/>
            </a:spcAft>
            <a:buNone/>
          </a:pPr>
          <a:r>
            <a:rPr lang="en-US" sz="2300" kern="1200" dirty="0"/>
            <a:t>Reinsurer</a:t>
          </a:r>
        </a:p>
      </dsp:txBody>
      <dsp:txXfrm>
        <a:off x="1159617" y="2711925"/>
        <a:ext cx="1258701" cy="122872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29-Apr-19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29-Apr-19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image" Target="../media/image6.png"/><Relationship Id="rId5" Type="http://schemas.openxmlformats.org/officeDocument/2006/relationships/diagramColors" Target="../diagrams/colors1.xml"/><Relationship Id="rId10" Type="http://schemas.openxmlformats.org/officeDocument/2006/relationships/image" Target="../media/image5.png"/><Relationship Id="rId4" Type="http://schemas.openxmlformats.org/officeDocument/2006/relationships/diagramQuickStyle" Target="../diagrams/quickStyle1.xml"/><Relationship Id="rId9" Type="http://schemas.openxmlformats.org/officeDocument/2006/relationships/image" Target="../media/image4.pn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Modeling Mortality-Linked Securities</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Kola Loh </a:t>
            </a:r>
            <a:r>
              <a:rPr lang="en-US" sz="4000">
                <a:solidFill>
                  <a:schemeClr val="bg1">
                    <a:lumMod val="50000"/>
                  </a:schemeClr>
                </a:solidFill>
                <a:latin typeface="Minion Pro" panose="02040503050306020203" pitchFamily="18" charset="0"/>
              </a:rPr>
              <a:t>and Marie-Claire Koissi</a:t>
            </a:r>
            <a:r>
              <a:rPr lang="en-US" sz="4000" dirty="0">
                <a:solidFill>
                  <a:schemeClr val="bg1">
                    <a:lumMod val="50000"/>
                  </a:schemeClr>
                </a:solidFill>
                <a:latin typeface="Minion Pro" panose="02040503050306020203" pitchFamily="18" charset="0"/>
              </a:rPr>
              <a:t> (Faculty Advisor) |   Actuarial Science Program, Department of Mathematics</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A Study with the Swiss Re Bond</a:t>
            </a:r>
          </a:p>
        </p:txBody>
      </p:sp>
      <p:grpSp>
        <p:nvGrpSpPr>
          <p:cNvPr id="28" name="Group 27">
            <a:extLst>
              <a:ext uri="{FF2B5EF4-FFF2-40B4-BE49-F238E27FC236}">
                <a16:creationId xmlns:a16="http://schemas.microsoft.com/office/drawing/2014/main" id="{3FF93A97-88CB-401E-9022-E8A33368DF92}"/>
              </a:ext>
            </a:extLst>
          </p:cNvPr>
          <p:cNvGrpSpPr/>
          <p:nvPr/>
        </p:nvGrpSpPr>
        <p:grpSpPr>
          <a:xfrm>
            <a:off x="1895950" y="8401458"/>
            <a:ext cx="11028290" cy="5787842"/>
            <a:chOff x="1901652" y="8750786"/>
            <a:chExt cx="11028290" cy="5787842"/>
          </a:xfrm>
        </p:grpSpPr>
        <p:sp>
          <p:nvSpPr>
            <p:cNvPr id="8" name="Subtitle 2"/>
            <p:cNvSpPr txBox="1">
              <a:spLocks/>
            </p:cNvSpPr>
            <p:nvPr/>
          </p:nvSpPr>
          <p:spPr>
            <a:xfrm>
              <a:off x="1901652" y="9937808"/>
              <a:ext cx="11028290" cy="460082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The Swiss Re bond is the first mortality risk contingent security. In this research, we introduce two modifications, to address some criticisms about the bond's original index. Firstly, we add an economic variable into our mortality index, because mortality experience is affected by economical parameters. Secondly, we modified the location parameter in the index to capture the mortality experienced in different geographic regions. </a:t>
              </a:r>
            </a:p>
            <a:p>
              <a:pPr algn="just"/>
              <a:r>
                <a:rPr lang="en-US" sz="3200" dirty="0"/>
                <a:t>Finally, we study how the new index could affect the bond's price. Projections and calculations were made using R.</a:t>
              </a:r>
            </a:p>
          </p:txBody>
        </p:sp>
        <p:sp>
          <p:nvSpPr>
            <p:cNvPr id="3" name="TextBox 2"/>
            <p:cNvSpPr txBox="1"/>
            <p:nvPr/>
          </p:nvSpPr>
          <p:spPr>
            <a:xfrm>
              <a:off x="1901653" y="8750786"/>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grpSp>
      <p:sp>
        <p:nvSpPr>
          <p:cNvPr id="20" name="TextBox 19"/>
          <p:cNvSpPr txBox="1"/>
          <p:nvPr/>
        </p:nvSpPr>
        <p:spPr>
          <a:xfrm>
            <a:off x="1899080" y="16046952"/>
            <a:ext cx="11028291" cy="5509200"/>
          </a:xfrm>
          <a:prstGeom prst="rect">
            <a:avLst/>
          </a:prstGeom>
          <a:noFill/>
        </p:spPr>
        <p:txBody>
          <a:bodyPr wrap="square" rtlCol="0">
            <a:spAutoFit/>
          </a:bodyPr>
          <a:lstStyle/>
          <a:p>
            <a:pPr algn="just" defTabSz="4023360">
              <a:buClr>
                <a:schemeClr val="tx2"/>
              </a:buClr>
            </a:pPr>
            <a:r>
              <a:rPr lang="en-US" sz="3200" dirty="0"/>
              <a:t>The last several decades has seen life expectancy for populations in developed nations steadily increase, and it is of an interest to insurance companies, annuity providers, pension funds and investment banks. However, it is acknowledged that changes in mortality rates over time are only partially predicted, and improvements have been systematically underestimated. This phenomena, in turn, has challenged longevity risk management. Longevity risk describes the risk that an individual or group will live longer than expected. On the other side of the problem, mortality risk describes the risk that an individual or group will live a shorter life than expected. </a:t>
            </a:r>
          </a:p>
        </p:txBody>
      </p:sp>
      <p:sp>
        <p:nvSpPr>
          <p:cNvPr id="42" name="TextBox 41">
            <a:extLst>
              <a:ext uri="{FF2B5EF4-FFF2-40B4-BE49-F238E27FC236}">
                <a16:creationId xmlns:a16="http://schemas.microsoft.com/office/drawing/2014/main" id="{77914BA0-3339-463B-A108-E2810C64D7F7}"/>
              </a:ext>
            </a:extLst>
          </p:cNvPr>
          <p:cNvSpPr txBox="1"/>
          <p:nvPr/>
        </p:nvSpPr>
        <p:spPr>
          <a:xfrm>
            <a:off x="1901652" y="14918548"/>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43" name="TextBox 42">
            <a:extLst>
              <a:ext uri="{FF2B5EF4-FFF2-40B4-BE49-F238E27FC236}">
                <a16:creationId xmlns:a16="http://schemas.microsoft.com/office/drawing/2014/main" id="{F3D7D416-2BBE-46C0-BE9E-6544FF11B9E6}"/>
              </a:ext>
            </a:extLst>
          </p:cNvPr>
          <p:cNvSpPr txBox="1"/>
          <p:nvPr/>
        </p:nvSpPr>
        <p:spPr>
          <a:xfrm>
            <a:off x="1895952" y="21937768"/>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Mortality-linked Securities</a:t>
            </a:r>
          </a:p>
        </p:txBody>
      </p:sp>
      <p:sp>
        <p:nvSpPr>
          <p:cNvPr id="44" name="TextBox 43">
            <a:extLst>
              <a:ext uri="{FF2B5EF4-FFF2-40B4-BE49-F238E27FC236}">
                <a16:creationId xmlns:a16="http://schemas.microsoft.com/office/drawing/2014/main" id="{FDA71B07-BA43-4166-966F-4BBD72D27C8F}"/>
              </a:ext>
            </a:extLst>
          </p:cNvPr>
          <p:cNvSpPr txBox="1"/>
          <p:nvPr/>
        </p:nvSpPr>
        <p:spPr>
          <a:xfrm>
            <a:off x="1899080" y="22680832"/>
            <a:ext cx="10910480" cy="584775"/>
          </a:xfrm>
          <a:prstGeom prst="rect">
            <a:avLst/>
          </a:prstGeom>
          <a:noFill/>
        </p:spPr>
        <p:txBody>
          <a:bodyPr wrap="square" rtlCol="0">
            <a:spAutoFit/>
          </a:bodyPr>
          <a:lstStyle/>
          <a:p>
            <a:pPr defTabSz="4023360">
              <a:buClr>
                <a:schemeClr val="tx2"/>
              </a:buClr>
            </a:pPr>
            <a:endParaRPr lang="en-US" sz="3200" dirty="0"/>
          </a:p>
        </p:txBody>
      </p:sp>
      <p:sp>
        <p:nvSpPr>
          <p:cNvPr id="46" name="TextBox 45">
            <a:extLst>
              <a:ext uri="{FF2B5EF4-FFF2-40B4-BE49-F238E27FC236}">
                <a16:creationId xmlns:a16="http://schemas.microsoft.com/office/drawing/2014/main" id="{3A7AD181-BB6D-4B90-8560-348EBE5D3D82}"/>
              </a:ext>
            </a:extLst>
          </p:cNvPr>
          <p:cNvSpPr txBox="1"/>
          <p:nvPr/>
        </p:nvSpPr>
        <p:spPr>
          <a:xfrm>
            <a:off x="1895950" y="22827092"/>
            <a:ext cx="10910480" cy="5509200"/>
          </a:xfrm>
          <a:prstGeom prst="rect">
            <a:avLst/>
          </a:prstGeom>
          <a:noFill/>
        </p:spPr>
        <p:txBody>
          <a:bodyPr wrap="square" rtlCol="0">
            <a:spAutoFit/>
          </a:bodyPr>
          <a:lstStyle/>
          <a:p>
            <a:pPr marL="457200" indent="-457200" algn="just" defTabSz="4023360">
              <a:buClr>
                <a:schemeClr val="tx2"/>
              </a:buClr>
              <a:buFont typeface="Arial" panose="020B0604020202020204" pitchFamily="34" charset="0"/>
              <a:buChar char="•"/>
            </a:pPr>
            <a:r>
              <a:rPr lang="en-US" sz="3200" dirty="0"/>
              <a:t>Mortality-linked securities are securities that are contingent upon the death or survival of a specified population.</a:t>
            </a:r>
          </a:p>
          <a:p>
            <a:pPr marL="457200" indent="-457200" algn="just" defTabSz="4023360">
              <a:buClr>
                <a:schemeClr val="tx2"/>
              </a:buClr>
              <a:buFont typeface="Arial" panose="020B0604020202020204" pitchFamily="34" charset="0"/>
              <a:buChar char="•"/>
            </a:pPr>
            <a:r>
              <a:rPr lang="en-US" sz="3200" dirty="0"/>
              <a:t>Blake and Burrows (2001) were the first to propose linking the mortality risk to a financial product.</a:t>
            </a:r>
          </a:p>
          <a:p>
            <a:pPr marL="457200" indent="-457200" algn="just" defTabSz="4023360">
              <a:buClr>
                <a:schemeClr val="tx2"/>
              </a:buClr>
              <a:buFont typeface="Arial" panose="020B0604020202020204" pitchFamily="34" charset="0"/>
              <a:buChar char="•"/>
            </a:pPr>
            <a:r>
              <a:rPr lang="en-US" sz="3200" dirty="0"/>
              <a:t>Examples of mortality-linked products (with issuers):</a:t>
            </a:r>
          </a:p>
          <a:p>
            <a:pPr marL="1280160" lvl="1" indent="-457200" algn="just" defTabSz="4023360">
              <a:buClr>
                <a:schemeClr val="tx2"/>
              </a:buClr>
              <a:buFont typeface="Arial" panose="020B0604020202020204" pitchFamily="34" charset="0"/>
              <a:buChar char="•"/>
            </a:pPr>
            <a:r>
              <a:rPr lang="en-US" sz="3200" dirty="0"/>
              <a:t>Catastrophe Mortality Bond</a:t>
            </a:r>
          </a:p>
          <a:p>
            <a:pPr marL="2005013" lvl="3" indent="-457200" algn="just" defTabSz="4023360">
              <a:buClr>
                <a:schemeClr val="tx2"/>
              </a:buClr>
              <a:buFont typeface="Arial" panose="020B0604020202020204" pitchFamily="34" charset="0"/>
              <a:buChar char="•"/>
            </a:pPr>
            <a:r>
              <a:rPr lang="en-US" sz="3200" dirty="0"/>
              <a:t>Banks: JP Morgan, Goldman Sachs</a:t>
            </a:r>
          </a:p>
          <a:p>
            <a:pPr marL="2005013" lvl="3" indent="-457200" algn="just" defTabSz="4023360">
              <a:buClr>
                <a:schemeClr val="tx2"/>
              </a:buClr>
              <a:buFont typeface="Arial" panose="020B0604020202020204" pitchFamily="34" charset="0"/>
              <a:buChar char="•"/>
            </a:pPr>
            <a:r>
              <a:rPr lang="en-US" sz="3200" dirty="0"/>
              <a:t>Insurance Companies: Swiss Re, Munich Re</a:t>
            </a:r>
          </a:p>
          <a:p>
            <a:pPr marL="1280160" lvl="1" indent="-457200" algn="just" defTabSz="4023360">
              <a:buClr>
                <a:schemeClr val="tx2"/>
              </a:buClr>
              <a:buFont typeface="Arial" panose="020B0604020202020204" pitchFamily="34" charset="0"/>
              <a:buChar char="•"/>
            </a:pPr>
            <a:r>
              <a:rPr lang="en-US" sz="3200" dirty="0"/>
              <a:t>Longevity Bond</a:t>
            </a:r>
          </a:p>
          <a:p>
            <a:pPr marL="1280160" lvl="1" indent="-457200" algn="just" defTabSz="4023360">
              <a:buClr>
                <a:schemeClr val="tx2"/>
              </a:buClr>
              <a:buFont typeface="Arial" panose="020B0604020202020204" pitchFamily="34" charset="0"/>
              <a:buChar char="•"/>
            </a:pPr>
            <a:r>
              <a:rPr lang="en-US" sz="3200" dirty="0"/>
              <a:t>Q-Forwards</a:t>
            </a:r>
          </a:p>
          <a:p>
            <a:pPr marL="1280160" lvl="1" indent="-457200" algn="just" defTabSz="4023360">
              <a:buClr>
                <a:schemeClr val="tx2"/>
              </a:buClr>
              <a:buFont typeface="Arial" panose="020B0604020202020204" pitchFamily="34" charset="0"/>
              <a:buChar char="•"/>
            </a:pPr>
            <a:r>
              <a:rPr lang="en-US" sz="3200" dirty="0"/>
              <a:t>Reverse Mortgage</a:t>
            </a:r>
          </a:p>
        </p:txBody>
      </p:sp>
      <p:graphicFrame>
        <p:nvGraphicFramePr>
          <p:cNvPr id="5" name="Diagram 4">
            <a:extLst>
              <a:ext uri="{FF2B5EF4-FFF2-40B4-BE49-F238E27FC236}">
                <a16:creationId xmlns:a16="http://schemas.microsoft.com/office/drawing/2014/main" id="{405056CE-EE18-49A5-825F-AFFB4297786B}"/>
              </a:ext>
            </a:extLst>
          </p:cNvPr>
          <p:cNvGraphicFramePr/>
          <p:nvPr>
            <p:extLst>
              <p:ext uri="{D42A27DB-BD31-4B8C-83A1-F6EECF244321}">
                <p14:modId xmlns:p14="http://schemas.microsoft.com/office/powerpoint/2010/main" val="245960149"/>
              </p:ext>
            </p:extLst>
          </p:nvPr>
        </p:nvGraphicFramePr>
        <p:xfrm>
          <a:off x="2940182" y="28348452"/>
          <a:ext cx="8822015" cy="6640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C2898319-E60E-4723-BE62-27609578125B}"/>
                  </a:ext>
                </a:extLst>
              </p:cNvPr>
              <p:cNvSpPr txBox="1"/>
              <p:nvPr/>
            </p:nvSpPr>
            <p:spPr>
              <a:xfrm>
                <a:off x="15528658" y="32350999"/>
                <a:ext cx="11005084" cy="2638094"/>
              </a:xfrm>
              <a:prstGeom prst="rect">
                <a:avLst/>
              </a:prstGeom>
              <a:noFill/>
            </p:spPr>
            <p:txBody>
              <a:bodyPr wrap="square" rtlCol="0">
                <a:spAutoFit/>
              </a:bodyPr>
              <a:lstStyle/>
              <a:p>
                <a:pPr marL="457200" indent="-457200" algn="just" defTabSz="4023360">
                  <a:buClr>
                    <a:schemeClr val="tx2"/>
                  </a:buClr>
                  <a:buFont typeface="Arial" panose="020B0604020202020204" pitchFamily="34" charset="0"/>
                  <a:buChar char="•"/>
                </a:pPr>
                <a14:m>
                  <m:oMath xmlns:m="http://schemas.openxmlformats.org/officeDocument/2006/math">
                    <m:sSub>
                      <m:sSubPr>
                        <m:ctrlPr>
                          <a:rPr lang="en-US" sz="2500" i="1" smtClean="0">
                            <a:latin typeface="Cambria Math" panose="02040503050406030204" pitchFamily="18" charset="0"/>
                          </a:rPr>
                        </m:ctrlPr>
                      </m:sSubPr>
                      <m:e>
                        <m:r>
                          <a:rPr lang="en-US" sz="2500" b="0" i="1" smtClean="0">
                            <a:latin typeface="Cambria Math" panose="02040503050406030204" pitchFamily="18" charset="0"/>
                          </a:rPr>
                          <m:t>𝐶</m:t>
                        </m:r>
                      </m:e>
                      <m:sub>
                        <m:r>
                          <a:rPr lang="en-US" sz="2500" b="0" i="1" smtClean="0">
                            <a:latin typeface="Cambria Math" panose="02040503050406030204" pitchFamily="18" charset="0"/>
                          </a:rPr>
                          <m:t>𝑗</m:t>
                        </m:r>
                      </m:sub>
                    </m:sSub>
                    <m:r>
                      <a:rPr lang="en-US" sz="2500" b="0" i="1" smtClean="0">
                        <a:latin typeface="Cambria Math" panose="02040503050406030204" pitchFamily="18" charset="0"/>
                      </a:rPr>
                      <m:t>: </m:t>
                    </m:r>
                    <m:r>
                      <a:rPr lang="en-US" sz="2500" b="0" i="1" smtClean="0">
                        <a:latin typeface="Cambria Math" panose="02040503050406030204" pitchFamily="18" charset="0"/>
                      </a:rPr>
                      <m:t>𝑤𝑒𝑖𝑔h𝑡</m:t>
                    </m:r>
                    <m:r>
                      <a:rPr lang="en-US" sz="2500" b="0" i="1" smtClean="0">
                        <a:latin typeface="Cambria Math" panose="02040503050406030204" pitchFamily="18" charset="0"/>
                      </a:rPr>
                      <m:t> </m:t>
                    </m:r>
                    <m:r>
                      <a:rPr lang="en-US" sz="2500" b="0" i="1" smtClean="0">
                        <a:latin typeface="Cambria Math" panose="02040503050406030204" pitchFamily="18" charset="0"/>
                      </a:rPr>
                      <m:t>𝑎𝑠𝑠𝑖𝑔𝑛𝑒𝑑</m:t>
                    </m:r>
                    <m:r>
                      <a:rPr lang="en-US" sz="2500" b="0" i="1" smtClean="0">
                        <a:latin typeface="Cambria Math" panose="02040503050406030204" pitchFamily="18" charset="0"/>
                      </a:rPr>
                      <m:t> </m:t>
                    </m:r>
                    <m:r>
                      <a:rPr lang="en-US" sz="2500" b="0" i="1" smtClean="0">
                        <a:latin typeface="Cambria Math" panose="02040503050406030204" pitchFamily="18" charset="0"/>
                      </a:rPr>
                      <m:t>𝑡𝑜</m:t>
                    </m:r>
                    <m:r>
                      <a:rPr lang="en-US" sz="2500" b="0" i="1" smtClean="0">
                        <a:latin typeface="Cambria Math" panose="02040503050406030204" pitchFamily="18" charset="0"/>
                      </a:rPr>
                      <m:t> </m:t>
                    </m:r>
                    <m:r>
                      <a:rPr lang="en-US" sz="2500" b="0" i="1" smtClean="0">
                        <a:latin typeface="Cambria Math" panose="02040503050406030204" pitchFamily="18" charset="0"/>
                      </a:rPr>
                      <m:t>𝑐𝑜𝑢𝑛𝑡𝑟𝑦</m:t>
                    </m:r>
                    <m:r>
                      <a:rPr lang="en-US" sz="2500" b="0" i="1" smtClean="0">
                        <a:latin typeface="Cambria Math" panose="02040503050406030204" pitchFamily="18" charset="0"/>
                      </a:rPr>
                      <m:t> </m:t>
                    </m:r>
                    <m:r>
                      <a:rPr lang="en-US" sz="2500" b="0" i="1" smtClean="0">
                        <a:latin typeface="Cambria Math" panose="02040503050406030204" pitchFamily="18" charset="0"/>
                      </a:rPr>
                      <m:t>𝑗</m:t>
                    </m:r>
                  </m:oMath>
                </a14:m>
                <a:r>
                  <a:rPr lang="en-US" sz="2500" dirty="0"/>
                  <a:t> </a:t>
                </a:r>
              </a:p>
              <a:p>
                <a:pPr marL="457200" indent="-457200" algn="just" defTabSz="4023360">
                  <a:buClr>
                    <a:schemeClr val="tx2"/>
                  </a:buClr>
                  <a:buFont typeface="Arial" panose="020B0604020202020204" pitchFamily="34" charset="0"/>
                  <a:buChar char="•"/>
                </a:pPr>
                <a14:m>
                  <m:oMath xmlns:m="http://schemas.openxmlformats.org/officeDocument/2006/math">
                    <m:sSup>
                      <m:sSupPr>
                        <m:ctrlPr>
                          <a:rPr lang="en-US" sz="2500" i="1" smtClean="0">
                            <a:latin typeface="Cambria Math" panose="02040503050406030204" pitchFamily="18" charset="0"/>
                          </a:rPr>
                        </m:ctrlPr>
                      </m:sSupPr>
                      <m:e>
                        <m:r>
                          <a:rPr lang="en-US" sz="2500" b="0" i="1" smtClean="0">
                            <a:latin typeface="Cambria Math" panose="02040503050406030204" pitchFamily="18" charset="0"/>
                          </a:rPr>
                          <m:t>𝐺</m:t>
                        </m:r>
                      </m:e>
                      <m:sup>
                        <m:r>
                          <a:rPr lang="en-US" sz="2500" b="0" i="1" smtClean="0">
                            <a:latin typeface="Cambria Math" panose="02040503050406030204" pitchFamily="18" charset="0"/>
                          </a:rPr>
                          <m:t>𝑚</m:t>
                        </m:r>
                      </m:sup>
                    </m:sSup>
                    <m:r>
                      <a:rPr lang="en-US" sz="2500" b="0" i="1" smtClean="0">
                        <a:latin typeface="Cambria Math" panose="02040503050406030204" pitchFamily="18" charset="0"/>
                      </a:rPr>
                      <m:t>𝑎𝑛𝑑</m:t>
                    </m:r>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rPr>
                          <m:t>𝐺</m:t>
                        </m:r>
                      </m:e>
                      <m:sup>
                        <m:r>
                          <a:rPr lang="en-US" sz="2500" b="0" i="1" smtClean="0">
                            <a:latin typeface="Cambria Math" panose="02040503050406030204" pitchFamily="18" charset="0"/>
                          </a:rPr>
                          <m:t>𝑓</m:t>
                        </m:r>
                      </m:sup>
                    </m:sSup>
                    <m:r>
                      <a:rPr lang="en-US" sz="2500" i="1">
                        <a:latin typeface="Cambria Math" panose="02040503050406030204" pitchFamily="18" charset="0"/>
                      </a:rPr>
                      <m:t>:</m:t>
                    </m:r>
                    <m:r>
                      <a:rPr lang="en-US" sz="2500" b="0" i="1" smtClean="0">
                        <a:latin typeface="Cambria Math" panose="02040503050406030204" pitchFamily="18" charset="0"/>
                      </a:rPr>
                      <m:t> </m:t>
                    </m:r>
                    <m:r>
                      <a:rPr lang="en-US" sz="2500" b="0" i="1" smtClean="0">
                        <a:latin typeface="Cambria Math" panose="02040503050406030204" pitchFamily="18" charset="0"/>
                      </a:rPr>
                      <m:t>𝑔𝑒𝑛𝑑𝑒𝑟</m:t>
                    </m:r>
                    <m:r>
                      <a:rPr lang="en-US" sz="2500" b="0" i="1" smtClean="0">
                        <a:latin typeface="Cambria Math" panose="02040503050406030204" pitchFamily="18" charset="0"/>
                      </a:rPr>
                      <m:t> </m:t>
                    </m:r>
                    <m:r>
                      <a:rPr lang="en-US" sz="2500" b="0" i="1" smtClean="0">
                        <a:latin typeface="Cambria Math" panose="02040503050406030204" pitchFamily="18" charset="0"/>
                      </a:rPr>
                      <m:t>𝑤𝑒𝑖𝑔h𝑡𝑠</m:t>
                    </m:r>
                    <m:r>
                      <a:rPr lang="en-US" sz="2500" b="0" i="1" smtClean="0">
                        <a:latin typeface="Cambria Math" panose="02040503050406030204" pitchFamily="18" charset="0"/>
                      </a:rPr>
                      <m:t> </m:t>
                    </m:r>
                    <m:r>
                      <a:rPr lang="en-US" sz="2500" b="0" i="1" smtClean="0">
                        <a:latin typeface="Cambria Math" panose="02040503050406030204" pitchFamily="18" charset="0"/>
                      </a:rPr>
                      <m:t>𝑎𝑡𝑡𝑟𝑖𝑏𝑢𝑡𝑒𝑑</m:t>
                    </m:r>
                    <m:r>
                      <a:rPr lang="en-US" sz="2500" b="0" i="1" smtClean="0">
                        <a:latin typeface="Cambria Math" panose="02040503050406030204" pitchFamily="18" charset="0"/>
                      </a:rPr>
                      <m:t> </m:t>
                    </m:r>
                    <m:r>
                      <a:rPr lang="en-US" sz="2500" b="0" i="1" smtClean="0">
                        <a:latin typeface="Cambria Math" panose="02040503050406030204" pitchFamily="18" charset="0"/>
                      </a:rPr>
                      <m:t>𝑡𝑜</m:t>
                    </m:r>
                    <m:r>
                      <a:rPr lang="en-US" sz="2500" b="0" i="1" smtClean="0">
                        <a:latin typeface="Cambria Math" panose="02040503050406030204" pitchFamily="18" charset="0"/>
                      </a:rPr>
                      <m:t> </m:t>
                    </m:r>
                    <m:r>
                      <a:rPr lang="en-US" sz="2500" b="0" i="1" smtClean="0">
                        <a:latin typeface="Cambria Math" panose="02040503050406030204" pitchFamily="18" charset="0"/>
                      </a:rPr>
                      <m:t>𝑚𝑎𝑙𝑒𝑠</m:t>
                    </m:r>
                    <m:r>
                      <a:rPr lang="en-US" sz="2500" b="0" i="1" smtClean="0">
                        <a:latin typeface="Cambria Math" panose="02040503050406030204" pitchFamily="18" charset="0"/>
                      </a:rPr>
                      <m:t> </m:t>
                    </m:r>
                    <m:r>
                      <a:rPr lang="en-US" sz="2500" b="0" i="1" smtClean="0">
                        <a:latin typeface="Cambria Math" panose="02040503050406030204" pitchFamily="18" charset="0"/>
                      </a:rPr>
                      <m:t>𝑎𝑛𝑑</m:t>
                    </m:r>
                    <m:r>
                      <a:rPr lang="en-US" sz="2500" b="0" i="1" smtClean="0">
                        <a:latin typeface="Cambria Math" panose="02040503050406030204" pitchFamily="18" charset="0"/>
                      </a:rPr>
                      <m:t> </m:t>
                    </m:r>
                    <m:r>
                      <a:rPr lang="en-US" sz="2500" b="0" i="1" smtClean="0">
                        <a:latin typeface="Cambria Math" panose="02040503050406030204" pitchFamily="18" charset="0"/>
                      </a:rPr>
                      <m:t>𝑓𝑒𝑚𝑎𝑙𝑒𝑠</m:t>
                    </m:r>
                    <m:r>
                      <a:rPr lang="en-US" sz="2500" i="1">
                        <a:latin typeface="Cambria Math" panose="02040503050406030204" pitchFamily="18" charset="0"/>
                      </a:rPr>
                      <m:t> </m:t>
                    </m:r>
                  </m:oMath>
                </a14:m>
                <a:endParaRPr lang="en-US" sz="2500" i="1" dirty="0">
                  <a:latin typeface="Cambria Math" panose="02040503050406030204" pitchFamily="18" charset="0"/>
                </a:endParaRPr>
              </a:p>
              <a:p>
                <a:pPr marL="457200" indent="-457200" algn="just" defTabSz="4023360">
                  <a:buClr>
                    <a:schemeClr val="tx2"/>
                  </a:buClr>
                  <a:buFont typeface="Arial" panose="020B0604020202020204" pitchFamily="34" charset="0"/>
                  <a:buChar char="•"/>
                </a:pPr>
                <a14:m>
                  <m:oMath xmlns:m="http://schemas.openxmlformats.org/officeDocument/2006/math">
                    <m:sSub>
                      <m:sSubPr>
                        <m:ctrlPr>
                          <a:rPr lang="en-US" sz="2500" i="1">
                            <a:latin typeface="Cambria Math" panose="02040503050406030204" pitchFamily="18" charset="0"/>
                          </a:rPr>
                        </m:ctrlPr>
                      </m:sSubPr>
                      <m:e>
                        <m:r>
                          <a:rPr lang="en-US" sz="2500" b="0" i="1" smtClean="0">
                            <a:latin typeface="Cambria Math" panose="02040503050406030204" pitchFamily="18" charset="0"/>
                          </a:rPr>
                          <m:t>𝐴</m:t>
                        </m:r>
                      </m:e>
                      <m:sub>
                        <m:r>
                          <a:rPr lang="en-US" sz="2500" b="0" i="1" smtClean="0">
                            <a:latin typeface="Cambria Math" panose="02040503050406030204" pitchFamily="18" charset="0"/>
                          </a:rPr>
                          <m:t>𝑖</m:t>
                        </m:r>
                      </m:sub>
                    </m:sSub>
                    <m:r>
                      <a:rPr lang="en-US" sz="2500" b="0" i="1" smtClean="0">
                        <a:latin typeface="Cambria Math" panose="02040503050406030204" pitchFamily="18" charset="0"/>
                      </a:rPr>
                      <m:t>: </m:t>
                    </m:r>
                    <m:r>
                      <a:rPr lang="en-US" sz="2500" b="0" i="1" smtClean="0">
                        <a:latin typeface="Cambria Math" panose="02040503050406030204" pitchFamily="18" charset="0"/>
                      </a:rPr>
                      <m:t>𝑤𝑒𝑖𝑔h𝑡</m:t>
                    </m:r>
                    <m:r>
                      <a:rPr lang="en-US" sz="2500" b="0" i="1" smtClean="0">
                        <a:latin typeface="Cambria Math" panose="02040503050406030204" pitchFamily="18" charset="0"/>
                      </a:rPr>
                      <m:t> </m:t>
                    </m:r>
                    <m:r>
                      <a:rPr lang="en-US" sz="2500" b="0" i="1" smtClean="0">
                        <a:latin typeface="Cambria Math" panose="02040503050406030204" pitchFamily="18" charset="0"/>
                      </a:rPr>
                      <m:t>𝑎𝑠𝑠𝑖𝑔𝑛𝑒𝑑</m:t>
                    </m:r>
                    <m:r>
                      <a:rPr lang="en-US" sz="2500" b="0" i="1" smtClean="0">
                        <a:latin typeface="Cambria Math" panose="02040503050406030204" pitchFamily="18" charset="0"/>
                      </a:rPr>
                      <m:t> </m:t>
                    </m:r>
                    <m:r>
                      <a:rPr lang="en-US" sz="2500" b="0" i="1" smtClean="0">
                        <a:latin typeface="Cambria Math" panose="02040503050406030204" pitchFamily="18" charset="0"/>
                      </a:rPr>
                      <m:t>𝑡𝑜</m:t>
                    </m:r>
                    <m:r>
                      <a:rPr lang="en-US" sz="2500" b="0" i="1" smtClean="0">
                        <a:latin typeface="Cambria Math" panose="02040503050406030204" pitchFamily="18" charset="0"/>
                      </a:rPr>
                      <m:t> </m:t>
                    </m:r>
                    <m:r>
                      <a:rPr lang="en-US" sz="2500" b="0" i="1" smtClean="0">
                        <a:latin typeface="Cambria Math" panose="02040503050406030204" pitchFamily="18" charset="0"/>
                      </a:rPr>
                      <m:t>𝑎𝑔𝑒</m:t>
                    </m:r>
                    <m:r>
                      <a:rPr lang="en-US" sz="2500" b="0" i="1" smtClean="0">
                        <a:latin typeface="Cambria Math" panose="02040503050406030204" pitchFamily="18" charset="0"/>
                      </a:rPr>
                      <m:t> </m:t>
                    </m:r>
                    <m:r>
                      <a:rPr lang="en-US" sz="2500" b="0" i="1" smtClean="0">
                        <a:latin typeface="Cambria Math" panose="02040503050406030204" pitchFamily="18" charset="0"/>
                      </a:rPr>
                      <m:t>𝑔𝑟𝑜𝑢𝑝</m:t>
                    </m:r>
                    <m:r>
                      <a:rPr lang="en-US" sz="2500" b="0" i="1" smtClean="0">
                        <a:latin typeface="Cambria Math" panose="02040503050406030204" pitchFamily="18" charset="0"/>
                      </a:rPr>
                      <m:t> </m:t>
                    </m:r>
                    <m:r>
                      <a:rPr lang="en-US" sz="2500" b="0" i="1" smtClean="0">
                        <a:latin typeface="Cambria Math" panose="02040503050406030204" pitchFamily="18" charset="0"/>
                      </a:rPr>
                      <m:t>𝑖</m:t>
                    </m:r>
                  </m:oMath>
                </a14:m>
                <a:endParaRPr lang="en-US" sz="2500" dirty="0"/>
              </a:p>
              <a:p>
                <a:pPr marL="457200" indent="-457200" algn="just" defTabSz="4023360">
                  <a:buClr>
                    <a:schemeClr val="tx2"/>
                  </a:buClr>
                  <a:buFont typeface="Arial" panose="020B0604020202020204" pitchFamily="34" charset="0"/>
                  <a:buChar char="•"/>
                </a:pPr>
                <a14:m>
                  <m:oMath xmlns:m="http://schemas.openxmlformats.org/officeDocument/2006/math">
                    <m:sSubSup>
                      <m:sSubSupPr>
                        <m:ctrlPr>
                          <a:rPr lang="en-US" sz="2500" i="1" smtClean="0">
                            <a:latin typeface="Cambria Math" panose="02040503050406030204" pitchFamily="18" charset="0"/>
                          </a:rPr>
                        </m:ctrlPr>
                      </m:sSubSupPr>
                      <m:e>
                        <m:r>
                          <a:rPr lang="en-US" sz="2500" b="0" i="1" smtClean="0">
                            <a:latin typeface="Cambria Math" panose="02040503050406030204" pitchFamily="18" charset="0"/>
                          </a:rPr>
                          <m:t>𝑞</m:t>
                        </m:r>
                      </m:e>
                      <m:sub>
                        <m:r>
                          <a:rPr lang="en-US" sz="2500" b="0" i="1" smtClean="0">
                            <a:latin typeface="Cambria Math" panose="02040503050406030204" pitchFamily="18" charset="0"/>
                          </a:rPr>
                          <m:t>𝑖</m:t>
                        </m:r>
                        <m:r>
                          <a:rPr lang="en-US" sz="2500" b="0" i="1" smtClean="0">
                            <a:latin typeface="Cambria Math" panose="02040503050406030204" pitchFamily="18" charset="0"/>
                          </a:rPr>
                          <m:t>,</m:t>
                        </m:r>
                        <m:r>
                          <a:rPr lang="en-US" sz="2500" b="0" i="1" smtClean="0">
                            <a:latin typeface="Cambria Math" panose="02040503050406030204" pitchFamily="18" charset="0"/>
                          </a:rPr>
                          <m:t>𝑗</m:t>
                        </m:r>
                        <m:r>
                          <a:rPr lang="en-US" sz="2500" b="0" i="1" smtClean="0">
                            <a:latin typeface="Cambria Math" panose="02040503050406030204" pitchFamily="18" charset="0"/>
                          </a:rPr>
                          <m:t>,</m:t>
                        </m:r>
                        <m:r>
                          <a:rPr lang="en-US" sz="2500" b="0" i="1" smtClean="0">
                            <a:latin typeface="Cambria Math" panose="02040503050406030204" pitchFamily="18" charset="0"/>
                          </a:rPr>
                          <m:t>𝑡</m:t>
                        </m:r>
                      </m:sub>
                      <m:sup>
                        <m:r>
                          <a:rPr lang="en-US" sz="2500" b="0" i="1" smtClean="0">
                            <a:latin typeface="Cambria Math" panose="02040503050406030204" pitchFamily="18" charset="0"/>
                          </a:rPr>
                          <m:t>𝑚</m:t>
                        </m:r>
                      </m:sup>
                    </m:sSubSup>
                    <m:r>
                      <a:rPr lang="en-US" sz="2500" b="0" i="1" smtClean="0">
                        <a:latin typeface="Cambria Math" panose="02040503050406030204" pitchFamily="18" charset="0"/>
                      </a:rPr>
                      <m:t> </m:t>
                    </m:r>
                    <m:r>
                      <a:rPr lang="en-US" sz="2500" b="0" i="1" smtClean="0">
                        <a:latin typeface="Cambria Math" panose="02040503050406030204" pitchFamily="18" charset="0"/>
                      </a:rPr>
                      <m:t>𝑎𝑛𝑑</m:t>
                    </m:r>
                    <m:sSubSup>
                      <m:sSubSupPr>
                        <m:ctrlPr>
                          <a:rPr lang="en-US" sz="2500" b="0" i="1" smtClean="0">
                            <a:latin typeface="Cambria Math" panose="02040503050406030204" pitchFamily="18" charset="0"/>
                          </a:rPr>
                        </m:ctrlPr>
                      </m:sSubSupPr>
                      <m:e>
                        <m:r>
                          <a:rPr lang="en-US" sz="2500" b="0" i="1" smtClean="0">
                            <a:latin typeface="Cambria Math" panose="02040503050406030204" pitchFamily="18" charset="0"/>
                          </a:rPr>
                          <m:t> </m:t>
                        </m:r>
                        <m:r>
                          <a:rPr lang="en-US" sz="2500" b="0" i="1" smtClean="0">
                            <a:latin typeface="Cambria Math" panose="02040503050406030204" pitchFamily="18" charset="0"/>
                          </a:rPr>
                          <m:t>𝑞</m:t>
                        </m:r>
                      </m:e>
                      <m:sub>
                        <m:r>
                          <a:rPr lang="en-US" sz="2500" b="0" i="1" smtClean="0">
                            <a:latin typeface="Cambria Math" panose="02040503050406030204" pitchFamily="18" charset="0"/>
                          </a:rPr>
                          <m:t>𝑖</m:t>
                        </m:r>
                        <m:r>
                          <a:rPr lang="en-US" sz="2500" b="0" i="1" smtClean="0">
                            <a:latin typeface="Cambria Math" panose="02040503050406030204" pitchFamily="18" charset="0"/>
                          </a:rPr>
                          <m:t>,</m:t>
                        </m:r>
                        <m:r>
                          <a:rPr lang="en-US" sz="2500" b="0" i="1" smtClean="0">
                            <a:latin typeface="Cambria Math" panose="02040503050406030204" pitchFamily="18" charset="0"/>
                          </a:rPr>
                          <m:t>𝑗</m:t>
                        </m:r>
                        <m:r>
                          <a:rPr lang="en-US" sz="2500" b="0" i="1" smtClean="0">
                            <a:latin typeface="Cambria Math" panose="02040503050406030204" pitchFamily="18" charset="0"/>
                          </a:rPr>
                          <m:t>,</m:t>
                        </m:r>
                        <m:r>
                          <a:rPr lang="en-US" sz="2500" b="0" i="1" smtClean="0">
                            <a:latin typeface="Cambria Math" panose="02040503050406030204" pitchFamily="18" charset="0"/>
                          </a:rPr>
                          <m:t>𝑡</m:t>
                        </m:r>
                      </m:sub>
                      <m:sup>
                        <m:r>
                          <a:rPr lang="en-US" sz="2500" b="0" i="1" smtClean="0">
                            <a:latin typeface="Cambria Math" panose="02040503050406030204" pitchFamily="18" charset="0"/>
                          </a:rPr>
                          <m:t>𝑓</m:t>
                        </m:r>
                      </m:sup>
                    </m:sSubSup>
                    <m:r>
                      <a:rPr lang="en-US" sz="2500" b="0" i="1" smtClean="0">
                        <a:latin typeface="Cambria Math" panose="02040503050406030204" pitchFamily="18" charset="0"/>
                      </a:rPr>
                      <m:t>: </m:t>
                    </m:r>
                    <m:r>
                      <a:rPr lang="en-US" sz="2500" b="0" i="1" smtClean="0">
                        <a:latin typeface="Cambria Math" panose="02040503050406030204" pitchFamily="18" charset="0"/>
                      </a:rPr>
                      <m:t>𝑚𝑜𝑟𝑡𝑎𝑙𝑖𝑡𝑦</m:t>
                    </m:r>
                    <m:r>
                      <a:rPr lang="en-US" sz="2500" b="0" i="1" smtClean="0">
                        <a:latin typeface="Cambria Math" panose="02040503050406030204" pitchFamily="18" charset="0"/>
                      </a:rPr>
                      <m:t> </m:t>
                    </m:r>
                    <m:r>
                      <a:rPr lang="en-US" sz="2500" b="0" i="1" smtClean="0">
                        <a:latin typeface="Cambria Math" panose="02040503050406030204" pitchFamily="18" charset="0"/>
                      </a:rPr>
                      <m:t>𝑟𝑎𝑡𝑒</m:t>
                    </m:r>
                    <m:r>
                      <a:rPr lang="en-US" sz="2500" b="0" i="1" smtClean="0">
                        <a:latin typeface="Cambria Math" panose="02040503050406030204" pitchFamily="18" charset="0"/>
                      </a:rPr>
                      <m:t> </m:t>
                    </m:r>
                    <m:r>
                      <a:rPr lang="en-US" sz="2500" b="0" i="1" smtClean="0">
                        <a:latin typeface="Cambria Math" panose="02040503050406030204" pitchFamily="18" charset="0"/>
                      </a:rPr>
                      <m:t>𝑓𝑜𝑟</m:t>
                    </m:r>
                    <m:r>
                      <a:rPr lang="en-US" sz="2500" b="0" i="1" smtClean="0">
                        <a:latin typeface="Cambria Math" panose="02040503050406030204" pitchFamily="18" charset="0"/>
                      </a:rPr>
                      <m:t> </m:t>
                    </m:r>
                    <m:r>
                      <a:rPr lang="en-US" sz="2500" b="0" i="1" smtClean="0">
                        <a:latin typeface="Cambria Math" panose="02040503050406030204" pitchFamily="18" charset="0"/>
                      </a:rPr>
                      <m:t>𝑚𝑎𝑙𝑒𝑠</m:t>
                    </m:r>
                    <m:r>
                      <a:rPr lang="en-US" sz="2500" b="0" i="1" smtClean="0">
                        <a:latin typeface="Cambria Math" panose="02040503050406030204" pitchFamily="18" charset="0"/>
                      </a:rPr>
                      <m:t> </m:t>
                    </m:r>
                    <m:r>
                      <a:rPr lang="en-US" sz="2500" b="0" i="1" smtClean="0">
                        <a:latin typeface="Cambria Math" panose="02040503050406030204" pitchFamily="18" charset="0"/>
                      </a:rPr>
                      <m:t>𝑎𝑛𝑑</m:t>
                    </m:r>
                    <m:r>
                      <a:rPr lang="en-US" sz="2500" b="0" i="1" smtClean="0">
                        <a:latin typeface="Cambria Math" panose="02040503050406030204" pitchFamily="18" charset="0"/>
                      </a:rPr>
                      <m:t> </m:t>
                    </m:r>
                    <m:r>
                      <a:rPr lang="en-US" sz="2500" b="0" i="1" smtClean="0">
                        <a:latin typeface="Cambria Math" panose="02040503050406030204" pitchFamily="18" charset="0"/>
                      </a:rPr>
                      <m:t>𝑓𝑒𝑚𝑎𝑙𝑒𝑠</m:t>
                    </m:r>
                    <m:r>
                      <a:rPr lang="en-US" sz="2500" b="0" i="1" smtClean="0">
                        <a:latin typeface="Cambria Math" panose="02040503050406030204" pitchFamily="18" charset="0"/>
                      </a:rPr>
                      <m:t> </m:t>
                    </m:r>
                    <m:r>
                      <a:rPr lang="en-US" sz="2500" b="0" i="1" smtClean="0">
                        <a:latin typeface="Cambria Math" panose="02040503050406030204" pitchFamily="18" charset="0"/>
                      </a:rPr>
                      <m:t>𝑎𝑔𝑒𝑑</m:t>
                    </m:r>
                    <m:r>
                      <a:rPr lang="en-US" sz="2500" b="0" i="1" smtClean="0">
                        <a:latin typeface="Cambria Math" panose="02040503050406030204" pitchFamily="18" charset="0"/>
                      </a:rPr>
                      <m:t> </m:t>
                    </m:r>
                    <m:r>
                      <a:rPr lang="en-US" sz="2500" b="0" i="1" smtClean="0">
                        <a:latin typeface="Cambria Math" panose="02040503050406030204" pitchFamily="18" charset="0"/>
                      </a:rPr>
                      <m:t>𝑖</m:t>
                    </m:r>
                    <m:r>
                      <a:rPr lang="en-US" sz="2500" b="0" i="1" smtClean="0">
                        <a:latin typeface="Cambria Math" panose="02040503050406030204" pitchFamily="18" charset="0"/>
                      </a:rPr>
                      <m:t> </m:t>
                    </m:r>
                    <m:r>
                      <a:rPr lang="en-US" sz="2500" b="0" i="1" smtClean="0">
                        <a:latin typeface="Cambria Math" panose="02040503050406030204" pitchFamily="18" charset="0"/>
                      </a:rPr>
                      <m:t>𝑖𝑛</m:t>
                    </m:r>
                    <m:r>
                      <a:rPr lang="en-US" sz="2500" b="0" i="1" smtClean="0">
                        <a:latin typeface="Cambria Math" panose="02040503050406030204" pitchFamily="18" charset="0"/>
                      </a:rPr>
                      <m:t> </m:t>
                    </m:r>
                    <m:r>
                      <a:rPr lang="en-US" sz="2500" b="0" i="1" smtClean="0">
                        <a:latin typeface="Cambria Math" panose="02040503050406030204" pitchFamily="18" charset="0"/>
                      </a:rPr>
                      <m:t>𝑐𝑜𝑢𝑛𝑡𝑟𝑦</m:t>
                    </m:r>
                    <m:r>
                      <a:rPr lang="en-US" sz="2500" b="0" i="1" smtClean="0">
                        <a:latin typeface="Cambria Math" panose="02040503050406030204" pitchFamily="18" charset="0"/>
                      </a:rPr>
                      <m:t> </m:t>
                    </m:r>
                    <m:r>
                      <a:rPr lang="en-US" sz="2500" b="0" i="1" smtClean="0">
                        <a:latin typeface="Cambria Math" panose="02040503050406030204" pitchFamily="18" charset="0"/>
                      </a:rPr>
                      <m:t>𝑗</m:t>
                    </m:r>
                  </m:oMath>
                </a14:m>
                <a:endParaRPr lang="en-US" sz="2500" dirty="0"/>
              </a:p>
              <a:p>
                <a:pPr marL="457200" indent="-457200" algn="just" defTabSz="4023360">
                  <a:buClr>
                    <a:schemeClr val="tx2"/>
                  </a:buClr>
                  <a:buFont typeface="Arial" panose="020B0604020202020204" pitchFamily="34" charset="0"/>
                  <a:buChar char="•"/>
                </a:pPr>
                <a14:m>
                  <m:oMath xmlns:m="http://schemas.openxmlformats.org/officeDocument/2006/math">
                    <m:sSub>
                      <m:sSubPr>
                        <m:ctrlPr>
                          <a:rPr lang="en-US" sz="2500" i="1">
                            <a:latin typeface="Cambria Math" panose="02040503050406030204" pitchFamily="18" charset="0"/>
                          </a:rPr>
                        </m:ctrlPr>
                      </m:sSubPr>
                      <m:e>
                        <m:r>
                          <a:rPr lang="en-US" sz="2500" b="0" i="1" smtClean="0">
                            <a:latin typeface="Cambria Math" panose="02040503050406030204" pitchFamily="18" charset="0"/>
                          </a:rPr>
                          <m:t>𝑉</m:t>
                        </m:r>
                      </m:e>
                      <m:sub>
                        <m:r>
                          <a:rPr lang="en-US" sz="2500" i="1">
                            <a:latin typeface="Cambria Math" panose="02040503050406030204" pitchFamily="18" charset="0"/>
                          </a:rPr>
                          <m:t>𝑗</m:t>
                        </m:r>
                      </m:sub>
                    </m:sSub>
                    <m:r>
                      <a:rPr lang="en-US" sz="2500" b="0" i="1" smtClean="0">
                        <a:latin typeface="Cambria Math" panose="02040503050406030204" pitchFamily="18" charset="0"/>
                      </a:rPr>
                      <m:t>: </m:t>
                    </m:r>
                    <m:r>
                      <a:rPr lang="en-US" sz="2500" b="0" i="1" smtClean="0">
                        <a:latin typeface="Cambria Math" panose="02040503050406030204" pitchFamily="18" charset="0"/>
                      </a:rPr>
                      <m:t>𝑤𝑒𝑖𝑔h𝑡</m:t>
                    </m:r>
                    <m:r>
                      <a:rPr lang="en-US" sz="2500" b="0" i="1" smtClean="0">
                        <a:latin typeface="Cambria Math" panose="02040503050406030204" pitchFamily="18" charset="0"/>
                      </a:rPr>
                      <m:t> </m:t>
                    </m:r>
                    <m:r>
                      <a:rPr lang="en-US" sz="2500" b="0" i="1" smtClean="0">
                        <a:latin typeface="Cambria Math" panose="02040503050406030204" pitchFamily="18" charset="0"/>
                      </a:rPr>
                      <m:t>𝑓𝑜𝑟</m:t>
                    </m:r>
                    <m:r>
                      <a:rPr lang="en-US" sz="2500" b="0" i="1" smtClean="0">
                        <a:latin typeface="Cambria Math" panose="02040503050406030204" pitchFamily="18" charset="0"/>
                      </a:rPr>
                      <m:t> </m:t>
                    </m:r>
                    <m:r>
                      <a:rPr lang="en-US" sz="2500" b="0" i="1" smtClean="0">
                        <a:latin typeface="Cambria Math" panose="02040503050406030204" pitchFamily="18" charset="0"/>
                      </a:rPr>
                      <m:t>𝑐𝑜𝑢𝑛𝑡𝑟𝑦</m:t>
                    </m:r>
                    <m:r>
                      <a:rPr lang="en-US" sz="2500" b="0" i="1" smtClean="0">
                        <a:latin typeface="Cambria Math" panose="02040503050406030204" pitchFamily="18" charset="0"/>
                      </a:rPr>
                      <m:t> </m:t>
                    </m:r>
                    <m:r>
                      <a:rPr lang="en-US" sz="2500" b="0" i="1" smtClean="0">
                        <a:latin typeface="Cambria Math" panose="02040503050406030204" pitchFamily="18" charset="0"/>
                      </a:rPr>
                      <m:t>𝑗</m:t>
                    </m:r>
                    <m:r>
                      <a:rPr lang="en-US" sz="2500" b="0" i="1" smtClean="0">
                        <a:latin typeface="Cambria Math" panose="02040503050406030204" pitchFamily="18" charset="0"/>
                      </a:rPr>
                      <m:t> </m:t>
                    </m:r>
                    <m:r>
                      <a:rPr lang="en-US" sz="2500" b="0" i="1" smtClean="0">
                        <a:latin typeface="Cambria Math" panose="02040503050406030204" pitchFamily="18" charset="0"/>
                      </a:rPr>
                      <m:t>𝑎𝑐𝑐𝑜𝑟𝑑𝑖𝑛𝑔</m:t>
                    </m:r>
                    <m:r>
                      <a:rPr lang="en-US" sz="2500" b="0" i="1" smtClean="0">
                        <a:latin typeface="Cambria Math" panose="02040503050406030204" pitchFamily="18" charset="0"/>
                      </a:rPr>
                      <m:t> </m:t>
                    </m:r>
                    <m:r>
                      <a:rPr lang="en-US" sz="2500" b="0" i="1" smtClean="0">
                        <a:latin typeface="Cambria Math" panose="02040503050406030204" pitchFamily="18" charset="0"/>
                      </a:rPr>
                      <m:t>𝑡𝑜</m:t>
                    </m:r>
                    <m:r>
                      <a:rPr lang="en-US" sz="2500" b="0" i="1" smtClean="0">
                        <a:latin typeface="Cambria Math" panose="02040503050406030204" pitchFamily="18" charset="0"/>
                      </a:rPr>
                      <m:t> </m:t>
                    </m:r>
                    <m:r>
                      <a:rPr lang="en-US" sz="2500" b="0" i="1" smtClean="0">
                        <a:latin typeface="Cambria Math" panose="02040503050406030204" pitchFamily="18" charset="0"/>
                      </a:rPr>
                      <m:t>𝑐h𝑜𝑠𝑒𝑛</m:t>
                    </m:r>
                    <m:r>
                      <a:rPr lang="en-US" sz="2500" b="0" i="1" smtClean="0">
                        <a:latin typeface="Cambria Math" panose="02040503050406030204" pitchFamily="18" charset="0"/>
                      </a:rPr>
                      <m:t> </m:t>
                    </m:r>
                    <m:r>
                      <a:rPr lang="en-US" sz="2500" b="0" i="1" smtClean="0">
                        <a:latin typeface="Cambria Math" panose="02040503050406030204" pitchFamily="18" charset="0"/>
                      </a:rPr>
                      <m:t>𝑣𝑎𝑟𝑖𝑎𝑏𝑙𝑒</m:t>
                    </m:r>
                    <m:r>
                      <a:rPr lang="en-US" sz="2500" b="0" i="1" smtClean="0">
                        <a:latin typeface="Cambria Math" panose="02040503050406030204" pitchFamily="18" charset="0"/>
                      </a:rPr>
                      <m:t> (</m:t>
                    </m:r>
                    <m:r>
                      <a:rPr lang="en-US" sz="2500" b="0" i="1" smtClean="0">
                        <a:latin typeface="Cambria Math" panose="02040503050406030204" pitchFamily="18" charset="0"/>
                      </a:rPr>
                      <m:t>𝐺𝐷𝑃</m:t>
                    </m:r>
                    <m:r>
                      <a:rPr lang="en-US" sz="2500" b="0" i="1" smtClean="0">
                        <a:latin typeface="Cambria Math" panose="02040503050406030204" pitchFamily="18" charset="0"/>
                      </a:rPr>
                      <m:t>)</m:t>
                    </m:r>
                  </m:oMath>
                </a14:m>
                <a:endParaRPr lang="en-US" sz="2500" dirty="0"/>
              </a:p>
              <a:p>
                <a:pPr marL="457200" indent="-457200" algn="just" defTabSz="4023360">
                  <a:buClr>
                    <a:schemeClr val="tx2"/>
                  </a:buClr>
                  <a:buFont typeface="Arial" panose="020B0604020202020204" pitchFamily="34" charset="0"/>
                  <a:buChar char="•"/>
                </a:pPr>
                <a14:m>
                  <m:oMath xmlns:m="http://schemas.openxmlformats.org/officeDocument/2006/math">
                    <m:sSub>
                      <m:sSubPr>
                        <m:ctrlPr>
                          <a:rPr lang="en-US" sz="2500" i="1">
                            <a:latin typeface="Cambria Math" panose="02040503050406030204" pitchFamily="18" charset="0"/>
                          </a:rPr>
                        </m:ctrlPr>
                      </m:sSubPr>
                      <m:e>
                        <m:r>
                          <a:rPr lang="en-US" sz="2500" b="0" i="1" smtClean="0">
                            <a:latin typeface="Cambria Math" panose="02040503050406030204" pitchFamily="18" charset="0"/>
                          </a:rPr>
                          <m:t>𝑋</m:t>
                        </m:r>
                      </m:e>
                      <m:sub>
                        <m:r>
                          <a:rPr lang="en-US" sz="2500" i="1">
                            <a:latin typeface="Cambria Math" panose="02040503050406030204" pitchFamily="18" charset="0"/>
                          </a:rPr>
                          <m:t>𝑗</m:t>
                        </m:r>
                      </m:sub>
                    </m:sSub>
                    <m:r>
                      <a:rPr lang="en-US" sz="2500" b="0" i="1" smtClean="0">
                        <a:latin typeface="Cambria Math" panose="02040503050406030204" pitchFamily="18" charset="0"/>
                      </a:rPr>
                      <m:t>: </m:t>
                    </m:r>
                    <m:r>
                      <a:rPr lang="en-US" sz="2500" b="0" i="1" smtClean="0">
                        <a:latin typeface="Cambria Math" panose="02040503050406030204" pitchFamily="18" charset="0"/>
                      </a:rPr>
                      <m:t>𝑤𝑒𝑖𝑔h𝑡</m:t>
                    </m:r>
                    <m:r>
                      <a:rPr lang="en-US" sz="2500" b="0" i="1" smtClean="0">
                        <a:latin typeface="Cambria Math" panose="02040503050406030204" pitchFamily="18" charset="0"/>
                      </a:rPr>
                      <m:t> </m:t>
                    </m:r>
                    <m:r>
                      <a:rPr lang="en-US" sz="2500" b="0" i="1" smtClean="0">
                        <a:latin typeface="Cambria Math" panose="02040503050406030204" pitchFamily="18" charset="0"/>
                      </a:rPr>
                      <m:t>𝑓𝑜𝑟</m:t>
                    </m:r>
                    <m:r>
                      <a:rPr lang="en-US" sz="2500" b="0" i="1" smtClean="0">
                        <a:latin typeface="Cambria Math" panose="02040503050406030204" pitchFamily="18" charset="0"/>
                      </a:rPr>
                      <m:t> </m:t>
                    </m:r>
                    <m:r>
                      <a:rPr lang="en-US" sz="2500" b="0" i="1" smtClean="0">
                        <a:latin typeface="Cambria Math" panose="02040503050406030204" pitchFamily="18" charset="0"/>
                      </a:rPr>
                      <m:t>𝑐𝑜𝑢𝑛𝑡𝑟𝑦</m:t>
                    </m:r>
                    <m:r>
                      <a:rPr lang="en-US" sz="2500" b="0" i="1" smtClean="0">
                        <a:latin typeface="Cambria Math" panose="02040503050406030204" pitchFamily="18" charset="0"/>
                      </a:rPr>
                      <m:t> </m:t>
                    </m:r>
                    <m:r>
                      <a:rPr lang="en-US" sz="2500" b="0" i="1" smtClean="0">
                        <a:latin typeface="Cambria Math" panose="02040503050406030204" pitchFamily="18" charset="0"/>
                      </a:rPr>
                      <m:t>𝑗</m:t>
                    </m:r>
                    <m:r>
                      <a:rPr lang="en-US" sz="2500" b="0" i="1" smtClean="0">
                        <a:latin typeface="Cambria Math" panose="02040503050406030204" pitchFamily="18" charset="0"/>
                      </a:rPr>
                      <m:t> </m:t>
                    </m:r>
                    <m:r>
                      <a:rPr lang="en-US" sz="2500" b="0" i="1" smtClean="0">
                        <a:latin typeface="Cambria Math" panose="02040503050406030204" pitchFamily="18" charset="0"/>
                      </a:rPr>
                      <m:t>𝑎𝑐𝑐𝑜𝑟𝑑𝑖𝑛𝑔</m:t>
                    </m:r>
                    <m:r>
                      <a:rPr lang="en-US" sz="2500" b="0" i="1" smtClean="0">
                        <a:latin typeface="Cambria Math" panose="02040503050406030204" pitchFamily="18" charset="0"/>
                      </a:rPr>
                      <m:t> </m:t>
                    </m:r>
                    <m:r>
                      <a:rPr lang="en-US" sz="2500" b="0" i="1" smtClean="0">
                        <a:latin typeface="Cambria Math" panose="02040503050406030204" pitchFamily="18" charset="0"/>
                      </a:rPr>
                      <m:t>𝑡𝑜</m:t>
                    </m:r>
                    <m:r>
                      <a:rPr lang="en-US" sz="2500" b="0" i="1" smtClean="0">
                        <a:latin typeface="Cambria Math" panose="02040503050406030204" pitchFamily="18" charset="0"/>
                      </a:rPr>
                      <m:t> </m:t>
                    </m:r>
                    <m:r>
                      <a:rPr lang="en-US" sz="2500" b="0" i="1" smtClean="0">
                        <a:latin typeface="Cambria Math" panose="02040503050406030204" pitchFamily="18" charset="0"/>
                      </a:rPr>
                      <m:t>𝑝𝑜𝑝𝑢𝑙𝑎𝑡𝑖𝑜𝑛</m:t>
                    </m:r>
                  </m:oMath>
                </a14:m>
                <a:endParaRPr lang="en-US" sz="2500" dirty="0"/>
              </a:p>
            </p:txBody>
          </p:sp>
        </mc:Choice>
        <mc:Fallback xmlns="">
          <p:sp>
            <p:nvSpPr>
              <p:cNvPr id="48" name="TextBox 47">
                <a:extLst>
                  <a:ext uri="{FF2B5EF4-FFF2-40B4-BE49-F238E27FC236}">
                    <a16:creationId xmlns:a16="http://schemas.microsoft.com/office/drawing/2014/main" id="{C2898319-E60E-4723-BE62-27609578125B}"/>
                  </a:ext>
                </a:extLst>
              </p:cNvPr>
              <p:cNvSpPr txBox="1">
                <a:spLocks noRot="1" noChangeAspect="1" noMove="1" noResize="1" noEditPoints="1" noAdjustHandles="1" noChangeArrowheads="1" noChangeShapeType="1" noTextEdit="1"/>
              </p:cNvSpPr>
              <p:nvPr/>
            </p:nvSpPr>
            <p:spPr>
              <a:xfrm>
                <a:off x="15528658" y="32350999"/>
                <a:ext cx="11005084" cy="2638094"/>
              </a:xfrm>
              <a:prstGeom prst="rect">
                <a:avLst/>
              </a:prstGeom>
              <a:blipFill>
                <a:blip r:embed="rId7"/>
                <a:stretch>
                  <a:fillRect l="-775" t="-1386" b="-25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5460801" y="9676863"/>
                <a:ext cx="10910480" cy="7522187"/>
              </a:xfrm>
              <a:prstGeom prst="rect">
                <a:avLst/>
              </a:prstGeom>
              <a:noFill/>
            </p:spPr>
            <p:txBody>
              <a:bodyPr wrap="square" rtlCol="0">
                <a:spAutoFit/>
              </a:bodyPr>
              <a:lstStyle/>
              <a:p>
                <a:pPr algn="just" defTabSz="4023360">
                  <a:buClr>
                    <a:schemeClr val="tx2"/>
                  </a:buClr>
                </a:pPr>
                <a:r>
                  <a:rPr lang="en-US" sz="3200" dirty="0"/>
                  <a:t>The Swiss Re insurance company was the first to issue a mortality risk contingent security in December 2003 through Vita Capital (SPV). This shifted the risk exposure from the balance sheets to the capital markets. </a:t>
                </a:r>
              </a:p>
              <a:p>
                <a:pPr marL="457200" indent="-457200" algn="just" defTabSz="4023360">
                  <a:buClr>
                    <a:schemeClr val="tx2"/>
                  </a:buClr>
                  <a:buFont typeface="Arial" panose="020B0604020202020204" pitchFamily="34" charset="0"/>
                  <a:buChar char="•"/>
                </a:pPr>
                <a:r>
                  <a:rPr lang="en-US" sz="3200" dirty="0"/>
                  <a:t>The bond had a maturity of 3 years</a:t>
                </a:r>
              </a:p>
              <a:p>
                <a:pPr marL="457200" indent="-457200" algn="just" defTabSz="4023360">
                  <a:buClr>
                    <a:schemeClr val="tx2"/>
                  </a:buClr>
                  <a:buFont typeface="Arial" panose="020B0604020202020204" pitchFamily="34" charset="0"/>
                  <a:buChar char="•"/>
                </a:pPr>
                <a:r>
                  <a:rPr lang="en-US" sz="3200" dirty="0"/>
                  <a:t>Principal of $400 million</a:t>
                </a:r>
              </a:p>
              <a:p>
                <a:pPr marL="457200" indent="-457200" algn="just" defTabSz="4023360">
                  <a:buClr>
                    <a:schemeClr val="tx2"/>
                  </a:buClr>
                  <a:buFont typeface="Arial" panose="020B0604020202020204" pitchFamily="34" charset="0"/>
                  <a:buChar char="•"/>
                </a:pPr>
                <a:r>
                  <a:rPr lang="en-US" sz="3200" dirty="0"/>
                  <a:t>Coupon rate of LIBOR + 135 basis points</a:t>
                </a:r>
              </a:p>
              <a:p>
                <a:pPr marL="457200" indent="-457200" algn="just" defTabSz="4023360">
                  <a:buClr>
                    <a:schemeClr val="tx2"/>
                  </a:buClr>
                  <a:buFont typeface="Arial" panose="020B0604020202020204" pitchFamily="34" charset="0"/>
                  <a:buChar char="•"/>
                </a:pPr>
                <a:r>
                  <a:rPr lang="en-US" sz="3200" dirty="0"/>
                  <a:t>Payments at risk were linked to a cohort survivor index</a:t>
                </a:r>
              </a:p>
              <a:p>
                <a:pPr marL="457200" indent="-457200" algn="just" defTabSz="4023360">
                  <a:buClr>
                    <a:schemeClr val="tx2"/>
                  </a:buClr>
                  <a:buFont typeface="Arial" panose="020B0604020202020204" pitchFamily="34" charset="0"/>
                  <a:buChar char="•"/>
                </a:pPr>
                <a:r>
                  <a:rPr lang="en-US" sz="3200" dirty="0"/>
                  <a:t>Payments based on an initial annuity of 50 million</a:t>
                </a:r>
              </a:p>
              <a:p>
                <a:pPr marL="457200" indent="-457200" algn="just" defTabSz="4023360">
                  <a:buClr>
                    <a:schemeClr val="tx2"/>
                  </a:buClr>
                  <a:buFont typeface="Arial" panose="020B0604020202020204" pitchFamily="34" charset="0"/>
                  <a:buChar char="•"/>
                </a:pPr>
                <a:r>
                  <a:rPr lang="en-US" sz="3200" dirty="0"/>
                  <a:t>Mortality rate </a:t>
                </a:r>
                <a14:m>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𝑚</m:t>
                        </m:r>
                      </m:e>
                      <m:sub>
                        <m:r>
                          <a:rPr lang="en-US" sz="3200" b="0" i="1" smtClean="0">
                            <a:latin typeface="Cambria Math" panose="02040503050406030204" pitchFamily="18" charset="0"/>
                          </a:rPr>
                          <m:t>𝑥</m:t>
                        </m:r>
                        <m:r>
                          <a:rPr lang="en-US" sz="3200" b="0" i="1" smtClean="0">
                            <a:latin typeface="Cambria Math" panose="02040503050406030204" pitchFamily="18" charset="0"/>
                          </a:rPr>
                          <m:t>,</m:t>
                        </m:r>
                        <m:r>
                          <a:rPr lang="en-US" sz="3200" b="0" i="1" smtClean="0">
                            <a:latin typeface="Cambria Math" panose="02040503050406030204" pitchFamily="18" charset="0"/>
                          </a:rPr>
                          <m:t>𝑡</m:t>
                        </m:r>
                      </m:sub>
                    </m:sSub>
                    <m:r>
                      <a:rPr lang="en-US" sz="3200" b="0" i="1" smtClean="0">
                        <a:latin typeface="Cambria Math" panose="02040503050406030204" pitchFamily="18" charset="0"/>
                      </a:rPr>
                      <m:t>=</m:t>
                    </m:r>
                    <m:r>
                      <m:rPr>
                        <m:sty m:val="p"/>
                      </m:rPr>
                      <a:rPr lang="en-US" sz="3200" b="0" i="0" smtClean="0">
                        <a:latin typeface="Cambria Math" panose="02040503050406030204" pitchFamily="18" charset="0"/>
                      </a:rPr>
                      <m:t>exp</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𝑥</m:t>
                        </m:r>
                      </m:sub>
                    </m:sSub>
                    <m:r>
                      <a:rPr lang="en-US" sz="3200" b="0" i="1" smtClean="0">
                        <a:latin typeface="Cambria Math" panose="02040503050406030204" pitchFamily="18" charset="0"/>
                      </a:rPr>
                      <m:t>+ </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b="0" i="1" smtClean="0">
                            <a:latin typeface="Cambria Math" panose="02040503050406030204" pitchFamily="18" charset="0"/>
                          </a:rPr>
                          <m:t>𝑥</m:t>
                        </m:r>
                      </m:sub>
                    </m:sSub>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b="0" i="1" smtClean="0">
                            <a:latin typeface="Cambria Math" panose="02040503050406030204" pitchFamily="18" charset="0"/>
                          </a:rPr>
                          <m:t>𝑡</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𝑒</m:t>
                        </m:r>
                      </m:e>
                      <m:sub>
                        <m:r>
                          <a:rPr lang="en-US" sz="3200" b="0" i="1" smtClean="0">
                            <a:latin typeface="Cambria Math" panose="02040503050406030204" pitchFamily="18" charset="0"/>
                          </a:rPr>
                          <m:t>𝑥</m:t>
                        </m:r>
                        <m:r>
                          <a:rPr lang="en-US" sz="3200" b="0" i="1" smtClean="0">
                            <a:latin typeface="Cambria Math" panose="02040503050406030204" pitchFamily="18" charset="0"/>
                          </a:rPr>
                          <m:t>,</m:t>
                        </m:r>
                        <m:r>
                          <a:rPr lang="en-US" sz="3200" b="0" i="1" smtClean="0">
                            <a:latin typeface="Cambria Math" panose="02040503050406030204" pitchFamily="18" charset="0"/>
                          </a:rPr>
                          <m:t>𝑡</m:t>
                        </m:r>
                      </m:sub>
                    </m:sSub>
                    <m:r>
                      <a:rPr lang="en-US" sz="3200" b="0" i="1" smtClean="0">
                        <a:latin typeface="Cambria Math" panose="02040503050406030204" pitchFamily="18" charset="0"/>
                      </a:rPr>
                      <m:t>)</m:t>
                    </m:r>
                  </m:oMath>
                </a14:m>
                <a:r>
                  <a:rPr lang="en-US" sz="3200" dirty="0"/>
                  <a:t> where</a:t>
                </a:r>
              </a:p>
              <a:p>
                <a:pPr marL="1489075" lvl="1" indent="-558800" algn="just" defTabSz="4023360">
                  <a:buClr>
                    <a:schemeClr val="tx2"/>
                  </a:buClr>
                  <a:buFont typeface="Arial" panose="020B0604020202020204" pitchFamily="34" charset="0"/>
                  <a:buChar char="•"/>
                </a:pP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𝑘</m:t>
                        </m:r>
                      </m:e>
                      <m:sub>
                        <m:r>
                          <a:rPr lang="en-US" sz="3200" i="1">
                            <a:latin typeface="Cambria Math" panose="02040503050406030204" pitchFamily="18" charset="0"/>
                          </a:rPr>
                          <m:t>𝑡</m:t>
                        </m:r>
                      </m:sub>
                    </m:sSub>
                  </m:oMath>
                </a14:m>
                <a:r>
                  <a:rPr lang="en-US" sz="3200" dirty="0"/>
                  <a:t>: time-varying mortality index</a:t>
                </a:r>
              </a:p>
              <a:p>
                <a:pPr marL="1489075" lvl="1" indent="-558800" algn="just" defTabSz="4023360">
                  <a:buClr>
                    <a:schemeClr val="tx2"/>
                  </a:buClr>
                  <a:buFont typeface="Arial" panose="020B0604020202020204" pitchFamily="34" charset="0"/>
                  <a:buChar char="•"/>
                </a:pP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𝑎</m:t>
                        </m:r>
                      </m:e>
                      <m:sub>
                        <m:r>
                          <a:rPr lang="en-US" sz="3200" i="1">
                            <a:latin typeface="Cambria Math" panose="02040503050406030204" pitchFamily="18" charset="0"/>
                          </a:rPr>
                          <m:t>𝑥</m:t>
                        </m:r>
                      </m:sub>
                    </m:sSub>
                  </m:oMath>
                </a14:m>
                <a:r>
                  <a:rPr lang="en-US" sz="3200" dirty="0"/>
                  <a:t>: age pattern of death rates</a:t>
                </a:r>
              </a:p>
              <a:p>
                <a:pPr marL="1489075" lvl="1" indent="-558800" algn="just" defTabSz="4023360">
                  <a:buClr>
                    <a:schemeClr val="tx2"/>
                  </a:buClr>
                  <a:buFont typeface="Arial" panose="020B0604020202020204" pitchFamily="34" charset="0"/>
                  <a:buChar char="•"/>
                </a:pP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i="1">
                            <a:latin typeface="Cambria Math" panose="02040503050406030204" pitchFamily="18" charset="0"/>
                          </a:rPr>
                          <m:t>𝑥</m:t>
                        </m:r>
                      </m:sub>
                    </m:sSub>
                  </m:oMath>
                </a14:m>
                <a:r>
                  <a:rPr lang="en-US" sz="3200" dirty="0"/>
                  <a:t>: age-specific reactions to </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𝑘</m:t>
                        </m:r>
                      </m:e>
                      <m:sub>
                        <m:r>
                          <a:rPr lang="en-US" sz="3200" i="1">
                            <a:latin typeface="Cambria Math" panose="02040503050406030204" pitchFamily="18" charset="0"/>
                          </a:rPr>
                          <m:t>𝑡</m:t>
                        </m:r>
                      </m:sub>
                    </m:sSub>
                  </m:oMath>
                </a14:m>
                <a:endParaRPr lang="en-US" sz="3200" dirty="0"/>
              </a:p>
              <a:p>
                <a:pPr marL="1489075" lvl="1" indent="-558800" algn="just" defTabSz="4023360">
                  <a:buClr>
                    <a:schemeClr val="tx2"/>
                  </a:buClr>
                  <a:buFont typeface="Arial" panose="020B0604020202020204" pitchFamily="34" charset="0"/>
                  <a:buChar char="•"/>
                </a:pP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𝑒</m:t>
                        </m:r>
                      </m:e>
                      <m:sub>
                        <m:r>
                          <a:rPr lang="en-US" sz="3200" i="1">
                            <a:latin typeface="Cambria Math" panose="02040503050406030204" pitchFamily="18" charset="0"/>
                          </a:rPr>
                          <m:t>𝑥</m:t>
                        </m:r>
                        <m:r>
                          <a:rPr lang="en-US" sz="3200" i="1">
                            <a:latin typeface="Cambria Math" panose="02040503050406030204" pitchFamily="18" charset="0"/>
                          </a:rPr>
                          <m:t>,</m:t>
                        </m:r>
                        <m:r>
                          <a:rPr lang="en-US" sz="3200" i="1">
                            <a:latin typeface="Cambria Math" panose="02040503050406030204" pitchFamily="18" charset="0"/>
                          </a:rPr>
                          <m:t>𝑡</m:t>
                        </m:r>
                      </m:sub>
                    </m:sSub>
                  </m:oMath>
                </a14:m>
                <a:r>
                  <a:rPr lang="en-US" sz="3200" dirty="0"/>
                  <a:t>: residual effect</a:t>
                </a:r>
              </a:p>
              <a:p>
                <a:pPr marL="2388413" lvl="1" indent="-457200" algn="just" defTabSz="4023360">
                  <a:buClr>
                    <a:schemeClr val="tx2"/>
                  </a:buClr>
                  <a:buFont typeface="Arial" panose="020B0604020202020204" pitchFamily="34" charset="0"/>
                  <a:buChar char="•"/>
                </a:pPr>
                <a:endParaRPr lang="en-US" sz="3200" dirty="0"/>
              </a:p>
            </p:txBody>
          </p:sp>
        </mc:Choice>
        <mc:Fallback xmlns="">
          <p:sp>
            <p:nvSpPr>
              <p:cNvPr id="18" name="TextBox 17"/>
              <p:cNvSpPr txBox="1">
                <a:spLocks noRot="1" noChangeAspect="1" noMove="1" noResize="1" noEditPoints="1" noAdjustHandles="1" noChangeArrowheads="1" noChangeShapeType="1" noTextEdit="1"/>
              </p:cNvSpPr>
              <p:nvPr/>
            </p:nvSpPr>
            <p:spPr>
              <a:xfrm>
                <a:off x="15460801" y="9676863"/>
                <a:ext cx="10910480" cy="7522187"/>
              </a:xfrm>
              <a:prstGeom prst="rect">
                <a:avLst/>
              </a:prstGeom>
              <a:blipFill>
                <a:blip r:embed="rId8"/>
                <a:stretch>
                  <a:fillRect l="-1397" t="-1053" r="-1453"/>
                </a:stretch>
              </a:blipFill>
            </p:spPr>
            <p:txBody>
              <a:bodyPr/>
              <a:lstStyle/>
              <a:p>
                <a:r>
                  <a:rPr lang="en-US">
                    <a:noFill/>
                  </a:rPr>
                  <a:t> </a:t>
                </a:r>
              </a:p>
            </p:txBody>
          </p:sp>
        </mc:Fallback>
      </mc:AlternateContent>
      <p:sp>
        <p:nvSpPr>
          <p:cNvPr id="21" name="TextBox 20"/>
          <p:cNvSpPr txBox="1"/>
          <p:nvPr/>
        </p:nvSpPr>
        <p:spPr>
          <a:xfrm>
            <a:off x="15506497" y="8401458"/>
            <a:ext cx="6791499" cy="923330"/>
          </a:xfrm>
          <a:prstGeom prst="rect">
            <a:avLst/>
          </a:prstGeom>
          <a:noFill/>
        </p:spPr>
        <p:txBody>
          <a:bodyPr wrap="square" rtlCol="0">
            <a:spAutoFit/>
          </a:bodyPr>
          <a:lstStyle/>
          <a:p>
            <a:pPr>
              <a:lnSpc>
                <a:spcPct val="90000"/>
              </a:lnSpc>
              <a:spcBef>
                <a:spcPts val="4400"/>
              </a:spcBef>
            </a:pPr>
            <a:r>
              <a:rPr lang="en-US" sz="6000" cap="small" dirty="0">
                <a:solidFill>
                  <a:srgbClr val="DD9E11"/>
                </a:solidFill>
                <a:latin typeface="Minion Pro" panose="02040503050306020203" pitchFamily="18" charset="0"/>
              </a:rPr>
              <a:t>The Swiss Re Bond</a:t>
            </a:r>
          </a:p>
        </p:txBody>
      </p:sp>
      <p:grpSp>
        <p:nvGrpSpPr>
          <p:cNvPr id="10" name="Group 9">
            <a:extLst>
              <a:ext uri="{FF2B5EF4-FFF2-40B4-BE49-F238E27FC236}">
                <a16:creationId xmlns:a16="http://schemas.microsoft.com/office/drawing/2014/main" id="{35D6551C-6B9F-4BEB-8DFF-CF4222D8ED90}"/>
              </a:ext>
            </a:extLst>
          </p:cNvPr>
          <p:cNvGrpSpPr/>
          <p:nvPr/>
        </p:nvGrpSpPr>
        <p:grpSpPr>
          <a:xfrm>
            <a:off x="15460801" y="17386982"/>
            <a:ext cx="10910480" cy="3939403"/>
            <a:chOff x="15465138" y="17312059"/>
            <a:chExt cx="10910480" cy="3939403"/>
          </a:xfrm>
        </p:grpSpPr>
        <p:sp>
          <p:nvSpPr>
            <p:cNvPr id="41" name="TextBox 40"/>
            <p:cNvSpPr txBox="1"/>
            <p:nvPr/>
          </p:nvSpPr>
          <p:spPr>
            <a:xfrm>
              <a:off x="15465138" y="20174244"/>
              <a:ext cx="10910480" cy="1077218"/>
            </a:xfrm>
            <a:prstGeom prst="rect">
              <a:avLst/>
            </a:prstGeom>
            <a:noFill/>
          </p:spPr>
          <p:txBody>
            <a:bodyPr wrap="square" rtlCol="0">
              <a:spAutoFit/>
            </a:bodyPr>
            <a:lstStyle/>
            <a:p>
              <a:pPr algn="just"/>
              <a:r>
                <a:rPr lang="en-US" sz="3200" dirty="0"/>
                <a:t>The Lee-Carter mortality model was used and the parameters estimated with the method of Maximum Likelihood (MLE).</a:t>
              </a:r>
            </a:p>
          </p:txBody>
        </p:sp>
        <p:sp>
          <p:nvSpPr>
            <p:cNvPr id="47" name="TextBox 46">
              <a:extLst>
                <a:ext uri="{FF2B5EF4-FFF2-40B4-BE49-F238E27FC236}">
                  <a16:creationId xmlns:a16="http://schemas.microsoft.com/office/drawing/2014/main" id="{8BFDA7BC-2CE5-4F10-A268-DAD81CEA163F}"/>
                </a:ext>
              </a:extLst>
            </p:cNvPr>
            <p:cNvSpPr txBox="1"/>
            <p:nvPr/>
          </p:nvSpPr>
          <p:spPr>
            <a:xfrm>
              <a:off x="15465138" y="17312059"/>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The Mortality Index</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D5B8322-EF87-4888-AD20-9F701749DDEB}"/>
                    </a:ext>
                  </a:extLst>
                </p:cNvPr>
                <p:cNvSpPr txBox="1"/>
                <p:nvPr/>
              </p:nvSpPr>
              <p:spPr>
                <a:xfrm>
                  <a:off x="16105732" y="18332781"/>
                  <a:ext cx="9796272" cy="824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4800" i="1" smtClean="0">
                                <a:latin typeface="Cambria Math" panose="02040503050406030204" pitchFamily="18" charset="0"/>
                              </a:rPr>
                            </m:ctrlPr>
                          </m:sSubPr>
                          <m:e>
                            <m:r>
                              <a:rPr lang="en-US" sz="4800" b="0" i="1" smtClean="0">
                                <a:latin typeface="Cambria Math" panose="02040503050406030204" pitchFamily="18" charset="0"/>
                              </a:rPr>
                              <m:t>𝑞</m:t>
                            </m:r>
                          </m:e>
                          <m:sub>
                            <m:r>
                              <a:rPr lang="en-US" sz="4800" b="0" i="1" smtClean="0">
                                <a:latin typeface="Cambria Math" panose="02040503050406030204" pitchFamily="18" charset="0"/>
                              </a:rPr>
                              <m:t>𝑡</m:t>
                            </m:r>
                          </m:sub>
                        </m:sSub>
                        <m:r>
                          <a:rPr lang="en-US" sz="4800" b="0" i="1" smtClean="0">
                            <a:latin typeface="Cambria Math" panose="02040503050406030204" pitchFamily="18" charset="0"/>
                          </a:rPr>
                          <m:t>=</m:t>
                        </m:r>
                        <m:sSub>
                          <m:sSubPr>
                            <m:ctrlPr>
                              <a:rPr lang="en-US" sz="4800" b="0" i="1" smtClean="0">
                                <a:latin typeface="Cambria Math" panose="02040503050406030204" pitchFamily="18" charset="0"/>
                              </a:rPr>
                            </m:ctrlPr>
                          </m:sSubPr>
                          <m:e>
                            <m:r>
                              <a:rPr lang="en-US" sz="4800" b="0" i="1" smtClean="0">
                                <a:latin typeface="Cambria Math" panose="02040503050406030204" pitchFamily="18" charset="0"/>
                                <a:ea typeface="Cambria Math" panose="02040503050406030204" pitchFamily="18" charset="0"/>
                              </a:rPr>
                              <m:t>∑</m:t>
                            </m:r>
                          </m:e>
                          <m:sub>
                            <m:r>
                              <a:rPr lang="en-US" sz="4800" b="0" i="1" smtClean="0">
                                <a:latin typeface="Cambria Math" panose="02040503050406030204" pitchFamily="18" charset="0"/>
                              </a:rPr>
                              <m:t>𝑗</m:t>
                            </m:r>
                          </m:sub>
                        </m:sSub>
                        <m:sSub>
                          <m:sSubPr>
                            <m:ctrlPr>
                              <a:rPr lang="en-US" sz="4800" b="0" i="1" smtClean="0">
                                <a:latin typeface="Cambria Math" panose="02040503050406030204" pitchFamily="18" charset="0"/>
                              </a:rPr>
                            </m:ctrlPr>
                          </m:sSubPr>
                          <m:e>
                            <m:r>
                              <a:rPr lang="en-US" sz="4800" b="0" i="1" smtClean="0">
                                <a:latin typeface="Cambria Math" panose="02040503050406030204" pitchFamily="18" charset="0"/>
                              </a:rPr>
                              <m:t>𝐶</m:t>
                            </m:r>
                          </m:e>
                          <m:sub>
                            <m:r>
                              <a:rPr lang="en-US" sz="4800" b="0" i="1" smtClean="0">
                                <a:latin typeface="Cambria Math" panose="02040503050406030204" pitchFamily="18" charset="0"/>
                              </a:rPr>
                              <m:t>𝑗</m:t>
                            </m:r>
                          </m:sub>
                        </m:sSub>
                        <m:sSub>
                          <m:sSubPr>
                            <m:ctrlPr>
                              <a:rPr lang="en-US" sz="4800" b="0" i="1" smtClean="0">
                                <a:latin typeface="Cambria Math" panose="02040503050406030204" pitchFamily="18" charset="0"/>
                              </a:rPr>
                            </m:ctrlPr>
                          </m:sSubPr>
                          <m:e>
                            <m:r>
                              <a:rPr lang="en-US" sz="4800" b="0" i="1" smtClean="0">
                                <a:latin typeface="Cambria Math" panose="02040503050406030204" pitchFamily="18" charset="0"/>
                                <a:ea typeface="Cambria Math" panose="02040503050406030204" pitchFamily="18" charset="0"/>
                              </a:rPr>
                              <m:t>∑</m:t>
                            </m:r>
                          </m:e>
                          <m:sub>
                            <m:r>
                              <a:rPr lang="en-US" sz="4800" b="0" i="1" smtClean="0">
                                <a:latin typeface="Cambria Math" panose="02040503050406030204" pitchFamily="18" charset="0"/>
                              </a:rPr>
                              <m:t>𝑖</m:t>
                            </m:r>
                          </m:sub>
                        </m:sSub>
                        <m:r>
                          <a:rPr lang="en-US" sz="4800" b="0" i="1" smtClean="0">
                            <a:latin typeface="Cambria Math" panose="02040503050406030204" pitchFamily="18" charset="0"/>
                          </a:rPr>
                          <m:t>(</m:t>
                        </m:r>
                        <m:sSup>
                          <m:sSupPr>
                            <m:ctrlPr>
                              <a:rPr lang="en-US" sz="4800" b="0" i="1" smtClean="0">
                                <a:latin typeface="Cambria Math" panose="02040503050406030204" pitchFamily="18" charset="0"/>
                              </a:rPr>
                            </m:ctrlPr>
                          </m:sSupPr>
                          <m:e>
                            <m:r>
                              <a:rPr lang="en-US" sz="4800" b="0" i="1" smtClean="0">
                                <a:latin typeface="Cambria Math" panose="02040503050406030204" pitchFamily="18" charset="0"/>
                              </a:rPr>
                              <m:t>𝐺</m:t>
                            </m:r>
                          </m:e>
                          <m:sup>
                            <m:r>
                              <a:rPr lang="en-US" sz="4800" b="0" i="1" smtClean="0">
                                <a:latin typeface="Cambria Math" panose="02040503050406030204" pitchFamily="18" charset="0"/>
                              </a:rPr>
                              <m:t>𝑚</m:t>
                            </m:r>
                          </m:sup>
                        </m:sSup>
                        <m:sSub>
                          <m:sSubPr>
                            <m:ctrlPr>
                              <a:rPr lang="en-US" sz="4800" b="0" i="1" smtClean="0">
                                <a:latin typeface="Cambria Math" panose="02040503050406030204" pitchFamily="18" charset="0"/>
                              </a:rPr>
                            </m:ctrlPr>
                          </m:sSubPr>
                          <m:e>
                            <m:r>
                              <a:rPr lang="en-US" sz="4800" b="0" i="1" smtClean="0">
                                <a:latin typeface="Cambria Math" panose="02040503050406030204" pitchFamily="18" charset="0"/>
                              </a:rPr>
                              <m:t>𝐴</m:t>
                            </m:r>
                          </m:e>
                          <m:sub>
                            <m:r>
                              <a:rPr lang="en-US" sz="4800" b="0" i="1" smtClean="0">
                                <a:latin typeface="Cambria Math" panose="02040503050406030204" pitchFamily="18" charset="0"/>
                              </a:rPr>
                              <m:t>𝑖</m:t>
                            </m:r>
                          </m:sub>
                        </m:sSub>
                        <m:sSubSup>
                          <m:sSubSupPr>
                            <m:ctrlPr>
                              <a:rPr lang="en-US" sz="4800" b="0" i="1" smtClean="0">
                                <a:latin typeface="Cambria Math" panose="02040503050406030204" pitchFamily="18" charset="0"/>
                              </a:rPr>
                            </m:ctrlPr>
                          </m:sSubSupPr>
                          <m:e>
                            <m:r>
                              <a:rPr lang="en-US" sz="4800" b="0" i="1" smtClean="0">
                                <a:latin typeface="Cambria Math" panose="02040503050406030204" pitchFamily="18" charset="0"/>
                              </a:rPr>
                              <m:t>𝑞</m:t>
                            </m:r>
                          </m:e>
                          <m:sub>
                            <m:r>
                              <a:rPr lang="en-US" sz="4800" b="0" i="1" smtClean="0">
                                <a:latin typeface="Cambria Math" panose="02040503050406030204" pitchFamily="18" charset="0"/>
                              </a:rPr>
                              <m:t>𝑖</m:t>
                            </m:r>
                            <m:r>
                              <a:rPr lang="en-US" sz="4800" b="0" i="1" smtClean="0">
                                <a:latin typeface="Cambria Math" panose="02040503050406030204" pitchFamily="18" charset="0"/>
                              </a:rPr>
                              <m:t>,</m:t>
                            </m:r>
                            <m:r>
                              <a:rPr lang="en-US" sz="4800" b="0" i="1" smtClean="0">
                                <a:latin typeface="Cambria Math" panose="02040503050406030204" pitchFamily="18" charset="0"/>
                              </a:rPr>
                              <m:t>𝑗</m:t>
                            </m:r>
                            <m:r>
                              <a:rPr lang="en-US" sz="4800" b="0" i="1" smtClean="0">
                                <a:latin typeface="Cambria Math" panose="02040503050406030204" pitchFamily="18" charset="0"/>
                              </a:rPr>
                              <m:t>,</m:t>
                            </m:r>
                            <m:r>
                              <a:rPr lang="en-US" sz="4800" b="0" i="1" smtClean="0">
                                <a:latin typeface="Cambria Math" panose="02040503050406030204" pitchFamily="18" charset="0"/>
                              </a:rPr>
                              <m:t>𝑡</m:t>
                            </m:r>
                          </m:sub>
                          <m:sup>
                            <m:r>
                              <a:rPr lang="en-US" sz="4800" b="0" i="1" smtClean="0">
                                <a:latin typeface="Cambria Math" panose="02040503050406030204" pitchFamily="18" charset="0"/>
                              </a:rPr>
                              <m:t>𝑚</m:t>
                            </m:r>
                          </m:sup>
                        </m:sSubSup>
                        <m:sSup>
                          <m:sSupPr>
                            <m:ctrlPr>
                              <a:rPr lang="en-US" sz="4800" i="1">
                                <a:latin typeface="Cambria Math" panose="02040503050406030204" pitchFamily="18" charset="0"/>
                              </a:rPr>
                            </m:ctrlPr>
                          </m:sSupPr>
                          <m:e>
                            <m:r>
                              <a:rPr lang="en-US" sz="4800" b="0" i="1" smtClean="0">
                                <a:latin typeface="Cambria Math" panose="02040503050406030204" pitchFamily="18" charset="0"/>
                              </a:rPr>
                              <m:t>+</m:t>
                            </m:r>
                            <m:r>
                              <a:rPr lang="en-US" sz="4800" i="1">
                                <a:latin typeface="Cambria Math" panose="02040503050406030204" pitchFamily="18" charset="0"/>
                              </a:rPr>
                              <m:t>𝐺</m:t>
                            </m:r>
                          </m:e>
                          <m:sup>
                            <m:r>
                              <a:rPr lang="en-US" sz="4800" i="1">
                                <a:latin typeface="Cambria Math" panose="02040503050406030204" pitchFamily="18" charset="0"/>
                              </a:rPr>
                              <m:t>𝑚</m:t>
                            </m:r>
                          </m:sup>
                        </m:sSup>
                        <m:sSub>
                          <m:sSubPr>
                            <m:ctrlPr>
                              <a:rPr lang="en-US" sz="4800" i="1">
                                <a:latin typeface="Cambria Math" panose="02040503050406030204" pitchFamily="18" charset="0"/>
                              </a:rPr>
                            </m:ctrlPr>
                          </m:sSubPr>
                          <m:e>
                            <m:r>
                              <a:rPr lang="en-US" sz="4800" i="1">
                                <a:latin typeface="Cambria Math" panose="02040503050406030204" pitchFamily="18" charset="0"/>
                              </a:rPr>
                              <m:t>𝐴</m:t>
                            </m:r>
                          </m:e>
                          <m:sub>
                            <m:r>
                              <a:rPr lang="en-US" sz="4800" i="1">
                                <a:latin typeface="Cambria Math" panose="02040503050406030204" pitchFamily="18" charset="0"/>
                              </a:rPr>
                              <m:t>𝑖</m:t>
                            </m:r>
                          </m:sub>
                        </m:sSub>
                        <m:sSubSup>
                          <m:sSubSupPr>
                            <m:ctrlPr>
                              <a:rPr lang="en-US" sz="4800" i="1">
                                <a:latin typeface="Cambria Math" panose="02040503050406030204" pitchFamily="18" charset="0"/>
                              </a:rPr>
                            </m:ctrlPr>
                          </m:sSubSupPr>
                          <m:e>
                            <m:r>
                              <a:rPr lang="en-US" sz="4800" i="1">
                                <a:latin typeface="Cambria Math" panose="02040503050406030204" pitchFamily="18" charset="0"/>
                              </a:rPr>
                              <m:t>𝑞</m:t>
                            </m:r>
                          </m:e>
                          <m:sub>
                            <m:r>
                              <a:rPr lang="en-US" sz="4800" i="1">
                                <a:latin typeface="Cambria Math" panose="02040503050406030204" pitchFamily="18" charset="0"/>
                              </a:rPr>
                              <m:t>𝑖</m:t>
                            </m:r>
                            <m:r>
                              <a:rPr lang="en-US" sz="4800" i="1">
                                <a:latin typeface="Cambria Math" panose="02040503050406030204" pitchFamily="18" charset="0"/>
                              </a:rPr>
                              <m:t>,</m:t>
                            </m:r>
                            <m:r>
                              <a:rPr lang="en-US" sz="4800" i="1">
                                <a:latin typeface="Cambria Math" panose="02040503050406030204" pitchFamily="18" charset="0"/>
                              </a:rPr>
                              <m:t>𝑗</m:t>
                            </m:r>
                            <m:r>
                              <a:rPr lang="en-US" sz="4800" i="1">
                                <a:latin typeface="Cambria Math" panose="02040503050406030204" pitchFamily="18" charset="0"/>
                              </a:rPr>
                              <m:t>,</m:t>
                            </m:r>
                            <m:r>
                              <a:rPr lang="en-US" sz="4800" i="1">
                                <a:latin typeface="Cambria Math" panose="02040503050406030204" pitchFamily="18" charset="0"/>
                              </a:rPr>
                              <m:t>𝑡</m:t>
                            </m:r>
                          </m:sub>
                          <m:sup>
                            <m:r>
                              <a:rPr lang="en-US" sz="4800" i="1">
                                <a:latin typeface="Cambria Math" panose="02040503050406030204" pitchFamily="18" charset="0"/>
                              </a:rPr>
                              <m:t>𝑚</m:t>
                            </m:r>
                          </m:sup>
                        </m:sSubSup>
                        <m:r>
                          <a:rPr lang="en-US" sz="4800" i="1">
                            <a:latin typeface="Cambria Math" panose="02040503050406030204" pitchFamily="18" charset="0"/>
                          </a:rPr>
                          <m:t>)</m:t>
                        </m:r>
                      </m:oMath>
                    </m:oMathPara>
                  </a14:m>
                  <a:endParaRPr lang="en-US" sz="3200" dirty="0"/>
                </a:p>
              </p:txBody>
            </p:sp>
          </mc:Choice>
          <mc:Fallback xmlns="">
            <p:sp>
              <p:nvSpPr>
                <p:cNvPr id="11" name="TextBox 10">
                  <a:extLst>
                    <a:ext uri="{FF2B5EF4-FFF2-40B4-BE49-F238E27FC236}">
                      <a16:creationId xmlns:a16="http://schemas.microsoft.com/office/drawing/2014/main" id="{4D5B8322-EF87-4888-AD20-9F701749DDEB}"/>
                    </a:ext>
                  </a:extLst>
                </p:cNvPr>
                <p:cNvSpPr txBox="1">
                  <a:spLocks noRot="1" noChangeAspect="1" noMove="1" noResize="1" noEditPoints="1" noAdjustHandles="1" noChangeArrowheads="1" noChangeShapeType="1" noTextEdit="1"/>
                </p:cNvSpPr>
                <p:nvPr/>
              </p:nvSpPr>
              <p:spPr>
                <a:xfrm>
                  <a:off x="16105732" y="18332781"/>
                  <a:ext cx="9796272" cy="824713"/>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A67D59E-4FFC-482D-98BD-2B41C4EA7D8D}"/>
                    </a:ext>
                  </a:extLst>
                </p:cNvPr>
                <p:cNvSpPr txBox="1"/>
                <p:nvPr/>
              </p:nvSpPr>
              <p:spPr>
                <a:xfrm>
                  <a:off x="17608918" y="19247979"/>
                  <a:ext cx="6734408" cy="731611"/>
                </a:xfrm>
                <a:prstGeom prst="rect">
                  <a:avLst/>
                </a:prstGeom>
                <a:noFill/>
              </p:spPr>
              <p:txBody>
                <a:bodyPr wrap="none" lIns="0" tIns="0" rIns="0" bIns="0" rtlCol="0">
                  <a:spAutoFit/>
                </a:bodyPr>
                <a:lstStyle/>
                <a:p>
                  <a14:m>
                    <m:oMath xmlns:m="http://schemas.openxmlformats.org/officeDocument/2006/math">
                      <m:r>
                        <a:rPr lang="en-US" sz="4400" i="1">
                          <a:latin typeface="Cambria Math" panose="02040503050406030204" pitchFamily="18" charset="0"/>
                        </a:rPr>
                        <m:t>𝑤h𝑒𝑟𝑒</m:t>
                      </m:r>
                      <m:sSub>
                        <m:sSubPr>
                          <m:ctrlPr>
                            <a:rPr lang="en-US" sz="4400" i="1">
                              <a:latin typeface="Cambria Math" panose="02040503050406030204" pitchFamily="18" charset="0"/>
                            </a:rPr>
                          </m:ctrlPr>
                        </m:sSubPr>
                        <m:e>
                          <m:r>
                            <a:rPr lang="en-US" sz="4400" i="1">
                              <a:latin typeface="Cambria Math" panose="02040503050406030204" pitchFamily="18" charset="0"/>
                            </a:rPr>
                            <m:t> </m:t>
                          </m:r>
                          <m:r>
                            <a:rPr lang="en-US" sz="4400" i="1">
                              <a:latin typeface="Cambria Math" panose="02040503050406030204" pitchFamily="18" charset="0"/>
                            </a:rPr>
                            <m:t>𝐶</m:t>
                          </m:r>
                        </m:e>
                        <m:sub>
                          <m:r>
                            <a:rPr lang="en-US" sz="4400" i="1">
                              <a:latin typeface="Cambria Math" panose="02040503050406030204" pitchFamily="18" charset="0"/>
                            </a:rPr>
                            <m:t>𝑗</m:t>
                          </m:r>
                        </m:sub>
                      </m:sSub>
                      <m:r>
                        <a:rPr lang="en-US" sz="4400" i="1">
                          <a:latin typeface="Cambria Math" panose="02040503050406030204" pitchFamily="18" charset="0"/>
                        </a:rPr>
                        <m:t>=</m:t>
                      </m:r>
                      <m:r>
                        <m:rPr>
                          <m:sty m:val="p"/>
                        </m:rPr>
                        <a:rPr lang="en-US" sz="4400" i="1">
                          <a:latin typeface="Cambria Math" panose="02040503050406030204" pitchFamily="18" charset="0"/>
                        </a:rPr>
                        <m:t>x</m:t>
                      </m:r>
                    </m:oMath>
                  </a14:m>
                  <a:r>
                    <a:rPr lang="en-US" sz="4400" i="1" dirty="0">
                      <a:latin typeface="Cambria Math" panose="02040503050406030204" pitchFamily="18" charset="0"/>
                    </a:rPr>
                    <a:t> </a:t>
                  </a:r>
                  <a14:m>
                    <m:oMath xmlns:m="http://schemas.openxmlformats.org/officeDocument/2006/math">
                      <m:sSub>
                        <m:sSubPr>
                          <m:ctrlPr>
                            <a:rPr lang="en-US" sz="4400" i="1">
                              <a:latin typeface="Cambria Math" panose="02040503050406030204" pitchFamily="18" charset="0"/>
                            </a:rPr>
                          </m:ctrlPr>
                        </m:sSubPr>
                        <m:e>
                          <m:r>
                            <a:rPr lang="en-US" sz="4400" i="1">
                              <a:latin typeface="Cambria Math" panose="02040503050406030204" pitchFamily="18" charset="0"/>
                            </a:rPr>
                            <m:t>𝑉</m:t>
                          </m:r>
                        </m:e>
                        <m:sub>
                          <m:r>
                            <a:rPr lang="en-US" sz="4400" i="1">
                              <a:latin typeface="Cambria Math" panose="02040503050406030204" pitchFamily="18" charset="0"/>
                            </a:rPr>
                            <m:t>𝑗</m:t>
                          </m:r>
                        </m:sub>
                      </m:sSub>
                      <m:r>
                        <a:rPr lang="en-US" sz="4400" i="1">
                          <a:latin typeface="Cambria Math" panose="02040503050406030204" pitchFamily="18" charset="0"/>
                        </a:rPr>
                        <m:t>+</m:t>
                      </m:r>
                      <m:d>
                        <m:dPr>
                          <m:ctrlPr>
                            <a:rPr lang="en-US" sz="4400" i="1">
                              <a:latin typeface="Cambria Math" panose="02040503050406030204" pitchFamily="18" charset="0"/>
                            </a:rPr>
                          </m:ctrlPr>
                        </m:dPr>
                        <m:e>
                          <m:r>
                            <a:rPr lang="en-US" sz="4400" i="1">
                              <a:latin typeface="Cambria Math" panose="02040503050406030204" pitchFamily="18" charset="0"/>
                            </a:rPr>
                            <m:t>1−</m:t>
                          </m:r>
                          <m:r>
                            <a:rPr lang="en-US" sz="4400" i="1">
                              <a:latin typeface="Cambria Math" panose="02040503050406030204" pitchFamily="18" charset="0"/>
                            </a:rPr>
                            <m:t>𝑥</m:t>
                          </m:r>
                        </m:e>
                      </m:d>
                      <m:sSub>
                        <m:sSubPr>
                          <m:ctrlPr>
                            <a:rPr lang="en-US" sz="4400" i="1">
                              <a:latin typeface="Cambria Math" panose="02040503050406030204" pitchFamily="18" charset="0"/>
                            </a:rPr>
                          </m:ctrlPr>
                        </m:sSubPr>
                        <m:e>
                          <m:r>
                            <a:rPr lang="en-US" sz="4400" i="1">
                              <a:latin typeface="Cambria Math" panose="02040503050406030204" pitchFamily="18" charset="0"/>
                            </a:rPr>
                            <m:t>𝑋</m:t>
                          </m:r>
                        </m:e>
                        <m:sub>
                          <m:r>
                            <a:rPr lang="en-US" sz="4400" i="1">
                              <a:latin typeface="Cambria Math" panose="02040503050406030204" pitchFamily="18" charset="0"/>
                            </a:rPr>
                            <m:t>𝑗</m:t>
                          </m:r>
                        </m:sub>
                      </m:sSub>
                    </m:oMath>
                  </a14:m>
                  <a:endParaRPr lang="en-US" sz="4400" i="1" dirty="0">
                    <a:latin typeface="Cambria Math" panose="02040503050406030204" pitchFamily="18" charset="0"/>
                  </a:endParaRPr>
                </a:p>
              </p:txBody>
            </p:sp>
          </mc:Choice>
          <mc:Fallback xmlns="">
            <p:sp>
              <p:nvSpPr>
                <p:cNvPr id="9" name="TextBox 8">
                  <a:extLst>
                    <a:ext uri="{FF2B5EF4-FFF2-40B4-BE49-F238E27FC236}">
                      <a16:creationId xmlns:a16="http://schemas.microsoft.com/office/drawing/2014/main" id="{8A67D59E-4FFC-482D-98BD-2B41C4EA7D8D}"/>
                    </a:ext>
                  </a:extLst>
                </p:cNvPr>
                <p:cNvSpPr txBox="1">
                  <a:spLocks noRot="1" noChangeAspect="1" noMove="1" noResize="1" noEditPoints="1" noAdjustHandles="1" noChangeArrowheads="1" noChangeShapeType="1" noTextEdit="1"/>
                </p:cNvSpPr>
                <p:nvPr/>
              </p:nvSpPr>
              <p:spPr>
                <a:xfrm>
                  <a:off x="17608918" y="19247979"/>
                  <a:ext cx="6734408" cy="731611"/>
                </a:xfrm>
                <a:prstGeom prst="rect">
                  <a:avLst/>
                </a:prstGeom>
                <a:blipFill>
                  <a:blip r:embed="rId10"/>
                  <a:stretch>
                    <a:fillRect/>
                  </a:stretch>
                </a:blipFill>
              </p:spPr>
              <p:txBody>
                <a:bodyPr/>
                <a:lstStyle/>
                <a:p>
                  <a:r>
                    <a:rPr lang="en-US">
                      <a:noFill/>
                    </a:rPr>
                    <a:t> </a:t>
                  </a:r>
                </a:p>
              </p:txBody>
            </p:sp>
          </mc:Fallback>
        </mc:AlternateContent>
      </p:grpSp>
      <p:grpSp>
        <p:nvGrpSpPr>
          <p:cNvPr id="22" name="Group 21">
            <a:extLst>
              <a:ext uri="{FF2B5EF4-FFF2-40B4-BE49-F238E27FC236}">
                <a16:creationId xmlns:a16="http://schemas.microsoft.com/office/drawing/2014/main" id="{31F5A5F5-F094-4FFD-9CC1-343382233C24}"/>
              </a:ext>
            </a:extLst>
          </p:cNvPr>
          <p:cNvGrpSpPr/>
          <p:nvPr/>
        </p:nvGrpSpPr>
        <p:grpSpPr>
          <a:xfrm>
            <a:off x="28947188" y="8401458"/>
            <a:ext cx="10768547" cy="2746324"/>
            <a:chOff x="28538896" y="22994264"/>
            <a:chExt cx="10768547" cy="2746324"/>
          </a:xfrm>
        </p:grpSpPr>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4047EBE-2A87-4FE8-A927-24F3055C76C5}"/>
                    </a:ext>
                  </a:extLst>
                </p:cNvPr>
                <p:cNvSpPr txBox="1"/>
                <p:nvPr/>
              </p:nvSpPr>
              <p:spPr>
                <a:xfrm>
                  <a:off x="29627357" y="23818652"/>
                  <a:ext cx="9680086" cy="19219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𝑃</m:t>
                        </m:r>
                        <m:r>
                          <a:rPr lang="en-US" sz="3200" b="0" i="1" smtClean="0">
                            <a:latin typeface="Cambria Math" panose="02040503050406030204" pitchFamily="18" charset="0"/>
                          </a:rPr>
                          <m:t>=400 </m:t>
                        </m:r>
                        <m:r>
                          <a:rPr lang="en-US" sz="3200" b="0" i="1" smtClean="0">
                            <a:latin typeface="Cambria Math" panose="02040503050406030204" pitchFamily="18" charset="0"/>
                          </a:rPr>
                          <m:t>𝑚𝑖𝑙𝑙𝑖𝑜𝑛</m:t>
                        </m:r>
                        <m:r>
                          <a:rPr lang="en-US" sz="3200" b="0" i="1" smtClean="0">
                            <a:latin typeface="Cambria Math" panose="02040503050406030204" pitchFamily="18" charset="0"/>
                            <a:ea typeface="Cambria Math" panose="02040503050406030204" pitchFamily="18" charset="0"/>
                          </a:rPr>
                          <m:t>×</m:t>
                        </m:r>
                        <m:d>
                          <m:dPr>
                            <m:begChr m:val="{"/>
                            <m:endChr m:val=""/>
                            <m:ctrlPr>
                              <a:rPr lang="en-US" sz="3200" b="0" i="1" smtClean="0">
                                <a:latin typeface="Cambria Math" panose="02040503050406030204" pitchFamily="18" charset="0"/>
                                <a:ea typeface="Cambria Math" panose="02040503050406030204" pitchFamily="18" charset="0"/>
                              </a:rPr>
                            </m:ctrlPr>
                          </m:dPr>
                          <m:e>
                            <m:eqArr>
                              <m:eqArrPr>
                                <m:ctrlPr>
                                  <a:rPr lang="en-US" sz="3200" b="0" i="1" smtClean="0">
                                    <a:latin typeface="Cambria Math" panose="02040503050406030204" pitchFamily="18" charset="0"/>
                                    <a:ea typeface="Cambria Math" panose="02040503050406030204" pitchFamily="18" charset="0"/>
                                  </a:rPr>
                                </m:ctrlPr>
                              </m:eqArrPr>
                              <m:e>
                                <m:r>
                                  <a:rPr lang="en-US" sz="3200" b="0" i="1" smtClean="0">
                                    <a:latin typeface="Cambria Math" panose="02040503050406030204" pitchFamily="18" charset="0"/>
                                    <a:ea typeface="Cambria Math" panose="02040503050406030204" pitchFamily="18" charset="0"/>
                                  </a:rPr>
                                  <m:t>1</m:t>
                                </m:r>
                              </m:e>
                              <m:e>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1.5</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num>
                                  <m:den>
                                    <m:r>
                                      <a:rPr lang="en-US" sz="3200" b="0" i="1" smtClean="0">
                                        <a:latin typeface="Cambria Math" panose="02040503050406030204" pitchFamily="18" charset="0"/>
                                        <a:ea typeface="Cambria Math" panose="02040503050406030204" pitchFamily="18" charset="0"/>
                                      </a:rPr>
                                      <m:t>0.2</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den>
                                </m:f>
                              </m:e>
                              <m:e>
                                <m:r>
                                  <a:rPr lang="en-US" sz="3200" b="0" i="1" smtClean="0">
                                    <a:latin typeface="Cambria Math" panose="02040503050406030204" pitchFamily="18" charset="0"/>
                                    <a:ea typeface="Cambria Math" panose="02040503050406030204" pitchFamily="18" charset="0"/>
                                  </a:rPr>
                                  <m:t>0</m:t>
                                </m:r>
                              </m:e>
                            </m:eqAr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𝑖𝑓</m:t>
                            </m:r>
                            <m:d>
                              <m:dPr>
                                <m:begChr m:val="{"/>
                                <m:endChr m:val=""/>
                                <m:ctrlPr>
                                  <a:rPr lang="en-US" sz="3200" b="0" i="1" smtClean="0">
                                    <a:latin typeface="Cambria Math" panose="02040503050406030204" pitchFamily="18" charset="0"/>
                                    <a:ea typeface="Cambria Math" panose="02040503050406030204" pitchFamily="18" charset="0"/>
                                  </a:rPr>
                                </m:ctrlPr>
                              </m:dPr>
                              <m:e>
                                <m:eqArr>
                                  <m:eqArrPr>
                                    <m:ctrlPr>
                                      <a:rPr lang="en-US" sz="3200" b="0" i="1" smtClean="0">
                                        <a:latin typeface="Cambria Math" panose="02040503050406030204" pitchFamily="18" charset="0"/>
                                        <a:ea typeface="Cambria Math" panose="02040503050406030204" pitchFamily="18" charset="0"/>
                                      </a:rPr>
                                    </m:ctrlPr>
                                  </m:eqArrPr>
                                  <m:e>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r>
                                      <a:rPr lang="en-US" sz="3200" i="1">
                                        <a:latin typeface="Cambria Math" panose="02040503050406030204" pitchFamily="18" charset="0"/>
                                      </a:rPr>
                                      <m:t>&lt;1.3</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e>
                                  <m:e>
                                    <m:r>
                                      <a:rPr lang="en-US" sz="3200" i="1">
                                        <a:latin typeface="Cambria Math" panose="02040503050406030204" pitchFamily="18" charset="0"/>
                                      </a:rPr>
                                      <m:t>1.3</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r>
                                      <a:rPr lang="en-US" sz="3200" i="1">
                                        <a:latin typeface="Cambria Math" panose="02040503050406030204" pitchFamily="18" charset="0"/>
                                        <a:ea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r>
                                      <a:rPr lang="en-US" sz="3200" i="1">
                                        <a:latin typeface="Cambria Math" panose="02040503050406030204" pitchFamily="18" charset="0"/>
                                        <a:ea typeface="Cambria Math" panose="02040503050406030204" pitchFamily="18" charset="0"/>
                                      </a:rPr>
                                      <m:t>≤1.5</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e>
                                  <m:e>
                                    <m:r>
                                      <a:rPr lang="en-US" sz="3200" i="1">
                                        <a:latin typeface="Cambria Math" panose="02040503050406030204" pitchFamily="18" charset="0"/>
                                        <a:ea typeface="Cambria Math" panose="02040503050406030204" pitchFamily="18" charset="0"/>
                                      </a:rPr>
                                      <m:t>1.5</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r>
                                      <a:rPr lang="en-US" sz="3200" i="1">
                                        <a:latin typeface="Cambria Math" panose="02040503050406030204" pitchFamily="18" charset="0"/>
                                        <a:ea typeface="Cambria Math" panose="02040503050406030204" pitchFamily="18" charset="0"/>
                                      </a:rPr>
                                      <m:t>&lt;</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e>
                                </m:eqArr>
                              </m:e>
                            </m:d>
                          </m:e>
                        </m:d>
                      </m:oMath>
                    </m:oMathPara>
                  </a14:m>
                  <a:endParaRPr lang="en-US" sz="3200" dirty="0"/>
                </a:p>
              </p:txBody>
            </p:sp>
          </mc:Choice>
          <mc:Fallback xmlns="">
            <p:sp>
              <p:nvSpPr>
                <p:cNvPr id="12" name="TextBox 11">
                  <a:extLst>
                    <a:ext uri="{FF2B5EF4-FFF2-40B4-BE49-F238E27FC236}">
                      <a16:creationId xmlns:a16="http://schemas.microsoft.com/office/drawing/2014/main" id="{24047EBE-2A87-4FE8-A927-24F3055C76C5}"/>
                    </a:ext>
                  </a:extLst>
                </p:cNvPr>
                <p:cNvSpPr txBox="1">
                  <a:spLocks noRot="1" noChangeAspect="1" noMove="1" noResize="1" noEditPoints="1" noAdjustHandles="1" noChangeArrowheads="1" noChangeShapeType="1" noTextEdit="1"/>
                </p:cNvSpPr>
                <p:nvPr/>
              </p:nvSpPr>
              <p:spPr>
                <a:xfrm>
                  <a:off x="29627357" y="23818652"/>
                  <a:ext cx="9680086" cy="1921936"/>
                </a:xfrm>
                <a:prstGeom prst="rect">
                  <a:avLst/>
                </a:prstGeom>
                <a:blipFill>
                  <a:blip r:embed="rId11"/>
                  <a:stretch>
                    <a:fillRect/>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1D9EDE54-9A36-4E1C-AF04-A64D50F3010B}"/>
                </a:ext>
              </a:extLst>
            </p:cNvPr>
            <p:cNvSpPr txBox="1"/>
            <p:nvPr/>
          </p:nvSpPr>
          <p:spPr>
            <a:xfrm>
              <a:off x="28538896" y="22994264"/>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The Payment at Risk</a:t>
              </a:r>
            </a:p>
          </p:txBody>
        </p:sp>
      </p:grpSp>
      <p:grpSp>
        <p:nvGrpSpPr>
          <p:cNvPr id="19" name="Group 18">
            <a:extLst>
              <a:ext uri="{FF2B5EF4-FFF2-40B4-BE49-F238E27FC236}">
                <a16:creationId xmlns:a16="http://schemas.microsoft.com/office/drawing/2014/main" id="{86C7C07A-EECA-4AD3-9AC2-E174BE0FF667}"/>
              </a:ext>
            </a:extLst>
          </p:cNvPr>
          <p:cNvGrpSpPr/>
          <p:nvPr/>
        </p:nvGrpSpPr>
        <p:grpSpPr>
          <a:xfrm>
            <a:off x="14279168" y="28084310"/>
            <a:ext cx="13318068" cy="3775630"/>
            <a:chOff x="27423766" y="18844985"/>
            <a:chExt cx="13318068" cy="3775630"/>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B303456-4BA8-49B8-BB8A-A97549F1FF2F}"/>
                    </a:ext>
                  </a:extLst>
                </p:cNvPr>
                <p:cNvSpPr txBox="1"/>
                <p:nvPr/>
              </p:nvSpPr>
              <p:spPr>
                <a:xfrm>
                  <a:off x="27423766" y="19651520"/>
                  <a:ext cx="13318068" cy="230191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𝐿</m:t>
                            </m:r>
                          </m:e>
                          <m:sub>
                            <m:r>
                              <a:rPr lang="en-US" sz="3200" b="0" i="1" smtClean="0">
                                <a:latin typeface="Cambria Math" panose="02040503050406030204" pitchFamily="18" charset="0"/>
                              </a:rPr>
                              <m:t>𝑡</m:t>
                            </m:r>
                          </m:sub>
                        </m:sSub>
                        <m:r>
                          <a:rPr lang="en-US" sz="3200" b="0" i="1" smtClean="0">
                            <a:latin typeface="Cambria Math" panose="02040503050406030204" pitchFamily="18" charset="0"/>
                          </a:rPr>
                          <m:t>=</m:t>
                        </m:r>
                        <m:d>
                          <m:dPr>
                            <m:begChr m:val="{"/>
                            <m:endChr m:val=""/>
                            <m:ctrlPr>
                              <a:rPr lang="en-US" sz="3200" b="0" i="1" smtClean="0">
                                <a:latin typeface="Cambria Math" panose="02040503050406030204" pitchFamily="18" charset="0"/>
                              </a:rPr>
                            </m:ctrlPr>
                          </m:dPr>
                          <m:e>
                            <m:eqArr>
                              <m:eqArrPr>
                                <m:ctrlPr>
                                  <a:rPr lang="en-US" sz="3200" b="0" i="1" smtClean="0">
                                    <a:latin typeface="Cambria Math" panose="02040503050406030204" pitchFamily="18" charset="0"/>
                                  </a:rPr>
                                </m:ctrlPr>
                              </m:eqArrPr>
                              <m:e>
                                <m:r>
                                  <a:rPr lang="en-US" sz="3200" b="0" i="1" smtClean="0">
                                    <a:latin typeface="Cambria Math" panose="02040503050406030204" pitchFamily="18" charset="0"/>
                                  </a:rPr>
                                  <m:t>0%</m:t>
                                </m:r>
                              </m:e>
                              <m:e>
                                <m:d>
                                  <m:dPr>
                                    <m:begChr m:val="["/>
                                    <m:endChr m:val="]"/>
                                    <m:ctrlPr>
                                      <a:rPr lang="en-US" sz="3200" b="0" i="1" smtClean="0">
                                        <a:latin typeface="Cambria Math" panose="02040503050406030204" pitchFamily="18" charset="0"/>
                                      </a:rPr>
                                    </m:ctrlPr>
                                  </m:dPr>
                                  <m:e>
                                    <m:f>
                                      <m:fPr>
                                        <m:ctrlPr>
                                          <a:rPr lang="en-US" sz="3200" b="0" i="1" smtClean="0">
                                            <a:latin typeface="Cambria Math" panose="02040503050406030204" pitchFamily="18" charset="0"/>
                                          </a:rPr>
                                        </m:ctrlPr>
                                      </m:fPr>
                                      <m:num>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r>
                                          <a:rPr lang="en-US" sz="3200" b="0" i="1" smtClean="0">
                                            <a:latin typeface="Cambria Math" panose="02040503050406030204" pitchFamily="18" charset="0"/>
                                          </a:rPr>
                                          <m:t>−1.3</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num>
                                      <m:den>
                                        <m:r>
                                          <a:rPr lang="en-US" sz="3200" b="0" i="1" smtClean="0">
                                            <a:latin typeface="Cambria Math" panose="02040503050406030204" pitchFamily="18" charset="0"/>
                                          </a:rPr>
                                          <m:t>0.2</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den>
                                    </m:f>
                                  </m:e>
                                </m:d>
                                <m:r>
                                  <a:rPr lang="en-US" sz="3200" b="0" i="1" smtClean="0">
                                    <a:latin typeface="Cambria Math" panose="02040503050406030204" pitchFamily="18" charset="0"/>
                                    <a:ea typeface="Cambria Math" panose="02040503050406030204" pitchFamily="18" charset="0"/>
                                  </a:rPr>
                                  <m:t>×100% </m:t>
                                </m:r>
                                <m:r>
                                  <a:rPr lang="en-US" sz="3200" b="0" i="1" smtClean="0">
                                    <a:latin typeface="Cambria Math" panose="02040503050406030204" pitchFamily="18" charset="0"/>
                                    <a:ea typeface="Cambria Math" panose="02040503050406030204" pitchFamily="18" charset="0"/>
                                  </a:rPr>
                                  <m:t>𝑖𝑓</m:t>
                                </m:r>
                              </m:e>
                              <m:e>
                                <m:r>
                                  <a:rPr lang="en-US" sz="3200" b="0" i="1" smtClean="0">
                                    <a:latin typeface="Cambria Math" panose="02040503050406030204" pitchFamily="18" charset="0"/>
                                  </a:rPr>
                                  <m:t>100%</m:t>
                                </m:r>
                              </m:e>
                            </m:eqArr>
                            <m:d>
                              <m:dPr>
                                <m:begChr m:val="{"/>
                                <m:endChr m:val=""/>
                                <m:ctrlPr>
                                  <a:rPr lang="en-US" sz="3200" b="0" i="1" smtClean="0">
                                    <a:latin typeface="Cambria Math" panose="02040503050406030204" pitchFamily="18" charset="0"/>
                                  </a:rPr>
                                </m:ctrlPr>
                              </m:dPr>
                              <m:e>
                                <m:eqArr>
                                  <m:eqArrPr>
                                    <m:ctrlPr>
                                      <a:rPr lang="en-US" sz="3200" b="0" i="1" smtClean="0">
                                        <a:latin typeface="Cambria Math" panose="02040503050406030204" pitchFamily="18" charset="0"/>
                                      </a:rPr>
                                    </m:ctrlPr>
                                  </m:eqArrPr>
                                  <m:e>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r>
                                      <a:rPr lang="en-US" sz="3200" b="0" i="1" smtClean="0">
                                        <a:latin typeface="Cambria Math" panose="02040503050406030204" pitchFamily="18" charset="0"/>
                                      </a:rPr>
                                      <m:t>&lt;1.3</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b="0" i="1" smtClean="0">
                                            <a:latin typeface="Cambria Math" panose="02040503050406030204" pitchFamily="18" charset="0"/>
                                          </a:rPr>
                                          <m:t>0</m:t>
                                        </m:r>
                                      </m:sub>
                                    </m:sSub>
                                  </m:e>
                                  <m:e>
                                    <m:r>
                                      <a:rPr lang="en-US" sz="3200" i="1" smtClean="0">
                                        <a:latin typeface="Cambria Math" panose="02040503050406030204" pitchFamily="18" charset="0"/>
                                      </a:rPr>
                                      <m:t>1.3</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r>
                                      <a:rPr lang="en-US" sz="3200" i="1">
                                        <a:latin typeface="Cambria Math" panose="02040503050406030204" pitchFamily="18" charset="0"/>
                                        <a:ea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r>
                                      <a:rPr lang="en-US" sz="320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1.5</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r>
                                      <a:rPr lang="en-US" sz="3200" b="0" i="1" smtClean="0">
                                        <a:latin typeface="Cambria Math" panose="02040503050406030204" pitchFamily="18" charset="0"/>
                                      </a:rPr>
                                      <m:t>𝑓𝑜𝑟</m:t>
                                    </m:r>
                                    <m:r>
                                      <a:rPr lang="en-US" sz="3200" b="0" i="1" smtClean="0">
                                        <a:latin typeface="Cambria Math" panose="02040503050406030204" pitchFamily="18" charset="0"/>
                                      </a:rPr>
                                      <m:t> </m:t>
                                    </m:r>
                                    <m:r>
                                      <a:rPr lang="en-US" sz="3200" b="0" i="1" smtClean="0">
                                        <a:latin typeface="Cambria Math" panose="02040503050406030204" pitchFamily="18" charset="0"/>
                                      </a:rPr>
                                      <m:t>𝑎𝑙𝑙</m:t>
                                    </m:r>
                                    <m:r>
                                      <a:rPr lang="en-US" sz="3200" b="0" i="1" smtClean="0">
                                        <a:latin typeface="Cambria Math" panose="02040503050406030204" pitchFamily="18" charset="0"/>
                                      </a:rPr>
                                      <m:t> </m:t>
                                    </m:r>
                                    <m:r>
                                      <a:rPr lang="en-US" sz="3200" b="0" i="1" smtClean="0">
                                        <a:latin typeface="Cambria Math" panose="02040503050406030204" pitchFamily="18" charset="0"/>
                                      </a:rPr>
                                      <m:t>𝑡</m:t>
                                    </m:r>
                                    <m:r>
                                      <a:rPr lang="en-US" sz="3200" b="0" i="1" smtClean="0">
                                        <a:latin typeface="Cambria Math" panose="02040503050406030204" pitchFamily="18" charset="0"/>
                                      </a:rPr>
                                      <m:t>.</m:t>
                                    </m:r>
                                  </m:e>
                                  <m:e>
                                    <m:r>
                                      <a:rPr lang="en-US" sz="3200" i="1">
                                        <a:latin typeface="Cambria Math" panose="02040503050406030204" pitchFamily="18" charset="0"/>
                                        <a:ea typeface="Cambria Math" panose="02040503050406030204" pitchFamily="18" charset="0"/>
                                      </a:rPr>
                                      <m:t>1.5</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0</m:t>
                                        </m:r>
                                      </m:sub>
                                    </m:sSub>
                                    <m:r>
                                      <a:rPr lang="en-US" sz="3200" i="1" smtClean="0">
                                        <a:latin typeface="Cambria Math" panose="02040503050406030204" pitchFamily="18" charset="0"/>
                                        <a:ea typeface="Cambria Math" panose="02040503050406030204" pitchFamily="18" charset="0"/>
                                      </a:rPr>
                                      <m:t>&lt;</m:t>
                                    </m:r>
                                    <m:sSub>
                                      <m:sSubPr>
                                        <m:ctrlPr>
                                          <a:rPr lang="en-US" sz="3200" i="1">
                                            <a:latin typeface="Cambria Math" panose="02040503050406030204" pitchFamily="18" charset="0"/>
                                          </a:rPr>
                                        </m:ctrlPr>
                                      </m:sSubPr>
                                      <m:e>
                                        <m:r>
                                          <a:rPr lang="en-US" sz="3200" i="1">
                                            <a:latin typeface="Cambria Math" panose="02040503050406030204" pitchFamily="18" charset="0"/>
                                          </a:rPr>
                                          <m:t>𝑞</m:t>
                                        </m:r>
                                      </m:e>
                                      <m:sub>
                                        <m:r>
                                          <a:rPr lang="en-US" sz="3200" i="1">
                                            <a:latin typeface="Cambria Math" panose="02040503050406030204" pitchFamily="18" charset="0"/>
                                          </a:rPr>
                                          <m:t>𝑡</m:t>
                                        </m:r>
                                      </m:sub>
                                    </m:sSub>
                                  </m:e>
                                </m:eqArr>
                              </m:e>
                            </m:d>
                          </m:e>
                        </m:d>
                      </m:oMath>
                    </m:oMathPara>
                  </a14:m>
                  <a:endParaRPr lang="en-US" sz="3200" dirty="0"/>
                </a:p>
              </p:txBody>
            </p:sp>
          </mc:Choice>
          <mc:Fallback xmlns="">
            <p:sp>
              <p:nvSpPr>
                <p:cNvPr id="4" name="TextBox 3">
                  <a:extLst>
                    <a:ext uri="{FF2B5EF4-FFF2-40B4-BE49-F238E27FC236}">
                      <a16:creationId xmlns:a16="http://schemas.microsoft.com/office/drawing/2014/main" id="{3B303456-4BA8-49B8-BB8A-A97549F1FF2F}"/>
                    </a:ext>
                  </a:extLst>
                </p:cNvPr>
                <p:cNvSpPr txBox="1">
                  <a:spLocks noRot="1" noChangeAspect="1" noMove="1" noResize="1" noEditPoints="1" noAdjustHandles="1" noChangeArrowheads="1" noChangeShapeType="1" noTextEdit="1"/>
                </p:cNvSpPr>
                <p:nvPr/>
              </p:nvSpPr>
              <p:spPr>
                <a:xfrm>
                  <a:off x="27423766" y="19651520"/>
                  <a:ext cx="13318068" cy="2301912"/>
                </a:xfrm>
                <a:prstGeom prst="rect">
                  <a:avLst/>
                </a:prstGeom>
                <a:blipFill>
                  <a:blip r:embed="rId12"/>
                  <a:stretch>
                    <a:fillRect/>
                  </a:stretch>
                </a:blipFill>
              </p:spPr>
              <p:txBody>
                <a:bodyPr/>
                <a:lstStyle/>
                <a:p>
                  <a:r>
                    <a:rPr lang="en-US">
                      <a:noFill/>
                    </a:rPr>
                    <a:t> </a:t>
                  </a:r>
                </a:p>
              </p:txBody>
            </p:sp>
          </mc:Fallback>
        </mc:AlternateContent>
        <p:sp>
          <p:nvSpPr>
            <p:cNvPr id="23" name="TextBox 22"/>
            <p:cNvSpPr txBox="1"/>
            <p:nvPr/>
          </p:nvSpPr>
          <p:spPr>
            <a:xfrm>
              <a:off x="31411184" y="22158950"/>
              <a:ext cx="5165912" cy="461665"/>
            </a:xfrm>
            <a:prstGeom prst="rect">
              <a:avLst/>
            </a:prstGeom>
            <a:noFill/>
          </p:spPr>
          <p:txBody>
            <a:bodyPr wrap="square" rtlCol="0">
              <a:spAutoFit/>
            </a:bodyPr>
            <a:lstStyle/>
            <a:p>
              <a:pPr algn="ctr"/>
              <a:r>
                <a:rPr lang="en-US" sz="2400" dirty="0">
                  <a:latin typeface="+mj-lt"/>
                </a:rPr>
                <a:t>The percentage loss of principal in year t</a:t>
              </a:r>
            </a:p>
          </p:txBody>
        </p:sp>
        <p:sp>
          <p:nvSpPr>
            <p:cNvPr id="36" name="TextBox 35">
              <a:extLst>
                <a:ext uri="{FF2B5EF4-FFF2-40B4-BE49-F238E27FC236}">
                  <a16:creationId xmlns:a16="http://schemas.microsoft.com/office/drawing/2014/main" id="{5E9837D8-980F-4C1C-B09F-5331884E12C9}"/>
                </a:ext>
              </a:extLst>
            </p:cNvPr>
            <p:cNvSpPr txBox="1"/>
            <p:nvPr/>
          </p:nvSpPr>
          <p:spPr>
            <a:xfrm>
              <a:off x="28538897" y="18844985"/>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The Loss Function</a:t>
              </a:r>
            </a:p>
          </p:txBody>
        </p:sp>
      </p:grpSp>
      <p:grpSp>
        <p:nvGrpSpPr>
          <p:cNvPr id="17" name="Group 16">
            <a:extLst>
              <a:ext uri="{FF2B5EF4-FFF2-40B4-BE49-F238E27FC236}">
                <a16:creationId xmlns:a16="http://schemas.microsoft.com/office/drawing/2014/main" id="{A3CB6992-2BF1-40AA-82BF-10E96640373D}"/>
              </a:ext>
            </a:extLst>
          </p:cNvPr>
          <p:cNvGrpSpPr/>
          <p:nvPr/>
        </p:nvGrpSpPr>
        <p:grpSpPr>
          <a:xfrm>
            <a:off x="28579161" y="25232955"/>
            <a:ext cx="11136574" cy="1183108"/>
            <a:chOff x="15261205" y="23287868"/>
            <a:chExt cx="11136574" cy="1183108"/>
          </a:xfrm>
        </p:grpSpPr>
        <p:pic>
          <p:nvPicPr>
            <p:cNvPr id="15" name="Picture 14">
              <a:extLst>
                <a:ext uri="{FF2B5EF4-FFF2-40B4-BE49-F238E27FC236}">
                  <a16:creationId xmlns:a16="http://schemas.microsoft.com/office/drawing/2014/main" id="{0DFEC3B7-FD1C-47A5-917E-C37D2255BD47}"/>
                </a:ext>
              </a:extLst>
            </p:cNvPr>
            <p:cNvPicPr>
              <a:picLocks noChangeAspect="1"/>
            </p:cNvPicPr>
            <p:nvPr/>
          </p:nvPicPr>
          <p:blipFill>
            <a:blip r:embed="rId13"/>
            <a:stretch>
              <a:fillRect/>
            </a:stretch>
          </p:blipFill>
          <p:spPr>
            <a:xfrm>
              <a:off x="19322789" y="23287868"/>
              <a:ext cx="7074990" cy="1183108"/>
            </a:xfrm>
            <a:prstGeom prst="rect">
              <a:avLst/>
            </a:prstGeom>
          </p:spPr>
        </p:pic>
        <p:sp>
          <p:nvSpPr>
            <p:cNvPr id="51" name="TextBox 50">
              <a:extLst>
                <a:ext uri="{FF2B5EF4-FFF2-40B4-BE49-F238E27FC236}">
                  <a16:creationId xmlns:a16="http://schemas.microsoft.com/office/drawing/2014/main" id="{2C662CAD-2D92-4BD1-9095-5C009224407E}"/>
                </a:ext>
              </a:extLst>
            </p:cNvPr>
            <p:cNvSpPr txBox="1"/>
            <p:nvPr/>
          </p:nvSpPr>
          <p:spPr>
            <a:xfrm>
              <a:off x="15261205" y="23297623"/>
              <a:ext cx="4061583" cy="584775"/>
            </a:xfrm>
            <a:prstGeom prst="rect">
              <a:avLst/>
            </a:prstGeom>
            <a:noFill/>
          </p:spPr>
          <p:txBody>
            <a:bodyPr wrap="square" rtlCol="0">
              <a:spAutoFit/>
            </a:bodyPr>
            <a:lstStyle/>
            <a:p>
              <a:pPr algn="just"/>
              <a:r>
                <a:rPr lang="en-US" sz="3200" dirty="0"/>
                <a:t>Computational results:</a:t>
              </a:r>
            </a:p>
          </p:txBody>
        </p:sp>
      </p:grpSp>
      <p:grpSp>
        <p:nvGrpSpPr>
          <p:cNvPr id="30" name="Group 29">
            <a:extLst>
              <a:ext uri="{FF2B5EF4-FFF2-40B4-BE49-F238E27FC236}">
                <a16:creationId xmlns:a16="http://schemas.microsoft.com/office/drawing/2014/main" id="{AD45B59E-56CE-4117-A4E3-F4654198B91E}"/>
              </a:ext>
            </a:extLst>
          </p:cNvPr>
          <p:cNvGrpSpPr/>
          <p:nvPr/>
        </p:nvGrpSpPr>
        <p:grpSpPr>
          <a:xfrm>
            <a:off x="28579163" y="32773351"/>
            <a:ext cx="12070442" cy="3065583"/>
            <a:chOff x="28685489" y="31922746"/>
            <a:chExt cx="12070442" cy="3065583"/>
          </a:xfrm>
        </p:grpSpPr>
        <p:sp>
          <p:nvSpPr>
            <p:cNvPr id="34" name="TextBox 33"/>
            <p:cNvSpPr txBox="1"/>
            <p:nvPr/>
          </p:nvSpPr>
          <p:spPr>
            <a:xfrm>
              <a:off x="28699586" y="31922746"/>
              <a:ext cx="12056345"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Acknowledgements</a:t>
              </a:r>
            </a:p>
          </p:txBody>
        </p:sp>
        <p:sp>
          <p:nvSpPr>
            <p:cNvPr id="52" name="TextBox 51">
              <a:extLst>
                <a:ext uri="{FF2B5EF4-FFF2-40B4-BE49-F238E27FC236}">
                  <a16:creationId xmlns:a16="http://schemas.microsoft.com/office/drawing/2014/main" id="{D09F78BC-2FA1-4C01-9C5E-5DD6F27FFD44}"/>
                </a:ext>
              </a:extLst>
            </p:cNvPr>
            <p:cNvSpPr txBox="1"/>
            <p:nvPr/>
          </p:nvSpPr>
          <p:spPr>
            <a:xfrm>
              <a:off x="28685489" y="32926226"/>
              <a:ext cx="11401085" cy="2062103"/>
            </a:xfrm>
            <a:prstGeom prst="rect">
              <a:avLst/>
            </a:prstGeom>
            <a:noFill/>
          </p:spPr>
          <p:txBody>
            <a:bodyPr wrap="square" rtlCol="0">
              <a:spAutoFit/>
            </a:bodyPr>
            <a:lstStyle/>
            <a:p>
              <a:pPr algn="just"/>
              <a:r>
                <a:rPr lang="en-US" sz="3200" dirty="0"/>
                <a:t>Our sincerest thanks to the University of Wisconsin </a:t>
              </a:r>
              <a:r>
                <a:rPr lang="en-US" sz="3200" dirty="0" err="1"/>
                <a:t>Eau</a:t>
              </a:r>
              <a:r>
                <a:rPr lang="en-US" sz="3200" dirty="0"/>
                <a:t> Claire – Office of Research and Sponsored Programs for supporting this research, and Learning and Technology Services (LTS) for printing this poster.</a:t>
              </a:r>
            </a:p>
          </p:txBody>
        </p:sp>
      </p:grpSp>
      <p:grpSp>
        <p:nvGrpSpPr>
          <p:cNvPr id="64" name="Group 63">
            <a:extLst>
              <a:ext uri="{FF2B5EF4-FFF2-40B4-BE49-F238E27FC236}">
                <a16:creationId xmlns:a16="http://schemas.microsoft.com/office/drawing/2014/main" id="{372C886C-F75A-49CE-B9DD-2E12A8417D91}"/>
              </a:ext>
            </a:extLst>
          </p:cNvPr>
          <p:cNvGrpSpPr/>
          <p:nvPr/>
        </p:nvGrpSpPr>
        <p:grpSpPr>
          <a:xfrm>
            <a:off x="15465138" y="22569653"/>
            <a:ext cx="11066289" cy="4443169"/>
            <a:chOff x="15482962" y="21602452"/>
            <a:chExt cx="11066289" cy="4443169"/>
          </a:xfrm>
        </p:grpSpPr>
        <p:sp>
          <p:nvSpPr>
            <p:cNvPr id="49" name="TextBox 48">
              <a:extLst>
                <a:ext uri="{FF2B5EF4-FFF2-40B4-BE49-F238E27FC236}">
                  <a16:creationId xmlns:a16="http://schemas.microsoft.com/office/drawing/2014/main" id="{2114248E-7F75-4C91-B09D-0FC46A41D5EF}"/>
                </a:ext>
              </a:extLst>
            </p:cNvPr>
            <p:cNvSpPr txBox="1"/>
            <p:nvPr/>
          </p:nvSpPr>
          <p:spPr>
            <a:xfrm>
              <a:off x="15502807" y="21602452"/>
              <a:ext cx="11046444"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Modification of the Mortality Index</a:t>
              </a:r>
            </a:p>
          </p:txBody>
        </p:sp>
        <p:sp>
          <p:nvSpPr>
            <p:cNvPr id="53" name="TextBox 52">
              <a:extLst>
                <a:ext uri="{FF2B5EF4-FFF2-40B4-BE49-F238E27FC236}">
                  <a16:creationId xmlns:a16="http://schemas.microsoft.com/office/drawing/2014/main" id="{9884566B-ECC0-419A-82A2-A460FE850117}"/>
                </a:ext>
              </a:extLst>
            </p:cNvPr>
            <p:cNvSpPr txBox="1"/>
            <p:nvPr/>
          </p:nvSpPr>
          <p:spPr>
            <a:xfrm>
              <a:off x="15482962" y="22506191"/>
              <a:ext cx="10910480" cy="3539430"/>
            </a:xfrm>
            <a:prstGeom prst="rect">
              <a:avLst/>
            </a:prstGeom>
            <a:noFill/>
          </p:spPr>
          <p:txBody>
            <a:bodyPr wrap="square" rtlCol="0">
              <a:spAutoFit/>
            </a:bodyPr>
            <a:lstStyle/>
            <a:p>
              <a:pPr marL="457200" indent="-457200" algn="just">
                <a:buFont typeface="Arial" panose="020B0604020202020204" pitchFamily="34" charset="0"/>
                <a:buChar char="•"/>
              </a:pPr>
              <a:r>
                <a:rPr lang="en-US" sz="3200" dirty="0"/>
                <a:t>The mortality experience of populations in 4 countries were incorporated (USA, UK, France, Germany)</a:t>
              </a:r>
            </a:p>
            <a:p>
              <a:pPr marL="457200" indent="-457200" algn="just">
                <a:buFont typeface="Arial" panose="020B0604020202020204" pitchFamily="34" charset="0"/>
                <a:buChar char="•"/>
              </a:pPr>
              <a:r>
                <a:rPr lang="en-US" sz="3200" dirty="0"/>
                <a:t>Countries were weighted by population and GDP</a:t>
              </a:r>
            </a:p>
            <a:p>
              <a:pPr marL="457200" indent="-457200" algn="just">
                <a:buFont typeface="Arial" panose="020B0604020202020204" pitchFamily="34" charset="0"/>
                <a:buChar char="•"/>
              </a:pPr>
              <a:r>
                <a:rPr lang="en-US" sz="3200" dirty="0"/>
                <a:t>Modified index ended up being much lower compared to the original index</a:t>
              </a:r>
            </a:p>
            <a:p>
              <a:pPr marL="457200" indent="-457200" algn="just">
                <a:buFont typeface="Arial" panose="020B0604020202020204" pitchFamily="34" charset="0"/>
                <a:buChar char="•"/>
              </a:pPr>
              <a:r>
                <a:rPr lang="en-US" sz="3200" dirty="0"/>
                <a:t>This result will benefit bond holders rather than the bond issuers</a:t>
              </a:r>
            </a:p>
          </p:txBody>
        </p:sp>
      </p:grpSp>
      <p:grpSp>
        <p:nvGrpSpPr>
          <p:cNvPr id="62" name="Group 61">
            <a:extLst>
              <a:ext uri="{FF2B5EF4-FFF2-40B4-BE49-F238E27FC236}">
                <a16:creationId xmlns:a16="http://schemas.microsoft.com/office/drawing/2014/main" id="{9C3ABF76-0610-4C1E-8C5E-3745EED47321}"/>
              </a:ext>
            </a:extLst>
          </p:cNvPr>
          <p:cNvGrpSpPr/>
          <p:nvPr/>
        </p:nvGrpSpPr>
        <p:grpSpPr>
          <a:xfrm>
            <a:off x="28579163" y="28883503"/>
            <a:ext cx="12056345" cy="3558025"/>
            <a:chOff x="28685487" y="27847843"/>
            <a:chExt cx="12056345" cy="3558025"/>
          </a:xfrm>
        </p:grpSpPr>
        <p:sp>
          <p:nvSpPr>
            <p:cNvPr id="54" name="TextBox 53">
              <a:extLst>
                <a:ext uri="{FF2B5EF4-FFF2-40B4-BE49-F238E27FC236}">
                  <a16:creationId xmlns:a16="http://schemas.microsoft.com/office/drawing/2014/main" id="{91A91F1C-0E93-4C97-A496-A0F72E278D0F}"/>
                </a:ext>
              </a:extLst>
            </p:cNvPr>
            <p:cNvSpPr txBox="1"/>
            <p:nvPr/>
          </p:nvSpPr>
          <p:spPr>
            <a:xfrm>
              <a:off x="28685487" y="27847843"/>
              <a:ext cx="12056345"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Main References</a:t>
              </a:r>
            </a:p>
          </p:txBody>
        </p:sp>
        <p:sp>
          <p:nvSpPr>
            <p:cNvPr id="55" name="TextBox 54">
              <a:extLst>
                <a:ext uri="{FF2B5EF4-FFF2-40B4-BE49-F238E27FC236}">
                  <a16:creationId xmlns:a16="http://schemas.microsoft.com/office/drawing/2014/main" id="{C41F606B-6A92-496D-99AD-08F8AE0B79BF}"/>
                </a:ext>
              </a:extLst>
            </p:cNvPr>
            <p:cNvSpPr txBox="1"/>
            <p:nvPr/>
          </p:nvSpPr>
          <p:spPr>
            <a:xfrm>
              <a:off x="28685487" y="28851323"/>
              <a:ext cx="11401085" cy="2554545"/>
            </a:xfrm>
            <a:prstGeom prst="rect">
              <a:avLst/>
            </a:prstGeom>
            <a:noFill/>
          </p:spPr>
          <p:txBody>
            <a:bodyPr wrap="square" rtlCol="0">
              <a:spAutoFit/>
            </a:bodyPr>
            <a:lstStyle/>
            <a:p>
              <a:pPr marL="457200" indent="-457200" algn="just">
                <a:buFont typeface="Arial" panose="020B0604020202020204" pitchFamily="34" charset="0"/>
                <a:buChar char="•"/>
              </a:pPr>
              <a:r>
                <a:rPr lang="en-US" sz="3200" dirty="0"/>
                <a:t>Deng, Y., Brockett, P.L., and </a:t>
              </a:r>
              <a:r>
                <a:rPr lang="en-US" sz="3200" dirty="0" err="1"/>
                <a:t>MacMinn</a:t>
              </a:r>
              <a:r>
                <a:rPr lang="en-US" sz="3200" dirty="0"/>
                <a:t>, R.D., (2012), Longevity Mortality Risk Modeling and Securities Pricing, The Journal of Risk and Insurance 79 (3), 697-721</a:t>
              </a:r>
            </a:p>
            <a:p>
              <a:pPr marL="457200" indent="-457200" algn="just">
                <a:buFont typeface="Arial" panose="020B0604020202020204" pitchFamily="34" charset="0"/>
                <a:buChar char="•"/>
              </a:pPr>
              <a:r>
                <a:rPr lang="en-US" sz="3200" dirty="0"/>
                <a:t>Cairns, A.J.G., Blake, D., Dawson, P. Dowd, K., (2005), Pricing the Risk on Longevity Bonds</a:t>
              </a:r>
            </a:p>
          </p:txBody>
        </p:sp>
      </p:grpSp>
      <p:grpSp>
        <p:nvGrpSpPr>
          <p:cNvPr id="26" name="Group 25">
            <a:extLst>
              <a:ext uri="{FF2B5EF4-FFF2-40B4-BE49-F238E27FC236}">
                <a16:creationId xmlns:a16="http://schemas.microsoft.com/office/drawing/2014/main" id="{7A664F0D-7CF4-48CC-BF3D-07E5E11BD1B5}"/>
              </a:ext>
            </a:extLst>
          </p:cNvPr>
          <p:cNvGrpSpPr/>
          <p:nvPr/>
        </p:nvGrpSpPr>
        <p:grpSpPr>
          <a:xfrm>
            <a:off x="27983273" y="15004698"/>
            <a:ext cx="13067212" cy="8838036"/>
            <a:chOff x="27852423" y="13338665"/>
            <a:chExt cx="13067212" cy="8838036"/>
          </a:xfrm>
        </p:grpSpPr>
        <p:sp>
          <p:nvSpPr>
            <p:cNvPr id="38" name="TextBox 37"/>
            <p:cNvSpPr txBox="1"/>
            <p:nvPr/>
          </p:nvSpPr>
          <p:spPr>
            <a:xfrm>
              <a:off x="29299776" y="21715036"/>
              <a:ext cx="10827765" cy="461665"/>
            </a:xfrm>
            <a:prstGeom prst="rect">
              <a:avLst/>
            </a:prstGeom>
            <a:noFill/>
          </p:spPr>
          <p:txBody>
            <a:bodyPr wrap="square" rtlCol="0">
              <a:spAutoFit/>
            </a:bodyPr>
            <a:lstStyle/>
            <a:p>
              <a:pPr algn="ctr"/>
              <a:r>
                <a:rPr lang="en-US" sz="2400" dirty="0">
                  <a:latin typeface="+mj-lt"/>
                </a:rPr>
                <a:t>Change in Mortality over time by age groups</a:t>
              </a:r>
            </a:p>
          </p:txBody>
        </p:sp>
        <p:pic>
          <p:nvPicPr>
            <p:cNvPr id="25" name="Picture 24">
              <a:extLst>
                <a:ext uri="{FF2B5EF4-FFF2-40B4-BE49-F238E27FC236}">
                  <a16:creationId xmlns:a16="http://schemas.microsoft.com/office/drawing/2014/main" id="{28D3B4D9-7DFD-44B0-8602-BB26FAB52DC2}"/>
                </a:ext>
              </a:extLst>
            </p:cNvPr>
            <p:cNvPicPr>
              <a:picLocks noChangeAspect="1"/>
            </p:cNvPicPr>
            <p:nvPr/>
          </p:nvPicPr>
          <p:blipFill>
            <a:blip r:embed="rId14"/>
            <a:stretch>
              <a:fillRect/>
            </a:stretch>
          </p:blipFill>
          <p:spPr>
            <a:xfrm>
              <a:off x="27852423" y="13338665"/>
              <a:ext cx="13067212" cy="8227844"/>
            </a:xfrm>
            <a:prstGeom prst="rect">
              <a:avLst/>
            </a:prstGeom>
          </p:spPr>
        </p:pic>
      </p:grpSp>
      <p:sp>
        <p:nvSpPr>
          <p:cNvPr id="56" name="TextBox 55">
            <a:extLst>
              <a:ext uri="{FF2B5EF4-FFF2-40B4-BE49-F238E27FC236}">
                <a16:creationId xmlns:a16="http://schemas.microsoft.com/office/drawing/2014/main" id="{0169E33D-6582-4287-863E-F1FB0B9E8ADC}"/>
              </a:ext>
            </a:extLst>
          </p:cNvPr>
          <p:cNvSpPr txBox="1"/>
          <p:nvPr/>
        </p:nvSpPr>
        <p:spPr>
          <a:xfrm>
            <a:off x="29085988" y="13024756"/>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The Data</a:t>
            </a:r>
          </a:p>
        </p:txBody>
      </p:sp>
      <p:sp>
        <p:nvSpPr>
          <p:cNvPr id="58" name="TextBox 57">
            <a:extLst>
              <a:ext uri="{FF2B5EF4-FFF2-40B4-BE49-F238E27FC236}">
                <a16:creationId xmlns:a16="http://schemas.microsoft.com/office/drawing/2014/main" id="{7BC52CBE-EA78-4A55-A471-50895AADD303}"/>
              </a:ext>
            </a:extLst>
          </p:cNvPr>
          <p:cNvSpPr txBox="1"/>
          <p:nvPr/>
        </p:nvSpPr>
        <p:spPr>
          <a:xfrm>
            <a:off x="29078038" y="13832272"/>
            <a:ext cx="11401085" cy="584775"/>
          </a:xfrm>
          <a:prstGeom prst="rect">
            <a:avLst/>
          </a:prstGeom>
          <a:noFill/>
        </p:spPr>
        <p:txBody>
          <a:bodyPr wrap="square" rtlCol="0">
            <a:spAutoFit/>
          </a:bodyPr>
          <a:lstStyle/>
          <a:p>
            <a:pPr algn="just"/>
            <a:r>
              <a:rPr lang="en-US" sz="3200" dirty="0"/>
              <a:t>Source: Human Mortality Database, www.mortality.org</a:t>
            </a:r>
          </a:p>
        </p:txBody>
      </p:sp>
      <p:grpSp>
        <p:nvGrpSpPr>
          <p:cNvPr id="29" name="Group 28">
            <a:extLst>
              <a:ext uri="{FF2B5EF4-FFF2-40B4-BE49-F238E27FC236}">
                <a16:creationId xmlns:a16="http://schemas.microsoft.com/office/drawing/2014/main" id="{B91A022B-CCFE-41DF-A0FA-7F3B4D8F9540}"/>
              </a:ext>
            </a:extLst>
          </p:cNvPr>
          <p:cNvGrpSpPr/>
          <p:nvPr/>
        </p:nvGrpSpPr>
        <p:grpSpPr>
          <a:xfrm>
            <a:off x="28579162" y="26858537"/>
            <a:ext cx="11401085" cy="2024966"/>
            <a:chOff x="28816336" y="24360002"/>
            <a:chExt cx="11401085" cy="2024966"/>
          </a:xfrm>
        </p:grpSpPr>
        <p:sp>
          <p:nvSpPr>
            <p:cNvPr id="57" name="TextBox 56">
              <a:extLst>
                <a:ext uri="{FF2B5EF4-FFF2-40B4-BE49-F238E27FC236}">
                  <a16:creationId xmlns:a16="http://schemas.microsoft.com/office/drawing/2014/main" id="{2F305546-26E0-465B-80B8-0ECCE205C8D3}"/>
                </a:ext>
              </a:extLst>
            </p:cNvPr>
            <p:cNvSpPr txBox="1"/>
            <p:nvPr/>
          </p:nvSpPr>
          <p:spPr>
            <a:xfrm>
              <a:off x="28816337" y="24360002"/>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Difficulties in Pricing</a:t>
              </a:r>
            </a:p>
          </p:txBody>
        </p:sp>
        <p:sp>
          <p:nvSpPr>
            <p:cNvPr id="59" name="TextBox 58">
              <a:extLst>
                <a:ext uri="{FF2B5EF4-FFF2-40B4-BE49-F238E27FC236}">
                  <a16:creationId xmlns:a16="http://schemas.microsoft.com/office/drawing/2014/main" id="{BDF908A0-7F6C-4258-ADD2-F9D37A6647E8}"/>
                </a:ext>
              </a:extLst>
            </p:cNvPr>
            <p:cNvSpPr txBox="1"/>
            <p:nvPr/>
          </p:nvSpPr>
          <p:spPr>
            <a:xfrm>
              <a:off x="28816336" y="25307750"/>
              <a:ext cx="11401085" cy="1077218"/>
            </a:xfrm>
            <a:prstGeom prst="rect">
              <a:avLst/>
            </a:prstGeom>
            <a:noFill/>
          </p:spPr>
          <p:txBody>
            <a:bodyPr wrap="square" rtlCol="0">
              <a:spAutoFit/>
            </a:bodyPr>
            <a:lstStyle/>
            <a:p>
              <a:pPr marL="457200" indent="-457200" algn="just">
                <a:buFont typeface="Arial" panose="020B0604020202020204" pitchFamily="34" charset="0"/>
                <a:buChar char="•"/>
              </a:pPr>
              <a:r>
                <a:rPr lang="en-US" sz="3200" dirty="0"/>
                <a:t>Mortality experience differs across countries and regions</a:t>
              </a:r>
            </a:p>
            <a:p>
              <a:pPr marL="457200" indent="-457200" algn="just">
                <a:buFont typeface="Arial" panose="020B0604020202020204" pitchFamily="34" charset="0"/>
                <a:buChar char="•"/>
              </a:pPr>
              <a:endParaRPr lang="en-US" sz="3200" dirty="0"/>
            </a:p>
          </p:txBody>
        </p:sp>
      </p:grpSp>
      <p:sp>
        <p:nvSpPr>
          <p:cNvPr id="60" name="TextBox 59">
            <a:extLst>
              <a:ext uri="{FF2B5EF4-FFF2-40B4-BE49-F238E27FC236}">
                <a16:creationId xmlns:a16="http://schemas.microsoft.com/office/drawing/2014/main" id="{4682A2CD-1B29-4362-A1EB-68034F9BB331}"/>
              </a:ext>
            </a:extLst>
          </p:cNvPr>
          <p:cNvSpPr txBox="1"/>
          <p:nvPr/>
        </p:nvSpPr>
        <p:spPr>
          <a:xfrm>
            <a:off x="28947187" y="11880142"/>
            <a:ext cx="11139384" cy="923330"/>
          </a:xfrm>
          <a:prstGeom prst="rect">
            <a:avLst/>
          </a:prstGeom>
          <a:noFill/>
        </p:spPr>
        <p:txBody>
          <a:bodyPr wrap="square" rtlCol="0">
            <a:spAutoFit/>
          </a:bodyPr>
          <a:lstStyle/>
          <a:p>
            <a:pPr>
              <a:lnSpc>
                <a:spcPct val="90000"/>
              </a:lnSpc>
              <a:spcBef>
                <a:spcPts val="4400"/>
              </a:spcBef>
            </a:pPr>
            <a:r>
              <a:rPr lang="en-US" sz="6000" cap="small" dirty="0">
                <a:solidFill>
                  <a:srgbClr val="DD9E11"/>
                </a:solidFill>
                <a:latin typeface="Minion Pro" panose="02040503050306020203" pitchFamily="18" charset="0"/>
              </a:rPr>
              <a:t>Results and Discussion</a:t>
            </a:r>
          </a:p>
        </p:txBody>
      </p:sp>
      <p:sp>
        <p:nvSpPr>
          <p:cNvPr id="63" name="TextBox 62">
            <a:extLst>
              <a:ext uri="{FF2B5EF4-FFF2-40B4-BE49-F238E27FC236}">
                <a16:creationId xmlns:a16="http://schemas.microsoft.com/office/drawing/2014/main" id="{93C56EFD-08E4-4EB4-86F2-666CCE3B8C85}"/>
              </a:ext>
            </a:extLst>
          </p:cNvPr>
          <p:cNvSpPr txBox="1"/>
          <p:nvPr/>
        </p:nvSpPr>
        <p:spPr>
          <a:xfrm>
            <a:off x="28579162" y="24256539"/>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Results</a:t>
            </a:r>
          </a:p>
        </p:txBody>
      </p:sp>
      <p:cxnSp>
        <p:nvCxnSpPr>
          <p:cNvPr id="67" name="Straight Arrow Connector 66">
            <a:extLst>
              <a:ext uri="{FF2B5EF4-FFF2-40B4-BE49-F238E27FC236}">
                <a16:creationId xmlns:a16="http://schemas.microsoft.com/office/drawing/2014/main" id="{157373EF-C5C2-4D3E-A6F7-C663911056E0}"/>
              </a:ext>
            </a:extLst>
          </p:cNvPr>
          <p:cNvCxnSpPr/>
          <p:nvPr/>
        </p:nvCxnSpPr>
        <p:spPr>
          <a:xfrm flipV="1">
            <a:off x="8123274" y="32441528"/>
            <a:ext cx="1765005" cy="1880370"/>
          </a:xfrm>
          <a:prstGeom prst="straightConnector1">
            <a:avLst/>
          </a:prstGeom>
          <a:ln w="38100">
            <a:tailEnd type="triangle"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EB91461-E225-4BB0-A829-CDC1E224CAD4}"/>
              </a:ext>
            </a:extLst>
          </p:cNvPr>
          <p:cNvCxnSpPr>
            <a:cxnSpLocks/>
          </p:cNvCxnSpPr>
          <p:nvPr/>
        </p:nvCxnSpPr>
        <p:spPr>
          <a:xfrm rot="16200000" flipV="1">
            <a:off x="4614530" y="32441528"/>
            <a:ext cx="1977656" cy="1795309"/>
          </a:xfrm>
          <a:prstGeom prst="straightConnector1">
            <a:avLst/>
          </a:prstGeom>
          <a:ln w="38100">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AAE2BFF-AE9D-4C7C-A19C-EF1806B1C091}"/>
              </a:ext>
            </a:extLst>
          </p:cNvPr>
          <p:cNvCxnSpPr/>
          <p:nvPr/>
        </p:nvCxnSpPr>
        <p:spPr>
          <a:xfrm flipH="1">
            <a:off x="8468139" y="31398275"/>
            <a:ext cx="834887" cy="0"/>
          </a:xfrm>
          <a:prstGeom prst="straightConnector1">
            <a:avLst/>
          </a:prstGeom>
          <a:ln w="38100">
            <a:tailEnd type="triangle"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9D77034-00F7-45AA-BBB8-59B65FB04901}"/>
              </a:ext>
            </a:extLst>
          </p:cNvPr>
          <p:cNvCxnSpPr>
            <a:cxnSpLocks/>
          </p:cNvCxnSpPr>
          <p:nvPr/>
        </p:nvCxnSpPr>
        <p:spPr>
          <a:xfrm flipH="1">
            <a:off x="7609398" y="30297329"/>
            <a:ext cx="1" cy="551056"/>
          </a:xfrm>
          <a:prstGeom prst="straightConnector1">
            <a:avLst/>
          </a:prstGeom>
          <a:noFill/>
          <a:ln w="38100" cap="flat" cmpd="sng" algn="ctr">
            <a:solidFill>
              <a:srgbClr val="5B9BD5"/>
            </a:solidFill>
            <a:prstDash val="solid"/>
            <a:miter lim="800000"/>
            <a:tailEnd type="triangle" w="lg" len="lg"/>
          </a:ln>
          <a:effectLst/>
        </p:spPr>
      </p:cxnSp>
      <p:sp>
        <p:nvSpPr>
          <p:cNvPr id="61" name="TextBox 60">
            <a:extLst>
              <a:ext uri="{FF2B5EF4-FFF2-40B4-BE49-F238E27FC236}">
                <a16:creationId xmlns:a16="http://schemas.microsoft.com/office/drawing/2014/main" id="{4D9E03D0-15C9-45A8-A80E-623DF57E75AE}"/>
              </a:ext>
            </a:extLst>
          </p:cNvPr>
          <p:cNvSpPr txBox="1"/>
          <p:nvPr/>
        </p:nvSpPr>
        <p:spPr>
          <a:xfrm>
            <a:off x="4274502" y="35229173"/>
            <a:ext cx="6271186" cy="461665"/>
          </a:xfrm>
          <a:prstGeom prst="rect">
            <a:avLst/>
          </a:prstGeom>
          <a:noFill/>
        </p:spPr>
        <p:txBody>
          <a:bodyPr wrap="square" rtlCol="0">
            <a:spAutoFit/>
          </a:bodyPr>
          <a:lstStyle/>
          <a:p>
            <a:pPr algn="ctr"/>
            <a:r>
              <a:rPr lang="en-US" sz="2400" dirty="0">
                <a:latin typeface="+mj-lt"/>
              </a:rPr>
              <a:t>Contract Design of a Mortality-linked Security</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788</Words>
  <Application>Microsoft Office PowerPoint</Application>
  <PresentationFormat>Custom</PresentationFormat>
  <Paragraphs>69</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Minion Pro</vt:lpstr>
      <vt:lpstr>Arial</vt:lpstr>
      <vt:lpstr>Calibri</vt:lpstr>
      <vt:lpstr>Calibri Light</vt:lpstr>
      <vt:lpstr>Cambria Math</vt:lpstr>
      <vt:lpstr>Office Theme</vt:lpstr>
      <vt:lpstr>Modeling Mortality-Linked Securities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2019-04-30T04:33:41Z</dcterms:modified>
</cp:coreProperties>
</file>