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
  </p:notesMasterIdLst>
  <p:sldIdLst>
    <p:sldId id="256" r:id="rId2"/>
  </p:sldIdLst>
  <p:sldSz cx="42062400" cy="38404800"/>
  <p:notesSz cx="6858000" cy="9144000"/>
  <p:defaultTextStyle>
    <a:defPPr>
      <a:defRPr lang="en-US"/>
    </a:defPPr>
    <a:lvl1pPr marL="0" algn="l" defTabSz="3860943" rtl="0" eaLnBrk="1" latinLnBrk="0" hangingPunct="1">
      <a:defRPr sz="7500" kern="1200">
        <a:solidFill>
          <a:schemeClr val="tx1"/>
        </a:solidFill>
        <a:latin typeface="+mn-lt"/>
        <a:ea typeface="+mn-ea"/>
        <a:cs typeface="+mn-cs"/>
      </a:defRPr>
    </a:lvl1pPr>
    <a:lvl2pPr marL="1930471" algn="l" defTabSz="3860943" rtl="0" eaLnBrk="1" latinLnBrk="0" hangingPunct="1">
      <a:defRPr sz="7500" kern="1200">
        <a:solidFill>
          <a:schemeClr val="tx1"/>
        </a:solidFill>
        <a:latin typeface="+mn-lt"/>
        <a:ea typeface="+mn-ea"/>
        <a:cs typeface="+mn-cs"/>
      </a:defRPr>
    </a:lvl2pPr>
    <a:lvl3pPr marL="3860943" algn="l" defTabSz="3860943" rtl="0" eaLnBrk="1" latinLnBrk="0" hangingPunct="1">
      <a:defRPr sz="7500" kern="1200">
        <a:solidFill>
          <a:schemeClr val="tx1"/>
        </a:solidFill>
        <a:latin typeface="+mn-lt"/>
        <a:ea typeface="+mn-ea"/>
        <a:cs typeface="+mn-cs"/>
      </a:defRPr>
    </a:lvl3pPr>
    <a:lvl4pPr marL="5791414" algn="l" defTabSz="3860943" rtl="0" eaLnBrk="1" latinLnBrk="0" hangingPunct="1">
      <a:defRPr sz="7500" kern="1200">
        <a:solidFill>
          <a:schemeClr val="tx1"/>
        </a:solidFill>
        <a:latin typeface="+mn-lt"/>
        <a:ea typeface="+mn-ea"/>
        <a:cs typeface="+mn-cs"/>
      </a:defRPr>
    </a:lvl4pPr>
    <a:lvl5pPr marL="7721885" algn="l" defTabSz="3860943" rtl="0" eaLnBrk="1" latinLnBrk="0" hangingPunct="1">
      <a:defRPr sz="7500" kern="1200">
        <a:solidFill>
          <a:schemeClr val="tx1"/>
        </a:solidFill>
        <a:latin typeface="+mn-lt"/>
        <a:ea typeface="+mn-ea"/>
        <a:cs typeface="+mn-cs"/>
      </a:defRPr>
    </a:lvl5pPr>
    <a:lvl6pPr marL="9652357" algn="l" defTabSz="3860943" rtl="0" eaLnBrk="1" latinLnBrk="0" hangingPunct="1">
      <a:defRPr sz="7500" kern="1200">
        <a:solidFill>
          <a:schemeClr val="tx1"/>
        </a:solidFill>
        <a:latin typeface="+mn-lt"/>
        <a:ea typeface="+mn-ea"/>
        <a:cs typeface="+mn-cs"/>
      </a:defRPr>
    </a:lvl6pPr>
    <a:lvl7pPr marL="11582823" algn="l" defTabSz="3860943" rtl="0" eaLnBrk="1" latinLnBrk="0" hangingPunct="1">
      <a:defRPr sz="7500" kern="1200">
        <a:solidFill>
          <a:schemeClr val="tx1"/>
        </a:solidFill>
        <a:latin typeface="+mn-lt"/>
        <a:ea typeface="+mn-ea"/>
        <a:cs typeface="+mn-cs"/>
      </a:defRPr>
    </a:lvl7pPr>
    <a:lvl8pPr marL="13513294" algn="l" defTabSz="3860943" rtl="0" eaLnBrk="1" latinLnBrk="0" hangingPunct="1">
      <a:defRPr sz="7500" kern="1200">
        <a:solidFill>
          <a:schemeClr val="tx1"/>
        </a:solidFill>
        <a:latin typeface="+mn-lt"/>
        <a:ea typeface="+mn-ea"/>
        <a:cs typeface="+mn-cs"/>
      </a:defRPr>
    </a:lvl8pPr>
    <a:lvl9pPr marL="15443766" algn="l" defTabSz="3860943" rtl="0" eaLnBrk="1" latinLnBrk="0" hangingPunct="1">
      <a:defRPr sz="7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2" clrIdx="0">
    <p:extLst/>
  </p:cmAuthor>
  <p:cmAuthor id="2" name="Microsoft Office User" initials="Office [2]" lastIdx="1" clrIdx="1">
    <p:extLst/>
  </p:cmAuthor>
  <p:cmAuthor id="3" name="Microsoft Office User" initials="Office [3]"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210" autoAdjust="0"/>
    <p:restoredTop sz="91452" autoAdjust="0"/>
  </p:normalViewPr>
  <p:slideViewPr>
    <p:cSldViewPr snapToGrid="0">
      <p:cViewPr varScale="1">
        <p:scale>
          <a:sx n="19" d="100"/>
          <a:sy n="19" d="100"/>
        </p:scale>
        <p:origin x="2874" y="7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Users\wellnita\Desktop\Crayfish%20sta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wellnita\Desktop\Crayfish%20stat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Users\wellnita\Desktop\Copy%20of%20Crayfish%20sta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Users\wellnita\Desktop\Copy%20of%20Crayfish%20sta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Users\wellnita\Desktop\Copy%20of%20Crayfish%20sta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noFill/>
              <a:round/>
            </a:ln>
            <a:effectLst/>
          </c:spPr>
          <c:marker>
            <c:symbol val="circle"/>
            <c:size val="20"/>
            <c:spPr>
              <a:solidFill>
                <a:srgbClr val="FF0000"/>
              </a:solidFill>
              <a:ln w="9525">
                <a:solidFill>
                  <a:schemeClr val="tx1"/>
                </a:solidFill>
              </a:ln>
              <a:effectLst/>
            </c:spPr>
          </c:marker>
          <c:trendline>
            <c:spPr>
              <a:ln w="19050" cap="rnd">
                <a:solidFill>
                  <a:schemeClr val="tx1"/>
                </a:solidFill>
                <a:prstDash val="solid"/>
              </a:ln>
              <a:effectLst/>
            </c:spPr>
            <c:trendlineType val="linear"/>
            <c:dispRSqr val="0"/>
            <c:dispEq val="0"/>
          </c:trendline>
          <c:xVal>
            <c:numRef>
              <c:f>Sheet1!$A$2:$A$9</c:f>
              <c:numCache>
                <c:formatCode>General</c:formatCode>
                <c:ptCount val="8"/>
                <c:pt idx="0">
                  <c:v>20.61111111</c:v>
                </c:pt>
                <c:pt idx="1">
                  <c:v>34.111111110000003</c:v>
                </c:pt>
                <c:pt idx="2">
                  <c:v>48</c:v>
                </c:pt>
                <c:pt idx="3">
                  <c:v>52.944444439999998</c:v>
                </c:pt>
                <c:pt idx="4">
                  <c:v>31.666666670000001</c:v>
                </c:pt>
                <c:pt idx="5">
                  <c:v>25.722222219999999</c:v>
                </c:pt>
                <c:pt idx="6">
                  <c:v>39.722222219999999</c:v>
                </c:pt>
                <c:pt idx="7">
                  <c:v>33.666666669999998</c:v>
                </c:pt>
              </c:numCache>
            </c:numRef>
          </c:xVal>
          <c:yVal>
            <c:numRef>
              <c:f>Sheet1!$C$2:$C$9</c:f>
              <c:numCache>
                <c:formatCode>General</c:formatCode>
                <c:ptCount val="8"/>
                <c:pt idx="0">
                  <c:v>16</c:v>
                </c:pt>
                <c:pt idx="1">
                  <c:v>5</c:v>
                </c:pt>
                <c:pt idx="2">
                  <c:v>7</c:v>
                </c:pt>
                <c:pt idx="3">
                  <c:v>1</c:v>
                </c:pt>
                <c:pt idx="4">
                  <c:v>1</c:v>
                </c:pt>
                <c:pt idx="5">
                  <c:v>4</c:v>
                </c:pt>
                <c:pt idx="6">
                  <c:v>2</c:v>
                </c:pt>
                <c:pt idx="7">
                  <c:v>5</c:v>
                </c:pt>
              </c:numCache>
            </c:numRef>
          </c:yVal>
          <c:smooth val="0"/>
          <c:extLst>
            <c:ext xmlns:c16="http://schemas.microsoft.com/office/drawing/2014/chart" uri="{C3380CC4-5D6E-409C-BE32-E72D297353CC}">
              <c16:uniqueId val="{00000001-9B6E-9C4E-B7EA-47B011AF7899}"/>
            </c:ext>
          </c:extLst>
        </c:ser>
        <c:dLbls>
          <c:showLegendKey val="0"/>
          <c:showVal val="0"/>
          <c:showCatName val="0"/>
          <c:showSerName val="0"/>
          <c:showPercent val="0"/>
          <c:showBubbleSize val="0"/>
        </c:dLbls>
        <c:axId val="1261240143"/>
        <c:axId val="1261009167"/>
      </c:scatterChart>
      <c:valAx>
        <c:axId val="1261240143"/>
        <c:scaling>
          <c:orientation val="minMax"/>
          <c:max val="60"/>
          <c:min val="10"/>
        </c:scaling>
        <c:delete val="0"/>
        <c:axPos val="b"/>
        <c:title>
          <c:tx>
            <c:rich>
              <a:bodyPr rot="0" spcFirstLastPara="1" vertOverflow="ellipsis" vert="horz" wrap="square" anchor="ctr" anchorCtr="1"/>
              <a:lstStyle/>
              <a:p>
                <a:pPr>
                  <a:defRPr sz="2800" b="0" i="0" u="none" strike="noStrike" kern="1200" baseline="0">
                    <a:solidFill>
                      <a:schemeClr val="tx1"/>
                    </a:solidFill>
                    <a:latin typeface="+mn-lt"/>
                    <a:ea typeface="+mn-ea"/>
                    <a:cs typeface="+mn-cs"/>
                  </a:defRPr>
                </a:pPr>
                <a:r>
                  <a:rPr lang="en-US"/>
                  <a:t>Depth (cm)</a:t>
                </a:r>
              </a:p>
            </c:rich>
          </c:tx>
          <c:overlay val="0"/>
          <c:spPr>
            <a:noFill/>
            <a:ln>
              <a:noFill/>
            </a:ln>
            <a:effectLst/>
          </c:spPr>
          <c:txPr>
            <a:bodyPr rot="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crossAx val="1261009167"/>
        <c:crosses val="autoZero"/>
        <c:crossBetween val="midCat"/>
        <c:majorUnit val="10"/>
      </c:valAx>
      <c:valAx>
        <c:axId val="1261009167"/>
        <c:scaling>
          <c:orientation val="minMax"/>
        </c:scaling>
        <c:delete val="0"/>
        <c:axPos val="l"/>
        <c:numFmt formatCode="General" sourceLinked="1"/>
        <c:majorTickMark val="out"/>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crossAx val="1261240143"/>
        <c:crosses val="autoZero"/>
        <c:crossBetween val="midCat"/>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8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noFill/>
              <a:round/>
            </a:ln>
            <a:effectLst/>
          </c:spPr>
          <c:marker>
            <c:symbol val="circle"/>
            <c:size val="20"/>
            <c:spPr>
              <a:solidFill>
                <a:srgbClr val="FF0000"/>
              </a:solidFill>
              <a:ln w="9525">
                <a:solidFill>
                  <a:schemeClr val="tx1"/>
                </a:solidFill>
              </a:ln>
              <a:effectLst/>
            </c:spPr>
          </c:marker>
          <c:trendline>
            <c:spPr>
              <a:ln w="19050" cap="rnd">
                <a:solidFill>
                  <a:schemeClr val="tx1"/>
                </a:solidFill>
                <a:prstDash val="solid"/>
              </a:ln>
              <a:effectLst/>
            </c:spPr>
            <c:trendlineType val="linear"/>
            <c:dispRSqr val="0"/>
            <c:dispEq val="0"/>
          </c:trendline>
          <c:xVal>
            <c:numRef>
              <c:f>Sheet1!$B$2:$B$9</c:f>
              <c:numCache>
                <c:formatCode>General</c:formatCode>
                <c:ptCount val="8"/>
                <c:pt idx="0">
                  <c:v>0.42666670000000001</c:v>
                </c:pt>
                <c:pt idx="1">
                  <c:v>0.25</c:v>
                </c:pt>
                <c:pt idx="2">
                  <c:v>7.3333333000000001E-2</c:v>
                </c:pt>
                <c:pt idx="3">
                  <c:v>0.12666666700000001</c:v>
                </c:pt>
                <c:pt idx="4">
                  <c:v>0.41</c:v>
                </c:pt>
                <c:pt idx="5">
                  <c:v>0.37333333299999999</c:v>
                </c:pt>
                <c:pt idx="6">
                  <c:v>0.1</c:v>
                </c:pt>
                <c:pt idx="7">
                  <c:v>0.146666667</c:v>
                </c:pt>
              </c:numCache>
            </c:numRef>
          </c:xVal>
          <c:yVal>
            <c:numRef>
              <c:f>Sheet1!$C$2:$C$9</c:f>
              <c:numCache>
                <c:formatCode>General</c:formatCode>
                <c:ptCount val="8"/>
                <c:pt idx="0">
                  <c:v>16</c:v>
                </c:pt>
                <c:pt idx="1">
                  <c:v>5</c:v>
                </c:pt>
                <c:pt idx="2">
                  <c:v>7</c:v>
                </c:pt>
                <c:pt idx="3">
                  <c:v>1</c:v>
                </c:pt>
                <c:pt idx="4">
                  <c:v>1</c:v>
                </c:pt>
                <c:pt idx="5">
                  <c:v>4</c:v>
                </c:pt>
                <c:pt idx="6">
                  <c:v>2</c:v>
                </c:pt>
                <c:pt idx="7">
                  <c:v>5</c:v>
                </c:pt>
              </c:numCache>
            </c:numRef>
          </c:yVal>
          <c:smooth val="0"/>
          <c:extLst>
            <c:ext xmlns:c16="http://schemas.microsoft.com/office/drawing/2014/chart" uri="{C3380CC4-5D6E-409C-BE32-E72D297353CC}">
              <c16:uniqueId val="{00000001-435F-6346-ABCB-6E82FD6B8C7D}"/>
            </c:ext>
          </c:extLst>
        </c:ser>
        <c:dLbls>
          <c:showLegendKey val="0"/>
          <c:showVal val="0"/>
          <c:showCatName val="0"/>
          <c:showSerName val="0"/>
          <c:showPercent val="0"/>
          <c:showBubbleSize val="0"/>
        </c:dLbls>
        <c:axId val="1261240143"/>
        <c:axId val="1261009167"/>
      </c:scatterChart>
      <c:valAx>
        <c:axId val="1261240143"/>
        <c:scaling>
          <c:orientation val="minMax"/>
          <c:max val="0.5"/>
          <c:min val="0"/>
        </c:scaling>
        <c:delete val="0"/>
        <c:axPos val="b"/>
        <c:title>
          <c:tx>
            <c:rich>
              <a:bodyPr rot="0" spcFirstLastPara="1" vertOverflow="ellipsis" vert="horz" wrap="square" anchor="ctr" anchorCtr="1"/>
              <a:lstStyle/>
              <a:p>
                <a:pPr>
                  <a:defRPr sz="2800" b="0" i="0" u="none" strike="noStrike" kern="1200" baseline="0">
                    <a:solidFill>
                      <a:schemeClr val="tx1"/>
                    </a:solidFill>
                    <a:latin typeface="+mn-lt"/>
                    <a:ea typeface="+mn-ea"/>
                    <a:cs typeface="+mn-cs"/>
                  </a:defRPr>
                </a:pPr>
                <a:r>
                  <a:rPr lang="en-US" dirty="0"/>
                  <a:t>Current velocity (cm/s)</a:t>
                </a:r>
              </a:p>
            </c:rich>
          </c:tx>
          <c:overlay val="0"/>
          <c:spPr>
            <a:noFill/>
            <a:ln>
              <a:noFill/>
            </a:ln>
            <a:effectLst/>
          </c:spPr>
          <c:txPr>
            <a:bodyPr rot="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crossAx val="1261009167"/>
        <c:crosses val="autoZero"/>
        <c:crossBetween val="midCat"/>
        <c:majorUnit val="0.1"/>
      </c:valAx>
      <c:valAx>
        <c:axId val="1261009167"/>
        <c:scaling>
          <c:orientation val="minMax"/>
        </c:scaling>
        <c:delete val="0"/>
        <c:axPos val="l"/>
        <c:numFmt formatCode="General" sourceLinked="1"/>
        <c:majorTickMark val="out"/>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crossAx val="126124014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8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5392366579177599"/>
          <c:y val="0.141666666666667"/>
          <c:w val="0.797027777777778"/>
          <c:h val="0.70092592592592595"/>
        </c:manualLayout>
      </c:layout>
      <c:scatterChart>
        <c:scatterStyle val="lineMarker"/>
        <c:varyColors val="0"/>
        <c:ser>
          <c:idx val="0"/>
          <c:order val="0"/>
          <c:tx>
            <c:strRef>
              <c:f>Sheet1!$D$13</c:f>
              <c:strCache>
                <c:ptCount val="1"/>
                <c:pt idx="0">
                  <c:v>Crayfish</c:v>
                </c:pt>
              </c:strCache>
            </c:strRef>
          </c:tx>
          <c:spPr>
            <a:ln w="31750">
              <a:noFill/>
            </a:ln>
          </c:spPr>
          <c:marker>
            <c:symbol val="circle"/>
            <c:size val="20"/>
            <c:spPr>
              <a:solidFill>
                <a:srgbClr val="FF0000"/>
              </a:solidFill>
              <a:ln>
                <a:solidFill>
                  <a:schemeClr val="tx1"/>
                </a:solidFill>
              </a:ln>
            </c:spPr>
          </c:marker>
          <c:trendline>
            <c:trendlineType val="linear"/>
            <c:dispRSqr val="0"/>
            <c:dispEq val="0"/>
          </c:trendline>
          <c:trendline>
            <c:spPr>
              <a:ln w="19050"/>
            </c:spPr>
            <c:trendlineType val="linear"/>
            <c:dispRSqr val="0"/>
            <c:dispEq val="0"/>
          </c:trendline>
          <c:errBars>
            <c:errDir val="x"/>
            <c:errBarType val="both"/>
            <c:errValType val="cust"/>
            <c:noEndCap val="0"/>
            <c:plus>
              <c:numRef>
                <c:f>Sheet1!$E$14:$E$21</c:f>
                <c:numCache>
                  <c:formatCode>General</c:formatCode>
                  <c:ptCount val="8"/>
                  <c:pt idx="0">
                    <c:v>3.3227809010927674</c:v>
                  </c:pt>
                  <c:pt idx="1">
                    <c:v>0.27508710741629971</c:v>
                  </c:pt>
                  <c:pt idx="2">
                    <c:v>0.84176897068019574</c:v>
                  </c:pt>
                  <c:pt idx="3">
                    <c:v>1.4891797238748585</c:v>
                  </c:pt>
                  <c:pt idx="4">
                    <c:v>2.5319047507097636</c:v>
                  </c:pt>
                  <c:pt idx="5">
                    <c:v>1.2595592813890628</c:v>
                  </c:pt>
                  <c:pt idx="6">
                    <c:v>0.3611670896782635</c:v>
                  </c:pt>
                  <c:pt idx="7">
                    <c:v>1.3151259445391532</c:v>
                  </c:pt>
                </c:numCache>
              </c:numRef>
            </c:plus>
            <c:minus>
              <c:numRef>
                <c:f>Sheet1!$E$14:$E$21</c:f>
                <c:numCache>
                  <c:formatCode>General</c:formatCode>
                  <c:ptCount val="8"/>
                  <c:pt idx="0">
                    <c:v>3.3227809010927674</c:v>
                  </c:pt>
                  <c:pt idx="1">
                    <c:v>0.27508710741629971</c:v>
                  </c:pt>
                  <c:pt idx="2">
                    <c:v>0.84176897068019574</c:v>
                  </c:pt>
                  <c:pt idx="3">
                    <c:v>1.4891797238748585</c:v>
                  </c:pt>
                  <c:pt idx="4">
                    <c:v>2.5319047507097636</c:v>
                  </c:pt>
                  <c:pt idx="5">
                    <c:v>1.2595592813890628</c:v>
                  </c:pt>
                  <c:pt idx="6">
                    <c:v>0.3611670896782635</c:v>
                  </c:pt>
                  <c:pt idx="7">
                    <c:v>1.3151259445391532</c:v>
                  </c:pt>
                </c:numCache>
              </c:numRef>
            </c:minus>
            <c:spPr>
              <a:ln w="15875"/>
            </c:spPr>
          </c:errBars>
          <c:xVal>
            <c:numRef>
              <c:f>Sheet1!$C$14:$C$21</c:f>
              <c:numCache>
                <c:formatCode>General</c:formatCode>
                <c:ptCount val="8"/>
                <c:pt idx="0">
                  <c:v>40.659999999999997</c:v>
                </c:pt>
                <c:pt idx="1">
                  <c:v>24.43</c:v>
                </c:pt>
                <c:pt idx="2">
                  <c:v>14.35</c:v>
                </c:pt>
                <c:pt idx="3">
                  <c:v>8.1999999999999993</c:v>
                </c:pt>
                <c:pt idx="4">
                  <c:v>23.56</c:v>
                </c:pt>
                <c:pt idx="5">
                  <c:v>19.11</c:v>
                </c:pt>
                <c:pt idx="6">
                  <c:v>12.36</c:v>
                </c:pt>
                <c:pt idx="7">
                  <c:v>10.15</c:v>
                </c:pt>
              </c:numCache>
            </c:numRef>
          </c:xVal>
          <c:yVal>
            <c:numRef>
              <c:f>Sheet1!$D$14:$D$21</c:f>
              <c:numCache>
                <c:formatCode>General</c:formatCode>
                <c:ptCount val="8"/>
                <c:pt idx="0">
                  <c:v>16</c:v>
                </c:pt>
                <c:pt idx="1">
                  <c:v>5</c:v>
                </c:pt>
                <c:pt idx="2">
                  <c:v>7</c:v>
                </c:pt>
                <c:pt idx="3">
                  <c:v>1</c:v>
                </c:pt>
                <c:pt idx="4">
                  <c:v>1</c:v>
                </c:pt>
                <c:pt idx="5">
                  <c:v>4</c:v>
                </c:pt>
                <c:pt idx="6">
                  <c:v>2</c:v>
                </c:pt>
                <c:pt idx="7">
                  <c:v>5</c:v>
                </c:pt>
              </c:numCache>
            </c:numRef>
          </c:yVal>
          <c:smooth val="0"/>
          <c:extLst>
            <c:ext xmlns:c16="http://schemas.microsoft.com/office/drawing/2014/chart" uri="{C3380CC4-5D6E-409C-BE32-E72D297353CC}">
              <c16:uniqueId val="{00000002-F3AB-774F-9106-EEAD315F580C}"/>
            </c:ext>
          </c:extLst>
        </c:ser>
        <c:dLbls>
          <c:showLegendKey val="0"/>
          <c:showVal val="0"/>
          <c:showCatName val="0"/>
          <c:showSerName val="0"/>
          <c:showPercent val="0"/>
          <c:showBubbleSize val="0"/>
        </c:dLbls>
        <c:axId val="-2090968376"/>
        <c:axId val="-2090962104"/>
      </c:scatterChart>
      <c:valAx>
        <c:axId val="-2090968376"/>
        <c:scaling>
          <c:orientation val="minMax"/>
          <c:max val="45"/>
          <c:min val="0"/>
        </c:scaling>
        <c:delete val="0"/>
        <c:axPos val="b"/>
        <c:numFmt formatCode="General" sourceLinked="1"/>
        <c:majorTickMark val="out"/>
        <c:minorTickMark val="none"/>
        <c:tickLblPos val="nextTo"/>
        <c:spPr>
          <a:ln w="15875">
            <a:solidFill>
              <a:schemeClr val="tx1"/>
            </a:solidFill>
          </a:ln>
        </c:spPr>
        <c:crossAx val="-2090962104"/>
        <c:crosses val="autoZero"/>
        <c:crossBetween val="midCat"/>
        <c:majorUnit val="10"/>
      </c:valAx>
      <c:valAx>
        <c:axId val="-2090962104"/>
        <c:scaling>
          <c:orientation val="minMax"/>
          <c:max val="20"/>
          <c:min val="0"/>
        </c:scaling>
        <c:delete val="0"/>
        <c:axPos val="l"/>
        <c:numFmt formatCode="General" sourceLinked="1"/>
        <c:majorTickMark val="out"/>
        <c:minorTickMark val="none"/>
        <c:tickLblPos val="nextTo"/>
        <c:spPr>
          <a:ln w="15875">
            <a:solidFill>
              <a:schemeClr val="tx1"/>
            </a:solidFill>
          </a:ln>
        </c:spPr>
        <c:crossAx val="-2090968376"/>
        <c:crosses val="autoZero"/>
        <c:crossBetween val="midCat"/>
        <c:majorUnit val="5"/>
      </c:valAx>
    </c:plotArea>
    <c:plotVisOnly val="1"/>
    <c:dispBlanksAs val="gap"/>
    <c:showDLblsOverMax val="0"/>
  </c:chart>
  <c:spPr>
    <a:ln>
      <a:noFill/>
    </a:ln>
  </c:spPr>
  <c:txPr>
    <a:bodyPr/>
    <a:lstStyle/>
    <a:p>
      <a:pPr>
        <a:defRPr sz="2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8709573402816249"/>
          <c:y val="0.10643818244447925"/>
          <c:w val="0.77345733569018205"/>
          <c:h val="0.74869235095612996"/>
        </c:manualLayout>
      </c:layout>
      <c:scatterChart>
        <c:scatterStyle val="lineMarker"/>
        <c:varyColors val="0"/>
        <c:ser>
          <c:idx val="0"/>
          <c:order val="0"/>
          <c:spPr>
            <a:ln w="31750">
              <a:noFill/>
            </a:ln>
          </c:spPr>
          <c:marker>
            <c:symbol val="diamond"/>
            <c:size val="20"/>
            <c:spPr>
              <a:solidFill>
                <a:srgbClr val="92D050"/>
              </a:solidFill>
              <a:ln w="12700">
                <a:solidFill>
                  <a:schemeClr val="tx1"/>
                </a:solidFill>
              </a:ln>
            </c:spPr>
          </c:marker>
          <c:trendline>
            <c:spPr>
              <a:ln w="19050"/>
            </c:spPr>
            <c:trendlineType val="linear"/>
            <c:dispRSqr val="0"/>
            <c:dispEq val="0"/>
          </c:trendline>
          <c:errBars>
            <c:errDir val="x"/>
            <c:errBarType val="both"/>
            <c:errValType val="cust"/>
            <c:noEndCap val="0"/>
            <c:plus>
              <c:numRef>
                <c:f>Sheet1!$E$14:$E$21</c:f>
                <c:numCache>
                  <c:formatCode>General</c:formatCode>
                  <c:ptCount val="8"/>
                  <c:pt idx="0">
                    <c:v>3.3227809010927674</c:v>
                  </c:pt>
                  <c:pt idx="1">
                    <c:v>0.27508710741629971</c:v>
                  </c:pt>
                  <c:pt idx="2">
                    <c:v>0.84176897068019574</c:v>
                  </c:pt>
                  <c:pt idx="3">
                    <c:v>1.4891797238748585</c:v>
                  </c:pt>
                  <c:pt idx="4">
                    <c:v>2.5319047507097636</c:v>
                  </c:pt>
                  <c:pt idx="5">
                    <c:v>1.2595592813890628</c:v>
                  </c:pt>
                  <c:pt idx="6">
                    <c:v>0.3611670896782635</c:v>
                  </c:pt>
                  <c:pt idx="7">
                    <c:v>1.3151259445391532</c:v>
                  </c:pt>
                </c:numCache>
              </c:numRef>
            </c:plus>
            <c:minus>
              <c:numRef>
                <c:f>Sheet1!$E$14:$E$21</c:f>
                <c:numCache>
                  <c:formatCode>General</c:formatCode>
                  <c:ptCount val="8"/>
                  <c:pt idx="0">
                    <c:v>3.3227809010927674</c:v>
                  </c:pt>
                  <c:pt idx="1">
                    <c:v>0.27508710741629971</c:v>
                  </c:pt>
                  <c:pt idx="2">
                    <c:v>0.84176897068019574</c:v>
                  </c:pt>
                  <c:pt idx="3">
                    <c:v>1.4891797238748585</c:v>
                  </c:pt>
                  <c:pt idx="4">
                    <c:v>2.5319047507097636</c:v>
                  </c:pt>
                  <c:pt idx="5">
                    <c:v>1.2595592813890628</c:v>
                  </c:pt>
                  <c:pt idx="6">
                    <c:v>0.3611670896782635</c:v>
                  </c:pt>
                  <c:pt idx="7">
                    <c:v>1.3151259445391532</c:v>
                  </c:pt>
                </c:numCache>
              </c:numRef>
            </c:minus>
            <c:spPr>
              <a:ln w="15875">
                <a:solidFill>
                  <a:schemeClr val="tx1"/>
                </a:solidFill>
              </a:ln>
            </c:spPr>
          </c:errBars>
          <c:xVal>
            <c:numRef>
              <c:f>Sheet1!$G$2:$G$9</c:f>
              <c:numCache>
                <c:formatCode>General</c:formatCode>
                <c:ptCount val="8"/>
                <c:pt idx="0">
                  <c:v>40.659999999999997</c:v>
                </c:pt>
                <c:pt idx="1">
                  <c:v>24.43</c:v>
                </c:pt>
                <c:pt idx="2">
                  <c:v>14.35</c:v>
                </c:pt>
                <c:pt idx="3">
                  <c:v>8.1999999999999993</c:v>
                </c:pt>
                <c:pt idx="4">
                  <c:v>23.56</c:v>
                </c:pt>
                <c:pt idx="5">
                  <c:v>19.11</c:v>
                </c:pt>
                <c:pt idx="6">
                  <c:v>12.36</c:v>
                </c:pt>
                <c:pt idx="7">
                  <c:v>10.15</c:v>
                </c:pt>
              </c:numCache>
            </c:numRef>
          </c:xVal>
          <c:yVal>
            <c:numRef>
              <c:f>Sheet1!$I$2:$I$9</c:f>
              <c:numCache>
                <c:formatCode>General</c:formatCode>
                <c:ptCount val="8"/>
                <c:pt idx="0">
                  <c:v>3</c:v>
                </c:pt>
                <c:pt idx="1">
                  <c:v>17</c:v>
                </c:pt>
                <c:pt idx="2">
                  <c:v>19</c:v>
                </c:pt>
                <c:pt idx="3">
                  <c:v>5</c:v>
                </c:pt>
                <c:pt idx="4">
                  <c:v>6</c:v>
                </c:pt>
                <c:pt idx="5">
                  <c:v>10</c:v>
                </c:pt>
                <c:pt idx="6">
                  <c:v>19</c:v>
                </c:pt>
                <c:pt idx="7">
                  <c:v>11</c:v>
                </c:pt>
              </c:numCache>
            </c:numRef>
          </c:yVal>
          <c:smooth val="0"/>
          <c:extLst>
            <c:ext xmlns:c16="http://schemas.microsoft.com/office/drawing/2014/chart" uri="{C3380CC4-5D6E-409C-BE32-E72D297353CC}">
              <c16:uniqueId val="{00000001-A10E-7746-B6F9-0D9B6B029CC9}"/>
            </c:ext>
          </c:extLst>
        </c:ser>
        <c:dLbls>
          <c:showLegendKey val="0"/>
          <c:showVal val="0"/>
          <c:showCatName val="0"/>
          <c:showSerName val="0"/>
          <c:showPercent val="0"/>
          <c:showBubbleSize val="0"/>
        </c:dLbls>
        <c:axId val="-2091026584"/>
        <c:axId val="-2091020280"/>
      </c:scatterChart>
      <c:valAx>
        <c:axId val="-2091026584"/>
        <c:scaling>
          <c:orientation val="minMax"/>
          <c:max val="45"/>
          <c:min val="0"/>
        </c:scaling>
        <c:delete val="0"/>
        <c:axPos val="b"/>
        <c:numFmt formatCode="General" sourceLinked="1"/>
        <c:majorTickMark val="out"/>
        <c:minorTickMark val="none"/>
        <c:tickLblPos val="nextTo"/>
        <c:spPr>
          <a:ln w="15875">
            <a:solidFill>
              <a:schemeClr val="tx1"/>
            </a:solidFill>
          </a:ln>
        </c:spPr>
        <c:crossAx val="-2091020280"/>
        <c:crosses val="autoZero"/>
        <c:crossBetween val="midCat"/>
        <c:majorUnit val="10"/>
      </c:valAx>
      <c:valAx>
        <c:axId val="-2091020280"/>
        <c:scaling>
          <c:orientation val="minMax"/>
          <c:min val="0"/>
        </c:scaling>
        <c:delete val="0"/>
        <c:axPos val="l"/>
        <c:numFmt formatCode="General" sourceLinked="1"/>
        <c:majorTickMark val="out"/>
        <c:minorTickMark val="none"/>
        <c:tickLblPos val="nextTo"/>
        <c:spPr>
          <a:ln w="15875">
            <a:solidFill>
              <a:schemeClr val="tx1"/>
            </a:solidFill>
          </a:ln>
        </c:spPr>
        <c:crossAx val="-2091026584"/>
        <c:crosses val="autoZero"/>
        <c:crossBetween val="midCat"/>
        <c:majorUnit val="5"/>
      </c:valAx>
    </c:plotArea>
    <c:plotVisOnly val="1"/>
    <c:dispBlanksAs val="gap"/>
    <c:showDLblsOverMax val="0"/>
  </c:chart>
  <c:spPr>
    <a:ln>
      <a:noFill/>
    </a:ln>
  </c:spPr>
  <c:txPr>
    <a:bodyPr/>
    <a:lstStyle/>
    <a:p>
      <a:pPr>
        <a:defRPr sz="2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67091293403898"/>
          <c:y val="0.103836082989626"/>
          <c:w val="0.77345733569018205"/>
          <c:h val="0.77027408806538422"/>
        </c:manualLayout>
      </c:layout>
      <c:scatterChart>
        <c:scatterStyle val="lineMarker"/>
        <c:varyColors val="0"/>
        <c:ser>
          <c:idx val="0"/>
          <c:order val="0"/>
          <c:spPr>
            <a:ln w="31750">
              <a:noFill/>
            </a:ln>
          </c:spPr>
          <c:marker>
            <c:symbol val="diamond"/>
            <c:size val="20"/>
            <c:spPr>
              <a:solidFill>
                <a:srgbClr val="92D050"/>
              </a:solidFill>
              <a:ln w="12700">
                <a:solidFill>
                  <a:schemeClr val="tx1"/>
                </a:solidFill>
              </a:ln>
            </c:spPr>
          </c:marker>
          <c:trendline>
            <c:trendlineType val="linear"/>
            <c:dispRSqr val="0"/>
            <c:dispEq val="0"/>
          </c:trendline>
          <c:xVal>
            <c:numRef>
              <c:f>Sheet1!$B$2:$B$9</c:f>
              <c:numCache>
                <c:formatCode>General</c:formatCode>
                <c:ptCount val="8"/>
                <c:pt idx="0">
                  <c:v>0.42666670000000001</c:v>
                </c:pt>
                <c:pt idx="1">
                  <c:v>0.25</c:v>
                </c:pt>
                <c:pt idx="2">
                  <c:v>7.3333333000000001E-2</c:v>
                </c:pt>
                <c:pt idx="3">
                  <c:v>0.12666666700000001</c:v>
                </c:pt>
                <c:pt idx="4">
                  <c:v>0.41</c:v>
                </c:pt>
                <c:pt idx="5">
                  <c:v>0.37333333299999999</c:v>
                </c:pt>
                <c:pt idx="6">
                  <c:v>0.1</c:v>
                </c:pt>
                <c:pt idx="7">
                  <c:v>0.146666667</c:v>
                </c:pt>
              </c:numCache>
            </c:numRef>
          </c:xVal>
          <c:yVal>
            <c:numRef>
              <c:f>Sheet1!$I$2:$I$9</c:f>
              <c:numCache>
                <c:formatCode>General</c:formatCode>
                <c:ptCount val="8"/>
                <c:pt idx="0">
                  <c:v>3</c:v>
                </c:pt>
                <c:pt idx="1">
                  <c:v>17</c:v>
                </c:pt>
                <c:pt idx="2">
                  <c:v>19</c:v>
                </c:pt>
                <c:pt idx="3">
                  <c:v>5</c:v>
                </c:pt>
                <c:pt idx="4">
                  <c:v>6</c:v>
                </c:pt>
                <c:pt idx="5">
                  <c:v>10</c:v>
                </c:pt>
                <c:pt idx="6">
                  <c:v>19</c:v>
                </c:pt>
                <c:pt idx="7">
                  <c:v>11</c:v>
                </c:pt>
              </c:numCache>
            </c:numRef>
          </c:yVal>
          <c:smooth val="0"/>
          <c:extLst>
            <c:ext xmlns:c16="http://schemas.microsoft.com/office/drawing/2014/chart" uri="{C3380CC4-5D6E-409C-BE32-E72D297353CC}">
              <c16:uniqueId val="{00000001-6833-BA41-B95E-127C4A110DBD}"/>
            </c:ext>
          </c:extLst>
        </c:ser>
        <c:dLbls>
          <c:showLegendKey val="0"/>
          <c:showVal val="0"/>
          <c:showCatName val="0"/>
          <c:showSerName val="0"/>
          <c:showPercent val="0"/>
          <c:showBubbleSize val="0"/>
        </c:dLbls>
        <c:axId val="-2091026584"/>
        <c:axId val="-2091020280"/>
      </c:scatterChart>
      <c:valAx>
        <c:axId val="-2091026584"/>
        <c:scaling>
          <c:orientation val="minMax"/>
          <c:max val="0.5"/>
          <c:min val="0"/>
        </c:scaling>
        <c:delete val="0"/>
        <c:axPos val="b"/>
        <c:numFmt formatCode="General" sourceLinked="1"/>
        <c:majorTickMark val="out"/>
        <c:minorTickMark val="none"/>
        <c:tickLblPos val="nextTo"/>
        <c:spPr>
          <a:ln w="15875">
            <a:solidFill>
              <a:schemeClr val="tx1"/>
            </a:solidFill>
          </a:ln>
        </c:spPr>
        <c:crossAx val="-2091020280"/>
        <c:crosses val="autoZero"/>
        <c:crossBetween val="midCat"/>
        <c:majorUnit val="0.1"/>
      </c:valAx>
      <c:valAx>
        <c:axId val="-2091020280"/>
        <c:scaling>
          <c:orientation val="minMax"/>
          <c:min val="0"/>
        </c:scaling>
        <c:delete val="0"/>
        <c:axPos val="l"/>
        <c:numFmt formatCode="General" sourceLinked="1"/>
        <c:majorTickMark val="out"/>
        <c:minorTickMark val="none"/>
        <c:tickLblPos val="nextTo"/>
        <c:spPr>
          <a:ln w="15875">
            <a:solidFill>
              <a:schemeClr val="tx1"/>
            </a:solidFill>
          </a:ln>
        </c:spPr>
        <c:crossAx val="-2091026584"/>
        <c:crosses val="autoZero"/>
        <c:crossBetween val="midCat"/>
      </c:valAx>
    </c:plotArea>
    <c:plotVisOnly val="1"/>
    <c:dispBlanksAs val="gap"/>
    <c:showDLblsOverMax val="0"/>
  </c:chart>
  <c:spPr>
    <a:ln>
      <a:noFill/>
    </a:ln>
  </c:spPr>
  <c:txPr>
    <a:bodyPr/>
    <a:lstStyle/>
    <a:p>
      <a:pPr>
        <a:defRPr sz="2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BC0935-1CD3-2F4D-B2DF-A11E5CAF5751}" type="datetimeFigureOut">
              <a:rPr lang="en-US" smtClean="0"/>
              <a:t>11/21/2018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C8B9D7-AC8B-FF4C-8F99-6DC1D1F0B284}" type="slidenum">
              <a:rPr lang="en-US" smtClean="0"/>
              <a:t>‹#›</a:t>
            </a:fld>
            <a:endParaRPr lang="en-US"/>
          </a:p>
        </p:txBody>
      </p:sp>
    </p:spTree>
    <p:extLst>
      <p:ext uri="{BB962C8B-B14F-4D97-AF65-F5344CB8AC3E}">
        <p14:creationId xmlns:p14="http://schemas.microsoft.com/office/powerpoint/2010/main" val="702039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C8B9D7-AC8B-FF4C-8F99-6DC1D1F0B284}" type="slidenum">
              <a:rPr lang="en-US" smtClean="0"/>
              <a:t>1</a:t>
            </a:fld>
            <a:endParaRPr lang="en-US"/>
          </a:p>
        </p:txBody>
      </p:sp>
    </p:spTree>
    <p:extLst>
      <p:ext uri="{BB962C8B-B14F-4D97-AF65-F5344CB8AC3E}">
        <p14:creationId xmlns:p14="http://schemas.microsoft.com/office/powerpoint/2010/main" val="894686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11930383"/>
            <a:ext cx="35753040" cy="8232140"/>
          </a:xfrm>
        </p:spPr>
        <p:txBody>
          <a:bodyPr/>
          <a:lstStyle/>
          <a:p>
            <a:r>
              <a:rPr lang="en-US"/>
              <a:t>Click to edit Master title style</a:t>
            </a:r>
          </a:p>
        </p:txBody>
      </p:sp>
      <p:sp>
        <p:nvSpPr>
          <p:cNvPr id="3" name="Subtitle 2"/>
          <p:cNvSpPr>
            <a:spLocks noGrp="1"/>
          </p:cNvSpPr>
          <p:nvPr>
            <p:ph type="subTitle" idx="1"/>
          </p:nvPr>
        </p:nvSpPr>
        <p:spPr>
          <a:xfrm>
            <a:off x="6309360" y="21762720"/>
            <a:ext cx="29443680" cy="9814560"/>
          </a:xfrm>
        </p:spPr>
        <p:txBody>
          <a:bodyPr/>
          <a:lstStyle>
            <a:lvl1pPr marL="0" indent="0" algn="ctr">
              <a:buNone/>
              <a:defRPr>
                <a:solidFill>
                  <a:schemeClr val="tx1">
                    <a:tint val="75000"/>
                  </a:schemeClr>
                </a:solidFill>
              </a:defRPr>
            </a:lvl1pPr>
            <a:lvl2pPr marL="2299030" indent="0" algn="ctr">
              <a:buNone/>
              <a:defRPr>
                <a:solidFill>
                  <a:schemeClr val="tx1">
                    <a:tint val="75000"/>
                  </a:schemeClr>
                </a:solidFill>
              </a:defRPr>
            </a:lvl2pPr>
            <a:lvl3pPr marL="4598060" indent="0" algn="ctr">
              <a:buNone/>
              <a:defRPr>
                <a:solidFill>
                  <a:schemeClr val="tx1">
                    <a:tint val="75000"/>
                  </a:schemeClr>
                </a:solidFill>
              </a:defRPr>
            </a:lvl3pPr>
            <a:lvl4pPr marL="6897091" indent="0" algn="ctr">
              <a:buNone/>
              <a:defRPr>
                <a:solidFill>
                  <a:schemeClr val="tx1">
                    <a:tint val="75000"/>
                  </a:schemeClr>
                </a:solidFill>
              </a:defRPr>
            </a:lvl4pPr>
            <a:lvl5pPr marL="9196121" indent="0" algn="ctr">
              <a:buNone/>
              <a:defRPr>
                <a:solidFill>
                  <a:schemeClr val="tx1">
                    <a:tint val="75000"/>
                  </a:schemeClr>
                </a:solidFill>
              </a:defRPr>
            </a:lvl5pPr>
            <a:lvl6pPr marL="11495151" indent="0" algn="ctr">
              <a:buNone/>
              <a:defRPr>
                <a:solidFill>
                  <a:schemeClr val="tx1">
                    <a:tint val="75000"/>
                  </a:schemeClr>
                </a:solidFill>
              </a:defRPr>
            </a:lvl6pPr>
            <a:lvl7pPr marL="13794181" indent="0" algn="ctr">
              <a:buNone/>
              <a:defRPr>
                <a:solidFill>
                  <a:schemeClr val="tx1">
                    <a:tint val="75000"/>
                  </a:schemeClr>
                </a:solidFill>
              </a:defRPr>
            </a:lvl7pPr>
            <a:lvl8pPr marL="16093211" indent="0" algn="ctr">
              <a:buNone/>
              <a:defRPr>
                <a:solidFill>
                  <a:schemeClr val="tx1">
                    <a:tint val="75000"/>
                  </a:schemeClr>
                </a:solidFill>
              </a:defRPr>
            </a:lvl8pPr>
            <a:lvl9pPr marL="1839224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6135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090144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495240" y="1537976"/>
            <a:ext cx="9464040" cy="3276854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03120" y="1537976"/>
            <a:ext cx="27691080" cy="3276854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538073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821009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40" y="24678643"/>
            <a:ext cx="35753040" cy="7627620"/>
          </a:xfrm>
        </p:spPr>
        <p:txBody>
          <a:bodyPr anchor="t"/>
          <a:lstStyle>
            <a:lvl1pPr algn="l">
              <a:defRPr sz="20100" b="1" cap="all"/>
            </a:lvl1pPr>
          </a:lstStyle>
          <a:p>
            <a:r>
              <a:rPr lang="en-US"/>
              <a:t>Click to edit Master title style</a:t>
            </a:r>
          </a:p>
        </p:txBody>
      </p:sp>
      <p:sp>
        <p:nvSpPr>
          <p:cNvPr id="3" name="Text Placeholder 2"/>
          <p:cNvSpPr>
            <a:spLocks noGrp="1"/>
          </p:cNvSpPr>
          <p:nvPr>
            <p:ph type="body" idx="1"/>
          </p:nvPr>
        </p:nvSpPr>
        <p:spPr>
          <a:xfrm>
            <a:off x="3322640" y="16277596"/>
            <a:ext cx="35753040" cy="8401047"/>
          </a:xfrm>
        </p:spPr>
        <p:txBody>
          <a:bodyPr anchor="b"/>
          <a:lstStyle>
            <a:lvl1pPr marL="0" indent="0">
              <a:buNone/>
              <a:defRPr sz="10100">
                <a:solidFill>
                  <a:schemeClr val="tx1">
                    <a:tint val="75000"/>
                  </a:schemeClr>
                </a:solidFill>
              </a:defRPr>
            </a:lvl1pPr>
            <a:lvl2pPr marL="2299030" indent="0">
              <a:buNone/>
              <a:defRPr sz="9100">
                <a:solidFill>
                  <a:schemeClr val="tx1">
                    <a:tint val="75000"/>
                  </a:schemeClr>
                </a:solidFill>
              </a:defRPr>
            </a:lvl2pPr>
            <a:lvl3pPr marL="4598060" indent="0">
              <a:buNone/>
              <a:defRPr sz="8000">
                <a:solidFill>
                  <a:schemeClr val="tx1">
                    <a:tint val="75000"/>
                  </a:schemeClr>
                </a:solidFill>
              </a:defRPr>
            </a:lvl3pPr>
            <a:lvl4pPr marL="6897091" indent="0">
              <a:buNone/>
              <a:defRPr sz="7000">
                <a:solidFill>
                  <a:schemeClr val="tx1">
                    <a:tint val="75000"/>
                  </a:schemeClr>
                </a:solidFill>
              </a:defRPr>
            </a:lvl4pPr>
            <a:lvl5pPr marL="9196121" indent="0">
              <a:buNone/>
              <a:defRPr sz="7000">
                <a:solidFill>
                  <a:schemeClr val="tx1">
                    <a:tint val="75000"/>
                  </a:schemeClr>
                </a:solidFill>
              </a:defRPr>
            </a:lvl5pPr>
            <a:lvl6pPr marL="11495151" indent="0">
              <a:buNone/>
              <a:defRPr sz="7000">
                <a:solidFill>
                  <a:schemeClr val="tx1">
                    <a:tint val="75000"/>
                  </a:schemeClr>
                </a:solidFill>
              </a:defRPr>
            </a:lvl6pPr>
            <a:lvl7pPr marL="13794181" indent="0">
              <a:buNone/>
              <a:defRPr sz="7000">
                <a:solidFill>
                  <a:schemeClr val="tx1">
                    <a:tint val="75000"/>
                  </a:schemeClr>
                </a:solidFill>
              </a:defRPr>
            </a:lvl7pPr>
            <a:lvl8pPr marL="16093211" indent="0">
              <a:buNone/>
              <a:defRPr sz="7000">
                <a:solidFill>
                  <a:schemeClr val="tx1">
                    <a:tint val="75000"/>
                  </a:schemeClr>
                </a:solidFill>
              </a:defRPr>
            </a:lvl8pPr>
            <a:lvl9pPr marL="18392242" indent="0">
              <a:buNone/>
              <a:defRPr sz="70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509557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03120" y="8961123"/>
            <a:ext cx="18577560" cy="25345393"/>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381720" y="8961123"/>
            <a:ext cx="18577560" cy="25345393"/>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266366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120" y="8596633"/>
            <a:ext cx="18584865" cy="3582667"/>
          </a:xfrm>
        </p:spPr>
        <p:txBody>
          <a:bodyPr anchor="b"/>
          <a:lstStyle>
            <a:lvl1pPr marL="0" indent="0">
              <a:buNone/>
              <a:defRPr sz="12100" b="1"/>
            </a:lvl1pPr>
            <a:lvl2pPr marL="2299030" indent="0">
              <a:buNone/>
              <a:defRPr sz="10100" b="1"/>
            </a:lvl2pPr>
            <a:lvl3pPr marL="4598060" indent="0">
              <a:buNone/>
              <a:defRPr sz="9100" b="1"/>
            </a:lvl3pPr>
            <a:lvl4pPr marL="6897091" indent="0">
              <a:buNone/>
              <a:defRPr sz="8000" b="1"/>
            </a:lvl4pPr>
            <a:lvl5pPr marL="9196121" indent="0">
              <a:buNone/>
              <a:defRPr sz="8000" b="1"/>
            </a:lvl5pPr>
            <a:lvl6pPr marL="11495151" indent="0">
              <a:buNone/>
              <a:defRPr sz="8000" b="1"/>
            </a:lvl6pPr>
            <a:lvl7pPr marL="13794181" indent="0">
              <a:buNone/>
              <a:defRPr sz="8000" b="1"/>
            </a:lvl7pPr>
            <a:lvl8pPr marL="16093211" indent="0">
              <a:buNone/>
              <a:defRPr sz="8000" b="1"/>
            </a:lvl8pPr>
            <a:lvl9pPr marL="18392242" indent="0">
              <a:buNone/>
              <a:defRPr sz="8000" b="1"/>
            </a:lvl9pPr>
          </a:lstStyle>
          <a:p>
            <a:pPr lvl="0"/>
            <a:r>
              <a:rPr lang="en-US"/>
              <a:t>Click to edit Master text styles</a:t>
            </a:r>
          </a:p>
        </p:txBody>
      </p:sp>
      <p:sp>
        <p:nvSpPr>
          <p:cNvPr id="4" name="Content Placeholder 3"/>
          <p:cNvSpPr>
            <a:spLocks noGrp="1"/>
          </p:cNvSpPr>
          <p:nvPr>
            <p:ph sz="half" idx="2"/>
          </p:nvPr>
        </p:nvSpPr>
        <p:spPr>
          <a:xfrm>
            <a:off x="2103120" y="12179300"/>
            <a:ext cx="18584865" cy="22127213"/>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117" y="8596633"/>
            <a:ext cx="18592165" cy="3582667"/>
          </a:xfrm>
        </p:spPr>
        <p:txBody>
          <a:bodyPr anchor="b"/>
          <a:lstStyle>
            <a:lvl1pPr marL="0" indent="0">
              <a:buNone/>
              <a:defRPr sz="12100" b="1"/>
            </a:lvl1pPr>
            <a:lvl2pPr marL="2299030" indent="0">
              <a:buNone/>
              <a:defRPr sz="10100" b="1"/>
            </a:lvl2pPr>
            <a:lvl3pPr marL="4598060" indent="0">
              <a:buNone/>
              <a:defRPr sz="9100" b="1"/>
            </a:lvl3pPr>
            <a:lvl4pPr marL="6897091" indent="0">
              <a:buNone/>
              <a:defRPr sz="8000" b="1"/>
            </a:lvl4pPr>
            <a:lvl5pPr marL="9196121" indent="0">
              <a:buNone/>
              <a:defRPr sz="8000" b="1"/>
            </a:lvl5pPr>
            <a:lvl6pPr marL="11495151" indent="0">
              <a:buNone/>
              <a:defRPr sz="8000" b="1"/>
            </a:lvl6pPr>
            <a:lvl7pPr marL="13794181" indent="0">
              <a:buNone/>
              <a:defRPr sz="8000" b="1"/>
            </a:lvl7pPr>
            <a:lvl8pPr marL="16093211" indent="0">
              <a:buNone/>
              <a:defRPr sz="8000" b="1"/>
            </a:lvl8pPr>
            <a:lvl9pPr marL="18392242" indent="0">
              <a:buNone/>
              <a:defRPr sz="8000" b="1"/>
            </a:lvl9pPr>
          </a:lstStyle>
          <a:p>
            <a:pPr lvl="0"/>
            <a:r>
              <a:rPr lang="en-US"/>
              <a:t>Click to edit Master text styles</a:t>
            </a:r>
          </a:p>
        </p:txBody>
      </p:sp>
      <p:sp>
        <p:nvSpPr>
          <p:cNvPr id="6" name="Content Placeholder 5"/>
          <p:cNvSpPr>
            <a:spLocks noGrp="1"/>
          </p:cNvSpPr>
          <p:nvPr>
            <p:ph sz="quarter" idx="4"/>
          </p:nvPr>
        </p:nvSpPr>
        <p:spPr>
          <a:xfrm>
            <a:off x="21367117" y="12179300"/>
            <a:ext cx="18592165" cy="22127213"/>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175799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295924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188198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122" y="1529080"/>
            <a:ext cx="13838240" cy="6507480"/>
          </a:xfrm>
        </p:spPr>
        <p:txBody>
          <a:bodyPr anchor="b"/>
          <a:lstStyle>
            <a:lvl1pPr algn="l">
              <a:defRPr sz="10100" b="1"/>
            </a:lvl1pPr>
          </a:lstStyle>
          <a:p>
            <a:r>
              <a:rPr lang="en-US"/>
              <a:t>Click to edit Master title style</a:t>
            </a:r>
          </a:p>
        </p:txBody>
      </p:sp>
      <p:sp>
        <p:nvSpPr>
          <p:cNvPr id="3" name="Content Placeholder 2"/>
          <p:cNvSpPr>
            <a:spLocks noGrp="1"/>
          </p:cNvSpPr>
          <p:nvPr>
            <p:ph idx="1"/>
          </p:nvPr>
        </p:nvSpPr>
        <p:spPr>
          <a:xfrm>
            <a:off x="16445230" y="1529083"/>
            <a:ext cx="23514050" cy="32777433"/>
          </a:xfrm>
        </p:spPr>
        <p:txBody>
          <a:bodyPr/>
          <a:lstStyle>
            <a:lvl1pPr>
              <a:defRPr sz="16100"/>
            </a:lvl1pPr>
            <a:lvl2pPr>
              <a:defRPr sz="14100"/>
            </a:lvl2pPr>
            <a:lvl3pPr>
              <a:defRPr sz="12100"/>
            </a:lvl3pPr>
            <a:lvl4pPr>
              <a:defRPr sz="10100"/>
            </a:lvl4pPr>
            <a:lvl5pPr>
              <a:defRPr sz="10100"/>
            </a:lvl5pPr>
            <a:lvl6pPr>
              <a:defRPr sz="10100"/>
            </a:lvl6pPr>
            <a:lvl7pPr>
              <a:defRPr sz="10100"/>
            </a:lvl7pPr>
            <a:lvl8pPr>
              <a:defRPr sz="10100"/>
            </a:lvl8pPr>
            <a:lvl9pPr>
              <a:defRPr sz="10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122" y="8036563"/>
            <a:ext cx="13838240" cy="26269953"/>
          </a:xfrm>
        </p:spPr>
        <p:txBody>
          <a:bodyPr/>
          <a:lstStyle>
            <a:lvl1pPr marL="0" indent="0">
              <a:buNone/>
              <a:defRPr sz="7000"/>
            </a:lvl1pPr>
            <a:lvl2pPr marL="2299030" indent="0">
              <a:buNone/>
              <a:defRPr sz="6000"/>
            </a:lvl2pPr>
            <a:lvl3pPr marL="4598060" indent="0">
              <a:buNone/>
              <a:defRPr sz="5000"/>
            </a:lvl3pPr>
            <a:lvl4pPr marL="6897091" indent="0">
              <a:buNone/>
              <a:defRPr sz="4500"/>
            </a:lvl4pPr>
            <a:lvl5pPr marL="9196121" indent="0">
              <a:buNone/>
              <a:defRPr sz="4500"/>
            </a:lvl5pPr>
            <a:lvl6pPr marL="11495151" indent="0">
              <a:buNone/>
              <a:defRPr sz="4500"/>
            </a:lvl6pPr>
            <a:lvl7pPr marL="13794181" indent="0">
              <a:buNone/>
              <a:defRPr sz="4500"/>
            </a:lvl7pPr>
            <a:lvl8pPr marL="16093211" indent="0">
              <a:buNone/>
              <a:defRPr sz="4500"/>
            </a:lvl8pPr>
            <a:lvl9pPr marL="18392242" indent="0">
              <a:buNone/>
              <a:defRPr sz="45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714082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4525" y="26883360"/>
            <a:ext cx="25237440" cy="3173733"/>
          </a:xfrm>
        </p:spPr>
        <p:txBody>
          <a:bodyPr anchor="b"/>
          <a:lstStyle>
            <a:lvl1pPr algn="l">
              <a:defRPr sz="10100" b="1"/>
            </a:lvl1pPr>
          </a:lstStyle>
          <a:p>
            <a:r>
              <a:rPr lang="en-US"/>
              <a:t>Click to edit Master title style</a:t>
            </a:r>
          </a:p>
        </p:txBody>
      </p:sp>
      <p:sp>
        <p:nvSpPr>
          <p:cNvPr id="3" name="Picture Placeholder 2"/>
          <p:cNvSpPr>
            <a:spLocks noGrp="1"/>
          </p:cNvSpPr>
          <p:nvPr>
            <p:ph type="pic" idx="1"/>
          </p:nvPr>
        </p:nvSpPr>
        <p:spPr>
          <a:xfrm>
            <a:off x="8244525" y="3431540"/>
            <a:ext cx="25237440" cy="23042880"/>
          </a:xfrm>
        </p:spPr>
        <p:txBody>
          <a:bodyPr/>
          <a:lstStyle>
            <a:lvl1pPr marL="0" indent="0">
              <a:buNone/>
              <a:defRPr sz="16100"/>
            </a:lvl1pPr>
            <a:lvl2pPr marL="2299030" indent="0">
              <a:buNone/>
              <a:defRPr sz="14100"/>
            </a:lvl2pPr>
            <a:lvl3pPr marL="4598060" indent="0">
              <a:buNone/>
              <a:defRPr sz="12100"/>
            </a:lvl3pPr>
            <a:lvl4pPr marL="6897091" indent="0">
              <a:buNone/>
              <a:defRPr sz="10100"/>
            </a:lvl4pPr>
            <a:lvl5pPr marL="9196121" indent="0">
              <a:buNone/>
              <a:defRPr sz="10100"/>
            </a:lvl5pPr>
            <a:lvl6pPr marL="11495151" indent="0">
              <a:buNone/>
              <a:defRPr sz="10100"/>
            </a:lvl6pPr>
            <a:lvl7pPr marL="13794181" indent="0">
              <a:buNone/>
              <a:defRPr sz="10100"/>
            </a:lvl7pPr>
            <a:lvl8pPr marL="16093211" indent="0">
              <a:buNone/>
              <a:defRPr sz="10100"/>
            </a:lvl8pPr>
            <a:lvl9pPr marL="18392242" indent="0">
              <a:buNone/>
              <a:defRPr sz="10100"/>
            </a:lvl9pPr>
          </a:lstStyle>
          <a:p>
            <a:endParaRPr lang="en-US"/>
          </a:p>
        </p:txBody>
      </p:sp>
      <p:sp>
        <p:nvSpPr>
          <p:cNvPr id="4" name="Text Placeholder 3"/>
          <p:cNvSpPr>
            <a:spLocks noGrp="1"/>
          </p:cNvSpPr>
          <p:nvPr>
            <p:ph type="body" sz="half" idx="2"/>
          </p:nvPr>
        </p:nvSpPr>
        <p:spPr>
          <a:xfrm>
            <a:off x="8244525" y="30057093"/>
            <a:ext cx="25237440" cy="4507227"/>
          </a:xfrm>
        </p:spPr>
        <p:txBody>
          <a:bodyPr/>
          <a:lstStyle>
            <a:lvl1pPr marL="0" indent="0">
              <a:buNone/>
              <a:defRPr sz="7000"/>
            </a:lvl1pPr>
            <a:lvl2pPr marL="2299030" indent="0">
              <a:buNone/>
              <a:defRPr sz="6000"/>
            </a:lvl2pPr>
            <a:lvl3pPr marL="4598060" indent="0">
              <a:buNone/>
              <a:defRPr sz="5000"/>
            </a:lvl3pPr>
            <a:lvl4pPr marL="6897091" indent="0">
              <a:buNone/>
              <a:defRPr sz="4500"/>
            </a:lvl4pPr>
            <a:lvl5pPr marL="9196121" indent="0">
              <a:buNone/>
              <a:defRPr sz="4500"/>
            </a:lvl5pPr>
            <a:lvl6pPr marL="11495151" indent="0">
              <a:buNone/>
              <a:defRPr sz="4500"/>
            </a:lvl6pPr>
            <a:lvl7pPr marL="13794181" indent="0">
              <a:buNone/>
              <a:defRPr sz="4500"/>
            </a:lvl7pPr>
            <a:lvl8pPr marL="16093211" indent="0">
              <a:buNone/>
              <a:defRPr sz="4500"/>
            </a:lvl8pPr>
            <a:lvl9pPr marL="18392242" indent="0">
              <a:buNone/>
              <a:defRPr sz="45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86407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03120" y="1537973"/>
            <a:ext cx="37856160" cy="6400800"/>
          </a:xfrm>
          <a:prstGeom prst="rect">
            <a:avLst/>
          </a:prstGeom>
        </p:spPr>
        <p:txBody>
          <a:bodyPr vert="horz" lIns="459806" tIns="229903" rIns="459806" bIns="229903" rtlCol="0" anchor="ctr">
            <a:normAutofit/>
          </a:bodyPr>
          <a:lstStyle/>
          <a:p>
            <a:r>
              <a:rPr lang="en-US"/>
              <a:t>Click to edit Master title style</a:t>
            </a:r>
          </a:p>
        </p:txBody>
      </p:sp>
      <p:sp>
        <p:nvSpPr>
          <p:cNvPr id="3" name="Text Placeholder 2"/>
          <p:cNvSpPr>
            <a:spLocks noGrp="1"/>
          </p:cNvSpPr>
          <p:nvPr>
            <p:ph type="body" idx="1"/>
          </p:nvPr>
        </p:nvSpPr>
        <p:spPr>
          <a:xfrm>
            <a:off x="2103120" y="8961123"/>
            <a:ext cx="37856160" cy="25345393"/>
          </a:xfrm>
          <a:prstGeom prst="rect">
            <a:avLst/>
          </a:prstGeom>
        </p:spPr>
        <p:txBody>
          <a:bodyPr vert="horz" lIns="459806" tIns="229903" rIns="459806" bIns="22990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03120" y="35595563"/>
            <a:ext cx="9814560" cy="2044700"/>
          </a:xfrm>
          <a:prstGeom prst="rect">
            <a:avLst/>
          </a:prstGeom>
        </p:spPr>
        <p:txBody>
          <a:bodyPr vert="horz" lIns="459806" tIns="229903" rIns="459806" bIns="229903" rtlCol="0" anchor="ctr"/>
          <a:lstStyle>
            <a:lvl1pPr algn="l">
              <a:defRPr sz="6000">
                <a:solidFill>
                  <a:schemeClr val="tx1">
                    <a:tint val="75000"/>
                  </a:schemeClr>
                </a:solidFill>
              </a:defRPr>
            </a:lvl1pPr>
          </a:lstStyle>
          <a:p>
            <a:fld id="{C764DE79-268F-4C1A-8933-263129D2AF90}" type="datetimeFigureOut">
              <a:rPr lang="en-US" smtClean="0"/>
              <a:t>11/21/2018</a:t>
            </a:fld>
            <a:endParaRPr lang="en-US" dirty="0"/>
          </a:p>
        </p:txBody>
      </p:sp>
      <p:sp>
        <p:nvSpPr>
          <p:cNvPr id="5" name="Footer Placeholder 4"/>
          <p:cNvSpPr>
            <a:spLocks noGrp="1"/>
          </p:cNvSpPr>
          <p:nvPr>
            <p:ph type="ftr" sz="quarter" idx="3"/>
          </p:nvPr>
        </p:nvSpPr>
        <p:spPr>
          <a:xfrm>
            <a:off x="14371320" y="35595563"/>
            <a:ext cx="13319760" cy="2044700"/>
          </a:xfrm>
          <a:prstGeom prst="rect">
            <a:avLst/>
          </a:prstGeom>
        </p:spPr>
        <p:txBody>
          <a:bodyPr vert="horz" lIns="459806" tIns="229903" rIns="459806" bIns="229903" rtlCol="0" anchor="ctr"/>
          <a:lstStyle>
            <a:lvl1pPr algn="ctr">
              <a:defRPr sz="6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0144720" y="35595563"/>
            <a:ext cx="9814560" cy="2044700"/>
          </a:xfrm>
          <a:prstGeom prst="rect">
            <a:avLst/>
          </a:prstGeom>
        </p:spPr>
        <p:txBody>
          <a:bodyPr vert="horz" lIns="459806" tIns="229903" rIns="459806" bIns="229903" rtlCol="0" anchor="ctr"/>
          <a:lstStyle>
            <a:lvl1pPr algn="r">
              <a:defRPr sz="600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6500"/>
          </a:p>
        </p:txBody>
      </p:sp>
      <p:sp>
        <p:nvSpPr>
          <p:cNvPr id="8" name="Rectangle 7"/>
          <p:cNvSpPr/>
          <p:nvPr userDrawn="1"/>
        </p:nvSpPr>
        <p:spPr>
          <a:xfrm>
            <a:off x="498766" y="602975"/>
            <a:ext cx="41023311"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6500"/>
          </a:p>
        </p:txBody>
      </p:sp>
      <p:sp>
        <p:nvSpPr>
          <p:cNvPr id="9" name="Rectangle 8"/>
          <p:cNvSpPr/>
          <p:nvPr userDrawn="1"/>
        </p:nvSpPr>
        <p:spPr>
          <a:xfrm>
            <a:off x="789712" y="974036"/>
            <a:ext cx="40399854" cy="35704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6500"/>
          </a:p>
        </p:txBody>
      </p:sp>
      <p:sp>
        <p:nvSpPr>
          <p:cNvPr id="11" name="Rectangle 10"/>
          <p:cNvSpPr/>
          <p:nvPr userDrawn="1"/>
        </p:nvSpPr>
        <p:spPr>
          <a:xfrm>
            <a:off x="1332586" y="1852866"/>
            <a:ext cx="39421655" cy="5312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6500"/>
          </a:p>
        </p:txBody>
      </p:sp>
      <p:sp>
        <p:nvSpPr>
          <p:cNvPr id="12" name="Rectangle 11"/>
          <p:cNvSpPr/>
          <p:nvPr userDrawn="1"/>
        </p:nvSpPr>
        <p:spPr>
          <a:xfrm>
            <a:off x="11164136" y="8232084"/>
            <a:ext cx="9184765" cy="178283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6500"/>
          </a:p>
        </p:txBody>
      </p:sp>
      <p:sp>
        <p:nvSpPr>
          <p:cNvPr id="13" name="Rectangle 12"/>
          <p:cNvSpPr/>
          <p:nvPr userDrawn="1"/>
        </p:nvSpPr>
        <p:spPr>
          <a:xfrm>
            <a:off x="21013805" y="8232084"/>
            <a:ext cx="19740435" cy="278706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6500"/>
          </a:p>
        </p:txBody>
      </p:sp>
      <p:sp>
        <p:nvSpPr>
          <p:cNvPr id="14" name="Rectangle 13"/>
          <p:cNvSpPr/>
          <p:nvPr userDrawn="1"/>
        </p:nvSpPr>
        <p:spPr>
          <a:xfrm>
            <a:off x="1332588" y="8232084"/>
            <a:ext cx="9184875" cy="178283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6500"/>
          </a:p>
        </p:txBody>
      </p:sp>
      <p:sp>
        <p:nvSpPr>
          <p:cNvPr id="15" name="Rectangle 14"/>
          <p:cNvSpPr/>
          <p:nvPr userDrawn="1"/>
        </p:nvSpPr>
        <p:spPr>
          <a:xfrm>
            <a:off x="28969970" y="36966043"/>
            <a:ext cx="12552107" cy="323133"/>
          </a:xfrm>
          <a:prstGeom prst="rect">
            <a:avLst/>
          </a:prstGeom>
        </p:spPr>
        <p:txBody>
          <a:bodyPr wrap="square" lIns="91408" tIns="45704" rIns="91408" bIns="45704">
            <a:spAutoFit/>
          </a:bodyPr>
          <a:lstStyle/>
          <a:p>
            <a:r>
              <a:rPr lang="en-US" sz="1500" i="1" dirty="0">
                <a:solidFill>
                  <a:schemeClr val="bg1"/>
                </a:solidFill>
              </a:rPr>
              <a:t>We thank the Office of Research and Sponsored Programs for supporting this research, and Learning &amp; Technology Services for printing this poster.</a:t>
            </a:r>
            <a:r>
              <a:rPr lang="en-US" sz="1500" dirty="0">
                <a:solidFill>
                  <a:schemeClr val="bg1"/>
                </a:solidFill>
              </a:rPr>
              <a:t> </a:t>
            </a:r>
          </a:p>
        </p:txBody>
      </p:sp>
      <p:sp>
        <p:nvSpPr>
          <p:cNvPr id="16" name="Rectangle 15"/>
          <p:cNvSpPr/>
          <p:nvPr userDrawn="1"/>
        </p:nvSpPr>
        <p:spPr>
          <a:xfrm>
            <a:off x="1332590" y="26663375"/>
            <a:ext cx="19016313" cy="94393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6500"/>
          </a:p>
        </p:txBody>
      </p:sp>
      <p:pic>
        <p:nvPicPr>
          <p:cNvPr id="20" name="Picture 1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8969970" y="1852866"/>
            <a:ext cx="10001182" cy="1558357"/>
          </a:xfrm>
          <a:prstGeom prst="rect">
            <a:avLst/>
          </a:prstGeom>
        </p:spPr>
      </p:pic>
    </p:spTree>
    <p:extLst>
      <p:ext uri="{BB962C8B-B14F-4D97-AF65-F5344CB8AC3E}">
        <p14:creationId xmlns:p14="http://schemas.microsoft.com/office/powerpoint/2010/main" val="269747080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2299030" rtl="0" eaLnBrk="1" latinLnBrk="0" hangingPunct="1">
        <a:spcBef>
          <a:spcPct val="0"/>
        </a:spcBef>
        <a:buNone/>
        <a:defRPr sz="22100" kern="1200">
          <a:solidFill>
            <a:schemeClr val="tx1"/>
          </a:solidFill>
          <a:latin typeface="+mj-lt"/>
          <a:ea typeface="+mj-ea"/>
          <a:cs typeface="+mj-cs"/>
        </a:defRPr>
      </a:lvl1pPr>
    </p:titleStyle>
    <p:bodyStyle>
      <a:lvl1pPr marL="1724273" indent="-1724273" algn="l" defTabSz="2299030" rtl="0" eaLnBrk="1" latinLnBrk="0" hangingPunct="1">
        <a:spcBef>
          <a:spcPct val="20000"/>
        </a:spcBef>
        <a:buFont typeface="Arial"/>
        <a:buChar char="•"/>
        <a:defRPr sz="16100" kern="1200">
          <a:solidFill>
            <a:schemeClr val="tx1"/>
          </a:solidFill>
          <a:latin typeface="+mn-lt"/>
          <a:ea typeface="+mn-ea"/>
          <a:cs typeface="+mn-cs"/>
        </a:defRPr>
      </a:lvl1pPr>
      <a:lvl2pPr marL="3735924" indent="-1436894" algn="l" defTabSz="2299030" rtl="0" eaLnBrk="1" latinLnBrk="0" hangingPunct="1">
        <a:spcBef>
          <a:spcPct val="20000"/>
        </a:spcBef>
        <a:buFont typeface="Arial"/>
        <a:buChar char="–"/>
        <a:defRPr sz="14100" kern="1200">
          <a:solidFill>
            <a:schemeClr val="tx1"/>
          </a:solidFill>
          <a:latin typeface="+mn-lt"/>
          <a:ea typeface="+mn-ea"/>
          <a:cs typeface="+mn-cs"/>
        </a:defRPr>
      </a:lvl2pPr>
      <a:lvl3pPr marL="5747576" indent="-1149515" algn="l" defTabSz="2299030" rtl="0" eaLnBrk="1" latinLnBrk="0" hangingPunct="1">
        <a:spcBef>
          <a:spcPct val="20000"/>
        </a:spcBef>
        <a:buFont typeface="Arial"/>
        <a:buChar char="•"/>
        <a:defRPr sz="12100" kern="1200">
          <a:solidFill>
            <a:schemeClr val="tx1"/>
          </a:solidFill>
          <a:latin typeface="+mn-lt"/>
          <a:ea typeface="+mn-ea"/>
          <a:cs typeface="+mn-cs"/>
        </a:defRPr>
      </a:lvl3pPr>
      <a:lvl4pPr marL="8046606" indent="-1149515" algn="l" defTabSz="2299030" rtl="0" eaLnBrk="1" latinLnBrk="0" hangingPunct="1">
        <a:spcBef>
          <a:spcPct val="20000"/>
        </a:spcBef>
        <a:buFont typeface="Arial"/>
        <a:buChar char="–"/>
        <a:defRPr sz="10100" kern="1200">
          <a:solidFill>
            <a:schemeClr val="tx1"/>
          </a:solidFill>
          <a:latin typeface="+mn-lt"/>
          <a:ea typeface="+mn-ea"/>
          <a:cs typeface="+mn-cs"/>
        </a:defRPr>
      </a:lvl4pPr>
      <a:lvl5pPr marL="10345636" indent="-1149515" algn="l" defTabSz="2299030" rtl="0" eaLnBrk="1" latinLnBrk="0" hangingPunct="1">
        <a:spcBef>
          <a:spcPct val="20000"/>
        </a:spcBef>
        <a:buFont typeface="Arial"/>
        <a:buChar char="»"/>
        <a:defRPr sz="10100" kern="1200">
          <a:solidFill>
            <a:schemeClr val="tx1"/>
          </a:solidFill>
          <a:latin typeface="+mn-lt"/>
          <a:ea typeface="+mn-ea"/>
          <a:cs typeface="+mn-cs"/>
        </a:defRPr>
      </a:lvl5pPr>
      <a:lvl6pPr marL="12644666" indent="-1149515" algn="l" defTabSz="2299030" rtl="0" eaLnBrk="1" latinLnBrk="0" hangingPunct="1">
        <a:spcBef>
          <a:spcPct val="20000"/>
        </a:spcBef>
        <a:buFont typeface="Arial"/>
        <a:buChar char="•"/>
        <a:defRPr sz="10100" kern="1200">
          <a:solidFill>
            <a:schemeClr val="tx1"/>
          </a:solidFill>
          <a:latin typeface="+mn-lt"/>
          <a:ea typeface="+mn-ea"/>
          <a:cs typeface="+mn-cs"/>
        </a:defRPr>
      </a:lvl6pPr>
      <a:lvl7pPr marL="14943696" indent="-1149515" algn="l" defTabSz="2299030" rtl="0" eaLnBrk="1" latinLnBrk="0" hangingPunct="1">
        <a:spcBef>
          <a:spcPct val="20000"/>
        </a:spcBef>
        <a:buFont typeface="Arial"/>
        <a:buChar char="•"/>
        <a:defRPr sz="10100" kern="1200">
          <a:solidFill>
            <a:schemeClr val="tx1"/>
          </a:solidFill>
          <a:latin typeface="+mn-lt"/>
          <a:ea typeface="+mn-ea"/>
          <a:cs typeface="+mn-cs"/>
        </a:defRPr>
      </a:lvl7pPr>
      <a:lvl8pPr marL="17242727" indent="-1149515" algn="l" defTabSz="2299030" rtl="0" eaLnBrk="1" latinLnBrk="0" hangingPunct="1">
        <a:spcBef>
          <a:spcPct val="20000"/>
        </a:spcBef>
        <a:buFont typeface="Arial"/>
        <a:buChar char="•"/>
        <a:defRPr sz="10100" kern="1200">
          <a:solidFill>
            <a:schemeClr val="tx1"/>
          </a:solidFill>
          <a:latin typeface="+mn-lt"/>
          <a:ea typeface="+mn-ea"/>
          <a:cs typeface="+mn-cs"/>
        </a:defRPr>
      </a:lvl8pPr>
      <a:lvl9pPr marL="19541757" indent="-1149515" algn="l" defTabSz="2299030" rtl="0" eaLnBrk="1" latinLnBrk="0" hangingPunct="1">
        <a:spcBef>
          <a:spcPct val="20000"/>
        </a:spcBef>
        <a:buFont typeface="Arial"/>
        <a:buChar char="•"/>
        <a:defRPr sz="10100" kern="1200">
          <a:solidFill>
            <a:schemeClr val="tx1"/>
          </a:solidFill>
          <a:latin typeface="+mn-lt"/>
          <a:ea typeface="+mn-ea"/>
          <a:cs typeface="+mn-cs"/>
        </a:defRPr>
      </a:lvl9pPr>
    </p:bodyStyle>
    <p:otherStyle>
      <a:defPPr>
        <a:defRPr lang="en-US"/>
      </a:defPPr>
      <a:lvl1pPr marL="0" algn="l" defTabSz="2299030" rtl="0" eaLnBrk="1" latinLnBrk="0" hangingPunct="1">
        <a:defRPr sz="9100" kern="1200">
          <a:solidFill>
            <a:schemeClr val="tx1"/>
          </a:solidFill>
          <a:latin typeface="+mn-lt"/>
          <a:ea typeface="+mn-ea"/>
          <a:cs typeface="+mn-cs"/>
        </a:defRPr>
      </a:lvl1pPr>
      <a:lvl2pPr marL="2299030" algn="l" defTabSz="2299030" rtl="0" eaLnBrk="1" latinLnBrk="0" hangingPunct="1">
        <a:defRPr sz="9100" kern="1200">
          <a:solidFill>
            <a:schemeClr val="tx1"/>
          </a:solidFill>
          <a:latin typeface="+mn-lt"/>
          <a:ea typeface="+mn-ea"/>
          <a:cs typeface="+mn-cs"/>
        </a:defRPr>
      </a:lvl2pPr>
      <a:lvl3pPr marL="4598060" algn="l" defTabSz="2299030" rtl="0" eaLnBrk="1" latinLnBrk="0" hangingPunct="1">
        <a:defRPr sz="9100" kern="1200">
          <a:solidFill>
            <a:schemeClr val="tx1"/>
          </a:solidFill>
          <a:latin typeface="+mn-lt"/>
          <a:ea typeface="+mn-ea"/>
          <a:cs typeface="+mn-cs"/>
        </a:defRPr>
      </a:lvl3pPr>
      <a:lvl4pPr marL="6897091" algn="l" defTabSz="2299030" rtl="0" eaLnBrk="1" latinLnBrk="0" hangingPunct="1">
        <a:defRPr sz="9100" kern="1200">
          <a:solidFill>
            <a:schemeClr val="tx1"/>
          </a:solidFill>
          <a:latin typeface="+mn-lt"/>
          <a:ea typeface="+mn-ea"/>
          <a:cs typeface="+mn-cs"/>
        </a:defRPr>
      </a:lvl4pPr>
      <a:lvl5pPr marL="9196121" algn="l" defTabSz="2299030" rtl="0" eaLnBrk="1" latinLnBrk="0" hangingPunct="1">
        <a:defRPr sz="9100" kern="1200">
          <a:solidFill>
            <a:schemeClr val="tx1"/>
          </a:solidFill>
          <a:latin typeface="+mn-lt"/>
          <a:ea typeface="+mn-ea"/>
          <a:cs typeface="+mn-cs"/>
        </a:defRPr>
      </a:lvl5pPr>
      <a:lvl6pPr marL="11495151" algn="l" defTabSz="2299030" rtl="0" eaLnBrk="1" latinLnBrk="0" hangingPunct="1">
        <a:defRPr sz="9100" kern="1200">
          <a:solidFill>
            <a:schemeClr val="tx1"/>
          </a:solidFill>
          <a:latin typeface="+mn-lt"/>
          <a:ea typeface="+mn-ea"/>
          <a:cs typeface="+mn-cs"/>
        </a:defRPr>
      </a:lvl6pPr>
      <a:lvl7pPr marL="13794181" algn="l" defTabSz="2299030" rtl="0" eaLnBrk="1" latinLnBrk="0" hangingPunct="1">
        <a:defRPr sz="9100" kern="1200">
          <a:solidFill>
            <a:schemeClr val="tx1"/>
          </a:solidFill>
          <a:latin typeface="+mn-lt"/>
          <a:ea typeface="+mn-ea"/>
          <a:cs typeface="+mn-cs"/>
        </a:defRPr>
      </a:lvl7pPr>
      <a:lvl8pPr marL="16093211" algn="l" defTabSz="2299030" rtl="0" eaLnBrk="1" latinLnBrk="0" hangingPunct="1">
        <a:defRPr sz="9100" kern="1200">
          <a:solidFill>
            <a:schemeClr val="tx1"/>
          </a:solidFill>
          <a:latin typeface="+mn-lt"/>
          <a:ea typeface="+mn-ea"/>
          <a:cs typeface="+mn-cs"/>
        </a:defRPr>
      </a:lvl8pPr>
      <a:lvl9pPr marL="18392242" algn="l" defTabSz="2299030" rtl="0" eaLnBrk="1" latinLnBrk="0" hangingPunct="1">
        <a:defRPr sz="9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tiff"/><Relationship Id="rId13" Type="http://schemas.openxmlformats.org/officeDocument/2006/relationships/chart" Target="../charts/chart2.xml"/><Relationship Id="rId3" Type="http://schemas.openxmlformats.org/officeDocument/2006/relationships/image" Target="../media/image2.tiff"/><Relationship Id="rId7" Type="http://schemas.openxmlformats.org/officeDocument/2006/relationships/image" Target="../media/image6.jpeg"/><Relationship Id="rId12" Type="http://schemas.openxmlformats.org/officeDocument/2006/relationships/chart" Target="../charts/chart1.xml"/><Relationship Id="rId2" Type="http://schemas.openxmlformats.org/officeDocument/2006/relationships/notesSlide" Target="../notesSlides/notesSlide1.xml"/><Relationship Id="rId16" Type="http://schemas.openxmlformats.org/officeDocument/2006/relationships/chart" Target="../charts/chart5.xml"/><Relationship Id="rId1" Type="http://schemas.openxmlformats.org/officeDocument/2006/relationships/slideLayout" Target="../slideLayouts/slideLayout1.xml"/><Relationship Id="rId6" Type="http://schemas.openxmlformats.org/officeDocument/2006/relationships/image" Target="../media/image5.emf"/><Relationship Id="rId11" Type="http://schemas.openxmlformats.org/officeDocument/2006/relationships/image" Target="../media/image10.jpg"/><Relationship Id="rId5" Type="http://schemas.openxmlformats.org/officeDocument/2006/relationships/image" Target="../media/image4.png"/><Relationship Id="rId15" Type="http://schemas.openxmlformats.org/officeDocument/2006/relationships/chart" Target="../charts/chart4.xml"/><Relationship Id="rId10" Type="http://schemas.openxmlformats.org/officeDocument/2006/relationships/image" Target="../media/image9.tiff"/><Relationship Id="rId4" Type="http://schemas.openxmlformats.org/officeDocument/2006/relationships/image" Target="../media/image3.tiff"/><Relationship Id="rId9" Type="http://schemas.openxmlformats.org/officeDocument/2006/relationships/image" Target="../media/image8.tiff"/><Relationship Id="rId1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B4269718-EEB9-3946-A3B3-CE7C9CD49D24}"/>
              </a:ext>
            </a:extLst>
          </p:cNvPr>
          <p:cNvPicPr>
            <a:picLocks noChangeAspect="1"/>
          </p:cNvPicPr>
          <p:nvPr/>
        </p:nvPicPr>
        <p:blipFill>
          <a:blip r:embed="rId3">
            <a:grayscl/>
          </a:blip>
          <a:stretch>
            <a:fillRect/>
          </a:stretch>
        </p:blipFill>
        <p:spPr>
          <a:xfrm>
            <a:off x="31486541" y="13500476"/>
            <a:ext cx="1810152" cy="2284239"/>
          </a:xfrm>
          <a:prstGeom prst="rect">
            <a:avLst/>
          </a:prstGeom>
        </p:spPr>
      </p:pic>
      <p:pic>
        <p:nvPicPr>
          <p:cNvPr id="38" name="Picture 37">
            <a:extLst>
              <a:ext uri="{FF2B5EF4-FFF2-40B4-BE49-F238E27FC236}">
                <a16:creationId xmlns:a16="http://schemas.microsoft.com/office/drawing/2014/main" id="{98AD9BBD-FB74-2E4E-82DD-5A1A1FB784D7}"/>
              </a:ext>
            </a:extLst>
          </p:cNvPr>
          <p:cNvPicPr>
            <a:picLocks noChangeAspect="1"/>
          </p:cNvPicPr>
          <p:nvPr/>
        </p:nvPicPr>
        <p:blipFill>
          <a:blip r:embed="rId4">
            <a:grayscl/>
          </a:blip>
          <a:stretch>
            <a:fillRect/>
          </a:stretch>
        </p:blipFill>
        <p:spPr>
          <a:xfrm rot="16200000">
            <a:off x="21299034" y="7539003"/>
            <a:ext cx="2727989" cy="2703577"/>
          </a:xfrm>
          <a:prstGeom prst="rect">
            <a:avLst/>
          </a:prstGeom>
        </p:spPr>
      </p:pic>
      <p:sp>
        <p:nvSpPr>
          <p:cNvPr id="2" name="Title 1"/>
          <p:cNvSpPr>
            <a:spLocks noGrp="1"/>
          </p:cNvSpPr>
          <p:nvPr>
            <p:ph type="ctrTitle"/>
          </p:nvPr>
        </p:nvSpPr>
        <p:spPr>
          <a:xfrm>
            <a:off x="1652084" y="1480316"/>
            <a:ext cx="32644079" cy="1838911"/>
          </a:xfrm>
        </p:spPr>
        <p:txBody>
          <a:bodyPr>
            <a:noAutofit/>
          </a:bodyPr>
          <a:lstStyle/>
          <a:p>
            <a:pPr algn="l"/>
            <a:r>
              <a:rPr lang="en-US" sz="10100" dirty="0">
                <a:latin typeface="Minion Pro" panose="02040503050306020203" pitchFamily="18" charset="0"/>
              </a:rPr>
              <a:t>Crayfish Abundance in Little Niagara Creek </a:t>
            </a:r>
          </a:p>
        </p:txBody>
      </p:sp>
      <p:sp>
        <p:nvSpPr>
          <p:cNvPr id="6" name="Title 1"/>
          <p:cNvSpPr txBox="1">
            <a:spLocks/>
          </p:cNvSpPr>
          <p:nvPr/>
        </p:nvSpPr>
        <p:spPr>
          <a:xfrm>
            <a:off x="2058840" y="3263619"/>
            <a:ext cx="23303924" cy="914131"/>
          </a:xfrm>
          <a:prstGeom prst="rect">
            <a:avLst/>
          </a:prstGeom>
        </p:spPr>
        <p:txBody>
          <a:bodyPr lIns="91408" tIns="45704" rIns="91408" bIns="45704"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Maria </a:t>
            </a:r>
            <a:r>
              <a:rPr lang="en-US" sz="4000" dirty="0" err="1">
                <a:solidFill>
                  <a:schemeClr val="bg1">
                    <a:lumMod val="50000"/>
                  </a:schemeClr>
                </a:solidFill>
                <a:latin typeface="Minion Pro" panose="02040503050306020203" pitchFamily="18" charset="0"/>
              </a:rPr>
              <a:t>Brandel</a:t>
            </a:r>
            <a:r>
              <a:rPr lang="en-US" sz="4000" dirty="0">
                <a:solidFill>
                  <a:schemeClr val="bg1">
                    <a:lumMod val="50000"/>
                  </a:schemeClr>
                </a:solidFill>
                <a:latin typeface="Minion Pro" panose="02040503050306020203" pitchFamily="18" charset="0"/>
              </a:rPr>
              <a:t>, Keith Jorgensen, Jennifer Alderman and Jessica </a:t>
            </a:r>
            <a:r>
              <a:rPr lang="en-US" sz="4000" dirty="0" err="1">
                <a:solidFill>
                  <a:schemeClr val="bg1">
                    <a:lumMod val="50000"/>
                  </a:schemeClr>
                </a:solidFill>
                <a:latin typeface="Minion Pro" panose="02040503050306020203" pitchFamily="18" charset="0"/>
              </a:rPr>
              <a:t>Houliston</a:t>
            </a:r>
            <a:r>
              <a:rPr lang="en-US" sz="4000" dirty="0">
                <a:solidFill>
                  <a:schemeClr val="bg1">
                    <a:lumMod val="50000"/>
                  </a:schemeClr>
                </a:solidFill>
                <a:latin typeface="Minion Pro" panose="02040503050306020203" pitchFamily="18" charset="0"/>
              </a:rPr>
              <a:t>  | Dr. Todd Wellnitz, mentor  | Biology</a:t>
            </a:r>
          </a:p>
        </p:txBody>
      </p:sp>
      <p:sp>
        <p:nvSpPr>
          <p:cNvPr id="3" name="TextBox 2"/>
          <p:cNvSpPr txBox="1"/>
          <p:nvPr/>
        </p:nvSpPr>
        <p:spPr>
          <a:xfrm>
            <a:off x="1821280" y="4502410"/>
            <a:ext cx="6482794" cy="1015630"/>
          </a:xfrm>
          <a:prstGeom prst="rect">
            <a:avLst/>
          </a:prstGeom>
          <a:noFill/>
        </p:spPr>
        <p:txBody>
          <a:bodyPr wrap="square" lIns="91408" tIns="45704" rIns="91408" bIns="45704" rtlCol="0">
            <a:spAutoFit/>
          </a:bodyPr>
          <a:lstStyle/>
          <a:p>
            <a:r>
              <a:rPr lang="en-US" sz="6000" cap="small" dirty="0">
                <a:solidFill>
                  <a:srgbClr val="DD9E11"/>
                </a:solidFill>
                <a:latin typeface="Minion Pro" panose="02040503050306020203" pitchFamily="18" charset="0"/>
              </a:rPr>
              <a:t>Introduction</a:t>
            </a:r>
          </a:p>
        </p:txBody>
      </p:sp>
      <p:sp>
        <p:nvSpPr>
          <p:cNvPr id="30" name="TextBox 29"/>
          <p:cNvSpPr txBox="1"/>
          <p:nvPr/>
        </p:nvSpPr>
        <p:spPr>
          <a:xfrm>
            <a:off x="18597653" y="4502410"/>
            <a:ext cx="8775268" cy="1015630"/>
          </a:xfrm>
          <a:prstGeom prst="rect">
            <a:avLst/>
          </a:prstGeom>
          <a:noFill/>
        </p:spPr>
        <p:txBody>
          <a:bodyPr wrap="square" lIns="91408" tIns="45704" rIns="91408" bIns="45704" rtlCol="0">
            <a:spAutoFit/>
          </a:bodyPr>
          <a:lstStyle/>
          <a:p>
            <a:r>
              <a:rPr lang="en-US" sz="6000" cap="small" dirty="0">
                <a:solidFill>
                  <a:srgbClr val="DD9E11"/>
                </a:solidFill>
                <a:latin typeface="Minion Pro" panose="02040503050306020203" pitchFamily="18" charset="0"/>
              </a:rPr>
              <a:t>Results </a:t>
            </a:r>
          </a:p>
        </p:txBody>
      </p:sp>
      <p:sp>
        <p:nvSpPr>
          <p:cNvPr id="37" name="TextBox 36"/>
          <p:cNvSpPr txBox="1"/>
          <p:nvPr/>
        </p:nvSpPr>
        <p:spPr>
          <a:xfrm>
            <a:off x="1821280" y="16502653"/>
            <a:ext cx="7034642" cy="1015630"/>
          </a:xfrm>
          <a:prstGeom prst="rect">
            <a:avLst/>
          </a:prstGeom>
          <a:noFill/>
        </p:spPr>
        <p:txBody>
          <a:bodyPr wrap="square" lIns="91408" tIns="45704" rIns="91408" bIns="45704" rtlCol="0">
            <a:spAutoFit/>
          </a:bodyPr>
          <a:lstStyle/>
          <a:p>
            <a:r>
              <a:rPr lang="en-US" sz="6000" cap="small" dirty="0">
                <a:solidFill>
                  <a:srgbClr val="DD9E11"/>
                </a:solidFill>
                <a:latin typeface="Minion Pro" panose="02040503050306020203" pitchFamily="18" charset="0"/>
              </a:rPr>
              <a:t>Methods</a:t>
            </a:r>
          </a:p>
        </p:txBody>
      </p:sp>
      <p:sp>
        <p:nvSpPr>
          <p:cNvPr id="14" name="TextBox 13"/>
          <p:cNvSpPr txBox="1"/>
          <p:nvPr/>
        </p:nvSpPr>
        <p:spPr>
          <a:xfrm>
            <a:off x="18597653" y="5577522"/>
            <a:ext cx="21074168" cy="1754326"/>
          </a:xfrm>
          <a:prstGeom prst="rect">
            <a:avLst/>
          </a:prstGeom>
          <a:noFill/>
        </p:spPr>
        <p:txBody>
          <a:bodyPr wrap="square" rtlCol="0">
            <a:spAutoFit/>
          </a:bodyPr>
          <a:lstStyle/>
          <a:p>
            <a:r>
              <a:rPr lang="en-US" sz="3600" dirty="0"/>
              <a:t>We used a General Linear Model (GLM) to test for the effects of light intensity, current velocity and depth on crayfish and isopod abundance. Our results show that each factor was significant in the context of the full factorial model, but light intensity was the single most important factor. (Error bars for light intensity are ± 1 SE).</a:t>
            </a:r>
            <a:endParaRPr lang="en-US" sz="3600" dirty="0">
              <a:solidFill>
                <a:srgbClr val="FF0000"/>
              </a:solidFill>
            </a:endParaRPr>
          </a:p>
        </p:txBody>
      </p:sp>
      <p:sp>
        <p:nvSpPr>
          <p:cNvPr id="15" name="TextBox 14"/>
          <p:cNvSpPr txBox="1"/>
          <p:nvPr/>
        </p:nvSpPr>
        <p:spPr>
          <a:xfrm>
            <a:off x="2017220" y="17627396"/>
            <a:ext cx="5100561" cy="4524315"/>
          </a:xfrm>
          <a:prstGeom prst="rect">
            <a:avLst/>
          </a:prstGeom>
          <a:noFill/>
        </p:spPr>
        <p:txBody>
          <a:bodyPr wrap="square" rtlCol="0">
            <a:spAutoFit/>
          </a:bodyPr>
          <a:lstStyle/>
          <a:p>
            <a:r>
              <a:rPr lang="en-US" sz="3200" b="1" dirty="0"/>
              <a:t>Four riffles </a:t>
            </a:r>
            <a:r>
              <a:rPr lang="en-US" sz="3200" dirty="0"/>
              <a:t>and </a:t>
            </a:r>
            <a:r>
              <a:rPr lang="en-US" sz="3200" b="1" dirty="0"/>
              <a:t>four pools </a:t>
            </a:r>
            <a:r>
              <a:rPr lang="en-US" sz="3200" dirty="0"/>
              <a:t>were designated along Little Niagara Creek where it runs through the UWEC campus. At each site, </a:t>
            </a:r>
            <a:r>
              <a:rPr lang="en-US" sz="3200" b="1" dirty="0"/>
              <a:t>crayfish</a:t>
            </a:r>
            <a:r>
              <a:rPr lang="en-US" sz="3200" dirty="0"/>
              <a:t> and </a:t>
            </a:r>
            <a:r>
              <a:rPr lang="en-US" sz="3200" b="1" dirty="0"/>
              <a:t>macroinvertebrates</a:t>
            </a:r>
            <a:r>
              <a:rPr lang="en-US" sz="3200" dirty="0"/>
              <a:t> were sampled and </a:t>
            </a:r>
            <a:r>
              <a:rPr lang="en-US" sz="3200" b="1" dirty="0"/>
              <a:t>depth</a:t>
            </a:r>
            <a:r>
              <a:rPr lang="en-US" sz="3200" dirty="0"/>
              <a:t>, </a:t>
            </a:r>
            <a:r>
              <a:rPr lang="en-US" sz="3200" b="1" dirty="0"/>
              <a:t>current</a:t>
            </a:r>
            <a:r>
              <a:rPr lang="en-US" sz="3200" dirty="0"/>
              <a:t> and streambed </a:t>
            </a:r>
            <a:r>
              <a:rPr lang="en-US" sz="3200" b="1" dirty="0"/>
              <a:t>light intensity </a:t>
            </a:r>
            <a:r>
              <a:rPr lang="en-US" sz="3200" dirty="0"/>
              <a:t>were measured.</a:t>
            </a:r>
          </a:p>
        </p:txBody>
      </p:sp>
      <p:grpSp>
        <p:nvGrpSpPr>
          <p:cNvPr id="9" name="Group 8"/>
          <p:cNvGrpSpPr/>
          <p:nvPr/>
        </p:nvGrpSpPr>
        <p:grpSpPr>
          <a:xfrm>
            <a:off x="7402022" y="17372941"/>
            <a:ext cx="8862234" cy="5377449"/>
            <a:chOff x="2954914" y="20361443"/>
            <a:chExt cx="8961765" cy="5437842"/>
          </a:xfrm>
        </p:grpSpPr>
        <p:grpSp>
          <p:nvGrpSpPr>
            <p:cNvPr id="63" name="Group 62"/>
            <p:cNvGrpSpPr/>
            <p:nvPr/>
          </p:nvGrpSpPr>
          <p:grpSpPr>
            <a:xfrm>
              <a:off x="2954914" y="20361443"/>
              <a:ext cx="8961765" cy="5437842"/>
              <a:chOff x="3186987" y="19934970"/>
              <a:chExt cx="8318526" cy="4901772"/>
            </a:xfrm>
          </p:grpSpPr>
          <p:pic>
            <p:nvPicPr>
              <p:cNvPr id="7" name="Picture 6" descr="pasted image 0.png"/>
              <p:cNvPicPr>
                <a:picLocks noChangeAspect="1"/>
              </p:cNvPicPr>
              <p:nvPr/>
            </p:nvPicPr>
            <p:blipFill rotWithShape="1">
              <a:blip r:embed="rId5">
                <a:extLst>
                  <a:ext uri="{28A0092B-C50C-407E-A947-70E740481C1C}">
                    <a14:useLocalDpi xmlns:a14="http://schemas.microsoft.com/office/drawing/2010/main" val="0"/>
                  </a:ext>
                </a:extLst>
              </a:blip>
              <a:srcRect l="4677" t="4865" r="2789"/>
              <a:stretch/>
            </p:blipFill>
            <p:spPr>
              <a:xfrm>
                <a:off x="3186987" y="19934970"/>
                <a:ext cx="8318526" cy="4901772"/>
              </a:xfrm>
              <a:prstGeom prst="rect">
                <a:avLst/>
              </a:prstGeom>
            </p:spPr>
          </p:pic>
          <p:sp>
            <p:nvSpPr>
              <p:cNvPr id="21" name="TextBox 20"/>
              <p:cNvSpPr txBox="1"/>
              <p:nvPr/>
            </p:nvSpPr>
            <p:spPr>
              <a:xfrm>
                <a:off x="3291249" y="24459155"/>
                <a:ext cx="3600288" cy="364771"/>
              </a:xfrm>
              <a:prstGeom prst="rect">
                <a:avLst/>
              </a:prstGeom>
              <a:noFill/>
            </p:spPr>
            <p:txBody>
              <a:bodyPr wrap="square" rtlCol="0">
                <a:spAutoFit/>
              </a:bodyPr>
              <a:lstStyle/>
              <a:p>
                <a:r>
                  <a:rPr lang="en-US" sz="2000" dirty="0">
                    <a:solidFill>
                      <a:schemeClr val="bg1"/>
                    </a:solidFill>
                  </a:rPr>
                  <a:t>Photo from Google Earth</a:t>
                </a:r>
              </a:p>
            </p:txBody>
          </p:sp>
          <p:sp>
            <p:nvSpPr>
              <p:cNvPr id="54" name="Rectangle 53"/>
              <p:cNvSpPr/>
              <p:nvPr/>
            </p:nvSpPr>
            <p:spPr>
              <a:xfrm>
                <a:off x="6420596" y="21890163"/>
                <a:ext cx="405697" cy="299865"/>
              </a:xfrm>
              <a:prstGeom prst="rect">
                <a:avLst/>
              </a:prstGeom>
              <a:noFill/>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55" name="Rectangle 54"/>
              <p:cNvSpPr/>
              <p:nvPr/>
            </p:nvSpPr>
            <p:spPr>
              <a:xfrm>
                <a:off x="5673407" y="21936729"/>
                <a:ext cx="405697" cy="299865"/>
              </a:xfrm>
              <a:prstGeom prst="rect">
                <a:avLst/>
              </a:prstGeom>
              <a:noFill/>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56" name="Rectangle 55"/>
              <p:cNvSpPr/>
              <p:nvPr/>
            </p:nvSpPr>
            <p:spPr>
              <a:xfrm>
                <a:off x="4732189" y="21859822"/>
                <a:ext cx="405697" cy="299865"/>
              </a:xfrm>
              <a:prstGeom prst="rect">
                <a:avLst/>
              </a:prstGeom>
              <a:noFill/>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57" name="Rectangle 56"/>
              <p:cNvSpPr/>
              <p:nvPr/>
            </p:nvSpPr>
            <p:spPr>
              <a:xfrm>
                <a:off x="3649859" y="21588886"/>
                <a:ext cx="405697" cy="299865"/>
              </a:xfrm>
              <a:prstGeom prst="rect">
                <a:avLst/>
              </a:prstGeom>
              <a:noFill/>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58" name="Rectangle 57"/>
              <p:cNvSpPr/>
              <p:nvPr/>
            </p:nvSpPr>
            <p:spPr>
              <a:xfrm>
                <a:off x="7682839" y="22111708"/>
                <a:ext cx="405697" cy="299865"/>
              </a:xfrm>
              <a:prstGeom prst="rect">
                <a:avLst/>
              </a:prstGeom>
              <a:noFill/>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59" name="Rectangle 58"/>
              <p:cNvSpPr/>
              <p:nvPr/>
            </p:nvSpPr>
            <p:spPr>
              <a:xfrm>
                <a:off x="10657479" y="23093147"/>
                <a:ext cx="405697" cy="299865"/>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60" name="Rectangle 59"/>
              <p:cNvSpPr/>
              <p:nvPr/>
            </p:nvSpPr>
            <p:spPr>
              <a:xfrm>
                <a:off x="9680983" y="22928042"/>
                <a:ext cx="405697" cy="299865"/>
              </a:xfrm>
              <a:prstGeom prst="rect">
                <a:avLst/>
              </a:prstGeom>
              <a:noFill/>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61" name="Rectangle 60"/>
              <p:cNvSpPr/>
              <p:nvPr/>
            </p:nvSpPr>
            <p:spPr>
              <a:xfrm>
                <a:off x="8792682" y="22621825"/>
                <a:ext cx="405697" cy="299865"/>
              </a:xfrm>
              <a:prstGeom prst="rect">
                <a:avLst/>
              </a:prstGeom>
              <a:noFill/>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grpSp>
        <p:sp>
          <p:nvSpPr>
            <p:cNvPr id="65" name="TextBox 64"/>
            <p:cNvSpPr txBox="1"/>
            <p:nvPr/>
          </p:nvSpPr>
          <p:spPr>
            <a:xfrm>
              <a:off x="3092962" y="24633704"/>
              <a:ext cx="3206477" cy="529096"/>
            </a:xfrm>
            <a:prstGeom prst="rect">
              <a:avLst/>
            </a:prstGeom>
            <a:solidFill>
              <a:schemeClr val="bg1"/>
            </a:solidFill>
          </p:spPr>
          <p:txBody>
            <a:bodyPr wrap="square" rtlCol="0">
              <a:spAutoFit/>
            </a:bodyPr>
            <a:lstStyle/>
            <a:p>
              <a:r>
                <a:rPr lang="en-US" sz="2800" dirty="0"/>
                <a:t>       = Sampling sites</a:t>
              </a:r>
            </a:p>
          </p:txBody>
        </p:sp>
        <p:sp>
          <p:nvSpPr>
            <p:cNvPr id="66" name="Rectangle 65"/>
            <p:cNvSpPr/>
            <p:nvPr/>
          </p:nvSpPr>
          <p:spPr>
            <a:xfrm>
              <a:off x="3187598" y="24739395"/>
              <a:ext cx="426127" cy="324332"/>
            </a:xfrm>
            <a:prstGeom prst="rect">
              <a:avLst/>
            </a:prstGeom>
            <a:noFill/>
            <a:ln>
              <a:solidFill>
                <a:srgbClr val="F7964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grpSp>
      <p:pic>
        <p:nvPicPr>
          <p:cNvPr id="69" name="Picture 68"/>
          <p:cNvPicPr>
            <a:picLocks noChangeAspect="1"/>
          </p:cNvPicPr>
          <p:nvPr/>
        </p:nvPicPr>
        <p:blipFill rotWithShape="1">
          <a:blip r:embed="rId6"/>
          <a:srcRect l="16815" t="13182" r="18506" b="16977"/>
          <a:stretch/>
        </p:blipFill>
        <p:spPr>
          <a:xfrm>
            <a:off x="11438259" y="5488823"/>
            <a:ext cx="5598698" cy="5226642"/>
          </a:xfrm>
          <a:prstGeom prst="rect">
            <a:avLst/>
          </a:prstGeom>
          <a:ln>
            <a:solidFill>
              <a:schemeClr val="accent4">
                <a:lumMod val="10000"/>
              </a:schemeClr>
            </a:solidFill>
          </a:ln>
          <a:effectLst>
            <a:outerShdw blurRad="50800" dist="76200" dir="2700000" algn="tl" rotWithShape="0">
              <a:prstClr val="black">
                <a:alpha val="40000"/>
              </a:prstClr>
            </a:outerShdw>
          </a:effectLst>
        </p:spPr>
      </p:pic>
      <p:sp>
        <p:nvSpPr>
          <p:cNvPr id="46" name="TextBox 45"/>
          <p:cNvSpPr txBox="1"/>
          <p:nvPr/>
        </p:nvSpPr>
        <p:spPr>
          <a:xfrm>
            <a:off x="18597653" y="19164163"/>
            <a:ext cx="10033502" cy="1015630"/>
          </a:xfrm>
          <a:prstGeom prst="rect">
            <a:avLst/>
          </a:prstGeom>
          <a:noFill/>
        </p:spPr>
        <p:txBody>
          <a:bodyPr wrap="square" lIns="91408" tIns="45704" rIns="91408" bIns="45704" rtlCol="0">
            <a:spAutoFit/>
          </a:bodyPr>
          <a:lstStyle/>
          <a:p>
            <a:r>
              <a:rPr lang="en-US" sz="6000" cap="small" dirty="0">
                <a:solidFill>
                  <a:srgbClr val="DD9E11"/>
                </a:solidFill>
                <a:latin typeface="Minion Pro" panose="02040503050306020203" pitchFamily="18" charset="0"/>
              </a:rPr>
              <a:t>Discussion and Conclusion </a:t>
            </a:r>
          </a:p>
        </p:txBody>
      </p:sp>
      <p:sp>
        <p:nvSpPr>
          <p:cNvPr id="52" name="TextBox 51"/>
          <p:cNvSpPr txBox="1"/>
          <p:nvPr/>
        </p:nvSpPr>
        <p:spPr>
          <a:xfrm>
            <a:off x="18597653" y="28568814"/>
            <a:ext cx="12463673" cy="1015630"/>
          </a:xfrm>
          <a:prstGeom prst="rect">
            <a:avLst/>
          </a:prstGeom>
          <a:noFill/>
        </p:spPr>
        <p:txBody>
          <a:bodyPr wrap="square" lIns="91408" tIns="45704" rIns="91408" bIns="45704" rtlCol="0">
            <a:spAutoFit/>
          </a:bodyPr>
          <a:lstStyle/>
          <a:p>
            <a:r>
              <a:rPr lang="en-US" sz="6000" cap="small" dirty="0">
                <a:solidFill>
                  <a:srgbClr val="DD9E11"/>
                </a:solidFill>
                <a:latin typeface="Minion Pro" panose="02040503050306020203" pitchFamily="18" charset="0"/>
              </a:rPr>
              <a:t>Literature Cited</a:t>
            </a:r>
          </a:p>
        </p:txBody>
      </p:sp>
      <p:sp>
        <p:nvSpPr>
          <p:cNvPr id="53" name="TextBox 52"/>
          <p:cNvSpPr txBox="1"/>
          <p:nvPr/>
        </p:nvSpPr>
        <p:spPr>
          <a:xfrm>
            <a:off x="18597653" y="29698604"/>
            <a:ext cx="20657917" cy="6432530"/>
          </a:xfrm>
          <a:prstGeom prst="rect">
            <a:avLst/>
          </a:prstGeom>
          <a:noFill/>
        </p:spPr>
        <p:txBody>
          <a:bodyPr wrap="square" rtlCol="0">
            <a:spAutoFit/>
          </a:bodyPr>
          <a:lstStyle/>
          <a:p>
            <a:pPr marL="914400" indent="-914400" defTabSz="457200">
              <a:spcBef>
                <a:spcPts val="1800"/>
              </a:spcBef>
              <a:tabLst>
                <a:tab pos="0" algn="l"/>
              </a:tabLst>
            </a:pPr>
            <a:r>
              <a:rPr lang="en-US" sz="3200" dirty="0"/>
              <a:t>Clark JM, </a:t>
            </a:r>
            <a:r>
              <a:rPr lang="en-US" sz="3200" dirty="0" err="1"/>
              <a:t>Kershner</a:t>
            </a:r>
            <a:r>
              <a:rPr lang="en-US" sz="3200" dirty="0"/>
              <a:t> MW, </a:t>
            </a:r>
            <a:r>
              <a:rPr lang="en-US" sz="3200" dirty="0" err="1"/>
              <a:t>Montemarano</a:t>
            </a:r>
            <a:r>
              <a:rPr lang="en-US" sz="3200" dirty="0"/>
              <a:t> JJ. 2013. Habitat-specific effects of particle size, current velocity, water depth, and predation risk on size dependent crayfish distribution </a:t>
            </a:r>
            <a:r>
              <a:rPr lang="en-US" sz="3200" i="1" dirty="0" err="1"/>
              <a:t>Hydrobiologia</a:t>
            </a:r>
            <a:r>
              <a:rPr lang="en-US" sz="3200" dirty="0"/>
              <a:t> </a:t>
            </a:r>
            <a:r>
              <a:rPr lang="en-US" sz="3200" b="1" dirty="0"/>
              <a:t>716</a:t>
            </a:r>
            <a:r>
              <a:rPr lang="en-US" sz="3200" dirty="0"/>
              <a:t>:103-114</a:t>
            </a:r>
          </a:p>
          <a:p>
            <a:pPr marL="914400" indent="-914400" defTabSz="457200">
              <a:spcBef>
                <a:spcPts val="1800"/>
              </a:spcBef>
              <a:tabLst>
                <a:tab pos="0" algn="l"/>
              </a:tabLst>
            </a:pPr>
            <a:r>
              <a:rPr lang="en-US" sz="3200" dirty="0"/>
              <a:t>Houghton DC, </a:t>
            </a:r>
            <a:r>
              <a:rPr lang="en-US" sz="3200" dirty="0" err="1"/>
              <a:t>Dimick</a:t>
            </a:r>
            <a:r>
              <a:rPr lang="en-US" sz="3200" dirty="0"/>
              <a:t> JJ, </a:t>
            </a:r>
            <a:r>
              <a:rPr lang="en-US" sz="3200" dirty="0" err="1"/>
              <a:t>Frie</a:t>
            </a:r>
            <a:r>
              <a:rPr lang="en-US" sz="3200" dirty="0"/>
              <a:t> RV. 1998. Portable displacement of riffle-dwelling invertebrates by the introduced rusty crayfish, </a:t>
            </a:r>
            <a:r>
              <a:rPr lang="en-US" sz="3200" i="1" dirty="0" err="1"/>
              <a:t>Oroconectes</a:t>
            </a:r>
            <a:r>
              <a:rPr lang="en-US" sz="3200" i="1" dirty="0"/>
              <a:t> </a:t>
            </a:r>
            <a:r>
              <a:rPr lang="en-US" sz="3200" i="1" dirty="0" err="1"/>
              <a:t>rusticus</a:t>
            </a:r>
            <a:r>
              <a:rPr lang="en-US" sz="3200" dirty="0"/>
              <a:t> (</a:t>
            </a:r>
            <a:r>
              <a:rPr lang="en-US" sz="3200" dirty="0" err="1"/>
              <a:t>Decapoda</a:t>
            </a:r>
            <a:r>
              <a:rPr lang="en-US" sz="3200" dirty="0"/>
              <a:t>: </a:t>
            </a:r>
            <a:r>
              <a:rPr lang="en-US" sz="3200" dirty="0" err="1"/>
              <a:t>Cambridae</a:t>
            </a:r>
            <a:r>
              <a:rPr lang="en-US" sz="3200" dirty="0"/>
              <a:t>), in a north-central Wisconsin stream. </a:t>
            </a:r>
            <a:r>
              <a:rPr lang="en-US" sz="3200" i="1" dirty="0"/>
              <a:t>Great Lakes Entomologist </a:t>
            </a:r>
            <a:r>
              <a:rPr lang="en-US" sz="3200" b="1" dirty="0"/>
              <a:t>31</a:t>
            </a:r>
            <a:r>
              <a:rPr lang="en-US" sz="3200" dirty="0"/>
              <a:t>(1):13-24</a:t>
            </a:r>
          </a:p>
          <a:p>
            <a:pPr marL="914400" indent="-914400" defTabSz="457200">
              <a:spcBef>
                <a:spcPts val="1800"/>
              </a:spcBef>
              <a:tabLst>
                <a:tab pos="0" algn="l"/>
              </a:tabLst>
            </a:pPr>
            <a:r>
              <a:rPr lang="en-US" sz="3200" dirty="0"/>
              <a:t>Lodge DM, Hill AM. 1994. Factors governing species composition, population size, and productivity of cool-water crayfishes. </a:t>
            </a:r>
            <a:r>
              <a:rPr lang="en-US" sz="3200" i="1" dirty="0"/>
              <a:t>Nordic Journal of Freshwater Research </a:t>
            </a:r>
            <a:r>
              <a:rPr lang="en-US" sz="3200" b="1" dirty="0"/>
              <a:t>69</a:t>
            </a:r>
            <a:r>
              <a:rPr lang="en-US" sz="3200" dirty="0"/>
              <a:t>:111-136</a:t>
            </a:r>
          </a:p>
          <a:p>
            <a:pPr marL="914400" indent="-914400" defTabSz="457200">
              <a:spcBef>
                <a:spcPts val="1800"/>
              </a:spcBef>
              <a:tabLst>
                <a:tab pos="0" algn="l"/>
              </a:tabLst>
            </a:pPr>
            <a:r>
              <a:rPr lang="en-US" sz="3200" dirty="0"/>
              <a:t>Perkin EK, Franz H, Richardson JS, Sadler JP, </a:t>
            </a:r>
            <a:r>
              <a:rPr lang="en-US" sz="3200" dirty="0" err="1"/>
              <a:t>Wolter</a:t>
            </a:r>
            <a:r>
              <a:rPr lang="en-US" sz="3200" dirty="0"/>
              <a:t> C, </a:t>
            </a:r>
            <a:r>
              <a:rPr lang="en-US" sz="3200" dirty="0" err="1"/>
              <a:t>Tockner</a:t>
            </a:r>
            <a:r>
              <a:rPr lang="en-US" sz="3200" dirty="0"/>
              <a:t> K. 2011. The influence of artificial light on stream and riparian ecosystems: questions, challenges and perspectives. </a:t>
            </a:r>
            <a:r>
              <a:rPr lang="en-US" sz="3200" i="1" dirty="0"/>
              <a:t>Ecosphere</a:t>
            </a:r>
            <a:r>
              <a:rPr lang="en-US" sz="3200" dirty="0"/>
              <a:t> </a:t>
            </a:r>
            <a:r>
              <a:rPr lang="en-US" sz="3200" b="1" dirty="0"/>
              <a:t>2</a:t>
            </a:r>
            <a:r>
              <a:rPr lang="en-US" sz="3200" dirty="0"/>
              <a:t>(11):1-16</a:t>
            </a:r>
          </a:p>
          <a:p>
            <a:pPr marL="914400" indent="-914400" defTabSz="457200">
              <a:spcBef>
                <a:spcPts val="1800"/>
              </a:spcBef>
              <a:tabLst>
                <a:tab pos="0" algn="l"/>
              </a:tabLst>
            </a:pPr>
            <a:r>
              <a:rPr lang="en-US" sz="3200" dirty="0"/>
              <a:t>Reynolds J, </a:t>
            </a:r>
            <a:r>
              <a:rPr lang="en-US" sz="3200" dirty="0" err="1"/>
              <a:t>Souty-Grosset</a:t>
            </a:r>
            <a:r>
              <a:rPr lang="en-US" sz="3200" dirty="0"/>
              <a:t> C, Richardson A. 2013. Ecological roles of crayfish in freshwater and terrestrial habitats. </a:t>
            </a:r>
            <a:r>
              <a:rPr lang="en-US" sz="3200" i="1" dirty="0"/>
              <a:t>Freshwater</a:t>
            </a:r>
            <a:r>
              <a:rPr lang="en-US" sz="3200" dirty="0"/>
              <a:t> </a:t>
            </a:r>
            <a:r>
              <a:rPr lang="en-US" sz="3200" i="1" dirty="0"/>
              <a:t>Crayfish</a:t>
            </a:r>
            <a:r>
              <a:rPr lang="en-US" sz="3200" dirty="0"/>
              <a:t> </a:t>
            </a:r>
            <a:r>
              <a:rPr lang="en-US" sz="3200" b="1" dirty="0"/>
              <a:t>19</a:t>
            </a:r>
            <a:r>
              <a:rPr lang="en-US" sz="3200" dirty="0"/>
              <a:t>(2):197-218</a:t>
            </a:r>
            <a:endParaRPr lang="en-US" sz="3200" b="1" dirty="0">
              <a:solidFill>
                <a:srgbClr val="FF0000"/>
              </a:solidFill>
            </a:endParaRPr>
          </a:p>
        </p:txBody>
      </p:sp>
      <p:sp>
        <p:nvSpPr>
          <p:cNvPr id="62" name="TextBox 61"/>
          <p:cNvSpPr txBox="1"/>
          <p:nvPr/>
        </p:nvSpPr>
        <p:spPr>
          <a:xfrm>
            <a:off x="18597653" y="20251621"/>
            <a:ext cx="20519398" cy="8156079"/>
          </a:xfrm>
          <a:prstGeom prst="rect">
            <a:avLst/>
          </a:prstGeom>
          <a:noFill/>
        </p:spPr>
        <p:txBody>
          <a:bodyPr wrap="square" rtlCol="0">
            <a:spAutoFit/>
          </a:bodyPr>
          <a:lstStyle/>
          <a:p>
            <a:pPr>
              <a:spcAft>
                <a:spcPts val="1200"/>
              </a:spcAft>
            </a:pPr>
            <a:r>
              <a:rPr lang="en-US" sz="3600" dirty="0"/>
              <a:t>Rather than finding a difference between riffles and pools as initially hypothesized, we found that light, depth and current together were better predictors of crayfish abundance. Light intensity was the sole factor influencing crayfish numbers independently (</a:t>
            </a:r>
            <a:r>
              <a:rPr lang="en-US" sz="3600" b="1" dirty="0"/>
              <a:t>A</a:t>
            </a:r>
            <a:r>
              <a:rPr lang="en-US" sz="3600" dirty="0"/>
              <a:t>). This may be be because brighter light helps crayfish better see their prey (Perkin et al. 1994). A GLM model incorporating depth (</a:t>
            </a:r>
            <a:r>
              <a:rPr lang="en-US" sz="3600" b="1" dirty="0"/>
              <a:t>B</a:t>
            </a:r>
            <a:r>
              <a:rPr lang="en-US" sz="3600" dirty="0"/>
              <a:t>) and current velocity (</a:t>
            </a:r>
            <a:r>
              <a:rPr lang="en-US" sz="3600" b="1" dirty="0"/>
              <a:t>C</a:t>
            </a:r>
            <a:r>
              <a:rPr lang="en-US" sz="3600" dirty="0"/>
              <a:t>) showed both factors and their interaction also influenced crayfish abundance. Summarizing these effects, Little Niagara Creek crayfish appear to prefer areas of the stream that are well lit, deep and have slower current. </a:t>
            </a:r>
          </a:p>
          <a:p>
            <a:pPr>
              <a:spcAft>
                <a:spcPts val="1200"/>
              </a:spcAft>
            </a:pPr>
            <a:r>
              <a:rPr lang="en-US" sz="3600" dirty="0"/>
              <a:t>Isopods (</a:t>
            </a:r>
            <a:r>
              <a:rPr lang="en-US" sz="3600" b="1" dirty="0"/>
              <a:t>D</a:t>
            </a:r>
            <a:r>
              <a:rPr lang="en-US" sz="3600" dirty="0"/>
              <a:t>) made up the majority (53%) of the macroinvertebrate in our samples, and are likely an important prey species for Little Niagara Creek crayfish (Lodge and Hill 1994). This would explain the abundance patterns isopods showed in response to light intensity (</a:t>
            </a:r>
            <a:r>
              <a:rPr lang="en-US" sz="3600" b="1" dirty="0"/>
              <a:t>E</a:t>
            </a:r>
            <a:r>
              <a:rPr lang="en-US" sz="3600" dirty="0"/>
              <a:t>) and current velocity (</a:t>
            </a:r>
            <a:r>
              <a:rPr lang="en-US" sz="3600" b="1" dirty="0"/>
              <a:t>F</a:t>
            </a:r>
            <a:r>
              <a:rPr lang="en-US" sz="3600" dirty="0"/>
              <a:t>), each of which was the opposite of that seen in crayfish. These data suggest either that isopods were being eaten by crayfish or they were avoiding areas that crayfish preferred. </a:t>
            </a:r>
          </a:p>
          <a:p>
            <a:pPr>
              <a:spcAft>
                <a:spcPts val="1200"/>
              </a:spcAft>
            </a:pPr>
            <a:r>
              <a:rPr lang="en-US" sz="3600" dirty="0"/>
              <a:t>In conclusion, both biotic (isopod prey) abiotic factors (light, current and depth) appear to shape crayfish distribution patterns in Little Niagara Creek. Futures studies might examine how these factors vary in their importance </a:t>
            </a:r>
            <a:r>
              <a:rPr lang="en-US" sz="3600"/>
              <a:t>across seasons. </a:t>
            </a:r>
            <a:endParaRPr lang="en-US" sz="3600" dirty="0"/>
          </a:p>
        </p:txBody>
      </p:sp>
      <p:sp>
        <p:nvSpPr>
          <p:cNvPr id="70" name="TextBox 69">
            <a:extLst>
              <a:ext uri="{FF2B5EF4-FFF2-40B4-BE49-F238E27FC236}">
                <a16:creationId xmlns:a16="http://schemas.microsoft.com/office/drawing/2014/main" id="{FAF4C22A-CCEA-664B-9A88-2DCC8BADEFF1}"/>
              </a:ext>
            </a:extLst>
          </p:cNvPr>
          <p:cNvSpPr txBox="1"/>
          <p:nvPr/>
        </p:nvSpPr>
        <p:spPr>
          <a:xfrm>
            <a:off x="2736994" y="33767950"/>
            <a:ext cx="13716997" cy="2308324"/>
          </a:xfrm>
          <a:prstGeom prst="rect">
            <a:avLst/>
          </a:prstGeom>
          <a:noFill/>
        </p:spPr>
        <p:txBody>
          <a:bodyPr wrap="square" rtlCol="0">
            <a:spAutoFit/>
          </a:bodyPr>
          <a:lstStyle/>
          <a:p>
            <a:r>
              <a:rPr lang="en-US" sz="3600" dirty="0"/>
              <a:t>Each site spanned 3 m (</a:t>
            </a:r>
            <a:r>
              <a:rPr lang="en-US" sz="3600" b="1" dirty="0"/>
              <a:t>A</a:t>
            </a:r>
            <a:r>
              <a:rPr lang="en-US" sz="3600" dirty="0"/>
              <a:t>) and </a:t>
            </a:r>
            <a:r>
              <a:rPr lang="en-US" sz="3600" b="1" dirty="0"/>
              <a:t>crayfish </a:t>
            </a:r>
            <a:r>
              <a:rPr lang="en-US" sz="3600" dirty="0"/>
              <a:t>and</a:t>
            </a:r>
            <a:r>
              <a:rPr lang="en-US" sz="3600" b="1" dirty="0"/>
              <a:t> macroinvertebrates </a:t>
            </a:r>
            <a:r>
              <a:rPr lang="en-US" sz="3600" dirty="0"/>
              <a:t>were collected with a kick net (</a:t>
            </a:r>
            <a:r>
              <a:rPr lang="en-US" sz="3600" b="1" dirty="0"/>
              <a:t>B</a:t>
            </a:r>
            <a:r>
              <a:rPr lang="en-US" sz="3600" dirty="0"/>
              <a:t>) for for 15 min. A Marsh-</a:t>
            </a:r>
            <a:r>
              <a:rPr lang="en-US" sz="3600" dirty="0" err="1"/>
              <a:t>McBirney</a:t>
            </a:r>
            <a:r>
              <a:rPr lang="en-US" sz="3600" dirty="0"/>
              <a:t> current velocity probe (</a:t>
            </a:r>
            <a:r>
              <a:rPr lang="en-US" sz="3600" b="1" dirty="0"/>
              <a:t>C</a:t>
            </a:r>
            <a:r>
              <a:rPr lang="en-US" sz="3600" dirty="0"/>
              <a:t>) measured </a:t>
            </a:r>
            <a:r>
              <a:rPr lang="en-US" sz="3600" b="1" dirty="0"/>
              <a:t>stream current </a:t>
            </a:r>
            <a:r>
              <a:rPr lang="en-US" sz="3600" dirty="0"/>
              <a:t>and a </a:t>
            </a:r>
            <a:r>
              <a:rPr lang="en-US" sz="3600" dirty="0" err="1"/>
              <a:t>Licor</a:t>
            </a:r>
            <a:r>
              <a:rPr lang="en-US" sz="3600" dirty="0"/>
              <a:t> quantum sensor measured </a:t>
            </a:r>
            <a:r>
              <a:rPr lang="en-US" sz="3600" b="1" dirty="0"/>
              <a:t>light intensity </a:t>
            </a:r>
            <a:r>
              <a:rPr lang="en-US" sz="3600" dirty="0"/>
              <a:t>(</a:t>
            </a:r>
            <a:r>
              <a:rPr lang="en-US" sz="3600" b="1" dirty="0"/>
              <a:t>D</a:t>
            </a:r>
            <a:r>
              <a:rPr lang="en-US" sz="3600" dirty="0"/>
              <a:t>).</a:t>
            </a:r>
          </a:p>
        </p:txBody>
      </p:sp>
      <p:grpSp>
        <p:nvGrpSpPr>
          <p:cNvPr id="31" name="Group 30">
            <a:extLst>
              <a:ext uri="{FF2B5EF4-FFF2-40B4-BE49-F238E27FC236}">
                <a16:creationId xmlns:a16="http://schemas.microsoft.com/office/drawing/2014/main" id="{FF1396B6-E99A-B24E-ABB1-1C54E1D38FE6}"/>
              </a:ext>
            </a:extLst>
          </p:cNvPr>
          <p:cNvGrpSpPr/>
          <p:nvPr/>
        </p:nvGrpSpPr>
        <p:grpSpPr>
          <a:xfrm>
            <a:off x="2913080" y="23023589"/>
            <a:ext cx="13351176" cy="10598981"/>
            <a:chOff x="2695254" y="24409199"/>
            <a:chExt cx="13351176" cy="10598981"/>
          </a:xfrm>
        </p:grpSpPr>
        <p:grpSp>
          <p:nvGrpSpPr>
            <p:cNvPr id="20" name="Group 19">
              <a:extLst>
                <a:ext uri="{FF2B5EF4-FFF2-40B4-BE49-F238E27FC236}">
                  <a16:creationId xmlns:a16="http://schemas.microsoft.com/office/drawing/2014/main" id="{E978BEA2-CCBF-2C46-84E1-87CC52805A27}"/>
                </a:ext>
              </a:extLst>
            </p:cNvPr>
            <p:cNvGrpSpPr/>
            <p:nvPr/>
          </p:nvGrpSpPr>
          <p:grpSpPr>
            <a:xfrm>
              <a:off x="2695254" y="24409199"/>
              <a:ext cx="8140426" cy="5200433"/>
              <a:chOff x="2553262" y="29414417"/>
              <a:chExt cx="8140426" cy="5200433"/>
            </a:xfrm>
          </p:grpSpPr>
          <p:pic>
            <p:nvPicPr>
              <p:cNvPr id="19" name="Picture 18" descr="IMG_5295.JPG"/>
              <p:cNvPicPr>
                <a:picLocks noChangeAspect="1"/>
              </p:cNvPicPr>
              <p:nvPr/>
            </p:nvPicPr>
            <p:blipFill rotWithShape="1">
              <a:blip r:embed="rId7" cstate="print">
                <a:extLst>
                  <a:ext uri="{28A0092B-C50C-407E-A947-70E740481C1C}">
                    <a14:useLocalDpi xmlns:a14="http://schemas.microsoft.com/office/drawing/2010/main" val="0"/>
                  </a:ext>
                </a:extLst>
              </a:blip>
              <a:srcRect t="13022" r="14571" b="15158"/>
              <a:stretch/>
            </p:blipFill>
            <p:spPr>
              <a:xfrm>
                <a:off x="2553262" y="29414417"/>
                <a:ext cx="8140426" cy="5200433"/>
              </a:xfrm>
              <a:prstGeom prst="rect">
                <a:avLst/>
              </a:prstGeom>
            </p:spPr>
          </p:pic>
          <p:cxnSp>
            <p:nvCxnSpPr>
              <p:cNvPr id="17" name="Straight Connector 16"/>
              <p:cNvCxnSpPr>
                <a:cxnSpLocks/>
              </p:cNvCxnSpPr>
              <p:nvPr/>
            </p:nvCxnSpPr>
            <p:spPr>
              <a:xfrm>
                <a:off x="3653609" y="31566824"/>
                <a:ext cx="6102018" cy="1901974"/>
              </a:xfrm>
              <a:prstGeom prst="line">
                <a:avLst/>
              </a:prstGeom>
              <a:ln w="57150" cmpd="sng">
                <a:solidFill>
                  <a:srgbClr val="FFFFFF"/>
                </a:solidFill>
                <a:prstDash val="dash"/>
                <a:headEnd type="arrow" w="med" len="med"/>
                <a:tailEnd type="arrow" w="med" len="med"/>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rot="922545">
                <a:off x="5296364" y="31806692"/>
                <a:ext cx="3886902" cy="920004"/>
              </a:xfrm>
              <a:prstGeom prst="rect">
                <a:avLst/>
              </a:prstGeom>
              <a:noFill/>
            </p:spPr>
            <p:txBody>
              <a:bodyPr wrap="square" rtlCol="0">
                <a:spAutoFit/>
              </a:bodyPr>
              <a:lstStyle/>
              <a:p>
                <a:r>
                  <a:rPr lang="en-US" sz="5000" dirty="0">
                    <a:solidFill>
                      <a:schemeClr val="bg1"/>
                    </a:solidFill>
                  </a:rPr>
                  <a:t>3 meters</a:t>
                </a:r>
              </a:p>
            </p:txBody>
          </p:sp>
        </p:grpSp>
        <p:pic>
          <p:nvPicPr>
            <p:cNvPr id="5" name="Picture 4">
              <a:extLst>
                <a:ext uri="{FF2B5EF4-FFF2-40B4-BE49-F238E27FC236}">
                  <a16:creationId xmlns:a16="http://schemas.microsoft.com/office/drawing/2014/main" id="{8D9157FE-D805-994F-914C-3ED071CC2C01}"/>
                </a:ext>
              </a:extLst>
            </p:cNvPr>
            <p:cNvPicPr>
              <a:picLocks noChangeAspect="1"/>
            </p:cNvPicPr>
            <p:nvPr/>
          </p:nvPicPr>
          <p:blipFill rotWithShape="1">
            <a:blip r:embed="rId8"/>
            <a:srcRect t="11025" b="20144"/>
            <a:stretch/>
          </p:blipFill>
          <p:spPr>
            <a:xfrm>
              <a:off x="11107041" y="24420617"/>
              <a:ext cx="4939389" cy="5200433"/>
            </a:xfrm>
            <a:prstGeom prst="rect">
              <a:avLst/>
            </a:prstGeom>
          </p:spPr>
        </p:pic>
        <p:sp>
          <p:nvSpPr>
            <p:cNvPr id="44" name="TextBox 43"/>
            <p:cNvSpPr txBox="1"/>
            <p:nvPr/>
          </p:nvSpPr>
          <p:spPr>
            <a:xfrm>
              <a:off x="11348705" y="24484903"/>
              <a:ext cx="1126975" cy="1246495"/>
            </a:xfrm>
            <a:prstGeom prst="rect">
              <a:avLst/>
            </a:prstGeom>
            <a:noFill/>
            <a:effectLst>
              <a:outerShdw blurRad="50800" dist="76200" dir="2700000" algn="tl" rotWithShape="0">
                <a:prstClr val="black">
                  <a:alpha val="40000"/>
                </a:prstClr>
              </a:outerShdw>
            </a:effectLst>
          </p:spPr>
          <p:txBody>
            <a:bodyPr wrap="square" rtlCol="0">
              <a:spAutoFit/>
            </a:bodyPr>
            <a:lstStyle/>
            <a:p>
              <a:pPr algn="ctr"/>
              <a:r>
                <a:rPr lang="en-US" dirty="0">
                  <a:solidFill>
                    <a:schemeClr val="bg1"/>
                  </a:solidFill>
                </a:rPr>
                <a:t>C.</a:t>
              </a:r>
            </a:p>
          </p:txBody>
        </p:sp>
        <p:pic>
          <p:nvPicPr>
            <p:cNvPr id="10" name="Picture 9">
              <a:extLst>
                <a:ext uri="{FF2B5EF4-FFF2-40B4-BE49-F238E27FC236}">
                  <a16:creationId xmlns:a16="http://schemas.microsoft.com/office/drawing/2014/main" id="{0837571D-6081-154B-9EE3-90BA4100C816}"/>
                </a:ext>
              </a:extLst>
            </p:cNvPr>
            <p:cNvPicPr>
              <a:picLocks noChangeAspect="1"/>
            </p:cNvPicPr>
            <p:nvPr/>
          </p:nvPicPr>
          <p:blipFill rotWithShape="1">
            <a:blip r:embed="rId9"/>
            <a:srcRect r="3501"/>
            <a:stretch/>
          </p:blipFill>
          <p:spPr>
            <a:xfrm>
              <a:off x="11084739" y="29866461"/>
              <a:ext cx="4961691" cy="5141719"/>
            </a:xfrm>
            <a:prstGeom prst="rect">
              <a:avLst/>
            </a:prstGeom>
          </p:spPr>
        </p:pic>
        <p:pic>
          <p:nvPicPr>
            <p:cNvPr id="24" name="Picture 23">
              <a:extLst>
                <a:ext uri="{FF2B5EF4-FFF2-40B4-BE49-F238E27FC236}">
                  <a16:creationId xmlns:a16="http://schemas.microsoft.com/office/drawing/2014/main" id="{56690D12-C6B9-984F-B037-ABF6E7AD9411}"/>
                </a:ext>
              </a:extLst>
            </p:cNvPr>
            <p:cNvPicPr>
              <a:picLocks noChangeAspect="1"/>
            </p:cNvPicPr>
            <p:nvPr/>
          </p:nvPicPr>
          <p:blipFill rotWithShape="1">
            <a:blip r:embed="rId10"/>
            <a:srcRect t="3574" b="12096"/>
            <a:stretch/>
          </p:blipFill>
          <p:spPr>
            <a:xfrm>
              <a:off x="2700726" y="29852983"/>
              <a:ext cx="8156476" cy="5155197"/>
            </a:xfrm>
            <a:prstGeom prst="rect">
              <a:avLst/>
            </a:prstGeom>
          </p:spPr>
        </p:pic>
        <p:sp>
          <p:nvSpPr>
            <p:cNvPr id="4" name="TextBox 3"/>
            <p:cNvSpPr txBox="1"/>
            <p:nvPr/>
          </p:nvSpPr>
          <p:spPr>
            <a:xfrm>
              <a:off x="2948410" y="24484903"/>
              <a:ext cx="1064870" cy="1270405"/>
            </a:xfrm>
            <a:prstGeom prst="rect">
              <a:avLst/>
            </a:prstGeom>
            <a:noFill/>
            <a:effectLst>
              <a:outerShdw blurRad="50800" dist="76200" dir="2700000" algn="tl" rotWithShape="0">
                <a:prstClr val="black">
                  <a:alpha val="40000"/>
                </a:prstClr>
              </a:outerShdw>
            </a:effectLst>
          </p:spPr>
          <p:txBody>
            <a:bodyPr wrap="square" rtlCol="0">
              <a:spAutoFit/>
            </a:bodyPr>
            <a:lstStyle/>
            <a:p>
              <a:pPr algn="ctr"/>
              <a:r>
                <a:rPr lang="en-US" dirty="0">
                  <a:solidFill>
                    <a:schemeClr val="bg1"/>
                  </a:solidFill>
                </a:rPr>
                <a:t>A.</a:t>
              </a:r>
            </a:p>
          </p:txBody>
        </p:sp>
        <p:sp>
          <p:nvSpPr>
            <p:cNvPr id="50" name="TextBox 49"/>
            <p:cNvSpPr txBox="1"/>
            <p:nvPr/>
          </p:nvSpPr>
          <p:spPr>
            <a:xfrm>
              <a:off x="2817204" y="29951188"/>
              <a:ext cx="1298094" cy="1246495"/>
            </a:xfrm>
            <a:prstGeom prst="rect">
              <a:avLst/>
            </a:prstGeom>
            <a:noFill/>
            <a:effectLst>
              <a:outerShdw blurRad="50800" dist="76200" dir="2700000" algn="tl" rotWithShape="0">
                <a:prstClr val="black">
                  <a:alpha val="40000"/>
                </a:prstClr>
              </a:outerShdw>
            </a:effectLst>
          </p:spPr>
          <p:txBody>
            <a:bodyPr wrap="square" rtlCol="0">
              <a:spAutoFit/>
            </a:bodyPr>
            <a:lstStyle/>
            <a:p>
              <a:pPr algn="ctr"/>
              <a:r>
                <a:rPr lang="en-US" dirty="0">
                  <a:solidFill>
                    <a:schemeClr val="bg1"/>
                  </a:solidFill>
                </a:rPr>
                <a:t>B.</a:t>
              </a:r>
            </a:p>
          </p:txBody>
        </p:sp>
        <p:sp>
          <p:nvSpPr>
            <p:cNvPr id="71" name="TextBox 70">
              <a:extLst>
                <a:ext uri="{FF2B5EF4-FFF2-40B4-BE49-F238E27FC236}">
                  <a16:creationId xmlns:a16="http://schemas.microsoft.com/office/drawing/2014/main" id="{C97DE1F7-7096-7D4C-84FF-3EB0CCB50E6B}"/>
                </a:ext>
              </a:extLst>
            </p:cNvPr>
            <p:cNvSpPr txBox="1"/>
            <p:nvPr/>
          </p:nvSpPr>
          <p:spPr>
            <a:xfrm>
              <a:off x="11149731" y="29951188"/>
              <a:ext cx="1298094" cy="1246495"/>
            </a:xfrm>
            <a:prstGeom prst="rect">
              <a:avLst/>
            </a:prstGeom>
            <a:noFill/>
            <a:effectLst>
              <a:outerShdw blurRad="50800" dist="76200" dir="2700000" algn="tl" rotWithShape="0">
                <a:prstClr val="black">
                  <a:alpha val="40000"/>
                </a:prstClr>
              </a:outerShdw>
            </a:effectLst>
          </p:spPr>
          <p:txBody>
            <a:bodyPr wrap="square" rtlCol="0">
              <a:spAutoFit/>
            </a:bodyPr>
            <a:lstStyle/>
            <a:p>
              <a:pPr algn="ctr"/>
              <a:r>
                <a:rPr lang="en-US" dirty="0">
                  <a:solidFill>
                    <a:schemeClr val="bg1"/>
                  </a:solidFill>
                </a:rPr>
                <a:t>D.</a:t>
              </a:r>
            </a:p>
          </p:txBody>
        </p:sp>
        <p:sp>
          <p:nvSpPr>
            <p:cNvPr id="29" name="Rectangle 28">
              <a:extLst>
                <a:ext uri="{FF2B5EF4-FFF2-40B4-BE49-F238E27FC236}">
                  <a16:creationId xmlns:a16="http://schemas.microsoft.com/office/drawing/2014/main" id="{07A1F1C5-6D2B-CC44-B84A-4D186631D411}"/>
                </a:ext>
              </a:extLst>
            </p:cNvPr>
            <p:cNvSpPr/>
            <p:nvPr/>
          </p:nvSpPr>
          <p:spPr>
            <a:xfrm>
              <a:off x="7402021" y="34484504"/>
              <a:ext cx="3307380" cy="400110"/>
            </a:xfrm>
            <a:prstGeom prst="rect">
              <a:avLst/>
            </a:prstGeom>
          </p:spPr>
          <p:txBody>
            <a:bodyPr wrap="none">
              <a:spAutoFit/>
            </a:bodyPr>
            <a:lstStyle/>
            <a:p>
              <a:r>
                <a:rPr lang="en-US" sz="2000" dirty="0">
                  <a:solidFill>
                    <a:schemeClr val="bg1"/>
                  </a:solidFill>
                </a:rPr>
                <a:t>https://</a:t>
              </a:r>
              <a:r>
                <a:rPr lang="en-US" sz="2000" dirty="0" err="1">
                  <a:solidFill>
                    <a:schemeClr val="bg1"/>
                  </a:solidFill>
                </a:rPr>
                <a:t>goo.gl</a:t>
              </a:r>
              <a:r>
                <a:rPr lang="en-US" sz="2000" dirty="0">
                  <a:solidFill>
                    <a:schemeClr val="bg1"/>
                  </a:solidFill>
                </a:rPr>
                <a:t>/images/U5d6uj</a:t>
              </a:r>
            </a:p>
          </p:txBody>
        </p:sp>
      </p:grpSp>
      <p:pic>
        <p:nvPicPr>
          <p:cNvPr id="22" name="Picture 21">
            <a:extLst>
              <a:ext uri="{FF2B5EF4-FFF2-40B4-BE49-F238E27FC236}">
                <a16:creationId xmlns:a16="http://schemas.microsoft.com/office/drawing/2014/main" id="{875453D3-B4DD-8A48-AE0F-5D27417E1F82}"/>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6251" t="5560" r="15080" b="4578"/>
          <a:stretch/>
        </p:blipFill>
        <p:spPr>
          <a:xfrm>
            <a:off x="22579715" y="13992940"/>
            <a:ext cx="3794488" cy="3862085"/>
          </a:xfrm>
          <a:prstGeom prst="rect">
            <a:avLst/>
          </a:prstGeom>
          <a:ln>
            <a:solidFill>
              <a:schemeClr val="tx1"/>
            </a:solidFill>
          </a:ln>
        </p:spPr>
      </p:pic>
      <p:graphicFrame>
        <p:nvGraphicFramePr>
          <p:cNvPr id="64" name="Chart 63">
            <a:extLst>
              <a:ext uri="{FF2B5EF4-FFF2-40B4-BE49-F238E27FC236}">
                <a16:creationId xmlns:a16="http://schemas.microsoft.com/office/drawing/2014/main" id="{DBDCC693-CE92-0C44-9D49-EBDE2B7F9DA5}"/>
              </a:ext>
            </a:extLst>
          </p:cNvPr>
          <p:cNvGraphicFramePr>
            <a:graphicFrameLocks/>
          </p:cNvGraphicFramePr>
          <p:nvPr>
            <p:extLst>
              <p:ext uri="{D42A27DB-BD31-4B8C-83A1-F6EECF244321}">
                <p14:modId xmlns:p14="http://schemas.microsoft.com/office/powerpoint/2010/main" val="1030649090"/>
              </p:ext>
            </p:extLst>
          </p:nvPr>
        </p:nvGraphicFramePr>
        <p:xfrm>
          <a:off x="27669640" y="8097001"/>
          <a:ext cx="6126015" cy="5108270"/>
        </p:xfrm>
        <a:graphic>
          <a:graphicData uri="http://schemas.openxmlformats.org/drawingml/2006/chart">
            <c:chart xmlns:c="http://schemas.openxmlformats.org/drawingml/2006/chart" xmlns:r="http://schemas.openxmlformats.org/officeDocument/2006/relationships" r:id="rId12"/>
          </a:graphicData>
        </a:graphic>
      </p:graphicFrame>
      <p:sp>
        <p:nvSpPr>
          <p:cNvPr id="23" name="TextBox 22">
            <a:extLst>
              <a:ext uri="{FF2B5EF4-FFF2-40B4-BE49-F238E27FC236}">
                <a16:creationId xmlns:a16="http://schemas.microsoft.com/office/drawing/2014/main" id="{DE92A7E3-EC71-0349-92F3-95D153EE21D7}"/>
              </a:ext>
            </a:extLst>
          </p:cNvPr>
          <p:cNvSpPr txBox="1"/>
          <p:nvPr/>
        </p:nvSpPr>
        <p:spPr>
          <a:xfrm>
            <a:off x="30499963" y="8925702"/>
            <a:ext cx="1408360" cy="830997"/>
          </a:xfrm>
          <a:prstGeom prst="rect">
            <a:avLst/>
          </a:prstGeom>
          <a:noFill/>
        </p:spPr>
        <p:txBody>
          <a:bodyPr wrap="square" rtlCol="0">
            <a:spAutoFit/>
          </a:bodyPr>
          <a:lstStyle/>
          <a:p>
            <a:r>
              <a:rPr lang="en-US" sz="2400" dirty="0"/>
              <a:t>r</a:t>
            </a:r>
            <a:r>
              <a:rPr lang="en-US" sz="2400" baseline="30000" dirty="0"/>
              <a:t>2</a:t>
            </a:r>
            <a:r>
              <a:rPr lang="en-US" sz="2400" dirty="0"/>
              <a:t> = 0.28</a:t>
            </a:r>
          </a:p>
          <a:p>
            <a:r>
              <a:rPr lang="en-US" sz="2400" dirty="0"/>
              <a:t>p = 0.004</a:t>
            </a:r>
          </a:p>
        </p:txBody>
      </p:sp>
      <p:sp>
        <p:nvSpPr>
          <p:cNvPr id="68" name="TextBox 67">
            <a:extLst>
              <a:ext uri="{FF2B5EF4-FFF2-40B4-BE49-F238E27FC236}">
                <a16:creationId xmlns:a16="http://schemas.microsoft.com/office/drawing/2014/main" id="{E44658D9-C453-E74F-9F91-3DEAA604266E}"/>
              </a:ext>
            </a:extLst>
          </p:cNvPr>
          <p:cNvSpPr txBox="1"/>
          <p:nvPr/>
        </p:nvSpPr>
        <p:spPr>
          <a:xfrm>
            <a:off x="35898476" y="9037562"/>
            <a:ext cx="1306692" cy="830997"/>
          </a:xfrm>
          <a:prstGeom prst="rect">
            <a:avLst/>
          </a:prstGeom>
          <a:noFill/>
        </p:spPr>
        <p:txBody>
          <a:bodyPr wrap="square" rtlCol="0">
            <a:spAutoFit/>
          </a:bodyPr>
          <a:lstStyle/>
          <a:p>
            <a:r>
              <a:rPr lang="en-US" sz="2400" dirty="0"/>
              <a:t>r</a:t>
            </a:r>
            <a:r>
              <a:rPr lang="en-US" sz="2400" baseline="30000" dirty="0"/>
              <a:t>2</a:t>
            </a:r>
            <a:r>
              <a:rPr lang="en-US" sz="2400" dirty="0"/>
              <a:t> = 0.13</a:t>
            </a:r>
          </a:p>
          <a:p>
            <a:r>
              <a:rPr lang="en-US" sz="2400" dirty="0"/>
              <a:t>p = 0.03</a:t>
            </a:r>
          </a:p>
        </p:txBody>
      </p:sp>
      <p:sp>
        <p:nvSpPr>
          <p:cNvPr id="72" name="TextBox 71">
            <a:extLst>
              <a:ext uri="{FF2B5EF4-FFF2-40B4-BE49-F238E27FC236}">
                <a16:creationId xmlns:a16="http://schemas.microsoft.com/office/drawing/2014/main" id="{C0294760-96E9-3241-9E65-F7B2013A1857}"/>
              </a:ext>
            </a:extLst>
          </p:cNvPr>
          <p:cNvSpPr txBox="1"/>
          <p:nvPr/>
        </p:nvSpPr>
        <p:spPr>
          <a:xfrm>
            <a:off x="24701876" y="10269843"/>
            <a:ext cx="1675333" cy="830997"/>
          </a:xfrm>
          <a:prstGeom prst="rect">
            <a:avLst/>
          </a:prstGeom>
          <a:noFill/>
        </p:spPr>
        <p:txBody>
          <a:bodyPr wrap="square" rtlCol="0">
            <a:spAutoFit/>
          </a:bodyPr>
          <a:lstStyle/>
          <a:p>
            <a:r>
              <a:rPr lang="en-US" sz="2400" dirty="0"/>
              <a:t>r</a:t>
            </a:r>
            <a:r>
              <a:rPr lang="en-US" sz="2400" baseline="30000" dirty="0"/>
              <a:t>2</a:t>
            </a:r>
            <a:r>
              <a:rPr lang="en-US" sz="2400" dirty="0"/>
              <a:t> = 0.58</a:t>
            </a:r>
          </a:p>
          <a:p>
            <a:r>
              <a:rPr lang="en-US" sz="2400" dirty="0"/>
              <a:t>p = 0.009</a:t>
            </a:r>
          </a:p>
        </p:txBody>
      </p:sp>
      <p:graphicFrame>
        <p:nvGraphicFramePr>
          <p:cNvPr id="75" name="Chart 74">
            <a:extLst>
              <a:ext uri="{FF2B5EF4-FFF2-40B4-BE49-F238E27FC236}">
                <a16:creationId xmlns:a16="http://schemas.microsoft.com/office/drawing/2014/main" id="{174E415F-5459-0346-98A6-43732D1BCEA6}"/>
              </a:ext>
            </a:extLst>
          </p:cNvPr>
          <p:cNvGraphicFramePr>
            <a:graphicFrameLocks/>
          </p:cNvGraphicFramePr>
          <p:nvPr>
            <p:extLst>
              <p:ext uri="{D42A27DB-BD31-4B8C-83A1-F6EECF244321}">
                <p14:modId xmlns:p14="http://schemas.microsoft.com/office/powerpoint/2010/main" val="244751944"/>
              </p:ext>
            </p:extLst>
          </p:nvPr>
        </p:nvGraphicFramePr>
        <p:xfrm>
          <a:off x="33463987" y="8112716"/>
          <a:ext cx="6126015" cy="5097210"/>
        </p:xfrm>
        <a:graphic>
          <a:graphicData uri="http://schemas.openxmlformats.org/drawingml/2006/chart">
            <c:chart xmlns:c="http://schemas.openxmlformats.org/drawingml/2006/chart" xmlns:r="http://schemas.openxmlformats.org/officeDocument/2006/relationships" r:id="rId13"/>
          </a:graphicData>
        </a:graphic>
      </p:graphicFrame>
      <p:graphicFrame>
        <p:nvGraphicFramePr>
          <p:cNvPr id="76" name="Chart 75">
            <a:extLst>
              <a:ext uri="{FF2B5EF4-FFF2-40B4-BE49-F238E27FC236}">
                <a16:creationId xmlns:a16="http://schemas.microsoft.com/office/drawing/2014/main" id="{00000000-0008-0000-0000-000006000000}"/>
              </a:ext>
            </a:extLst>
          </p:cNvPr>
          <p:cNvGraphicFramePr>
            <a:graphicFrameLocks/>
          </p:cNvGraphicFramePr>
          <p:nvPr>
            <p:extLst>
              <p:ext uri="{D42A27DB-BD31-4B8C-83A1-F6EECF244321}">
                <p14:modId xmlns:p14="http://schemas.microsoft.com/office/powerpoint/2010/main" val="3682889756"/>
              </p:ext>
            </p:extLst>
          </p:nvPr>
        </p:nvGraphicFramePr>
        <p:xfrm>
          <a:off x="18916462" y="7644799"/>
          <a:ext cx="7886797" cy="5087302"/>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78" name="Chart 77">
            <a:extLst>
              <a:ext uri="{FF2B5EF4-FFF2-40B4-BE49-F238E27FC236}">
                <a16:creationId xmlns:a16="http://schemas.microsoft.com/office/drawing/2014/main" id="{00000000-0008-0000-0000-000004000000}"/>
              </a:ext>
            </a:extLst>
          </p:cNvPr>
          <p:cNvGraphicFramePr>
            <a:graphicFrameLocks/>
          </p:cNvGraphicFramePr>
          <p:nvPr>
            <p:extLst>
              <p:ext uri="{D42A27DB-BD31-4B8C-83A1-F6EECF244321}">
                <p14:modId xmlns:p14="http://schemas.microsoft.com/office/powerpoint/2010/main" val="529251126"/>
              </p:ext>
            </p:extLst>
          </p:nvPr>
        </p:nvGraphicFramePr>
        <p:xfrm>
          <a:off x="27213259" y="13587925"/>
          <a:ext cx="6500207" cy="4685546"/>
        </p:xfrm>
        <a:graphic>
          <a:graphicData uri="http://schemas.openxmlformats.org/drawingml/2006/chart">
            <c:chart xmlns:c="http://schemas.openxmlformats.org/drawingml/2006/chart" xmlns:r="http://schemas.openxmlformats.org/officeDocument/2006/relationships" r:id="rId15"/>
          </a:graphicData>
        </a:graphic>
      </p:graphicFrame>
      <p:sp>
        <p:nvSpPr>
          <p:cNvPr id="79" name="TextBox 78">
            <a:extLst>
              <a:ext uri="{FF2B5EF4-FFF2-40B4-BE49-F238E27FC236}">
                <a16:creationId xmlns:a16="http://schemas.microsoft.com/office/drawing/2014/main" id="{8B4AFDE5-7FDE-C843-AD62-ADFA259BAB42}"/>
              </a:ext>
            </a:extLst>
          </p:cNvPr>
          <p:cNvSpPr txBox="1"/>
          <p:nvPr/>
        </p:nvSpPr>
        <p:spPr>
          <a:xfrm>
            <a:off x="28926612" y="16929685"/>
            <a:ext cx="3102600" cy="461665"/>
          </a:xfrm>
          <a:prstGeom prst="rect">
            <a:avLst/>
          </a:prstGeom>
          <a:noFill/>
        </p:spPr>
        <p:txBody>
          <a:bodyPr wrap="square" rtlCol="0">
            <a:spAutoFit/>
          </a:bodyPr>
          <a:lstStyle/>
          <a:p>
            <a:r>
              <a:rPr lang="en-US" sz="2400" dirty="0"/>
              <a:t>r</a:t>
            </a:r>
            <a:r>
              <a:rPr lang="en-US" sz="2400" baseline="30000" dirty="0"/>
              <a:t>2</a:t>
            </a:r>
            <a:r>
              <a:rPr lang="en-US" sz="2400" dirty="0"/>
              <a:t> = 0.15, p = 0.001</a:t>
            </a:r>
          </a:p>
        </p:txBody>
      </p:sp>
      <p:graphicFrame>
        <p:nvGraphicFramePr>
          <p:cNvPr id="80" name="Chart 79">
            <a:extLst>
              <a:ext uri="{FF2B5EF4-FFF2-40B4-BE49-F238E27FC236}">
                <a16:creationId xmlns:a16="http://schemas.microsoft.com/office/drawing/2014/main" id="{D426EFE9-09ED-8B40-8400-FE988881A5B6}"/>
              </a:ext>
            </a:extLst>
          </p:cNvPr>
          <p:cNvGraphicFramePr>
            <a:graphicFrameLocks/>
          </p:cNvGraphicFramePr>
          <p:nvPr>
            <p:extLst>
              <p:ext uri="{D42A27DB-BD31-4B8C-83A1-F6EECF244321}">
                <p14:modId xmlns:p14="http://schemas.microsoft.com/office/powerpoint/2010/main" val="2895359931"/>
              </p:ext>
            </p:extLst>
          </p:nvPr>
        </p:nvGraphicFramePr>
        <p:xfrm>
          <a:off x="33171614" y="13736475"/>
          <a:ext cx="6500207" cy="4526235"/>
        </p:xfrm>
        <a:graphic>
          <a:graphicData uri="http://schemas.openxmlformats.org/drawingml/2006/chart">
            <c:chart xmlns:c="http://schemas.openxmlformats.org/drawingml/2006/chart" xmlns:r="http://schemas.openxmlformats.org/officeDocument/2006/relationships" r:id="rId16"/>
          </a:graphicData>
        </a:graphic>
      </p:graphicFrame>
      <p:sp>
        <p:nvSpPr>
          <p:cNvPr id="26" name="TextBox 25">
            <a:extLst>
              <a:ext uri="{FF2B5EF4-FFF2-40B4-BE49-F238E27FC236}">
                <a16:creationId xmlns:a16="http://schemas.microsoft.com/office/drawing/2014/main" id="{FAF94B36-C75D-B645-81F0-4320CA31C262}"/>
              </a:ext>
            </a:extLst>
          </p:cNvPr>
          <p:cNvSpPr txBox="1"/>
          <p:nvPr/>
        </p:nvSpPr>
        <p:spPr>
          <a:xfrm rot="16200000">
            <a:off x="25936818" y="15630934"/>
            <a:ext cx="2872902" cy="523220"/>
          </a:xfrm>
          <a:prstGeom prst="rect">
            <a:avLst/>
          </a:prstGeom>
          <a:noFill/>
        </p:spPr>
        <p:txBody>
          <a:bodyPr wrap="none" rtlCol="0">
            <a:spAutoFit/>
          </a:bodyPr>
          <a:lstStyle/>
          <a:p>
            <a:r>
              <a:rPr lang="en-US" sz="2800" dirty="0"/>
              <a:t>Isopod abundance</a:t>
            </a:r>
          </a:p>
        </p:txBody>
      </p:sp>
      <p:sp>
        <p:nvSpPr>
          <p:cNvPr id="81" name="TextBox 80">
            <a:extLst>
              <a:ext uri="{FF2B5EF4-FFF2-40B4-BE49-F238E27FC236}">
                <a16:creationId xmlns:a16="http://schemas.microsoft.com/office/drawing/2014/main" id="{06DC65D5-14F8-F843-BC20-632F030AD92F}"/>
              </a:ext>
            </a:extLst>
          </p:cNvPr>
          <p:cNvSpPr txBox="1"/>
          <p:nvPr/>
        </p:nvSpPr>
        <p:spPr>
          <a:xfrm>
            <a:off x="37444923" y="14356276"/>
            <a:ext cx="1389001" cy="830997"/>
          </a:xfrm>
          <a:prstGeom prst="rect">
            <a:avLst/>
          </a:prstGeom>
          <a:noFill/>
        </p:spPr>
        <p:txBody>
          <a:bodyPr wrap="square" rtlCol="0">
            <a:spAutoFit/>
          </a:bodyPr>
          <a:lstStyle/>
          <a:p>
            <a:r>
              <a:rPr lang="en-US" sz="2400" dirty="0"/>
              <a:t>r</a:t>
            </a:r>
            <a:r>
              <a:rPr lang="en-US" sz="2400" baseline="30000" dirty="0"/>
              <a:t>2</a:t>
            </a:r>
            <a:r>
              <a:rPr lang="en-US" sz="2400" dirty="0"/>
              <a:t> = 0.40</a:t>
            </a:r>
          </a:p>
          <a:p>
            <a:r>
              <a:rPr lang="en-US" sz="2400" dirty="0"/>
              <a:t>p &lt; 0.001</a:t>
            </a:r>
          </a:p>
        </p:txBody>
      </p:sp>
      <p:sp>
        <p:nvSpPr>
          <p:cNvPr id="82" name="TextBox 81">
            <a:extLst>
              <a:ext uri="{FF2B5EF4-FFF2-40B4-BE49-F238E27FC236}">
                <a16:creationId xmlns:a16="http://schemas.microsoft.com/office/drawing/2014/main" id="{D32DF9ED-B3AF-9C46-86D2-3C2FAA849829}"/>
              </a:ext>
            </a:extLst>
          </p:cNvPr>
          <p:cNvSpPr txBox="1"/>
          <p:nvPr/>
        </p:nvSpPr>
        <p:spPr>
          <a:xfrm>
            <a:off x="20921420" y="12607818"/>
            <a:ext cx="4441344" cy="523220"/>
          </a:xfrm>
          <a:prstGeom prst="rect">
            <a:avLst/>
          </a:prstGeom>
          <a:noFill/>
        </p:spPr>
        <p:txBody>
          <a:bodyPr wrap="none" rtlCol="0">
            <a:spAutoFit/>
          </a:bodyPr>
          <a:lstStyle/>
          <a:p>
            <a:r>
              <a:rPr lang="en-US" sz="2800" dirty="0"/>
              <a:t>Light Intensity (</a:t>
            </a:r>
            <a:r>
              <a:rPr lang="el-GR" sz="2800" dirty="0"/>
              <a:t>μ</a:t>
            </a:r>
            <a:r>
              <a:rPr lang="en-US" sz="2800" dirty="0"/>
              <a:t>moles/m</a:t>
            </a:r>
            <a:r>
              <a:rPr lang="en-US" sz="2800" baseline="30000" dirty="0"/>
              <a:t>2</a:t>
            </a:r>
            <a:r>
              <a:rPr lang="en-US" sz="2800" dirty="0"/>
              <a:t>/s)</a:t>
            </a:r>
          </a:p>
        </p:txBody>
      </p:sp>
      <p:sp>
        <p:nvSpPr>
          <p:cNvPr id="83" name="TextBox 82">
            <a:extLst>
              <a:ext uri="{FF2B5EF4-FFF2-40B4-BE49-F238E27FC236}">
                <a16:creationId xmlns:a16="http://schemas.microsoft.com/office/drawing/2014/main" id="{F8CCBEC1-5B7D-5F45-8F88-8FA6CD53F75D}"/>
              </a:ext>
            </a:extLst>
          </p:cNvPr>
          <p:cNvSpPr txBox="1"/>
          <p:nvPr/>
        </p:nvSpPr>
        <p:spPr>
          <a:xfrm>
            <a:off x="28609788" y="8235857"/>
            <a:ext cx="490840" cy="769441"/>
          </a:xfrm>
          <a:prstGeom prst="rect">
            <a:avLst/>
          </a:prstGeom>
          <a:noFill/>
        </p:spPr>
        <p:txBody>
          <a:bodyPr wrap="none" rtlCol="0">
            <a:spAutoFit/>
          </a:bodyPr>
          <a:lstStyle/>
          <a:p>
            <a:r>
              <a:rPr lang="en-US" sz="4400" dirty="0"/>
              <a:t>B</a:t>
            </a:r>
          </a:p>
        </p:txBody>
      </p:sp>
      <p:sp>
        <p:nvSpPr>
          <p:cNvPr id="84" name="TextBox 83">
            <a:extLst>
              <a:ext uri="{FF2B5EF4-FFF2-40B4-BE49-F238E27FC236}">
                <a16:creationId xmlns:a16="http://schemas.microsoft.com/office/drawing/2014/main" id="{CD904C90-00B7-DF42-B31D-4FA409188985}"/>
              </a:ext>
            </a:extLst>
          </p:cNvPr>
          <p:cNvSpPr txBox="1"/>
          <p:nvPr/>
        </p:nvSpPr>
        <p:spPr>
          <a:xfrm>
            <a:off x="34329369" y="8235857"/>
            <a:ext cx="490840" cy="769441"/>
          </a:xfrm>
          <a:prstGeom prst="rect">
            <a:avLst/>
          </a:prstGeom>
          <a:noFill/>
        </p:spPr>
        <p:txBody>
          <a:bodyPr wrap="none" rtlCol="0">
            <a:spAutoFit/>
          </a:bodyPr>
          <a:lstStyle/>
          <a:p>
            <a:r>
              <a:rPr lang="en-US" sz="4400" dirty="0"/>
              <a:t>C</a:t>
            </a:r>
          </a:p>
        </p:txBody>
      </p:sp>
      <p:sp>
        <p:nvSpPr>
          <p:cNvPr id="33" name="TextBox 32">
            <a:extLst>
              <a:ext uri="{FF2B5EF4-FFF2-40B4-BE49-F238E27FC236}">
                <a16:creationId xmlns:a16="http://schemas.microsoft.com/office/drawing/2014/main" id="{CDA95430-63D2-084C-A682-54ABC82BDF63}"/>
              </a:ext>
            </a:extLst>
          </p:cNvPr>
          <p:cNvSpPr txBox="1"/>
          <p:nvPr/>
        </p:nvSpPr>
        <p:spPr>
          <a:xfrm rot="16200000">
            <a:off x="17476114" y="9869962"/>
            <a:ext cx="3043334" cy="523220"/>
          </a:xfrm>
          <a:prstGeom prst="rect">
            <a:avLst/>
          </a:prstGeom>
          <a:noFill/>
        </p:spPr>
        <p:txBody>
          <a:bodyPr wrap="none" rtlCol="0">
            <a:spAutoFit/>
          </a:bodyPr>
          <a:lstStyle/>
          <a:p>
            <a:r>
              <a:rPr lang="en-US" sz="2800" dirty="0"/>
              <a:t>Crayfish abundance</a:t>
            </a:r>
          </a:p>
        </p:txBody>
      </p:sp>
      <p:sp>
        <p:nvSpPr>
          <p:cNvPr id="85" name="TextBox 84">
            <a:extLst>
              <a:ext uri="{FF2B5EF4-FFF2-40B4-BE49-F238E27FC236}">
                <a16:creationId xmlns:a16="http://schemas.microsoft.com/office/drawing/2014/main" id="{3C6AEE6F-56CD-154A-810E-33CFA4F98856}"/>
              </a:ext>
            </a:extLst>
          </p:cNvPr>
          <p:cNvSpPr txBox="1"/>
          <p:nvPr/>
        </p:nvSpPr>
        <p:spPr>
          <a:xfrm rot="16200000">
            <a:off x="25851602" y="9795206"/>
            <a:ext cx="3043334" cy="523220"/>
          </a:xfrm>
          <a:prstGeom prst="rect">
            <a:avLst/>
          </a:prstGeom>
          <a:noFill/>
        </p:spPr>
        <p:txBody>
          <a:bodyPr wrap="none" rtlCol="0">
            <a:spAutoFit/>
          </a:bodyPr>
          <a:lstStyle/>
          <a:p>
            <a:r>
              <a:rPr lang="en-US" sz="2800" dirty="0"/>
              <a:t>Crayfish abundance</a:t>
            </a:r>
          </a:p>
        </p:txBody>
      </p:sp>
      <p:sp>
        <p:nvSpPr>
          <p:cNvPr id="86" name="TextBox 85">
            <a:extLst>
              <a:ext uri="{FF2B5EF4-FFF2-40B4-BE49-F238E27FC236}">
                <a16:creationId xmlns:a16="http://schemas.microsoft.com/office/drawing/2014/main" id="{78DF2EFD-67BA-5D49-AA6E-26914D20AF28}"/>
              </a:ext>
            </a:extLst>
          </p:cNvPr>
          <p:cNvSpPr txBox="1"/>
          <p:nvPr/>
        </p:nvSpPr>
        <p:spPr>
          <a:xfrm>
            <a:off x="34780587" y="18364428"/>
            <a:ext cx="3593420" cy="523220"/>
          </a:xfrm>
          <a:prstGeom prst="rect">
            <a:avLst/>
          </a:prstGeom>
          <a:noFill/>
        </p:spPr>
        <p:txBody>
          <a:bodyPr wrap="none" rtlCol="0">
            <a:spAutoFit/>
          </a:bodyPr>
          <a:lstStyle/>
          <a:p>
            <a:pPr algn="ctr"/>
            <a:r>
              <a:rPr lang="en-US" sz="2800" dirty="0"/>
              <a:t>Current velocity (cm/s)</a:t>
            </a:r>
          </a:p>
        </p:txBody>
      </p:sp>
      <p:sp>
        <p:nvSpPr>
          <p:cNvPr id="90" name="TextBox 89">
            <a:extLst>
              <a:ext uri="{FF2B5EF4-FFF2-40B4-BE49-F238E27FC236}">
                <a16:creationId xmlns:a16="http://schemas.microsoft.com/office/drawing/2014/main" id="{70B73679-4E98-3940-89B3-365AF82ADABF}"/>
              </a:ext>
            </a:extLst>
          </p:cNvPr>
          <p:cNvSpPr txBox="1"/>
          <p:nvPr/>
        </p:nvSpPr>
        <p:spPr>
          <a:xfrm>
            <a:off x="18597653" y="13976404"/>
            <a:ext cx="3671256" cy="4031873"/>
          </a:xfrm>
          <a:prstGeom prst="rect">
            <a:avLst/>
          </a:prstGeom>
          <a:noFill/>
        </p:spPr>
        <p:txBody>
          <a:bodyPr wrap="square" rtlCol="0">
            <a:spAutoFit/>
          </a:bodyPr>
          <a:lstStyle/>
          <a:p>
            <a:r>
              <a:rPr lang="en-US" sz="3200" dirty="0"/>
              <a:t>An aquatic isopod, or sow bug, crawling on the streambed. Isopods were  the most common macroinvertebrate found in Little Niagara Creek. </a:t>
            </a:r>
          </a:p>
        </p:txBody>
      </p:sp>
      <p:sp>
        <p:nvSpPr>
          <p:cNvPr id="91" name="TextBox 90">
            <a:extLst>
              <a:ext uri="{FF2B5EF4-FFF2-40B4-BE49-F238E27FC236}">
                <a16:creationId xmlns:a16="http://schemas.microsoft.com/office/drawing/2014/main" id="{C8128591-0AEB-9F41-8ABE-CE514D9E4503}"/>
              </a:ext>
            </a:extLst>
          </p:cNvPr>
          <p:cNvSpPr txBox="1"/>
          <p:nvPr/>
        </p:nvSpPr>
        <p:spPr>
          <a:xfrm>
            <a:off x="28796285" y="18364428"/>
            <a:ext cx="4441344" cy="523220"/>
          </a:xfrm>
          <a:prstGeom prst="rect">
            <a:avLst/>
          </a:prstGeom>
          <a:noFill/>
        </p:spPr>
        <p:txBody>
          <a:bodyPr wrap="none" rtlCol="0">
            <a:spAutoFit/>
          </a:bodyPr>
          <a:lstStyle/>
          <a:p>
            <a:r>
              <a:rPr lang="en-US" sz="2800" dirty="0"/>
              <a:t>Light Intensity (</a:t>
            </a:r>
            <a:r>
              <a:rPr lang="el-GR" sz="2800" dirty="0"/>
              <a:t>μ</a:t>
            </a:r>
            <a:r>
              <a:rPr lang="en-US" sz="2800" dirty="0"/>
              <a:t>moles/m</a:t>
            </a:r>
            <a:r>
              <a:rPr lang="en-US" sz="2800" baseline="30000" dirty="0"/>
              <a:t>2</a:t>
            </a:r>
            <a:r>
              <a:rPr lang="en-US" sz="2800" dirty="0"/>
              <a:t>/s)</a:t>
            </a:r>
          </a:p>
        </p:txBody>
      </p:sp>
      <p:sp>
        <p:nvSpPr>
          <p:cNvPr id="92" name="TextBox 91">
            <a:extLst>
              <a:ext uri="{FF2B5EF4-FFF2-40B4-BE49-F238E27FC236}">
                <a16:creationId xmlns:a16="http://schemas.microsoft.com/office/drawing/2014/main" id="{D1EEEE5C-9EF7-D544-9795-B62B4F512AE9}"/>
              </a:ext>
            </a:extLst>
          </p:cNvPr>
          <p:cNvSpPr txBox="1"/>
          <p:nvPr/>
        </p:nvSpPr>
        <p:spPr>
          <a:xfrm>
            <a:off x="20362311" y="8235857"/>
            <a:ext cx="511679" cy="769441"/>
          </a:xfrm>
          <a:prstGeom prst="rect">
            <a:avLst/>
          </a:prstGeom>
          <a:noFill/>
        </p:spPr>
        <p:txBody>
          <a:bodyPr wrap="none" rtlCol="0">
            <a:spAutoFit/>
          </a:bodyPr>
          <a:lstStyle/>
          <a:p>
            <a:r>
              <a:rPr lang="en-US" sz="4400" dirty="0"/>
              <a:t>A</a:t>
            </a:r>
          </a:p>
        </p:txBody>
      </p:sp>
      <p:sp>
        <p:nvSpPr>
          <p:cNvPr id="67" name="TextBox 66">
            <a:extLst>
              <a:ext uri="{FF2B5EF4-FFF2-40B4-BE49-F238E27FC236}">
                <a16:creationId xmlns:a16="http://schemas.microsoft.com/office/drawing/2014/main" id="{5D803FF9-22AD-D446-8157-121ED9ABBA62}"/>
              </a:ext>
            </a:extLst>
          </p:cNvPr>
          <p:cNvSpPr txBox="1"/>
          <p:nvPr/>
        </p:nvSpPr>
        <p:spPr>
          <a:xfrm>
            <a:off x="22749092" y="13935625"/>
            <a:ext cx="532518" cy="769441"/>
          </a:xfrm>
          <a:prstGeom prst="rect">
            <a:avLst/>
          </a:prstGeom>
          <a:noFill/>
        </p:spPr>
        <p:txBody>
          <a:bodyPr wrap="none" rtlCol="0">
            <a:spAutoFit/>
          </a:bodyPr>
          <a:lstStyle/>
          <a:p>
            <a:r>
              <a:rPr lang="en-US" sz="4400" dirty="0">
                <a:solidFill>
                  <a:schemeClr val="bg1"/>
                </a:solidFill>
              </a:rPr>
              <a:t>D</a:t>
            </a:r>
          </a:p>
        </p:txBody>
      </p:sp>
      <p:sp>
        <p:nvSpPr>
          <p:cNvPr id="73" name="TextBox 72">
            <a:extLst>
              <a:ext uri="{FF2B5EF4-FFF2-40B4-BE49-F238E27FC236}">
                <a16:creationId xmlns:a16="http://schemas.microsoft.com/office/drawing/2014/main" id="{F8C59964-99F3-8A47-A305-FD0BF36C8E9B}"/>
              </a:ext>
            </a:extLst>
          </p:cNvPr>
          <p:cNvSpPr txBox="1"/>
          <p:nvPr/>
        </p:nvSpPr>
        <p:spPr>
          <a:xfrm>
            <a:off x="28609788" y="13935625"/>
            <a:ext cx="460382" cy="769441"/>
          </a:xfrm>
          <a:prstGeom prst="rect">
            <a:avLst/>
          </a:prstGeom>
          <a:noFill/>
        </p:spPr>
        <p:txBody>
          <a:bodyPr wrap="none" rtlCol="0">
            <a:spAutoFit/>
          </a:bodyPr>
          <a:lstStyle/>
          <a:p>
            <a:r>
              <a:rPr lang="en-US" sz="4400" dirty="0"/>
              <a:t>E</a:t>
            </a:r>
          </a:p>
        </p:txBody>
      </p:sp>
      <p:sp>
        <p:nvSpPr>
          <p:cNvPr id="74" name="TextBox 73">
            <a:extLst>
              <a:ext uri="{FF2B5EF4-FFF2-40B4-BE49-F238E27FC236}">
                <a16:creationId xmlns:a16="http://schemas.microsoft.com/office/drawing/2014/main" id="{940B8078-0255-2244-B42E-DF2E411076BB}"/>
              </a:ext>
            </a:extLst>
          </p:cNvPr>
          <p:cNvSpPr txBox="1"/>
          <p:nvPr/>
        </p:nvSpPr>
        <p:spPr>
          <a:xfrm>
            <a:off x="34329369" y="13935625"/>
            <a:ext cx="444352" cy="769441"/>
          </a:xfrm>
          <a:prstGeom prst="rect">
            <a:avLst/>
          </a:prstGeom>
          <a:noFill/>
        </p:spPr>
        <p:txBody>
          <a:bodyPr wrap="none" rtlCol="0">
            <a:spAutoFit/>
          </a:bodyPr>
          <a:lstStyle/>
          <a:p>
            <a:r>
              <a:rPr lang="en-US" sz="4400" dirty="0"/>
              <a:t>F</a:t>
            </a:r>
          </a:p>
        </p:txBody>
      </p:sp>
      <p:sp>
        <p:nvSpPr>
          <p:cNvPr id="11" name="Rectangle 10">
            <a:extLst>
              <a:ext uri="{FF2B5EF4-FFF2-40B4-BE49-F238E27FC236}">
                <a16:creationId xmlns:a16="http://schemas.microsoft.com/office/drawing/2014/main" id="{29BBAD7D-1E6A-EC40-8718-DC823690EF63}"/>
              </a:ext>
            </a:extLst>
          </p:cNvPr>
          <p:cNvSpPr/>
          <p:nvPr/>
        </p:nvSpPr>
        <p:spPr>
          <a:xfrm>
            <a:off x="22579714" y="17882920"/>
            <a:ext cx="3794489" cy="461665"/>
          </a:xfrm>
          <a:prstGeom prst="rect">
            <a:avLst/>
          </a:prstGeom>
        </p:spPr>
        <p:txBody>
          <a:bodyPr wrap="square">
            <a:spAutoFit/>
          </a:bodyPr>
          <a:lstStyle/>
          <a:p>
            <a:r>
              <a:rPr lang="en-US" sz="1200" dirty="0">
                <a:solidFill>
                  <a:schemeClr val="bg1">
                    <a:lumMod val="50000"/>
                  </a:schemeClr>
                </a:solidFill>
              </a:rPr>
              <a:t>https://</a:t>
            </a:r>
            <a:r>
              <a:rPr lang="en-US" sz="1200" dirty="0" err="1">
                <a:solidFill>
                  <a:schemeClr val="bg1">
                    <a:lumMod val="50000"/>
                  </a:schemeClr>
                </a:solidFill>
              </a:rPr>
              <a:t>nature.mdc.mo.gov</a:t>
            </a:r>
            <a:r>
              <a:rPr lang="en-US" sz="1200" dirty="0">
                <a:solidFill>
                  <a:schemeClr val="bg1">
                    <a:lumMod val="50000"/>
                  </a:schemeClr>
                </a:solidFill>
              </a:rPr>
              <a:t>/discover-nature/field-guide/aquatic-</a:t>
            </a:r>
            <a:r>
              <a:rPr lang="en-US" sz="1200" dirty="0" err="1">
                <a:solidFill>
                  <a:schemeClr val="bg1">
                    <a:lumMod val="50000"/>
                  </a:schemeClr>
                </a:solidFill>
              </a:rPr>
              <a:t>pillbugs</a:t>
            </a:r>
            <a:r>
              <a:rPr lang="en-US" sz="1200" dirty="0">
                <a:solidFill>
                  <a:schemeClr val="bg1">
                    <a:lumMod val="50000"/>
                  </a:schemeClr>
                </a:solidFill>
              </a:rPr>
              <a:t>-and-</a:t>
            </a:r>
            <a:r>
              <a:rPr lang="en-US" sz="1200" dirty="0" err="1">
                <a:solidFill>
                  <a:schemeClr val="bg1">
                    <a:lumMod val="50000"/>
                  </a:schemeClr>
                </a:solidFill>
              </a:rPr>
              <a:t>sowbugs</a:t>
            </a:r>
            <a:r>
              <a:rPr lang="en-US" sz="1200" dirty="0">
                <a:solidFill>
                  <a:schemeClr val="bg1">
                    <a:lumMod val="50000"/>
                  </a:schemeClr>
                </a:solidFill>
              </a:rPr>
              <a:t>-aquatic-isopods</a:t>
            </a:r>
          </a:p>
        </p:txBody>
      </p:sp>
      <p:sp>
        <p:nvSpPr>
          <p:cNvPr id="77" name="TextBox 76">
            <a:extLst>
              <a:ext uri="{FF2B5EF4-FFF2-40B4-BE49-F238E27FC236}">
                <a16:creationId xmlns:a16="http://schemas.microsoft.com/office/drawing/2014/main" id="{7380A2B1-7CB5-6142-9187-4ED1D535F876}"/>
              </a:ext>
            </a:extLst>
          </p:cNvPr>
          <p:cNvSpPr txBox="1"/>
          <p:nvPr/>
        </p:nvSpPr>
        <p:spPr>
          <a:xfrm>
            <a:off x="1821280" y="10975428"/>
            <a:ext cx="15533721" cy="5355312"/>
          </a:xfrm>
          <a:prstGeom prst="rect">
            <a:avLst/>
          </a:prstGeom>
          <a:noFill/>
        </p:spPr>
        <p:txBody>
          <a:bodyPr wrap="square" rtlCol="0">
            <a:spAutoFit/>
          </a:bodyPr>
          <a:lstStyle/>
          <a:p>
            <a:r>
              <a:rPr lang="en-US" sz="3600" dirty="0"/>
              <a:t>abundance in Little Niagara Creek is an important first step in assessing their importance to the structure and function of this valuable resource. </a:t>
            </a:r>
          </a:p>
          <a:p>
            <a:endParaRPr lang="en-US" sz="1800" dirty="0"/>
          </a:p>
          <a:p>
            <a:r>
              <a:rPr lang="en-US" sz="3600" dirty="0"/>
              <a:t>Our study investigated crayfish abundance patterns in Little Niagara Creek. We initially hypothesized that crayfish numbers would differ between riffles and pools as suggested by Clark et al. (2013). Pools can be characterized as having slower current, deeper water and less light. We hypothesized that a pools would have  more crayfish because there would be less drag and displacement from current and less light and greater depth would provide cover from predators such as raccoons and wading birds.</a:t>
            </a:r>
            <a:endParaRPr lang="en-US" sz="3600" b="1" dirty="0">
              <a:solidFill>
                <a:srgbClr val="FF0000"/>
              </a:solidFill>
            </a:endParaRPr>
          </a:p>
        </p:txBody>
      </p:sp>
      <p:sp>
        <p:nvSpPr>
          <p:cNvPr id="87" name="TextBox 86">
            <a:extLst>
              <a:ext uri="{FF2B5EF4-FFF2-40B4-BE49-F238E27FC236}">
                <a16:creationId xmlns:a16="http://schemas.microsoft.com/office/drawing/2014/main" id="{7D255408-9346-474C-9666-E7C5C1DE8471}"/>
              </a:ext>
            </a:extLst>
          </p:cNvPr>
          <p:cNvSpPr txBox="1"/>
          <p:nvPr/>
        </p:nvSpPr>
        <p:spPr>
          <a:xfrm>
            <a:off x="1821280" y="5468655"/>
            <a:ext cx="9420149" cy="5632311"/>
          </a:xfrm>
          <a:prstGeom prst="rect">
            <a:avLst/>
          </a:prstGeom>
          <a:noFill/>
        </p:spPr>
        <p:txBody>
          <a:bodyPr wrap="square" rtlCol="0">
            <a:spAutoFit/>
          </a:bodyPr>
          <a:lstStyle/>
          <a:p>
            <a:r>
              <a:rPr lang="en-US" sz="3600" dirty="0"/>
              <a:t>Crayfish are an important component of the stream community in Little Niagara Creek, an important teaching and learning tool for the UWEC campus community. These large crustaceans are “ecosystem engineers” that can shape stream habitats and contribute significantly to stream food web structure (Houghton et al. 1998). They also are an indicator species for water quality (Reynolds et al. 2013). Understanding the factors that influence crayfish</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1624</TotalTime>
  <Words>822</Words>
  <Application>Microsoft Office PowerPoint</Application>
  <PresentationFormat>Custom</PresentationFormat>
  <Paragraphs>56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Minion Pro</vt:lpstr>
      <vt:lpstr>Office Theme</vt:lpstr>
      <vt:lpstr>Crayfish Abundance in Little Niagara Creek </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Sargent, Kieran Gregory</cp:lastModifiedBy>
  <cp:revision>231</cp:revision>
  <dcterms:created xsi:type="dcterms:W3CDTF">2015-01-29T15:27:06Z</dcterms:created>
  <dcterms:modified xsi:type="dcterms:W3CDTF">2018-11-21T19:20:39Z</dcterms:modified>
</cp:coreProperties>
</file>