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extLst/>
  </p:cmAuthor>
  <p:cmAuthor id="2" name="Microsoft Office User" initials="Office [2]" lastIdx="1" clrIdx="1">
    <p:extLst/>
  </p:cmAuthor>
  <p:cmAuthor id="3" name="Microsoft Office User" initials="Office [3]" lastIdx="1" clrIdx="2">
    <p:extLst/>
  </p:cmAuthor>
  <p:cmAuthor id="4" name="Microsoft Office User" initials="Office [4]" lastIdx="1" clrIdx="3">
    <p:extLst/>
  </p:cmAuthor>
  <p:cmAuthor id="5" name="Microsoft Office User" initials="Office [5]" lastIdx="1" clrIdx="4">
    <p:extLst/>
  </p:cmAuthor>
  <p:cmAuthor id="6" name="Microsoft Office User" initials="Office [6]"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EDAC1A"/>
    <a:srgbClr val="F3C663"/>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8" autoAdjust="0"/>
    <p:restoredTop sz="94743" autoAdjust="0"/>
  </p:normalViewPr>
  <p:slideViewPr>
    <p:cSldViewPr snapToGrid="0">
      <p:cViewPr>
        <p:scale>
          <a:sx n="35" d="100"/>
          <a:sy n="35" d="100"/>
        </p:scale>
        <p:origin x="544" y="-162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commentAuthors" Target="commentAuthors.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508F93AE-787B-4CD8-8F4E-075B4026A724}"/>
    <pc:docChg chg="modSld">
      <pc:chgData name="" userId="" providerId="" clId="Web-{508F93AE-787B-4CD8-8F4E-075B4026A724}" dt="2018-04-10T20:32:41.536" v="15"/>
      <pc:docMkLst>
        <pc:docMk/>
      </pc:docMkLst>
      <pc:sldChg chg="modSp">
        <pc:chgData name="" userId="" providerId="" clId="Web-{508F93AE-787B-4CD8-8F4E-075B4026A724}" dt="2018-04-10T20:32:41.536" v="14"/>
        <pc:sldMkLst>
          <pc:docMk/>
          <pc:sldMk cId="3483387248" sldId="256"/>
        </pc:sldMkLst>
        <pc:spChg chg="mod">
          <ac:chgData name="" userId="" providerId="" clId="Web-{508F93AE-787B-4CD8-8F4E-075B4026A724}" dt="2018-04-10T20:32:41.536" v="14"/>
          <ac:spMkLst>
            <pc:docMk/>
            <pc:sldMk cId="3483387248" sldId="256"/>
            <ac:spMk id="4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AC3E65-7ED7-B948-AD74-AF0E914B9229}" type="datetimeFigureOut">
              <a:rPr lang="en-US" smtClean="0"/>
              <a:t>4/13/18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48F836-6E87-3E4B-83A4-8AE700B489A8}" type="slidenum">
              <a:rPr lang="en-US" smtClean="0"/>
              <a:t>‹#›</a:t>
            </a:fld>
            <a:endParaRPr lang="en-US"/>
          </a:p>
        </p:txBody>
      </p:sp>
    </p:spTree>
    <p:extLst>
      <p:ext uri="{BB962C8B-B14F-4D97-AF65-F5344CB8AC3E}">
        <p14:creationId xmlns:p14="http://schemas.microsoft.com/office/powerpoint/2010/main" val="13861040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48F836-6E87-3E4B-83A4-8AE700B489A8}" type="slidenum">
              <a:rPr lang="en-US" smtClean="0"/>
              <a:t>1</a:t>
            </a:fld>
            <a:endParaRPr lang="en-US"/>
          </a:p>
        </p:txBody>
      </p:sp>
    </p:spTree>
    <p:extLst>
      <p:ext uri="{BB962C8B-B14F-4D97-AF65-F5344CB8AC3E}">
        <p14:creationId xmlns:p14="http://schemas.microsoft.com/office/powerpoint/2010/main" val="34799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4/13/18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0" name="Straight Connector 9"/>
          <p:cNvCxnSpPr/>
          <p:nvPr userDrawn="1"/>
        </p:nvCxnSpPr>
        <p:spPr>
          <a:xfrm>
            <a:off x="934189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1764266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9639407"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17944700" y="8232082"/>
            <a:ext cx="22809540"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5"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9090841" y="36966042"/>
            <a:ext cx="12254933"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2853" y="5398863"/>
            <a:ext cx="32644080" cy="2040904"/>
          </a:xfrm>
        </p:spPr>
        <p:txBody>
          <a:bodyPr>
            <a:noAutofit/>
          </a:bodyPr>
          <a:lstStyle/>
          <a:p>
            <a:pPr algn="l"/>
            <a:r>
              <a:rPr lang="en-US" sz="12600" dirty="0" smtClean="0">
                <a:solidFill>
                  <a:schemeClr val="tx1">
                    <a:lumMod val="65000"/>
                    <a:lumOff val="35000"/>
                  </a:schemeClr>
                </a:solidFill>
                <a:latin typeface="Minion Pro" panose="02040503050306020203" pitchFamily="18" charset="0"/>
              </a:rPr>
              <a:t>A </a:t>
            </a:r>
            <a:r>
              <a:rPr lang="en-US" sz="12600" dirty="0">
                <a:solidFill>
                  <a:schemeClr val="tx1">
                    <a:lumMod val="65000"/>
                    <a:lumOff val="35000"/>
                  </a:schemeClr>
                </a:solidFill>
                <a:latin typeface="Minion Pro" panose="02040503050306020203" pitchFamily="18" charset="0"/>
              </a:rPr>
              <a:t>Qualitative Study of Pokémon Go Players</a:t>
            </a:r>
            <a:r>
              <a:rPr lang="en-US" sz="12600" dirty="0" smtClean="0">
                <a:solidFill>
                  <a:schemeClr val="tx1">
                    <a:lumMod val="65000"/>
                    <a:lumOff val="35000"/>
                  </a:schemeClr>
                </a:solidFill>
                <a:latin typeface="Minion Pro" panose="02040503050306020203" pitchFamily="18" charset="0"/>
              </a:rPr>
              <a:t>’</a:t>
            </a:r>
            <a:br>
              <a:rPr lang="en-US" sz="12600" dirty="0" smtClean="0">
                <a:solidFill>
                  <a:schemeClr val="tx1">
                    <a:lumMod val="65000"/>
                    <a:lumOff val="35000"/>
                  </a:schemeClr>
                </a:solidFill>
                <a:latin typeface="Minion Pro" panose="02040503050306020203" pitchFamily="18" charset="0"/>
              </a:rPr>
            </a:br>
            <a:r>
              <a:rPr lang="en-US" sz="9600" cap="small" dirty="0">
                <a:solidFill>
                  <a:srgbClr val="DD9E11"/>
                </a:solidFill>
                <a:latin typeface="Minion Pro" panose="02040503050306020203" pitchFamily="18" charset="0"/>
              </a:rPr>
              <a:t>Behaviors, Motivation &amp; Perception</a:t>
            </a:r>
            <a:br>
              <a:rPr lang="en-US" sz="9600" cap="small" dirty="0">
                <a:solidFill>
                  <a:srgbClr val="DD9E11"/>
                </a:solidFill>
                <a:latin typeface="Minion Pro" panose="02040503050306020203" pitchFamily="18" charset="0"/>
              </a:rPr>
            </a:br>
            <a:endParaRPr lang="en-US" sz="12600" dirty="0">
              <a:latin typeface="Minion Pro" panose="02040503050306020203" pitchFamily="18" charset="0"/>
            </a:endParaRPr>
          </a:p>
        </p:txBody>
      </p:sp>
      <p:sp>
        <p:nvSpPr>
          <p:cNvPr id="6" name="Title 1"/>
          <p:cNvSpPr txBox="1">
            <a:spLocks/>
          </p:cNvSpPr>
          <p:nvPr/>
        </p:nvSpPr>
        <p:spPr>
          <a:xfrm>
            <a:off x="1612853" y="6590758"/>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400" dirty="0">
                <a:latin typeface="Minion Pro" panose="02040503050306020203" pitchFamily="18" charset="0"/>
              </a:rPr>
              <a:t>Student Researchers: Allie Brunett, </a:t>
            </a:r>
            <a:r>
              <a:rPr lang="en-US" sz="4400" dirty="0" err="1">
                <a:latin typeface="Minion Pro" panose="02040503050306020203" pitchFamily="18" charset="0"/>
              </a:rPr>
              <a:t>Gracia</a:t>
            </a:r>
            <a:r>
              <a:rPr lang="en-US" sz="4400" dirty="0">
                <a:latin typeface="Minion Pro" panose="02040503050306020203" pitchFamily="18" charset="0"/>
              </a:rPr>
              <a:t> Clark, </a:t>
            </a:r>
            <a:r>
              <a:rPr lang="en-US" sz="4400" dirty="0" err="1">
                <a:latin typeface="Minion Pro" panose="02040503050306020203" pitchFamily="18" charset="0"/>
              </a:rPr>
              <a:t>Illyanna</a:t>
            </a:r>
            <a:r>
              <a:rPr lang="en-US" sz="4400" dirty="0">
                <a:latin typeface="Minion Pro" panose="02040503050306020203" pitchFamily="18" charset="0"/>
              </a:rPr>
              <a:t> Castaneda, Allison Bugel, &amp; Sebastian </a:t>
            </a:r>
            <a:r>
              <a:rPr lang="en-US" sz="4400" dirty="0" err="1">
                <a:latin typeface="Minion Pro" panose="02040503050306020203" pitchFamily="18" charset="0"/>
              </a:rPr>
              <a:t>Antonsen</a:t>
            </a:r>
            <a:r>
              <a:rPr lang="en-US" sz="4400" dirty="0">
                <a:latin typeface="Minion Pro" panose="02040503050306020203" pitchFamily="18" charset="0"/>
              </a:rPr>
              <a:t> Rodriguez</a:t>
            </a:r>
          </a:p>
          <a:p>
            <a:pPr algn="l"/>
            <a:r>
              <a:rPr lang="en-US" sz="4400" dirty="0">
                <a:latin typeface="Minion Pro" panose="02040503050306020203" pitchFamily="18" charset="0"/>
              </a:rPr>
              <a:t>Faculty Mentor: </a:t>
            </a:r>
            <a:r>
              <a:rPr lang="en-US" sz="4400" dirty="0" err="1">
                <a:latin typeface="Minion Pro" panose="02040503050306020203" pitchFamily="18" charset="0"/>
              </a:rPr>
              <a:t>Yoonsin</a:t>
            </a:r>
            <a:r>
              <a:rPr lang="en-US" sz="4400" dirty="0">
                <a:latin typeface="Minion Pro" panose="02040503050306020203" pitchFamily="18" charset="0"/>
              </a:rPr>
              <a:t> Oh, Ph.D.   |   Department of Kinesiology </a:t>
            </a:r>
          </a:p>
        </p:txBody>
      </p:sp>
      <p:sp>
        <p:nvSpPr>
          <p:cNvPr id="8" name="Subtitle 2"/>
          <p:cNvSpPr txBox="1">
            <a:spLocks/>
          </p:cNvSpPr>
          <p:nvPr/>
        </p:nvSpPr>
        <p:spPr>
          <a:xfrm>
            <a:off x="1221445" y="8858960"/>
            <a:ext cx="8036649" cy="2456683"/>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3800"/>
              </a:spcBef>
            </a:pPr>
            <a:r>
              <a:rPr lang="en-US" sz="3800" dirty="0">
                <a:latin typeface="Garamond" charset="0"/>
                <a:ea typeface="Garamond" charset="0"/>
                <a:cs typeface="Garamond" charset="0"/>
              </a:rPr>
              <a:t>The purpose of this study was to qualitatively examine behaviors, motivation, and perception of Pokémon Go players. Previous </a:t>
            </a:r>
            <a:r>
              <a:rPr lang="en-US" sz="3800" dirty="0" smtClean="0">
                <a:latin typeface="Garamond" charset="0"/>
                <a:ea typeface="Garamond" charset="0"/>
                <a:cs typeface="Garamond" charset="0"/>
              </a:rPr>
              <a:t>research </a:t>
            </a:r>
            <a:r>
              <a:rPr lang="en-US" sz="3800" dirty="0">
                <a:latin typeface="Garamond" charset="0"/>
                <a:ea typeface="Garamond" charset="0"/>
                <a:cs typeface="Garamond" charset="0"/>
              </a:rPr>
              <a:t>studies (</a:t>
            </a:r>
            <a:r>
              <a:rPr lang="en-US" sz="3800" dirty="0" err="1">
                <a:latin typeface="Garamond" charset="0"/>
                <a:ea typeface="Garamond" charset="0"/>
                <a:cs typeface="Garamond" charset="0"/>
              </a:rPr>
              <a:t>Althof</a:t>
            </a:r>
            <a:r>
              <a:rPr lang="en-US" sz="3800" dirty="0">
                <a:latin typeface="Garamond" charset="0"/>
                <a:ea typeface="Garamond" charset="0"/>
                <a:cs typeface="Garamond" charset="0"/>
              </a:rPr>
              <a:t> et al., 2016; Howe et al., 2016) have shown that playing Pokémon Go increased physical activity levels, but lasted for only 4 to 6 weeks. </a:t>
            </a:r>
          </a:p>
          <a:p>
            <a:pPr algn="l">
              <a:spcBef>
                <a:spcPts val="3800"/>
              </a:spcBef>
            </a:pPr>
            <a:r>
              <a:rPr lang="en-US" sz="3800" dirty="0">
                <a:latin typeface="Garamond" charset="0"/>
                <a:ea typeface="Garamond" charset="0"/>
                <a:cs typeface="Garamond" charset="0"/>
              </a:rPr>
              <a:t>Researchers used qualitative analysis methods using categorization based on grounded theory (Glaser &amp; Strauss, 1967). Researchers recruited 23 adults who played at least 4 consecutive weeks. After receiving participant's’ signed consent form, researchers conducted a semi-structured interview. The interviews were audio-recorded and </a:t>
            </a:r>
            <a:r>
              <a:rPr lang="en-US" sz="3800" dirty="0" smtClean="0">
                <a:latin typeface="Garamond" charset="0"/>
                <a:ea typeface="Garamond" charset="0"/>
                <a:cs typeface="Garamond" charset="0"/>
              </a:rPr>
              <a:t>transcribed </a:t>
            </a:r>
            <a:r>
              <a:rPr lang="en-US" sz="3800" dirty="0">
                <a:latin typeface="Garamond" charset="0"/>
                <a:ea typeface="Garamond" charset="0"/>
                <a:cs typeface="Garamond" charset="0"/>
              </a:rPr>
              <a:t>verbatim. Researchers reviewed the transcriptions to develop emergent themes. After a team analysis for triangulation, the researchers came to an agreement on the common themes and draw conclusions from the study. </a:t>
            </a:r>
          </a:p>
          <a:p>
            <a:pPr algn="l">
              <a:spcBef>
                <a:spcPts val="3800"/>
              </a:spcBef>
            </a:pPr>
            <a:r>
              <a:rPr lang="en-US" sz="3800" dirty="0">
                <a:latin typeface="Garamond" charset="0"/>
                <a:ea typeface="Garamond" charset="0"/>
                <a:cs typeface="Garamond" charset="0"/>
              </a:rPr>
              <a:t>Motivations for playing the game where to “catch ‘</a:t>
            </a:r>
            <a:r>
              <a:rPr lang="en-US" sz="3800" dirty="0" err="1">
                <a:latin typeface="Garamond" charset="0"/>
                <a:ea typeface="Garamond" charset="0"/>
                <a:cs typeface="Garamond" charset="0"/>
              </a:rPr>
              <a:t>em</a:t>
            </a:r>
            <a:r>
              <a:rPr lang="en-US" sz="3800" dirty="0">
                <a:latin typeface="Garamond" charset="0"/>
                <a:ea typeface="Garamond" charset="0"/>
                <a:cs typeface="Garamond" charset="0"/>
              </a:rPr>
              <a:t> all.”, to stay physically active, and to play with others. The barriers were cold weather, friends stopped playing, boredom, and lack of time. Current and previous Pokémon Go players viewed playing the game as a positive impact to their social health. The results suggest that in order to provide more interest and motivation for people to sustain their playing that </a:t>
            </a:r>
            <a:r>
              <a:rPr lang="en-US" sz="3800" dirty="0" err="1">
                <a:latin typeface="Garamond" charset="0"/>
                <a:ea typeface="Garamond" charset="0"/>
                <a:cs typeface="Garamond" charset="0"/>
              </a:rPr>
              <a:t>exergames</a:t>
            </a:r>
            <a:r>
              <a:rPr lang="en-US" sz="3800" dirty="0">
                <a:latin typeface="Garamond" charset="0"/>
                <a:ea typeface="Garamond" charset="0"/>
                <a:cs typeface="Garamond" charset="0"/>
              </a:rPr>
              <a:t> should include as many opportunities for social interaction as possible.</a:t>
            </a:r>
          </a:p>
        </p:txBody>
      </p:sp>
      <p:sp>
        <p:nvSpPr>
          <p:cNvPr id="10" name="Subtitle 2"/>
          <p:cNvSpPr txBox="1">
            <a:spLocks/>
          </p:cNvSpPr>
          <p:nvPr/>
        </p:nvSpPr>
        <p:spPr>
          <a:xfrm>
            <a:off x="9764794" y="8913126"/>
            <a:ext cx="7688390" cy="1139636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4200" cap="small" dirty="0" smtClean="0">
                <a:solidFill>
                  <a:schemeClr val="accent1">
                    <a:lumMod val="50000"/>
                  </a:schemeClr>
                </a:solidFill>
                <a:latin typeface="Minion Pro" panose="02040503050306020203" pitchFamily="18" charset="0"/>
              </a:rPr>
              <a:t>Participants- </a:t>
            </a:r>
            <a:r>
              <a:rPr lang="en-US" sz="3800" dirty="0" smtClean="0">
                <a:latin typeface="Garamond" charset="0"/>
                <a:ea typeface="Garamond" charset="0"/>
                <a:cs typeface="Garamond" charset="0"/>
              </a:rPr>
              <a:t>Participants </a:t>
            </a:r>
            <a:r>
              <a:rPr lang="en-US" sz="3800" dirty="0">
                <a:latin typeface="Garamond" charset="0"/>
                <a:ea typeface="Garamond" charset="0"/>
                <a:cs typeface="Garamond" charset="0"/>
              </a:rPr>
              <a:t>were 23 people from the </a:t>
            </a:r>
            <a:r>
              <a:rPr lang="en-US" sz="3800" dirty="0" smtClean="0">
                <a:latin typeface="Garamond" charset="0"/>
                <a:ea typeface="Garamond" charset="0"/>
                <a:cs typeface="Garamond" charset="0"/>
              </a:rPr>
              <a:t>Midwest. 14 </a:t>
            </a:r>
            <a:r>
              <a:rPr lang="en-US" sz="3800" dirty="0">
                <a:latin typeface="Garamond" charset="0"/>
                <a:ea typeface="Garamond" charset="0"/>
                <a:cs typeface="Garamond" charset="0"/>
              </a:rPr>
              <a:t>were male and 9 were female. The mean age of the group was 22.4 years </a:t>
            </a:r>
            <a:r>
              <a:rPr lang="en-US" sz="3800" dirty="0" smtClean="0">
                <a:latin typeface="Garamond" charset="0"/>
                <a:ea typeface="Garamond" charset="0"/>
                <a:cs typeface="Garamond" charset="0"/>
              </a:rPr>
              <a:t>old and standard deviation was 6.15.</a:t>
            </a:r>
            <a:endParaRPr lang="en-US" sz="3800" dirty="0">
              <a:latin typeface="Garamond" charset="0"/>
              <a:ea typeface="Garamond" charset="0"/>
              <a:cs typeface="Garamond" charset="0"/>
            </a:endParaRPr>
          </a:p>
          <a:p>
            <a:pPr algn="l"/>
            <a:r>
              <a:rPr lang="en-US" sz="4200" cap="small" dirty="0" smtClean="0">
                <a:solidFill>
                  <a:schemeClr val="accent1">
                    <a:lumMod val="50000"/>
                  </a:schemeClr>
                </a:solidFill>
                <a:latin typeface="Minion Pro" panose="02040503050306020203" pitchFamily="18" charset="0"/>
              </a:rPr>
              <a:t>Design-</a:t>
            </a:r>
            <a:r>
              <a:rPr lang="en-US" sz="4200" cap="small" dirty="0" smtClean="0">
                <a:latin typeface="Minion Pro" panose="02040503050306020203" pitchFamily="18" charset="0"/>
              </a:rPr>
              <a:t> </a:t>
            </a:r>
            <a:r>
              <a:rPr lang="en-US" sz="3800" dirty="0" smtClean="0">
                <a:latin typeface="Garamond" charset="0"/>
                <a:ea typeface="Garamond" charset="0"/>
                <a:cs typeface="Garamond" charset="0"/>
              </a:rPr>
              <a:t>Researchers </a:t>
            </a:r>
            <a:r>
              <a:rPr lang="en-US" sz="3800" dirty="0">
                <a:latin typeface="Garamond" charset="0"/>
                <a:ea typeface="Garamond" charset="0"/>
                <a:cs typeface="Garamond" charset="0"/>
              </a:rPr>
              <a:t>used </a:t>
            </a:r>
            <a:r>
              <a:rPr lang="en-US" sz="3800" dirty="0" smtClean="0">
                <a:latin typeface="Garamond" charset="0"/>
                <a:ea typeface="Garamond" charset="0"/>
                <a:cs typeface="Garamond" charset="0"/>
              </a:rPr>
              <a:t>qualitative </a:t>
            </a:r>
            <a:r>
              <a:rPr lang="en-US" sz="3800" dirty="0">
                <a:latin typeface="Garamond" charset="0"/>
                <a:ea typeface="Garamond" charset="0"/>
                <a:cs typeface="Garamond" charset="0"/>
              </a:rPr>
              <a:t>analysis methods using categorization based on grounded theory (Glaser &amp; Strauss, 1967). Researchers recruited participants by using </a:t>
            </a:r>
            <a:r>
              <a:rPr lang="en-US" sz="3800" dirty="0" smtClean="0">
                <a:latin typeface="Garamond" charset="0"/>
                <a:ea typeface="Garamond" charset="0"/>
                <a:cs typeface="Garamond" charset="0"/>
              </a:rPr>
              <a:t>snowball </a:t>
            </a:r>
            <a:r>
              <a:rPr lang="en-US" sz="3800" dirty="0">
                <a:latin typeface="Garamond" charset="0"/>
                <a:ea typeface="Garamond" charset="0"/>
                <a:cs typeface="Garamond" charset="0"/>
              </a:rPr>
              <a:t> </a:t>
            </a:r>
            <a:r>
              <a:rPr lang="en-US" sz="3800" dirty="0" smtClean="0">
                <a:latin typeface="Garamond" charset="0"/>
                <a:ea typeface="Garamond" charset="0"/>
                <a:cs typeface="Garamond" charset="0"/>
              </a:rPr>
              <a:t>and purposive sampling </a:t>
            </a:r>
            <a:r>
              <a:rPr lang="en-US" sz="3800" dirty="0">
                <a:latin typeface="Garamond" charset="0"/>
                <a:ea typeface="Garamond" charset="0"/>
                <a:cs typeface="Garamond" charset="0"/>
              </a:rPr>
              <a:t>(Atkinson &amp; Flint </a:t>
            </a:r>
            <a:r>
              <a:rPr lang="en-US" sz="3800" dirty="0" smtClean="0">
                <a:latin typeface="Garamond" charset="0"/>
                <a:ea typeface="Garamond" charset="0"/>
                <a:cs typeface="Garamond" charset="0"/>
              </a:rPr>
              <a:t>2001) by asking them if they have played Pok</a:t>
            </a:r>
            <a:r>
              <a:rPr lang="en-US" sz="3600" dirty="0">
                <a:latin typeface="Garamond" charset="0"/>
                <a:ea typeface="Garamond" charset="0"/>
                <a:cs typeface="Garamond" charset="0"/>
              </a:rPr>
              <a:t>é</a:t>
            </a:r>
            <a:r>
              <a:rPr lang="en-US" sz="3800" dirty="0" smtClean="0">
                <a:latin typeface="Garamond" charset="0"/>
                <a:ea typeface="Garamond" charset="0"/>
                <a:cs typeface="Garamond" charset="0"/>
              </a:rPr>
              <a:t>mon Go at least 4 weeks in a row at any point of their life. Researchers </a:t>
            </a:r>
            <a:r>
              <a:rPr lang="en-US" sz="3800" dirty="0">
                <a:latin typeface="Garamond" charset="0"/>
                <a:ea typeface="Garamond" charset="0"/>
                <a:cs typeface="Garamond" charset="0"/>
              </a:rPr>
              <a:t>then conducted interviews that lasted 20-40 minutes. Interviews were recorded and transcribed by researchers and later coded.</a:t>
            </a:r>
          </a:p>
        </p:txBody>
      </p:sp>
      <p:sp>
        <p:nvSpPr>
          <p:cNvPr id="3" name="TextBox 2"/>
          <p:cNvSpPr txBox="1"/>
          <p:nvPr/>
        </p:nvSpPr>
        <p:spPr>
          <a:xfrm>
            <a:off x="1147669" y="7758964"/>
            <a:ext cx="6482795" cy="1154162"/>
          </a:xfrm>
          <a:prstGeom prst="rect">
            <a:avLst/>
          </a:prstGeom>
          <a:noFill/>
        </p:spPr>
        <p:txBody>
          <a:bodyPr wrap="square" rtlCol="0">
            <a:spAutoFit/>
          </a:bodyPr>
          <a:lstStyle/>
          <a:p>
            <a:r>
              <a:rPr lang="en-US" sz="6900" cap="small" dirty="0">
                <a:solidFill>
                  <a:srgbClr val="DD9E11"/>
                </a:solidFill>
                <a:latin typeface="Minion Pro" panose="02040503050306020203" pitchFamily="18" charset="0"/>
              </a:rPr>
              <a:t>Abstract</a:t>
            </a:r>
          </a:p>
        </p:txBody>
      </p:sp>
      <p:sp>
        <p:nvSpPr>
          <p:cNvPr id="17" name="TextBox 16"/>
          <p:cNvSpPr txBox="1"/>
          <p:nvPr/>
        </p:nvSpPr>
        <p:spPr>
          <a:xfrm>
            <a:off x="9720052" y="19041036"/>
            <a:ext cx="6482795" cy="1154162"/>
          </a:xfrm>
          <a:prstGeom prst="rect">
            <a:avLst/>
          </a:prstGeom>
          <a:noFill/>
        </p:spPr>
        <p:txBody>
          <a:bodyPr wrap="square" rtlCol="0">
            <a:spAutoFit/>
          </a:bodyPr>
          <a:lstStyle/>
          <a:p>
            <a:r>
              <a:rPr lang="en-US" sz="6900" cap="small" dirty="0">
                <a:solidFill>
                  <a:srgbClr val="DD9E11"/>
                </a:solidFill>
                <a:latin typeface="Minion Pro" panose="02040503050306020203" pitchFamily="18" charset="0"/>
              </a:rPr>
              <a:t>Results</a:t>
            </a:r>
          </a:p>
        </p:txBody>
      </p:sp>
      <p:sp>
        <p:nvSpPr>
          <p:cNvPr id="30" name="TextBox 29"/>
          <p:cNvSpPr txBox="1"/>
          <p:nvPr/>
        </p:nvSpPr>
        <p:spPr>
          <a:xfrm>
            <a:off x="18169095" y="25880337"/>
            <a:ext cx="7122815" cy="1154162"/>
          </a:xfrm>
          <a:prstGeom prst="rect">
            <a:avLst/>
          </a:prstGeom>
          <a:noFill/>
        </p:spPr>
        <p:txBody>
          <a:bodyPr wrap="square" rtlCol="0">
            <a:spAutoFit/>
          </a:bodyPr>
          <a:lstStyle/>
          <a:p>
            <a:r>
              <a:rPr lang="en-US" sz="6900" cap="small" dirty="0">
                <a:solidFill>
                  <a:srgbClr val="DD9E11"/>
                </a:solidFill>
                <a:latin typeface="Minion Pro" panose="02040503050306020203" pitchFamily="18" charset="0"/>
              </a:rPr>
              <a:t>Discussion</a:t>
            </a:r>
          </a:p>
        </p:txBody>
      </p:sp>
      <p:sp>
        <p:nvSpPr>
          <p:cNvPr id="33" name="TextBox 32"/>
          <p:cNvSpPr txBox="1"/>
          <p:nvPr/>
        </p:nvSpPr>
        <p:spPr>
          <a:xfrm>
            <a:off x="18039119" y="33538394"/>
            <a:ext cx="23116032" cy="3970318"/>
          </a:xfrm>
          <a:prstGeom prst="rect">
            <a:avLst/>
          </a:prstGeom>
          <a:noFill/>
        </p:spPr>
        <p:txBody>
          <a:bodyPr wrap="square" rtlCol="0">
            <a:spAutoFit/>
          </a:bodyPr>
          <a:lstStyle/>
          <a:p>
            <a:r>
              <a:rPr lang="en-US" sz="2800" dirty="0" err="1">
                <a:latin typeface="Garamond" charset="0"/>
                <a:ea typeface="Garamond" charset="0"/>
                <a:cs typeface="Garamond" charset="0"/>
              </a:rPr>
              <a:t>Althoff</a:t>
            </a:r>
            <a:r>
              <a:rPr lang="en-US" sz="2800" dirty="0">
                <a:latin typeface="Garamond" charset="0"/>
                <a:ea typeface="Garamond" charset="0"/>
                <a:cs typeface="Garamond" charset="0"/>
              </a:rPr>
              <a:t>, T., White, R., Horvitz, E., (2016). Influence of Pokémon Go on physical activity: study and implications. </a:t>
            </a:r>
            <a:r>
              <a:rPr lang="en-US" sz="2800" i="1" dirty="0" err="1">
                <a:latin typeface="Garamond" charset="0"/>
                <a:ea typeface="Garamond" charset="0"/>
                <a:cs typeface="Garamond" charset="0"/>
              </a:rPr>
              <a:t>arXiv</a:t>
            </a:r>
            <a:r>
              <a:rPr lang="en-US" sz="2800" dirty="0">
                <a:latin typeface="Garamond" charset="0"/>
                <a:ea typeface="Garamond" charset="0"/>
                <a:cs typeface="Garamond" charset="0"/>
              </a:rPr>
              <a:t>. WOS:000376444400010</a:t>
            </a:r>
          </a:p>
          <a:p>
            <a:r>
              <a:rPr lang="en-US" sz="2800" dirty="0">
                <a:latin typeface="Garamond" charset="0"/>
                <a:ea typeface="Garamond" charset="0"/>
                <a:cs typeface="Garamond" charset="0"/>
              </a:rPr>
              <a:t>Atkinson, R., &amp; Flint, J. (2001). Accessing hidden and hard-to-reach populations: Snowball research strategies. </a:t>
            </a:r>
            <a:r>
              <a:rPr lang="en-US" sz="2800" i="1" dirty="0">
                <a:latin typeface="Garamond" charset="0"/>
                <a:ea typeface="Garamond" charset="0"/>
                <a:cs typeface="Garamond" charset="0"/>
              </a:rPr>
              <a:t>Social research update</a:t>
            </a:r>
            <a:r>
              <a:rPr lang="en-US" sz="2800" dirty="0">
                <a:latin typeface="Garamond" charset="0"/>
                <a:ea typeface="Garamond" charset="0"/>
                <a:cs typeface="Garamond" charset="0"/>
              </a:rPr>
              <a:t>, </a:t>
            </a:r>
            <a:r>
              <a:rPr lang="en-US" sz="2800" i="1" dirty="0">
                <a:latin typeface="Garamond" charset="0"/>
                <a:ea typeface="Garamond" charset="0"/>
                <a:cs typeface="Garamond" charset="0"/>
              </a:rPr>
              <a:t>33</a:t>
            </a:r>
            <a:r>
              <a:rPr lang="en-US" sz="2800" dirty="0">
                <a:latin typeface="Garamond" charset="0"/>
                <a:ea typeface="Garamond" charset="0"/>
                <a:cs typeface="Garamond" charset="0"/>
              </a:rPr>
              <a:t>(1), 1-4.</a:t>
            </a:r>
          </a:p>
          <a:p>
            <a:r>
              <a:rPr lang="en-US" sz="2800" dirty="0">
                <a:latin typeface="Garamond" charset="0"/>
                <a:ea typeface="Garamond" charset="0"/>
                <a:cs typeface="Garamond" charset="0"/>
              </a:rPr>
              <a:t>Glaser, B., &amp; Strauss, A. (1967). The discovery of grounded theory: strategies for qualitative research. </a:t>
            </a:r>
            <a:r>
              <a:rPr lang="en-US" sz="2800" i="1" dirty="0">
                <a:latin typeface="Garamond" charset="0"/>
                <a:ea typeface="Garamond" charset="0"/>
                <a:cs typeface="Garamond" charset="0"/>
              </a:rPr>
              <a:t>Aldine Publishing Company</a:t>
            </a:r>
            <a:r>
              <a:rPr lang="en-US" sz="2800" dirty="0">
                <a:latin typeface="Garamond" charset="0"/>
                <a:ea typeface="Garamond" charset="0"/>
                <a:cs typeface="Garamond" charset="0"/>
              </a:rPr>
              <a:t>.</a:t>
            </a:r>
          </a:p>
          <a:p>
            <a:r>
              <a:rPr lang="en-US" sz="2800" dirty="0">
                <a:latin typeface="Garamond" charset="0"/>
                <a:ea typeface="Garamond" charset="0"/>
                <a:cs typeface="Garamond" charset="0"/>
              </a:rPr>
              <a:t>Howe, K., </a:t>
            </a:r>
            <a:r>
              <a:rPr lang="en-US" sz="2800" dirty="0" err="1">
                <a:latin typeface="Garamond" charset="0"/>
                <a:ea typeface="Garamond" charset="0"/>
                <a:cs typeface="Garamond" charset="0"/>
              </a:rPr>
              <a:t>Suharlim</a:t>
            </a:r>
            <a:r>
              <a:rPr lang="en-US" sz="2800" dirty="0">
                <a:latin typeface="Garamond" charset="0"/>
                <a:ea typeface="Garamond" charset="0"/>
                <a:cs typeface="Garamond" charset="0"/>
              </a:rPr>
              <a:t>, C., Howe, D., </a:t>
            </a:r>
            <a:r>
              <a:rPr lang="en-US" sz="2800" dirty="0" err="1">
                <a:latin typeface="Garamond" charset="0"/>
                <a:ea typeface="Garamond" charset="0"/>
                <a:cs typeface="Garamond" charset="0"/>
              </a:rPr>
              <a:t>Kawachi</a:t>
            </a:r>
            <a:r>
              <a:rPr lang="en-US" sz="2800" dirty="0">
                <a:latin typeface="Garamond" charset="0"/>
                <a:ea typeface="Garamond" charset="0"/>
                <a:cs typeface="Garamond" charset="0"/>
              </a:rPr>
              <a:t>, D., </a:t>
            </a:r>
            <a:r>
              <a:rPr lang="en-US" sz="2800" dirty="0" err="1">
                <a:latin typeface="Garamond" charset="0"/>
                <a:ea typeface="Garamond" charset="0"/>
                <a:cs typeface="Garamond" charset="0"/>
              </a:rPr>
              <a:t>Rimm</a:t>
            </a:r>
            <a:r>
              <a:rPr lang="en-US" sz="2800" dirty="0">
                <a:latin typeface="Garamond" charset="0"/>
                <a:ea typeface="Garamond" charset="0"/>
                <a:cs typeface="Garamond" charset="0"/>
              </a:rPr>
              <a:t>, E., (2016). </a:t>
            </a:r>
            <a:r>
              <a:rPr lang="en-US" sz="2800" dirty="0" err="1">
                <a:latin typeface="Garamond" charset="0"/>
                <a:ea typeface="Garamond" charset="0"/>
                <a:cs typeface="Garamond" charset="0"/>
              </a:rPr>
              <a:t>Gotta</a:t>
            </a:r>
            <a:r>
              <a:rPr lang="en-US" sz="2800" dirty="0">
                <a:latin typeface="Garamond" charset="0"/>
                <a:ea typeface="Garamond" charset="0"/>
                <a:cs typeface="Garamond" charset="0"/>
              </a:rPr>
              <a:t> </a:t>
            </a:r>
            <a:r>
              <a:rPr lang="en-US" sz="2800" dirty="0" err="1">
                <a:latin typeface="Garamond" charset="0"/>
                <a:ea typeface="Garamond" charset="0"/>
                <a:cs typeface="Garamond" charset="0"/>
              </a:rPr>
              <a:t>Catch’em</a:t>
            </a:r>
            <a:r>
              <a:rPr lang="en-US" sz="2800" dirty="0">
                <a:latin typeface="Garamond" charset="0"/>
                <a:ea typeface="Garamond" charset="0"/>
                <a:cs typeface="Garamond" charset="0"/>
              </a:rPr>
              <a:t> all! Pokémon GO and Physical Activity Among Young Adults: Difference in Differences study. </a:t>
            </a:r>
            <a:r>
              <a:rPr lang="en-US" sz="2800" i="1" dirty="0" smtClean="0">
                <a:latin typeface="Garamond" charset="0"/>
                <a:ea typeface="Garamond" charset="0"/>
                <a:cs typeface="Garamond" charset="0"/>
              </a:rPr>
              <a:t>BMJ</a:t>
            </a:r>
          </a:p>
          <a:p>
            <a:r>
              <a:rPr lang="en-US" sz="2800" dirty="0">
                <a:latin typeface="Garamond" charset="0"/>
                <a:ea typeface="Garamond" charset="0"/>
                <a:cs typeface="Garamond" charset="0"/>
              </a:rPr>
              <a:t>Tobin, J., (2004). </a:t>
            </a:r>
            <a:r>
              <a:rPr lang="en-US" sz="2800" dirty="0" err="1">
                <a:latin typeface="Garamond" charset="0"/>
                <a:ea typeface="Garamond" charset="0"/>
                <a:cs typeface="Garamond" charset="0"/>
              </a:rPr>
              <a:t>Picachu’s</a:t>
            </a:r>
            <a:r>
              <a:rPr lang="en-US" sz="2800" dirty="0">
                <a:latin typeface="Garamond" charset="0"/>
                <a:ea typeface="Garamond" charset="0"/>
                <a:cs typeface="Garamond" charset="0"/>
              </a:rPr>
              <a:t> Global Adventure- The Rise and Fall of Pokémon. Durham, NC: Duke University Press. Retrieved from: https://</a:t>
            </a:r>
            <a:r>
              <a:rPr lang="en-US" sz="2800" dirty="0" err="1">
                <a:latin typeface="Garamond" charset="0"/>
                <a:ea typeface="Garamond" charset="0"/>
                <a:cs typeface="Garamond" charset="0"/>
              </a:rPr>
              <a:t>www.dukeupress.edu</a:t>
            </a:r>
            <a:r>
              <a:rPr lang="en-US" sz="2800" dirty="0">
                <a:latin typeface="Garamond" charset="0"/>
                <a:ea typeface="Garamond" charset="0"/>
                <a:cs typeface="Garamond" charset="0"/>
              </a:rPr>
              <a:t>/</a:t>
            </a:r>
            <a:r>
              <a:rPr lang="en-US" sz="2800" dirty="0" err="1">
                <a:latin typeface="Garamond" charset="0"/>
                <a:ea typeface="Garamond" charset="0"/>
                <a:cs typeface="Garamond" charset="0"/>
              </a:rPr>
              <a:t>pikachus</a:t>
            </a:r>
            <a:r>
              <a:rPr lang="en-US" sz="2800" dirty="0">
                <a:latin typeface="Garamond" charset="0"/>
                <a:ea typeface="Garamond" charset="0"/>
                <a:cs typeface="Garamond" charset="0"/>
              </a:rPr>
              <a:t>-global-adventure</a:t>
            </a:r>
          </a:p>
          <a:p>
            <a:r>
              <a:rPr lang="en-US" sz="2800" dirty="0">
                <a:latin typeface="Garamond" charset="0"/>
                <a:ea typeface="Garamond" charset="0"/>
                <a:cs typeface="Garamond" charset="0"/>
              </a:rPr>
              <a:t/>
            </a:r>
            <a:br>
              <a:rPr lang="en-US" sz="2800" dirty="0">
                <a:latin typeface="Garamond" charset="0"/>
                <a:ea typeface="Garamond" charset="0"/>
                <a:cs typeface="Garamond" charset="0"/>
              </a:rPr>
            </a:br>
            <a:endParaRPr lang="en-US" sz="2800" dirty="0">
              <a:latin typeface="Garamond" charset="0"/>
              <a:ea typeface="Garamond" charset="0"/>
              <a:cs typeface="Garamond" charset="0"/>
            </a:endParaRPr>
          </a:p>
        </p:txBody>
      </p:sp>
      <p:sp>
        <p:nvSpPr>
          <p:cNvPr id="37" name="TextBox 36"/>
          <p:cNvSpPr txBox="1"/>
          <p:nvPr/>
        </p:nvSpPr>
        <p:spPr>
          <a:xfrm>
            <a:off x="9720052" y="7758964"/>
            <a:ext cx="7034640" cy="1154162"/>
          </a:xfrm>
          <a:prstGeom prst="rect">
            <a:avLst/>
          </a:prstGeom>
          <a:noFill/>
        </p:spPr>
        <p:txBody>
          <a:bodyPr wrap="square" rtlCol="0">
            <a:spAutoFit/>
          </a:bodyPr>
          <a:lstStyle/>
          <a:p>
            <a:r>
              <a:rPr lang="en-US" sz="6900" cap="small" dirty="0">
                <a:solidFill>
                  <a:srgbClr val="DD9E11"/>
                </a:solidFill>
                <a:latin typeface="Minion Pro" panose="02040503050306020203" pitchFamily="18" charset="0"/>
              </a:rPr>
              <a:t>Methods</a:t>
            </a:r>
          </a:p>
        </p:txBody>
      </p:sp>
      <p:sp>
        <p:nvSpPr>
          <p:cNvPr id="25" name="Subtitle 2"/>
          <p:cNvSpPr txBox="1">
            <a:spLocks/>
          </p:cNvSpPr>
          <p:nvPr/>
        </p:nvSpPr>
        <p:spPr>
          <a:xfrm>
            <a:off x="9763044" y="20067848"/>
            <a:ext cx="7690139" cy="1139636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4200" cap="small" dirty="0">
                <a:solidFill>
                  <a:schemeClr val="accent1">
                    <a:lumMod val="50000"/>
                  </a:schemeClr>
                </a:solidFill>
                <a:latin typeface="Minion Pro" panose="02040503050306020203" pitchFamily="18" charset="0"/>
              </a:rPr>
              <a:t>Physical </a:t>
            </a:r>
            <a:r>
              <a:rPr lang="en-US" sz="4200" cap="small" dirty="0" smtClean="0">
                <a:solidFill>
                  <a:schemeClr val="accent1">
                    <a:lumMod val="50000"/>
                  </a:schemeClr>
                </a:solidFill>
                <a:latin typeface="Minion Pro" panose="02040503050306020203" pitchFamily="18" charset="0"/>
              </a:rPr>
              <a:t>health- </a:t>
            </a:r>
            <a:r>
              <a:rPr lang="en-US" sz="3800" dirty="0" smtClean="0">
                <a:latin typeface="Garamond" charset="0"/>
                <a:ea typeface="Garamond" charset="0"/>
                <a:cs typeface="Garamond" charset="0"/>
              </a:rPr>
              <a:t>13 </a:t>
            </a:r>
            <a:r>
              <a:rPr lang="en-US" sz="3800" dirty="0">
                <a:latin typeface="Garamond" charset="0"/>
                <a:ea typeface="Garamond" charset="0"/>
                <a:cs typeface="Garamond" charset="0"/>
              </a:rPr>
              <a:t>out of the 23 participants reported a positive physical health experience with Pokémon Go. These players discussed using the app as a way to be physically active by walking more and spending time outside.</a:t>
            </a:r>
            <a:endParaRPr lang="en-US" sz="3800" cap="small" dirty="0">
              <a:solidFill>
                <a:schemeClr val="accent1">
                  <a:lumMod val="50000"/>
                </a:schemeClr>
              </a:solidFill>
              <a:latin typeface="Garamond" charset="0"/>
              <a:ea typeface="Garamond" charset="0"/>
              <a:cs typeface="Garamond" charset="0"/>
            </a:endParaRPr>
          </a:p>
          <a:p>
            <a:pPr algn="l"/>
            <a:r>
              <a:rPr lang="en-US" sz="4200" cap="small" dirty="0">
                <a:solidFill>
                  <a:schemeClr val="accent1">
                    <a:lumMod val="50000"/>
                  </a:schemeClr>
                </a:solidFill>
                <a:latin typeface="Minion Pro" panose="02040503050306020203" pitchFamily="18" charset="0"/>
              </a:rPr>
              <a:t>Emotional </a:t>
            </a:r>
            <a:r>
              <a:rPr lang="en-US" sz="4200" cap="small" dirty="0" smtClean="0">
                <a:solidFill>
                  <a:schemeClr val="accent1">
                    <a:lumMod val="50000"/>
                  </a:schemeClr>
                </a:solidFill>
                <a:latin typeface="Minion Pro" panose="02040503050306020203" pitchFamily="18" charset="0"/>
              </a:rPr>
              <a:t>Health-</a:t>
            </a:r>
            <a:r>
              <a:rPr lang="en-US" sz="3800" dirty="0" smtClean="0">
                <a:latin typeface="Garamond" charset="0"/>
                <a:ea typeface="Garamond" charset="0"/>
                <a:cs typeface="Garamond" charset="0"/>
              </a:rPr>
              <a:t>Participants </a:t>
            </a:r>
            <a:r>
              <a:rPr lang="en-US" sz="3800" dirty="0">
                <a:latin typeface="Garamond" charset="0"/>
                <a:ea typeface="Garamond" charset="0"/>
                <a:cs typeface="Garamond" charset="0"/>
              </a:rPr>
              <a:t>that reported a positive emotional health experience described using Pokémon Go as a form of stress relief and an exciting way to get outside and exercise.</a:t>
            </a:r>
          </a:p>
          <a:p>
            <a:pPr algn="l"/>
            <a:r>
              <a:rPr lang="en-US" sz="4200" cap="small" dirty="0">
                <a:solidFill>
                  <a:schemeClr val="accent1">
                    <a:lumMod val="50000"/>
                  </a:schemeClr>
                </a:solidFill>
                <a:latin typeface="Minion Pro" panose="02040503050306020203" pitchFamily="18" charset="0"/>
              </a:rPr>
              <a:t>Social </a:t>
            </a:r>
            <a:r>
              <a:rPr lang="en-US" sz="4200" cap="small" dirty="0" smtClean="0">
                <a:solidFill>
                  <a:schemeClr val="accent1">
                    <a:lumMod val="50000"/>
                  </a:schemeClr>
                </a:solidFill>
                <a:latin typeface="Minion Pro" panose="02040503050306020203" pitchFamily="18" charset="0"/>
              </a:rPr>
              <a:t>Health- </a:t>
            </a:r>
            <a:r>
              <a:rPr lang="en-US" sz="3800" dirty="0" smtClean="0">
                <a:latin typeface="Garamond" charset="0"/>
                <a:ea typeface="Garamond" charset="0"/>
                <a:cs typeface="Garamond" charset="0"/>
              </a:rPr>
              <a:t>Participants </a:t>
            </a:r>
            <a:r>
              <a:rPr lang="en-US" sz="3800" dirty="0">
                <a:latin typeface="Garamond" charset="0"/>
                <a:ea typeface="Garamond" charset="0"/>
                <a:cs typeface="Garamond" charset="0"/>
              </a:rPr>
              <a:t>used Pokémon Go as a tool to be social with others and reported having more positive experiences when they were playing with others.</a:t>
            </a:r>
          </a:p>
        </p:txBody>
      </p:sp>
      <p:sp>
        <p:nvSpPr>
          <p:cNvPr id="11" name="Rounded Rectangle 10"/>
          <p:cNvSpPr/>
          <p:nvPr/>
        </p:nvSpPr>
        <p:spPr>
          <a:xfrm>
            <a:off x="18169095" y="13529397"/>
            <a:ext cx="6414594" cy="5592321"/>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tx1">
                    <a:lumMod val="95000"/>
                    <a:lumOff val="5000"/>
                  </a:schemeClr>
                </a:solidFill>
                <a:latin typeface="Garamond" charset="0"/>
                <a:ea typeface="Garamond" charset="0"/>
                <a:cs typeface="Garamond" charset="0"/>
              </a:rPr>
              <a:t>“I guess I spend, have spent more time outside, got more sunshine, more vitamin D</a:t>
            </a:r>
            <a:r>
              <a:rPr lang="en-US" sz="4000" dirty="0" smtClean="0">
                <a:solidFill>
                  <a:schemeClr val="tx1">
                    <a:lumMod val="95000"/>
                    <a:lumOff val="5000"/>
                  </a:schemeClr>
                </a:solidFill>
                <a:latin typeface="Garamond" charset="0"/>
                <a:ea typeface="Garamond" charset="0"/>
                <a:cs typeface="Garamond" charset="0"/>
              </a:rPr>
              <a:t>.” –Active player, male</a:t>
            </a:r>
            <a:endParaRPr lang="en-US" sz="4000" dirty="0">
              <a:solidFill>
                <a:schemeClr val="tx1">
                  <a:lumMod val="95000"/>
                  <a:lumOff val="5000"/>
                </a:schemeClr>
              </a:solidFill>
              <a:latin typeface="Garamond" charset="0"/>
              <a:ea typeface="Garamond" charset="0"/>
              <a:cs typeface="Garamond" charset="0"/>
            </a:endParaRPr>
          </a:p>
        </p:txBody>
      </p:sp>
      <p:sp>
        <p:nvSpPr>
          <p:cNvPr id="42" name="Rounded Rectangle 41"/>
          <p:cNvSpPr/>
          <p:nvPr/>
        </p:nvSpPr>
        <p:spPr>
          <a:xfrm>
            <a:off x="33473680" y="14216285"/>
            <a:ext cx="6553725" cy="5808208"/>
          </a:xfrm>
          <a:prstGeom prst="round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tx1">
                    <a:lumMod val="95000"/>
                    <a:lumOff val="5000"/>
                  </a:schemeClr>
                </a:solidFill>
                <a:latin typeface="Garamond" charset="0"/>
                <a:ea typeface="Garamond" charset="0"/>
                <a:cs typeface="Garamond" charset="0"/>
              </a:rPr>
              <a:t>"But also the social aspect of like being with the group, trying to achieve these goals too. So I don't really care if I hit level 38 if there's no one to talk about hitting level 38 with</a:t>
            </a:r>
            <a:r>
              <a:rPr lang="en-US" sz="4000" dirty="0" smtClean="0">
                <a:solidFill>
                  <a:schemeClr val="tx1">
                    <a:lumMod val="95000"/>
                    <a:lumOff val="5000"/>
                  </a:schemeClr>
                </a:solidFill>
                <a:latin typeface="Garamond" charset="0"/>
                <a:ea typeface="Garamond" charset="0"/>
                <a:cs typeface="Garamond" charset="0"/>
              </a:rPr>
              <a:t>.” –Active player, male</a:t>
            </a:r>
            <a:endParaRPr lang="en-US" sz="4000" dirty="0">
              <a:solidFill>
                <a:schemeClr val="tx1">
                  <a:lumMod val="95000"/>
                  <a:lumOff val="5000"/>
                </a:schemeClr>
              </a:solidFill>
              <a:latin typeface="Garamond" charset="0"/>
              <a:ea typeface="Garamond" charset="0"/>
              <a:cs typeface="Garamond" charset="0"/>
            </a:endParaRPr>
          </a:p>
        </p:txBody>
      </p:sp>
      <p:sp>
        <p:nvSpPr>
          <p:cNvPr id="44" name="Rounded Rectangle 43"/>
          <p:cNvSpPr/>
          <p:nvPr/>
        </p:nvSpPr>
        <p:spPr>
          <a:xfrm>
            <a:off x="25091080" y="20021466"/>
            <a:ext cx="7665298" cy="6339079"/>
          </a:xfrm>
          <a:prstGeom prst="round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tx1">
                    <a:lumMod val="95000"/>
                    <a:lumOff val="5000"/>
                  </a:schemeClr>
                </a:solidFill>
                <a:latin typeface="Garamond" charset="0"/>
                <a:ea typeface="Garamond" charset="0"/>
                <a:cs typeface="Garamond" charset="0"/>
              </a:rPr>
              <a:t>"I think it made me probably more eager just to go out and play and like have fun it was just something fun to do and it made me excited to go and hang out with friends, while having something to do. It was positive</a:t>
            </a:r>
            <a:r>
              <a:rPr lang="en-US" sz="4000" dirty="0" smtClean="0">
                <a:solidFill>
                  <a:schemeClr val="tx1">
                    <a:lumMod val="95000"/>
                    <a:lumOff val="5000"/>
                  </a:schemeClr>
                </a:solidFill>
                <a:latin typeface="Garamond" charset="0"/>
                <a:ea typeface="Garamond" charset="0"/>
                <a:cs typeface="Garamond" charset="0"/>
              </a:rPr>
              <a:t>.”</a:t>
            </a:r>
          </a:p>
          <a:p>
            <a:pPr algn="ctr"/>
            <a:r>
              <a:rPr lang="en-US" sz="4000" dirty="0" smtClean="0">
                <a:solidFill>
                  <a:schemeClr val="tx1">
                    <a:lumMod val="95000"/>
                    <a:lumOff val="5000"/>
                  </a:schemeClr>
                </a:solidFill>
                <a:latin typeface="Garamond" charset="0"/>
                <a:ea typeface="Garamond" charset="0"/>
                <a:cs typeface="Garamond" charset="0"/>
              </a:rPr>
              <a:t>-Non-active player, female</a:t>
            </a:r>
            <a:endParaRPr lang="en-US" sz="4000" dirty="0">
              <a:solidFill>
                <a:schemeClr val="tx1">
                  <a:lumMod val="95000"/>
                  <a:lumOff val="5000"/>
                </a:schemeClr>
              </a:solidFill>
              <a:latin typeface="Garamond" charset="0"/>
              <a:ea typeface="Garamond" charset="0"/>
              <a:cs typeface="Garamond" charset="0"/>
            </a:endParaRPr>
          </a:p>
        </p:txBody>
      </p:sp>
      <p:sp>
        <p:nvSpPr>
          <p:cNvPr id="45" name="TextBox 44"/>
          <p:cNvSpPr txBox="1"/>
          <p:nvPr/>
        </p:nvSpPr>
        <p:spPr>
          <a:xfrm>
            <a:off x="32735478" y="27902112"/>
            <a:ext cx="8419673" cy="1154162"/>
          </a:xfrm>
          <a:prstGeom prst="rect">
            <a:avLst/>
          </a:prstGeom>
          <a:noFill/>
        </p:spPr>
        <p:txBody>
          <a:bodyPr wrap="square" rtlCol="0">
            <a:spAutoFit/>
          </a:bodyPr>
          <a:lstStyle/>
          <a:p>
            <a:r>
              <a:rPr lang="en-US" sz="6900" cap="small" dirty="0">
                <a:solidFill>
                  <a:srgbClr val="DD9E11"/>
                </a:solidFill>
                <a:latin typeface="Minion Pro" panose="02040503050306020203" pitchFamily="18" charset="0"/>
              </a:rPr>
              <a:t>Acknowledgements </a:t>
            </a:r>
          </a:p>
        </p:txBody>
      </p:sp>
      <p:sp>
        <p:nvSpPr>
          <p:cNvPr id="46" name="TextBox 45"/>
          <p:cNvSpPr txBox="1"/>
          <p:nvPr/>
        </p:nvSpPr>
        <p:spPr>
          <a:xfrm>
            <a:off x="18078621" y="32817856"/>
            <a:ext cx="712281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References</a:t>
            </a:r>
          </a:p>
        </p:txBody>
      </p:sp>
      <p:sp>
        <p:nvSpPr>
          <p:cNvPr id="47" name="TextBox 46"/>
          <p:cNvSpPr txBox="1"/>
          <p:nvPr/>
        </p:nvSpPr>
        <p:spPr>
          <a:xfrm>
            <a:off x="32939966" y="29338077"/>
            <a:ext cx="7447199" cy="3416320"/>
          </a:xfrm>
          <a:prstGeom prst="rect">
            <a:avLst/>
          </a:prstGeom>
          <a:noFill/>
        </p:spPr>
        <p:txBody>
          <a:bodyPr wrap="square" rtlCol="0" anchor="t">
            <a:spAutoFit/>
          </a:bodyPr>
          <a:lstStyle/>
          <a:p>
            <a:r>
              <a:rPr lang="en-US" sz="3600" dirty="0">
                <a:latin typeface="Garamond" charset="0"/>
                <a:ea typeface="Garamond" charset="0"/>
                <a:cs typeface="Garamond" charset="0"/>
              </a:rPr>
              <a:t>This research was funded by </a:t>
            </a:r>
            <a:r>
              <a:rPr lang="en-US" sz="3600" dirty="0" err="1">
                <a:latin typeface="Garamond" charset="0"/>
                <a:ea typeface="Garamond" charset="0"/>
                <a:cs typeface="Garamond" charset="0"/>
              </a:rPr>
              <a:t>Blugold</a:t>
            </a:r>
            <a:r>
              <a:rPr lang="en-US" sz="3600" dirty="0">
                <a:latin typeface="Garamond" charset="0"/>
                <a:ea typeface="Garamond" charset="0"/>
                <a:cs typeface="Garamond" charset="0"/>
              </a:rPr>
              <a:t> </a:t>
            </a:r>
            <a:r>
              <a:rPr lang="en-US" sz="3600" dirty="0" smtClean="0">
                <a:latin typeface="Garamond" charset="0"/>
                <a:ea typeface="Garamond" charset="0"/>
                <a:cs typeface="Garamond" charset="0"/>
              </a:rPr>
              <a:t>Fellowship</a:t>
            </a:r>
            <a:r>
              <a:rPr lang="en-US" sz="3600" dirty="0">
                <a:latin typeface="Garamond" charset="0"/>
                <a:ea typeface="Garamond" charset="0"/>
                <a:cs typeface="Garamond" charset="0"/>
              </a:rPr>
              <a:t> </a:t>
            </a:r>
            <a:r>
              <a:rPr lang="en-US" sz="3600" dirty="0" smtClean="0">
                <a:latin typeface="Garamond" charset="0"/>
                <a:ea typeface="Garamond" charset="0"/>
                <a:cs typeface="Garamond" charset="0"/>
              </a:rPr>
              <a:t>and Diversity Mentoring Program through the Office of Research and Special Programs at the University of Wisconsin-Eau Claire. We also thank all participants and Zachary Hershey.</a:t>
            </a:r>
            <a:endParaRPr lang="en-US" sz="3600" dirty="0">
              <a:latin typeface="Garamond" charset="0"/>
              <a:ea typeface="Garamond" charset="0"/>
              <a:cs typeface="Garamond" charset="0"/>
            </a:endParaRPr>
          </a:p>
        </p:txBody>
      </p:sp>
      <p:sp>
        <p:nvSpPr>
          <p:cNvPr id="48" name="TextBox 47"/>
          <p:cNvSpPr txBox="1"/>
          <p:nvPr/>
        </p:nvSpPr>
        <p:spPr>
          <a:xfrm>
            <a:off x="18139126" y="27027934"/>
            <a:ext cx="13705922" cy="5632311"/>
          </a:xfrm>
          <a:prstGeom prst="rect">
            <a:avLst/>
          </a:prstGeom>
          <a:noFill/>
        </p:spPr>
        <p:txBody>
          <a:bodyPr wrap="square" rtlCol="0">
            <a:spAutoFit/>
          </a:bodyPr>
          <a:lstStyle/>
          <a:p>
            <a:r>
              <a:rPr lang="en-US" sz="4000" dirty="0">
                <a:latin typeface="Garamond" charset="0"/>
                <a:ea typeface="Garamond" charset="0"/>
                <a:cs typeface="Garamond" charset="0"/>
              </a:rPr>
              <a:t>These results show that social interaction is key for </a:t>
            </a:r>
            <a:r>
              <a:rPr lang="en-US" sz="4000" dirty="0" err="1">
                <a:latin typeface="Garamond" charset="0"/>
                <a:ea typeface="Garamond" charset="0"/>
                <a:cs typeface="Garamond" charset="0"/>
              </a:rPr>
              <a:t>exergames</a:t>
            </a:r>
            <a:r>
              <a:rPr lang="en-US" sz="4000" dirty="0">
                <a:latin typeface="Garamond" charset="0"/>
                <a:ea typeface="Garamond" charset="0"/>
                <a:cs typeface="Garamond" charset="0"/>
              </a:rPr>
              <a:t> to have sustained player use. Players that were still playing at the time reported that they enjoyed playing with others and using the game to hang out with their friends. Results also show that Pokémon Go positively affected physical health and emotional health by providing motivation to get outside and exercise. Players stopped for a variety of reasons including being bored by the game and being too busy to play Pokémon Go. If there is continued use of social interaction and consistent updates to </a:t>
            </a:r>
            <a:r>
              <a:rPr lang="en-US" sz="4000" dirty="0" err="1">
                <a:latin typeface="Garamond" charset="0"/>
                <a:ea typeface="Garamond" charset="0"/>
                <a:cs typeface="Garamond" charset="0"/>
              </a:rPr>
              <a:t>exergames</a:t>
            </a:r>
            <a:r>
              <a:rPr lang="en-US" sz="4000" dirty="0">
                <a:latin typeface="Garamond" charset="0"/>
                <a:ea typeface="Garamond" charset="0"/>
                <a:cs typeface="Garamond" charset="0"/>
              </a:rPr>
              <a:t> they should remain successful.</a:t>
            </a:r>
          </a:p>
        </p:txBody>
      </p:sp>
      <p:sp>
        <p:nvSpPr>
          <p:cNvPr id="4" name="TextBox 3"/>
          <p:cNvSpPr txBox="1"/>
          <p:nvPr/>
        </p:nvSpPr>
        <p:spPr>
          <a:xfrm>
            <a:off x="18169095" y="8590137"/>
            <a:ext cx="6629550" cy="4647426"/>
          </a:xfrm>
          <a:prstGeom prst="rect">
            <a:avLst/>
          </a:prstGeom>
          <a:noFill/>
        </p:spPr>
        <p:txBody>
          <a:bodyPr wrap="square" rtlCol="0">
            <a:spAutoFit/>
          </a:bodyPr>
          <a:lstStyle/>
          <a:p>
            <a:pPr algn="ctr"/>
            <a:r>
              <a:rPr lang="en-US" sz="6000" b="1" cap="small" dirty="0">
                <a:solidFill>
                  <a:schemeClr val="accent5"/>
                </a:solidFill>
                <a:latin typeface="Minion Pro" panose="02040503050306020203" pitchFamily="18" charset="0"/>
              </a:rPr>
              <a:t>Physical health themes</a:t>
            </a:r>
            <a:endParaRPr lang="en-US" sz="4400" b="1" dirty="0">
              <a:latin typeface="Garamond" charset="0"/>
              <a:ea typeface="Garamond" charset="0"/>
              <a:cs typeface="Garamond" charset="0"/>
            </a:endParaRPr>
          </a:p>
          <a:p>
            <a:pPr marL="571500" indent="-571500">
              <a:buFont typeface="Arial" charset="0"/>
              <a:buChar char="•"/>
            </a:pPr>
            <a:r>
              <a:rPr lang="en-US" sz="4400" dirty="0">
                <a:latin typeface="Garamond" charset="0"/>
                <a:ea typeface="Garamond" charset="0"/>
                <a:cs typeface="Garamond" charset="0"/>
              </a:rPr>
              <a:t>Reason for getting outside</a:t>
            </a:r>
          </a:p>
          <a:p>
            <a:pPr marL="571500" indent="-571500">
              <a:buFont typeface="Arial" charset="0"/>
              <a:buChar char="•"/>
            </a:pPr>
            <a:r>
              <a:rPr lang="en-US" sz="4400" dirty="0">
                <a:latin typeface="Garamond" charset="0"/>
                <a:ea typeface="Garamond" charset="0"/>
                <a:cs typeface="Garamond" charset="0"/>
              </a:rPr>
              <a:t>Increase in walking</a:t>
            </a:r>
          </a:p>
          <a:p>
            <a:pPr marL="571500" indent="-571500">
              <a:buFont typeface="Arial" charset="0"/>
              <a:buChar char="•"/>
            </a:pPr>
            <a:r>
              <a:rPr lang="en-US" sz="4400" dirty="0">
                <a:latin typeface="Garamond" charset="0"/>
                <a:ea typeface="Garamond" charset="0"/>
                <a:cs typeface="Garamond" charset="0"/>
              </a:rPr>
              <a:t>Train/use the game to work out</a:t>
            </a:r>
          </a:p>
        </p:txBody>
      </p:sp>
      <p:sp>
        <p:nvSpPr>
          <p:cNvPr id="5" name="TextBox 4"/>
          <p:cNvSpPr txBox="1"/>
          <p:nvPr/>
        </p:nvSpPr>
        <p:spPr>
          <a:xfrm>
            <a:off x="33172040" y="8508454"/>
            <a:ext cx="7215125" cy="5324535"/>
          </a:xfrm>
          <a:prstGeom prst="rect">
            <a:avLst/>
          </a:prstGeom>
          <a:noFill/>
        </p:spPr>
        <p:txBody>
          <a:bodyPr wrap="square" rtlCol="0">
            <a:spAutoFit/>
          </a:bodyPr>
          <a:lstStyle/>
          <a:p>
            <a:pPr algn="ctr"/>
            <a:r>
              <a:rPr lang="en-US" sz="6000" b="1" cap="small" dirty="0">
                <a:solidFill>
                  <a:srgbClr val="DD9E11"/>
                </a:solidFill>
                <a:latin typeface="Minion Pro" panose="02040503050306020203" pitchFamily="18" charset="0"/>
              </a:rPr>
              <a:t>Social health themes</a:t>
            </a:r>
            <a:endParaRPr lang="en-US" sz="4400" b="1" dirty="0"/>
          </a:p>
          <a:p>
            <a:pPr marL="571500" indent="-571500">
              <a:buFont typeface="Arial" charset="0"/>
              <a:buChar char="•"/>
            </a:pPr>
            <a:r>
              <a:rPr lang="en-US" sz="4400" dirty="0">
                <a:latin typeface="Garamond" charset="0"/>
                <a:ea typeface="Garamond" charset="0"/>
                <a:cs typeface="Garamond" charset="0"/>
              </a:rPr>
              <a:t>Play with friends/family</a:t>
            </a:r>
          </a:p>
          <a:p>
            <a:pPr marL="571500" indent="-571500">
              <a:buFont typeface="Arial" charset="0"/>
              <a:buChar char="•"/>
            </a:pPr>
            <a:r>
              <a:rPr lang="en-US" sz="4400" dirty="0">
                <a:latin typeface="Garamond" charset="0"/>
                <a:ea typeface="Garamond" charset="0"/>
                <a:cs typeface="Garamond" charset="0"/>
              </a:rPr>
              <a:t>Meet others/make friendly connections</a:t>
            </a:r>
          </a:p>
          <a:p>
            <a:pPr marL="571500" indent="-571500">
              <a:buFont typeface="Arial" charset="0"/>
              <a:buChar char="•"/>
            </a:pPr>
            <a:r>
              <a:rPr lang="en-US" sz="4400" dirty="0">
                <a:latin typeface="Garamond" charset="0"/>
                <a:ea typeface="Garamond" charset="0"/>
                <a:cs typeface="Garamond" charset="0"/>
              </a:rPr>
              <a:t>Join Facebook groups</a:t>
            </a:r>
          </a:p>
          <a:p>
            <a:pPr marL="571500" indent="-571500">
              <a:buFont typeface="Arial" charset="0"/>
              <a:buChar char="•"/>
            </a:pPr>
            <a:r>
              <a:rPr lang="en-US" sz="4400" dirty="0">
                <a:latin typeface="Garamond" charset="0"/>
                <a:ea typeface="Garamond" charset="0"/>
                <a:cs typeface="Garamond" charset="0"/>
              </a:rPr>
              <a:t>Use as conversation starter </a:t>
            </a:r>
          </a:p>
        </p:txBody>
      </p:sp>
      <p:sp>
        <p:nvSpPr>
          <p:cNvPr id="9" name="TextBox 8"/>
          <p:cNvSpPr txBox="1"/>
          <p:nvPr/>
        </p:nvSpPr>
        <p:spPr>
          <a:xfrm>
            <a:off x="25091080" y="8634329"/>
            <a:ext cx="8217614" cy="6001643"/>
          </a:xfrm>
          <a:prstGeom prst="rect">
            <a:avLst/>
          </a:prstGeom>
          <a:noFill/>
          <a:ln>
            <a:noFill/>
          </a:ln>
        </p:spPr>
        <p:txBody>
          <a:bodyPr wrap="square" rtlCol="0">
            <a:spAutoFit/>
          </a:bodyPr>
          <a:lstStyle/>
          <a:p>
            <a:pPr algn="ctr"/>
            <a:r>
              <a:rPr lang="en-US" sz="6000" b="1" cap="small" dirty="0">
                <a:solidFill>
                  <a:schemeClr val="accent6">
                    <a:lumMod val="50000"/>
                  </a:schemeClr>
                </a:solidFill>
                <a:latin typeface="Minion Pro" panose="02040503050306020203" pitchFamily="18" charset="0"/>
              </a:rPr>
              <a:t>Emotional health themes</a:t>
            </a:r>
            <a:endParaRPr lang="en-US" sz="4400" b="1" dirty="0"/>
          </a:p>
          <a:p>
            <a:pPr marL="571500" indent="-571500">
              <a:buFont typeface="Arial" charset="0"/>
              <a:buChar char="•"/>
            </a:pPr>
            <a:r>
              <a:rPr lang="en-US" sz="4400" dirty="0">
                <a:latin typeface="Garamond" charset="0"/>
                <a:ea typeface="Garamond" charset="0"/>
                <a:cs typeface="Garamond" charset="0"/>
              </a:rPr>
              <a:t>Way to destress/use as a routine</a:t>
            </a:r>
          </a:p>
          <a:p>
            <a:pPr marL="571500" indent="-571500">
              <a:buFont typeface="Arial" charset="0"/>
              <a:buChar char="•"/>
            </a:pPr>
            <a:r>
              <a:rPr lang="en-US" sz="4400" dirty="0">
                <a:latin typeface="Garamond" charset="0"/>
                <a:ea typeface="Garamond" charset="0"/>
                <a:cs typeface="Garamond" charset="0"/>
              </a:rPr>
              <a:t>Constant progression</a:t>
            </a:r>
          </a:p>
          <a:p>
            <a:pPr marL="571500" indent="-571500">
              <a:buFont typeface="Arial" charset="0"/>
              <a:buChar char="•"/>
            </a:pPr>
            <a:r>
              <a:rPr lang="en-US" sz="4400" dirty="0">
                <a:latin typeface="Garamond" charset="0"/>
                <a:ea typeface="Garamond" charset="0"/>
                <a:cs typeface="Garamond" charset="0"/>
              </a:rPr>
              <a:t>Comforting sense of community</a:t>
            </a:r>
          </a:p>
          <a:p>
            <a:pPr marL="571500" indent="-571500">
              <a:buFont typeface="Arial" charset="0"/>
              <a:buChar char="•"/>
            </a:pPr>
            <a:endParaRPr lang="en-US" sz="4400" dirty="0"/>
          </a:p>
          <a:p>
            <a:pPr marL="571500" indent="-571500">
              <a:buFont typeface="Arial" charset="0"/>
              <a:buChar char="•"/>
            </a:pPr>
            <a:endParaRPr lang="en-US" sz="4400" dirty="0"/>
          </a:p>
          <a:p>
            <a:pPr marL="571500" indent="-571500">
              <a:buFont typeface="Arial" charset="0"/>
              <a:buChar char="•"/>
            </a:pPr>
            <a:endParaRPr lang="en-US" sz="4400" dirty="0"/>
          </a:p>
        </p:txBody>
      </p:sp>
      <p:sp>
        <p:nvSpPr>
          <p:cNvPr id="27" name="Rounded Rectangle 26"/>
          <p:cNvSpPr/>
          <p:nvPr/>
        </p:nvSpPr>
        <p:spPr>
          <a:xfrm>
            <a:off x="17934893" y="19739694"/>
            <a:ext cx="6648796" cy="588591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latin typeface="Garamond" charset="0"/>
                <a:ea typeface="Garamond" charset="0"/>
                <a:cs typeface="Garamond" charset="0"/>
              </a:rPr>
              <a:t>“I </a:t>
            </a:r>
            <a:r>
              <a:rPr lang="en-US" sz="4000" dirty="0">
                <a:solidFill>
                  <a:schemeClr val="tx1"/>
                </a:solidFill>
                <a:latin typeface="Garamond" charset="0"/>
                <a:ea typeface="Garamond" charset="0"/>
                <a:cs typeface="Garamond" charset="0"/>
              </a:rPr>
              <a:t>guess it would mostly just influence like step count for walks and reaching like the 10 thousand recommended step goal</a:t>
            </a:r>
            <a:r>
              <a:rPr lang="en-US" sz="4000" dirty="0" smtClean="0">
                <a:solidFill>
                  <a:schemeClr val="tx1"/>
                </a:solidFill>
                <a:latin typeface="Garamond" charset="0"/>
                <a:ea typeface="Garamond" charset="0"/>
                <a:cs typeface="Garamond" charset="0"/>
              </a:rPr>
              <a:t>.” –Active player</a:t>
            </a:r>
            <a:r>
              <a:rPr lang="en-US" sz="4000" smtClean="0">
                <a:solidFill>
                  <a:schemeClr val="tx1"/>
                </a:solidFill>
                <a:latin typeface="Garamond" charset="0"/>
                <a:ea typeface="Garamond" charset="0"/>
                <a:cs typeface="Garamond" charset="0"/>
              </a:rPr>
              <a:t>, female</a:t>
            </a:r>
            <a:endParaRPr lang="en-US" sz="4000" dirty="0">
              <a:solidFill>
                <a:schemeClr val="tx1"/>
              </a:solidFill>
              <a:latin typeface="Garamond" charset="0"/>
              <a:ea typeface="Garamond" charset="0"/>
              <a:cs typeface="Garamond" charset="0"/>
            </a:endParaRPr>
          </a:p>
        </p:txBody>
      </p:sp>
      <p:sp>
        <p:nvSpPr>
          <p:cNvPr id="28" name="Rounded Rectangle 27"/>
          <p:cNvSpPr/>
          <p:nvPr/>
        </p:nvSpPr>
        <p:spPr>
          <a:xfrm>
            <a:off x="33337752" y="20779382"/>
            <a:ext cx="6883699" cy="5428180"/>
          </a:xfrm>
          <a:prstGeom prst="round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tx1"/>
                </a:solidFill>
                <a:latin typeface="Garamond" charset="0"/>
                <a:ea typeface="Garamond" charset="0"/>
                <a:cs typeface="Garamond" charset="0"/>
              </a:rPr>
              <a:t>“And it was always a good conversation starter when you didn't have anything else to talk about even, just how's your Pokémon Go going for you</a:t>
            </a:r>
            <a:r>
              <a:rPr lang="en-US" sz="4000" dirty="0" smtClean="0">
                <a:solidFill>
                  <a:schemeClr val="tx1"/>
                </a:solidFill>
                <a:latin typeface="Garamond" charset="0"/>
                <a:ea typeface="Garamond" charset="0"/>
                <a:cs typeface="Garamond" charset="0"/>
              </a:rPr>
              <a:t>?” –Non-active player, male</a:t>
            </a:r>
            <a:endParaRPr lang="en-US" sz="4000" dirty="0">
              <a:solidFill>
                <a:schemeClr val="tx1"/>
              </a:solidFill>
              <a:latin typeface="Garamond" charset="0"/>
              <a:ea typeface="Garamond" charset="0"/>
              <a:cs typeface="Garamond" charset="0"/>
            </a:endParaRPr>
          </a:p>
        </p:txBody>
      </p:sp>
      <p:sp>
        <p:nvSpPr>
          <p:cNvPr id="31" name="Rounded Rectangle 30"/>
          <p:cNvSpPr/>
          <p:nvPr/>
        </p:nvSpPr>
        <p:spPr>
          <a:xfrm>
            <a:off x="25091080" y="13115481"/>
            <a:ext cx="7649444" cy="6208752"/>
          </a:xfrm>
          <a:prstGeom prst="round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smtClean="0">
                <a:solidFill>
                  <a:schemeClr val="tx1"/>
                </a:solidFill>
                <a:latin typeface="Garamond" charset="0"/>
                <a:ea typeface="Garamond" charset="0"/>
                <a:cs typeface="Garamond" charset="0"/>
              </a:rPr>
              <a:t>“</a:t>
            </a:r>
            <a:r>
              <a:rPr lang="en-US" sz="4000">
                <a:solidFill>
                  <a:schemeClr val="tx1"/>
                </a:solidFill>
                <a:latin typeface="Garamond" charset="0"/>
                <a:ea typeface="Garamond" charset="0"/>
                <a:cs typeface="Garamond" charset="0"/>
              </a:rPr>
              <a:t>Y</a:t>
            </a:r>
            <a:r>
              <a:rPr lang="en-US" sz="4000" smtClean="0">
                <a:solidFill>
                  <a:schemeClr val="tx1"/>
                </a:solidFill>
                <a:latin typeface="Garamond" charset="0"/>
                <a:ea typeface="Garamond" charset="0"/>
                <a:cs typeface="Garamond" charset="0"/>
              </a:rPr>
              <a:t>eah </a:t>
            </a:r>
            <a:r>
              <a:rPr lang="en-US" sz="4000" dirty="0">
                <a:solidFill>
                  <a:schemeClr val="tx1"/>
                </a:solidFill>
                <a:latin typeface="Garamond" charset="0"/>
                <a:ea typeface="Garamond" charset="0"/>
                <a:cs typeface="Garamond" charset="0"/>
              </a:rPr>
              <a:t>I guess with, you know, politics and elections and stuff going on right now, that was a way to escape. And I, you know, it's some of this is like alright this is kind of silly, but at the same time it's like this perpetual scavenger hunt. And it makes life more fun</a:t>
            </a:r>
            <a:r>
              <a:rPr lang="en-US" sz="4000" dirty="0" smtClean="0">
                <a:solidFill>
                  <a:schemeClr val="tx1"/>
                </a:solidFill>
                <a:latin typeface="Garamond" charset="0"/>
                <a:ea typeface="Garamond" charset="0"/>
                <a:cs typeface="Garamond" charset="0"/>
              </a:rPr>
              <a:t>.” –Active player, female</a:t>
            </a:r>
            <a:endParaRPr lang="en-US" sz="4000" dirty="0">
              <a:solidFill>
                <a:schemeClr val="tx1"/>
              </a:solidFill>
              <a:latin typeface="Garamond" charset="0"/>
              <a:ea typeface="Garamond" charset="0"/>
              <a:cs typeface="Garamond" charset="0"/>
            </a:endParaRPr>
          </a:p>
        </p:txBody>
      </p:sp>
      <p:sp>
        <p:nvSpPr>
          <p:cNvPr id="29" name="TextBox 28"/>
          <p:cNvSpPr txBox="1"/>
          <p:nvPr/>
        </p:nvSpPr>
        <p:spPr>
          <a:xfrm>
            <a:off x="1147669" y="29141938"/>
            <a:ext cx="6482795" cy="1154162"/>
          </a:xfrm>
          <a:prstGeom prst="rect">
            <a:avLst/>
          </a:prstGeom>
          <a:noFill/>
        </p:spPr>
        <p:txBody>
          <a:bodyPr wrap="square" rtlCol="0">
            <a:spAutoFit/>
          </a:bodyPr>
          <a:lstStyle/>
          <a:p>
            <a:r>
              <a:rPr lang="en-US" sz="6900" cap="small" dirty="0" smtClean="0">
                <a:solidFill>
                  <a:srgbClr val="DD9E11"/>
                </a:solidFill>
                <a:latin typeface="Minion Pro" panose="02040503050306020203" pitchFamily="18" charset="0"/>
              </a:rPr>
              <a:t>Introduction</a:t>
            </a:r>
            <a:endParaRPr lang="en-US" sz="6900" cap="small" dirty="0">
              <a:solidFill>
                <a:srgbClr val="DD9E11"/>
              </a:solidFill>
              <a:latin typeface="Minion Pro" panose="02040503050306020203" pitchFamily="18"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220077407"/>
              </p:ext>
            </p:extLst>
          </p:nvPr>
        </p:nvGraphicFramePr>
        <p:xfrm>
          <a:off x="9500256" y="31546626"/>
          <a:ext cx="7952928" cy="4389120"/>
        </p:xfrm>
        <a:graphic>
          <a:graphicData uri="http://schemas.openxmlformats.org/drawingml/2006/table">
            <a:tbl>
              <a:tblPr firstRow="1" bandRow="1">
                <a:tableStyleId>{1E171933-4619-4E11-9A3F-F7608DF75F80}</a:tableStyleId>
              </a:tblPr>
              <a:tblGrid>
                <a:gridCol w="3435813"/>
                <a:gridCol w="1903908"/>
                <a:gridCol w="2613207"/>
              </a:tblGrid>
              <a:tr h="370840">
                <a:tc>
                  <a:txBody>
                    <a:bodyPr/>
                    <a:lstStyle/>
                    <a:p>
                      <a:pPr algn="l"/>
                      <a:r>
                        <a:rPr lang="en-US" sz="3600" dirty="0" smtClean="0">
                          <a:latin typeface="Garamond" charset="0"/>
                          <a:ea typeface="Garamond" charset="0"/>
                          <a:cs typeface="Garamond" charset="0"/>
                        </a:rPr>
                        <a:t>Characteristics</a:t>
                      </a:r>
                    </a:p>
                  </a:txBody>
                  <a:tcPr/>
                </a:tc>
                <a:tc>
                  <a:txBody>
                    <a:bodyPr/>
                    <a:lstStyle/>
                    <a:p>
                      <a:pPr algn="l"/>
                      <a:r>
                        <a:rPr lang="en-US" sz="3600" dirty="0" smtClean="0">
                          <a:latin typeface="Garamond" charset="0"/>
                          <a:ea typeface="Garamond" charset="0"/>
                          <a:cs typeface="Garamond" charset="0"/>
                        </a:rPr>
                        <a:t>Active</a:t>
                      </a:r>
                      <a:r>
                        <a:rPr lang="en-US" sz="3600" baseline="0" dirty="0" smtClean="0">
                          <a:latin typeface="Garamond" charset="0"/>
                          <a:ea typeface="Garamond" charset="0"/>
                          <a:cs typeface="Garamond" charset="0"/>
                        </a:rPr>
                        <a:t> Player</a:t>
                      </a:r>
                      <a:endParaRPr lang="en-US" sz="3600" dirty="0">
                        <a:latin typeface="Garamond" charset="0"/>
                        <a:ea typeface="Garamond" charset="0"/>
                        <a:cs typeface="Garamond" charset="0"/>
                      </a:endParaRPr>
                    </a:p>
                  </a:txBody>
                  <a:tcPr/>
                </a:tc>
                <a:tc>
                  <a:txBody>
                    <a:bodyPr/>
                    <a:lstStyle/>
                    <a:p>
                      <a:pPr algn="l"/>
                      <a:r>
                        <a:rPr lang="en-US" sz="3600" dirty="0" smtClean="0">
                          <a:latin typeface="Garamond" charset="0"/>
                          <a:ea typeface="Garamond" charset="0"/>
                          <a:cs typeface="Garamond" charset="0"/>
                        </a:rPr>
                        <a:t>Non-Active      Player</a:t>
                      </a:r>
                      <a:endParaRPr lang="en-US" sz="3600" dirty="0">
                        <a:latin typeface="Garamond" charset="0"/>
                        <a:ea typeface="Garamond" charset="0"/>
                        <a:cs typeface="Garamond" charset="0"/>
                      </a:endParaRPr>
                    </a:p>
                  </a:txBody>
                  <a:tcPr/>
                </a:tc>
              </a:tr>
              <a:tr h="370840">
                <a:tc>
                  <a:txBody>
                    <a:bodyPr/>
                    <a:lstStyle/>
                    <a:p>
                      <a:r>
                        <a:rPr lang="en-US" sz="3600" dirty="0" smtClean="0">
                          <a:latin typeface="Garamond" charset="0"/>
                          <a:ea typeface="Garamond" charset="0"/>
                          <a:cs typeface="Garamond" charset="0"/>
                        </a:rPr>
                        <a:t>Total</a:t>
                      </a:r>
                      <a:r>
                        <a:rPr lang="en-US" sz="3600" baseline="0" dirty="0" smtClean="0">
                          <a:latin typeface="Garamond" charset="0"/>
                          <a:ea typeface="Garamond" charset="0"/>
                          <a:cs typeface="Garamond" charset="0"/>
                        </a:rPr>
                        <a:t> Number</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14</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9</a:t>
                      </a:r>
                      <a:endParaRPr lang="en-US" sz="3600" dirty="0">
                        <a:latin typeface="Garamond" charset="0"/>
                        <a:ea typeface="Garamond" charset="0"/>
                        <a:cs typeface="Garamond" charset="0"/>
                      </a:endParaRPr>
                    </a:p>
                  </a:txBody>
                  <a:tcPr/>
                </a:tc>
              </a:tr>
              <a:tr h="370840">
                <a:tc>
                  <a:txBody>
                    <a:bodyPr/>
                    <a:lstStyle/>
                    <a:p>
                      <a:r>
                        <a:rPr lang="en-US" sz="3600" dirty="0" smtClean="0">
                          <a:latin typeface="Garamond" charset="0"/>
                          <a:ea typeface="Garamond" charset="0"/>
                          <a:cs typeface="Garamond" charset="0"/>
                        </a:rPr>
                        <a:t>Age </a:t>
                      </a:r>
                      <a:r>
                        <a:rPr lang="en-US" sz="3600" dirty="0" smtClean="0">
                          <a:latin typeface="Garamond" charset="0"/>
                          <a:ea typeface="Garamond" charset="0"/>
                          <a:cs typeface="Garamond" charset="0"/>
                        </a:rPr>
                        <a:t>(Mean)</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25.57</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20.22</a:t>
                      </a:r>
                      <a:endParaRPr lang="en-US" sz="3600" dirty="0">
                        <a:latin typeface="Garamond" charset="0"/>
                        <a:ea typeface="Garamond" charset="0"/>
                        <a:cs typeface="Garamond" charset="0"/>
                      </a:endParaRPr>
                    </a:p>
                  </a:txBody>
                  <a:tcPr/>
                </a:tc>
              </a:tr>
              <a:tr h="370840">
                <a:tc>
                  <a:txBody>
                    <a:bodyPr/>
                    <a:lstStyle/>
                    <a:p>
                      <a:r>
                        <a:rPr lang="en-US" sz="3600" dirty="0" smtClean="0">
                          <a:latin typeface="Garamond" charset="0"/>
                          <a:ea typeface="Garamond" charset="0"/>
                          <a:cs typeface="Garamond" charset="0"/>
                        </a:rPr>
                        <a:t>Age </a:t>
                      </a:r>
                      <a:r>
                        <a:rPr lang="en-US" sz="3600" dirty="0" smtClean="0">
                          <a:latin typeface="Garamond" charset="0"/>
                          <a:ea typeface="Garamond" charset="0"/>
                          <a:cs typeface="Garamond" charset="0"/>
                        </a:rPr>
                        <a:t>(SD)</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8.50</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1.64</a:t>
                      </a:r>
                      <a:endParaRPr lang="en-US" sz="3600" dirty="0">
                        <a:latin typeface="Garamond" charset="0"/>
                        <a:ea typeface="Garamond" charset="0"/>
                        <a:cs typeface="Garamond" charset="0"/>
                      </a:endParaRPr>
                    </a:p>
                  </a:txBody>
                  <a:tcPr/>
                </a:tc>
              </a:tr>
              <a:tr h="370840">
                <a:tc>
                  <a:txBody>
                    <a:bodyPr/>
                    <a:lstStyle/>
                    <a:p>
                      <a:r>
                        <a:rPr lang="en-US" sz="3600" dirty="0" smtClean="0">
                          <a:latin typeface="Garamond" charset="0"/>
                          <a:ea typeface="Garamond" charset="0"/>
                          <a:cs typeface="Garamond" charset="0"/>
                        </a:rPr>
                        <a:t>Female</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6</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3</a:t>
                      </a:r>
                      <a:endParaRPr lang="en-US" sz="3600" dirty="0">
                        <a:latin typeface="Garamond" charset="0"/>
                        <a:ea typeface="Garamond" charset="0"/>
                        <a:cs typeface="Garamond" charset="0"/>
                      </a:endParaRPr>
                    </a:p>
                  </a:txBody>
                  <a:tcPr/>
                </a:tc>
              </a:tr>
              <a:tr h="370840">
                <a:tc>
                  <a:txBody>
                    <a:bodyPr/>
                    <a:lstStyle/>
                    <a:p>
                      <a:r>
                        <a:rPr lang="en-US" sz="3600" dirty="0" smtClean="0">
                          <a:latin typeface="Garamond" charset="0"/>
                          <a:ea typeface="Garamond" charset="0"/>
                          <a:cs typeface="Garamond" charset="0"/>
                        </a:rPr>
                        <a:t>Male</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8</a:t>
                      </a:r>
                      <a:endParaRPr lang="en-US" sz="3600" dirty="0">
                        <a:latin typeface="Garamond" charset="0"/>
                        <a:ea typeface="Garamond" charset="0"/>
                        <a:cs typeface="Garamond" charset="0"/>
                      </a:endParaRPr>
                    </a:p>
                  </a:txBody>
                  <a:tcPr/>
                </a:tc>
                <a:tc>
                  <a:txBody>
                    <a:bodyPr/>
                    <a:lstStyle/>
                    <a:p>
                      <a:r>
                        <a:rPr lang="en-US" sz="3600" dirty="0" smtClean="0">
                          <a:latin typeface="Garamond" charset="0"/>
                          <a:ea typeface="Garamond" charset="0"/>
                          <a:cs typeface="Garamond" charset="0"/>
                        </a:rPr>
                        <a:t>6</a:t>
                      </a:r>
                      <a:endParaRPr lang="en-US" sz="3600" dirty="0">
                        <a:latin typeface="Garamond" charset="0"/>
                        <a:ea typeface="Garamond" charset="0"/>
                        <a:cs typeface="Garamond" charset="0"/>
                      </a:endParaRPr>
                    </a:p>
                  </a:txBody>
                  <a:tcPr/>
                </a:tc>
              </a:tr>
            </a:tbl>
          </a:graphicData>
        </a:graphic>
      </p:graphicFrame>
      <p:sp>
        <p:nvSpPr>
          <p:cNvPr id="15" name="TextBox 14"/>
          <p:cNvSpPr txBox="1"/>
          <p:nvPr/>
        </p:nvSpPr>
        <p:spPr>
          <a:xfrm>
            <a:off x="1147669" y="30434600"/>
            <a:ext cx="7723772" cy="5355312"/>
          </a:xfrm>
          <a:prstGeom prst="rect">
            <a:avLst/>
          </a:prstGeom>
          <a:noFill/>
        </p:spPr>
        <p:txBody>
          <a:bodyPr wrap="square" rtlCol="0">
            <a:spAutoFit/>
          </a:bodyPr>
          <a:lstStyle/>
          <a:p>
            <a:pPr>
              <a:lnSpc>
                <a:spcPct val="90000"/>
              </a:lnSpc>
            </a:pPr>
            <a:r>
              <a:rPr lang="en-US" sz="3800" dirty="0">
                <a:latin typeface="Garamond" charset="0"/>
                <a:ea typeface="Garamond" charset="0"/>
                <a:cs typeface="Garamond" charset="0"/>
              </a:rPr>
              <a:t>The brand </a:t>
            </a:r>
            <a:r>
              <a:rPr lang="en-US" sz="3800" dirty="0" smtClean="0">
                <a:latin typeface="Garamond" charset="0"/>
                <a:ea typeface="Garamond" charset="0"/>
                <a:cs typeface="Garamond" charset="0"/>
              </a:rPr>
              <a:t>Pokémon </a:t>
            </a:r>
            <a:r>
              <a:rPr lang="en-US" sz="3800" dirty="0">
                <a:latin typeface="Garamond" charset="0"/>
                <a:ea typeface="Garamond" charset="0"/>
                <a:cs typeface="Garamond" charset="0"/>
              </a:rPr>
              <a:t>has been popular among </a:t>
            </a:r>
            <a:r>
              <a:rPr lang="en-US" sz="3800" dirty="0" smtClean="0">
                <a:latin typeface="Garamond" charset="0"/>
                <a:ea typeface="Garamond" charset="0"/>
                <a:cs typeface="Garamond" charset="0"/>
              </a:rPr>
              <a:t>youth since it </a:t>
            </a:r>
            <a:r>
              <a:rPr lang="en-US" sz="3800" dirty="0">
                <a:latin typeface="Garamond" charset="0"/>
                <a:ea typeface="Garamond" charset="0"/>
                <a:cs typeface="Garamond" charset="0"/>
              </a:rPr>
              <a:t>came out in the the early 1990s (Tobin, 2004</a:t>
            </a:r>
            <a:r>
              <a:rPr lang="en-US" sz="3800" dirty="0" smtClean="0">
                <a:latin typeface="Garamond" charset="0"/>
                <a:ea typeface="Garamond" charset="0"/>
                <a:cs typeface="Garamond" charset="0"/>
              </a:rPr>
              <a:t>). Pokémon Go was released on July 6</a:t>
            </a:r>
            <a:r>
              <a:rPr lang="en-US" sz="3800" baseline="30000" dirty="0" smtClean="0">
                <a:latin typeface="Garamond" charset="0"/>
                <a:ea typeface="Garamond" charset="0"/>
                <a:cs typeface="Garamond" charset="0"/>
              </a:rPr>
              <a:t>th</a:t>
            </a:r>
            <a:r>
              <a:rPr lang="en-US" sz="3800" dirty="0" smtClean="0">
                <a:latin typeface="Garamond" charset="0"/>
                <a:ea typeface="Garamond" charset="0"/>
                <a:cs typeface="Garamond" charset="0"/>
              </a:rPr>
              <a:t>, 2016. This study investigated Pokémon Go players to determine </a:t>
            </a:r>
            <a:r>
              <a:rPr lang="en-US" sz="3800" dirty="0">
                <a:latin typeface="Garamond" charset="0"/>
                <a:ea typeface="Garamond" charset="0"/>
                <a:cs typeface="Garamond" charset="0"/>
              </a:rPr>
              <a:t>why some people stopped playing </a:t>
            </a:r>
            <a:r>
              <a:rPr lang="en-US" sz="3800" dirty="0" smtClean="0">
                <a:latin typeface="Garamond" charset="0"/>
                <a:ea typeface="Garamond" charset="0"/>
                <a:cs typeface="Garamond" charset="0"/>
              </a:rPr>
              <a:t>the game and why some </a:t>
            </a:r>
            <a:r>
              <a:rPr lang="en-US" sz="3800" dirty="0">
                <a:latin typeface="Garamond" charset="0"/>
                <a:ea typeface="Garamond" charset="0"/>
                <a:cs typeface="Garamond" charset="0"/>
              </a:rPr>
              <a:t>people </a:t>
            </a:r>
            <a:r>
              <a:rPr lang="en-US" sz="3800" dirty="0" smtClean="0">
                <a:latin typeface="Garamond" charset="0"/>
                <a:ea typeface="Garamond" charset="0"/>
                <a:cs typeface="Garamond" charset="0"/>
              </a:rPr>
              <a:t>still continue </a:t>
            </a:r>
            <a:r>
              <a:rPr lang="en-US" sz="3800" dirty="0">
                <a:latin typeface="Garamond" charset="0"/>
                <a:ea typeface="Garamond" charset="0"/>
                <a:cs typeface="Garamond" charset="0"/>
              </a:rPr>
              <a:t>to play. In this study we </a:t>
            </a:r>
            <a:r>
              <a:rPr lang="en-US" sz="3800" dirty="0" smtClean="0">
                <a:latin typeface="Garamond" charset="0"/>
                <a:ea typeface="Garamond" charset="0"/>
                <a:cs typeface="Garamond" charset="0"/>
              </a:rPr>
              <a:t>focused </a:t>
            </a:r>
            <a:r>
              <a:rPr lang="en-US" sz="3800" dirty="0">
                <a:latin typeface="Garamond" charset="0"/>
                <a:ea typeface="Garamond" charset="0"/>
                <a:cs typeface="Garamond" charset="0"/>
              </a:rPr>
              <a:t>on people's play </a:t>
            </a:r>
            <a:r>
              <a:rPr lang="en-US" sz="3800" dirty="0" smtClean="0">
                <a:latin typeface="Garamond" charset="0"/>
                <a:ea typeface="Garamond" charset="0"/>
                <a:cs typeface="Garamond" charset="0"/>
              </a:rPr>
              <a:t>behavior, motivation, </a:t>
            </a:r>
            <a:r>
              <a:rPr lang="en-US" sz="3800" dirty="0" smtClean="0">
                <a:latin typeface="Garamond" charset="0"/>
                <a:ea typeface="Garamond" charset="0"/>
                <a:cs typeface="Garamond" charset="0"/>
              </a:rPr>
              <a:t>and health perceptions</a:t>
            </a:r>
            <a:r>
              <a:rPr lang="en-US" sz="3800" dirty="0" smtClean="0">
                <a:latin typeface="Garamond" charset="0"/>
                <a:ea typeface="Garamond" charset="0"/>
                <a:cs typeface="Garamond" charset="0"/>
              </a:rPr>
              <a:t>..</a:t>
            </a:r>
            <a:endParaRPr lang="en-US" sz="3800" dirty="0">
              <a:latin typeface="Garamond" charset="0"/>
              <a:ea typeface="Garamond" charset="0"/>
              <a:cs typeface="Garamond" charset="0"/>
            </a:endParaRP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5112</TotalTime>
  <Words>1187</Words>
  <Application>Microsoft Macintosh PowerPoint</Application>
  <PresentationFormat>Custom</PresentationFormat>
  <Paragraphs>67</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Garamond</vt:lpstr>
      <vt:lpstr>Minion Pro</vt:lpstr>
      <vt:lpstr>Office Theme</vt:lpstr>
      <vt:lpstr>A Qualitative Study of Pokémon Go Players’ Behaviors, Motivation &amp; Perception </vt:lpstr>
    </vt:vector>
  </TitlesOfParts>
  <Company>UW-Eau Claire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Microsoft Office User</cp:lastModifiedBy>
  <cp:revision>101</cp:revision>
  <dcterms:created xsi:type="dcterms:W3CDTF">2015-01-29T15:27:06Z</dcterms:created>
  <dcterms:modified xsi:type="dcterms:W3CDTF">2018-04-13T17:58:56Z</dcterms:modified>
</cp:coreProperties>
</file>