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</p:sldIdLst>
  <p:sldSz cx="42062400" cy="38404800"/>
  <p:notesSz cx="6858000" cy="9144000"/>
  <p:defaultTextStyle>
    <a:defPPr>
      <a:defRPr lang="en-US"/>
    </a:defPPr>
    <a:lvl1pPr marL="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1pPr>
    <a:lvl2pPr marL="1931213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2pPr>
    <a:lvl3pPr marL="3862426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3pPr>
    <a:lvl4pPr marL="5793638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4pPr>
    <a:lvl5pPr marL="7724851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5pPr>
    <a:lvl6pPr marL="9656064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6pPr>
    <a:lvl7pPr marL="11587277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7pPr>
    <a:lvl8pPr marL="1351849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8pPr>
    <a:lvl9pPr marL="15449702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pos="132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9E11"/>
    <a:srgbClr val="F3C663"/>
    <a:srgbClr val="EDAC1A"/>
    <a:srgbClr val="3D2463"/>
    <a:srgbClr val="C7B393"/>
    <a:srgbClr val="AE9162"/>
    <a:srgbClr val="5C5240"/>
    <a:srgbClr val="6E6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49" autoAdjust="0"/>
    <p:restoredTop sz="96405" autoAdjust="0"/>
  </p:normalViewPr>
  <p:slideViewPr>
    <p:cSldViewPr snapToGrid="0">
      <p:cViewPr varScale="1">
        <p:scale>
          <a:sx n="19" d="100"/>
          <a:sy n="19" d="100"/>
        </p:scale>
        <p:origin x="2106" y="132"/>
      </p:cViewPr>
      <p:guideLst>
        <p:guide orient="horz" pos="12096"/>
        <p:guide pos="132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6285233"/>
            <a:ext cx="35753040" cy="13370560"/>
          </a:xfrm>
        </p:spPr>
        <p:txBody>
          <a:bodyPr anchor="b"/>
          <a:lstStyle>
            <a:lvl1pPr algn="ctr">
              <a:defRPr sz="27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0171413"/>
            <a:ext cx="31546800" cy="9272267"/>
          </a:xfrm>
        </p:spPr>
        <p:txBody>
          <a:bodyPr/>
          <a:lstStyle>
            <a:lvl1pPr marL="0" indent="0" algn="ctr">
              <a:buNone/>
              <a:defRPr sz="11040"/>
            </a:lvl1pPr>
            <a:lvl2pPr marL="2103120" indent="0" algn="ctr">
              <a:buNone/>
              <a:defRPr sz="9200"/>
            </a:lvl2pPr>
            <a:lvl3pPr marL="4206240" indent="0" algn="ctr">
              <a:buNone/>
              <a:defRPr sz="8280"/>
            </a:lvl3pPr>
            <a:lvl4pPr marL="6309360" indent="0" algn="ctr">
              <a:buNone/>
              <a:defRPr sz="7360"/>
            </a:lvl4pPr>
            <a:lvl5pPr marL="8412480" indent="0" algn="ctr">
              <a:buNone/>
              <a:defRPr sz="7360"/>
            </a:lvl5pPr>
            <a:lvl6pPr marL="10515600" indent="0" algn="ctr">
              <a:buNone/>
              <a:defRPr sz="7360"/>
            </a:lvl6pPr>
            <a:lvl7pPr marL="12618720" indent="0" algn="ctr">
              <a:buNone/>
              <a:defRPr sz="7360"/>
            </a:lvl7pPr>
            <a:lvl8pPr marL="14721840" indent="0" algn="ctr">
              <a:buNone/>
              <a:defRPr sz="7360"/>
            </a:lvl8pPr>
            <a:lvl9pPr marL="16824960" indent="0" algn="ctr">
              <a:buNone/>
              <a:defRPr sz="7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69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34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100907" y="2044700"/>
            <a:ext cx="9069705" cy="325462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1792" y="2044700"/>
            <a:ext cx="26683335" cy="325462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2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905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885" y="9574541"/>
            <a:ext cx="36278820" cy="15975327"/>
          </a:xfrm>
        </p:spPr>
        <p:txBody>
          <a:bodyPr anchor="b"/>
          <a:lstStyle>
            <a:lvl1pPr>
              <a:defRPr sz="27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9885" y="25701001"/>
            <a:ext cx="36278820" cy="8401047"/>
          </a:xfrm>
        </p:spPr>
        <p:txBody>
          <a:bodyPr/>
          <a:lstStyle>
            <a:lvl1pPr marL="0" indent="0">
              <a:buNone/>
              <a:defRPr sz="11040">
                <a:solidFill>
                  <a:schemeClr val="tx1"/>
                </a:solidFill>
              </a:defRPr>
            </a:lvl1pPr>
            <a:lvl2pPr marL="210312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2pPr>
            <a:lvl3pPr marL="4206240" indent="0">
              <a:buNone/>
              <a:defRPr sz="8280">
                <a:solidFill>
                  <a:schemeClr val="tx1">
                    <a:tint val="75000"/>
                  </a:schemeClr>
                </a:solidFill>
              </a:defRPr>
            </a:lvl3pPr>
            <a:lvl4pPr marL="63093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4pPr>
            <a:lvl5pPr marL="841248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5pPr>
            <a:lvl6pPr marL="1051560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6pPr>
            <a:lvl7pPr marL="1261872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7pPr>
            <a:lvl8pPr marL="1472184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8pPr>
            <a:lvl9pPr marL="168249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014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1790" y="10223500"/>
            <a:ext cx="17876520" cy="243674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294090" y="10223500"/>
            <a:ext cx="17876520" cy="243674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8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044708"/>
            <a:ext cx="36278820" cy="742315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7273" y="9414513"/>
            <a:ext cx="17794364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273" y="14028420"/>
            <a:ext cx="17794364" cy="206336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294092" y="9414513"/>
            <a:ext cx="17881999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294092" y="14028420"/>
            <a:ext cx="17881999" cy="206336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49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20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07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999" y="5529588"/>
            <a:ext cx="21294090" cy="27292300"/>
          </a:xfrm>
        </p:spPr>
        <p:txBody>
          <a:bodyPr/>
          <a:lstStyle>
            <a:lvl1pPr>
              <a:defRPr sz="14720"/>
            </a:lvl1pPr>
            <a:lvl2pPr>
              <a:defRPr sz="12880"/>
            </a:lvl2pPr>
            <a:lvl3pPr>
              <a:defRPr sz="1104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20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81999" y="5529588"/>
            <a:ext cx="21294090" cy="27292300"/>
          </a:xfrm>
        </p:spPr>
        <p:txBody>
          <a:bodyPr anchor="t"/>
          <a:lstStyle>
            <a:lvl1pPr marL="0" indent="0">
              <a:buNone/>
              <a:defRPr sz="14720"/>
            </a:lvl1pPr>
            <a:lvl2pPr marL="2103120" indent="0">
              <a:buNone/>
              <a:defRPr sz="12880"/>
            </a:lvl2pPr>
            <a:lvl3pPr marL="4206240" indent="0">
              <a:buNone/>
              <a:defRPr sz="11040"/>
            </a:lvl3pPr>
            <a:lvl4pPr marL="6309360" indent="0">
              <a:buNone/>
              <a:defRPr sz="9200"/>
            </a:lvl4pPr>
            <a:lvl5pPr marL="8412480" indent="0">
              <a:buNone/>
              <a:defRPr sz="9200"/>
            </a:lvl5pPr>
            <a:lvl6pPr marL="10515600" indent="0">
              <a:buNone/>
              <a:defRPr sz="9200"/>
            </a:lvl6pPr>
            <a:lvl7pPr marL="12618720" indent="0">
              <a:buNone/>
              <a:defRPr sz="9200"/>
            </a:lvl7pPr>
            <a:lvl8pPr marL="14721840" indent="0">
              <a:buNone/>
              <a:defRPr sz="9200"/>
            </a:lvl8pPr>
            <a:lvl9pPr marL="16824960" indent="0">
              <a:buNone/>
              <a:defRPr sz="9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6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1790" y="2044708"/>
            <a:ext cx="362788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1790" y="10223500"/>
            <a:ext cx="362788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33170" y="35595568"/>
            <a:ext cx="141960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0657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42062400" cy="384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98764" y="602975"/>
            <a:ext cx="41023309" cy="370719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9" name="Rectangle 8"/>
          <p:cNvSpPr/>
          <p:nvPr userDrawn="1"/>
        </p:nvSpPr>
        <p:spPr>
          <a:xfrm>
            <a:off x="789710" y="974035"/>
            <a:ext cx="40399854" cy="3570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360707" y="7629108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7710236" y="7629108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1662545" y="7629108"/>
            <a:ext cx="3863963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332584" y="1852864"/>
            <a:ext cx="39421656" cy="5312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4681903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1332584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28488616" y="36966042"/>
            <a:ext cx="13772005" cy="348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67" i="1" dirty="0">
                <a:solidFill>
                  <a:schemeClr val="bg1"/>
                </a:solidFill>
              </a:rPr>
              <a:t>We thank the Office of Research and Sponsored Programs for supporting this research, and Learning &amp; Technology Services for printing this poster.</a:t>
            </a:r>
            <a:r>
              <a:rPr lang="en-US" sz="1667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8031225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9430" y="3729895"/>
            <a:ext cx="10001180" cy="155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0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206240" rtl="0" eaLnBrk="1" latinLnBrk="0" hangingPunct="1">
        <a:lnSpc>
          <a:spcPct val="90000"/>
        </a:lnSpc>
        <a:spcBef>
          <a:spcPct val="0"/>
        </a:spcBef>
        <a:buNone/>
        <a:defRPr sz="20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0" indent="-1051560" algn="l" defTabSz="4206240" rtl="0" eaLnBrk="1" latinLnBrk="0" hangingPunct="1">
        <a:lnSpc>
          <a:spcPct val="90000"/>
        </a:lnSpc>
        <a:spcBef>
          <a:spcPts val="4600"/>
        </a:spcBef>
        <a:buFont typeface="Arial" panose="020B0604020202020204" pitchFamily="34" charset="0"/>
        <a:buChar char="•"/>
        <a:defRPr sz="12880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1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8.png"/><Relationship Id="rId3" Type="http://schemas.openxmlformats.org/officeDocument/2006/relationships/hyperlink" Target="http://plot.uwec.edu" TargetMode="External"/><Relationship Id="rId7" Type="http://schemas.openxmlformats.org/officeDocument/2006/relationships/image" Target="../media/image2.wmf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4.wmf"/><Relationship Id="rId5" Type="http://schemas.openxmlformats.org/officeDocument/2006/relationships/image" Target="../media/image6.png"/><Relationship Id="rId15" Type="http://schemas.openxmlformats.org/officeDocument/2006/relationships/image" Target="../media/image10.pn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5.png"/><Relationship Id="rId9" Type="http://schemas.openxmlformats.org/officeDocument/2006/relationships/image" Target="../media/image3.wmf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7601" y="3035891"/>
            <a:ext cx="34198560" cy="1926476"/>
          </a:xfrm>
        </p:spPr>
        <p:txBody>
          <a:bodyPr>
            <a:normAutofit/>
          </a:bodyPr>
          <a:lstStyle/>
          <a:p>
            <a:pPr algn="l"/>
            <a:r>
              <a:rPr lang="en-US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Transient </a:t>
            </a:r>
            <a:r>
              <a:rPr lang="en-US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Currents </a:t>
            </a:r>
            <a:r>
              <a:rPr lang="en-US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Organic Light Emitting Diodes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382401" y="5896652"/>
            <a:ext cx="34198560" cy="858067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Connor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Feltman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 with Faculty Mentor Dr. James </a:t>
            </a:r>
            <a:r>
              <a:rPr lang="en-US" sz="4000" dirty="0" err="1" smtClean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Rybicki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  </a:t>
            </a:r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|   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University of Wisconsin – Eau Claire Department of Physics and Astronomy.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Minion Pro" panose="02040503050306020203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82401" y="5053942"/>
            <a:ext cx="34198560" cy="858067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cap="small" dirty="0" smtClean="0">
                <a:solidFill>
                  <a:srgbClr val="DD9E11"/>
                </a:solidFill>
                <a:latin typeface="Minion Pro" panose="02040503050306020203" pitchFamily="18" charset="0"/>
              </a:rPr>
              <a:t>Charge characteristics of Organic LEDs made with Alq3  </a:t>
            </a:r>
            <a:endParaRPr lang="en-US" sz="6000" cap="small" dirty="0">
              <a:solidFill>
                <a:srgbClr val="DD9E11"/>
              </a:solidFill>
              <a:latin typeface="Minion Pro" panose="02040503050306020203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077601" y="9074372"/>
            <a:ext cx="11028290" cy="1005475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Easily tunable to particular wavelengths</a:t>
            </a:r>
          </a:p>
          <a:p>
            <a:pPr marL="457200" indent="-457200" algn="l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Stronger contrast ratio than normal LEDs</a:t>
            </a:r>
          </a:p>
          <a:p>
            <a:pPr marL="457200" indent="-457200" algn="l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Cheap to manufacture, thin and flexible</a:t>
            </a:r>
          </a:p>
          <a:p>
            <a:pPr marL="457200" indent="-457200" algn="l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3200" dirty="0" smtClean="0"/>
          </a:p>
          <a:p>
            <a:pPr marL="457200" indent="-457200" algn="l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901653" y="7981785"/>
            <a:ext cx="10884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 smtClean="0">
                <a:solidFill>
                  <a:srgbClr val="DD9E11"/>
                </a:solidFill>
                <a:latin typeface="Minion Pro" panose="02040503050306020203" pitchFamily="18" charset="0"/>
              </a:rPr>
              <a:t>Why Organic Electronics?</a:t>
            </a:r>
            <a:endParaRPr lang="en-US" sz="6000" cap="small" dirty="0">
              <a:solidFill>
                <a:srgbClr val="DD9E11"/>
              </a:solidFill>
              <a:latin typeface="Minion Pro" panose="020405030503060202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1652" y="10716617"/>
            <a:ext cx="12404283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023360">
              <a:lnSpc>
                <a:spcPct val="90000"/>
              </a:lnSpc>
              <a:spcBef>
                <a:spcPts val="4400"/>
              </a:spcBef>
            </a:pPr>
            <a:r>
              <a:rPr lang="en-US" sz="6000" cap="small" dirty="0" smtClean="0">
                <a:solidFill>
                  <a:srgbClr val="DD9E11"/>
                </a:solidFill>
                <a:latin typeface="Minion Pro" panose="02040503050306020203" pitchFamily="18" charset="0"/>
              </a:rPr>
              <a:t>Purpose and Experiment</a:t>
            </a:r>
            <a:endParaRPr lang="en-US" sz="6000" cap="small" dirty="0">
              <a:solidFill>
                <a:srgbClr val="DD9E11"/>
              </a:solidFill>
              <a:latin typeface="Minion Pro" panose="020405030503060202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1652" y="11721633"/>
            <a:ext cx="11028291" cy="3144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402336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fabricate and observe steady state currents found in Organic Light Emitting Diodes (OLEDs) and to produce a theoretical framework of their explanation.</a:t>
            </a:r>
          </a:p>
          <a:p>
            <a:pPr marL="457200" indent="-457200" defTabSz="402336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Produce devices of varying light emission layer thicknesses and temperature to probe for current drifting effects.</a:t>
            </a:r>
          </a:p>
          <a:p>
            <a:pPr marL="457200" indent="-457200" defTabSz="4023360">
              <a:lnSpc>
                <a:spcPts val="336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Produce normalized constant voltage curves that track the current in the devices in times units determined by LabVIEW programming software.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1652" y="15439571"/>
            <a:ext cx="6791499" cy="1779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023360">
              <a:lnSpc>
                <a:spcPct val="90000"/>
              </a:lnSpc>
              <a:spcBef>
                <a:spcPts val="4400"/>
              </a:spcBef>
            </a:pPr>
            <a:r>
              <a:rPr lang="en-US" sz="4000" cap="small" dirty="0" smtClean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Structural </a:t>
            </a:r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o</a:t>
            </a:r>
            <a:r>
              <a:rPr lang="en-US" sz="4000" cap="small" dirty="0" smtClean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verview</a:t>
            </a:r>
          </a:p>
          <a:p>
            <a:pPr defTabSz="4023360">
              <a:lnSpc>
                <a:spcPct val="90000"/>
              </a:lnSpc>
              <a:spcBef>
                <a:spcPts val="4400"/>
              </a:spcBef>
            </a:pPr>
            <a:endParaRPr lang="en-US" sz="4000" cap="small" dirty="0">
              <a:solidFill>
                <a:schemeClr val="accent1">
                  <a:lumMod val="50000"/>
                </a:schemeClr>
              </a:solidFill>
              <a:latin typeface="Minion Pro" panose="02040503050306020203" pitchFamily="18" charset="0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15340727" y="20401101"/>
            <a:ext cx="10827765" cy="2034599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14846876" y="8018840"/>
            <a:ext cx="9063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 smtClean="0">
                <a:solidFill>
                  <a:srgbClr val="DD9E11"/>
                </a:solidFill>
                <a:latin typeface="Minion Pro" panose="02040503050306020203" pitchFamily="18" charset="0"/>
              </a:rPr>
              <a:t>Transient Currents</a:t>
            </a:r>
            <a:endParaRPr lang="en-US" sz="6000" cap="small" dirty="0">
              <a:solidFill>
                <a:srgbClr val="DD9E11"/>
              </a:solidFill>
              <a:latin typeface="Minion Pro" panose="02040503050306020203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01651" y="24750220"/>
            <a:ext cx="108277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 smtClean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General Theory and Function</a:t>
            </a:r>
            <a:endParaRPr lang="en-US" sz="4000" cap="small" dirty="0">
              <a:solidFill>
                <a:schemeClr val="accent1">
                  <a:lumMod val="50000"/>
                </a:schemeClr>
              </a:solidFill>
              <a:latin typeface="Minion Pro" panose="02040503050306020203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564260" y="30306161"/>
            <a:ext cx="64180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Works Cited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8564260" y="31080232"/>
            <a:ext cx="122462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Sahin-Tiras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Kevser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et al. “Identification of Both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Bipolaron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Electron-Hole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Pair Contributions to Organic Magnetoresistance in a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Regioregular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Polythiophene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Device.”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Organic Electronics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48,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pp. 198–203., doi:10.1016/j.orgel.2017.05.051.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622–627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Rybicki</a:t>
            </a:r>
            <a:r>
              <a:rPr lang="en-US" sz="2400" dirty="0"/>
              <a:t>, James. “FREQUENCY AND TIME DOMAIN STUDIES OF MAGNETO-TRANSPORT AND CHARGE TRAPPING IN AMORPHOUS ORGANIC SEMICONDUCTORS.” July 2012, p. 9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636271" y="32954690"/>
            <a:ext cx="62740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Acknowledgments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8687616" y="33662576"/>
            <a:ext cx="11005084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Markus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Wohlgenannt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University of Iowa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Wisconsin - Eau Claire Department of Physics and Astronomy</a:t>
            </a:r>
          </a:p>
          <a:p>
            <a:pPr defTabSz="4030234">
              <a:spcBef>
                <a:spcPct val="20000"/>
              </a:spcBef>
              <a:buClr>
                <a:schemeClr val="tx2">
                  <a:lumMod val="75000"/>
                </a:schemeClr>
              </a:buClr>
            </a:pPr>
            <a:endParaRPr lang="en-US" sz="3200" dirty="0">
              <a:solidFill>
                <a:srgbClr val="000000"/>
              </a:solidFill>
              <a:hlinkClick r:id="rId3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564260" y="8058709"/>
            <a:ext cx="9250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 smtClean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Discussion and Modeling</a:t>
            </a:r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5459060" y="17344307"/>
            <a:ext cx="0" cy="5218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3159902" y="16879358"/>
            <a:ext cx="3616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Electrons</a:t>
            </a:r>
            <a:endParaRPr 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3837638" y="21031796"/>
            <a:ext cx="2205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Holes</a:t>
            </a:r>
            <a:endParaRPr lang="en-US" sz="3600" dirty="0"/>
          </a:p>
        </p:txBody>
      </p:sp>
      <p:cxnSp>
        <p:nvCxnSpPr>
          <p:cNvPr id="105" name="Straight Connector 104"/>
          <p:cNvCxnSpPr/>
          <p:nvPr/>
        </p:nvCxnSpPr>
        <p:spPr>
          <a:xfrm flipV="1">
            <a:off x="2317549" y="16304736"/>
            <a:ext cx="7014554" cy="41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2322309" y="16327447"/>
            <a:ext cx="0" cy="13251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122" idx="2"/>
          </p:cNvCxnSpPr>
          <p:nvPr/>
        </p:nvCxnSpPr>
        <p:spPr>
          <a:xfrm>
            <a:off x="9332104" y="20561279"/>
            <a:ext cx="0" cy="131041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 flipV="1">
            <a:off x="2317549" y="21790069"/>
            <a:ext cx="7014555" cy="380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2317549" y="17990183"/>
            <a:ext cx="0" cy="379988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929255" y="17671047"/>
            <a:ext cx="849712" cy="97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1591801" y="17960729"/>
            <a:ext cx="16393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922347" y="17646550"/>
            <a:ext cx="830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(+)</a:t>
            </a:r>
            <a:endParaRPr lang="en-US" sz="3600" dirty="0"/>
          </a:p>
        </p:txBody>
      </p:sp>
      <p:sp>
        <p:nvSpPr>
          <p:cNvPr id="113" name="TextBox 112"/>
          <p:cNvSpPr txBox="1"/>
          <p:nvPr/>
        </p:nvSpPr>
        <p:spPr>
          <a:xfrm>
            <a:off x="1258899" y="17219788"/>
            <a:ext cx="670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(-)</a:t>
            </a:r>
            <a:endParaRPr lang="en-US" sz="3600" dirty="0"/>
          </a:p>
        </p:txBody>
      </p:sp>
      <p:sp>
        <p:nvSpPr>
          <p:cNvPr id="114" name="TextBox 113"/>
          <p:cNvSpPr txBox="1"/>
          <p:nvPr/>
        </p:nvSpPr>
        <p:spPr>
          <a:xfrm>
            <a:off x="2684085" y="18448510"/>
            <a:ext cx="5517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Recombination</a:t>
            </a:r>
            <a:endParaRPr lang="en-US" sz="3600" dirty="0"/>
          </a:p>
        </p:txBody>
      </p:sp>
      <p:cxnSp>
        <p:nvCxnSpPr>
          <p:cNvPr id="115" name="Straight Arrow Connector 114"/>
          <p:cNvCxnSpPr/>
          <p:nvPr/>
        </p:nvCxnSpPr>
        <p:spPr>
          <a:xfrm>
            <a:off x="5628808" y="18782645"/>
            <a:ext cx="62533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5139318" y="16740486"/>
            <a:ext cx="1806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(e⁻)</a:t>
            </a:r>
            <a:endParaRPr lang="en-US" sz="3600" dirty="0"/>
          </a:p>
        </p:txBody>
      </p:sp>
      <p:sp>
        <p:nvSpPr>
          <p:cNvPr id="117" name="TextBox 116"/>
          <p:cNvSpPr txBox="1"/>
          <p:nvPr/>
        </p:nvSpPr>
        <p:spPr>
          <a:xfrm>
            <a:off x="4983892" y="21011033"/>
            <a:ext cx="1829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(h⁺)</a:t>
            </a:r>
            <a:endParaRPr lang="en-US" sz="3600" dirty="0"/>
          </a:p>
        </p:txBody>
      </p:sp>
      <p:sp>
        <p:nvSpPr>
          <p:cNvPr id="118" name="Rectangle 117"/>
          <p:cNvSpPr/>
          <p:nvPr/>
        </p:nvSpPr>
        <p:spPr>
          <a:xfrm>
            <a:off x="6346818" y="16958272"/>
            <a:ext cx="5973211" cy="7017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Aluminum</a:t>
            </a:r>
            <a:endParaRPr lang="en-US" sz="3600" dirty="0"/>
          </a:p>
        </p:txBody>
      </p:sp>
      <p:sp>
        <p:nvSpPr>
          <p:cNvPr id="119" name="Rectangle 118"/>
          <p:cNvSpPr/>
          <p:nvPr/>
        </p:nvSpPr>
        <p:spPr>
          <a:xfrm>
            <a:off x="6346817" y="17659988"/>
            <a:ext cx="5973211" cy="74098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Calcium (Cathode)</a:t>
            </a:r>
            <a:endParaRPr lang="en-US" sz="3600" dirty="0"/>
          </a:p>
        </p:txBody>
      </p:sp>
      <p:sp>
        <p:nvSpPr>
          <p:cNvPr id="120" name="Rectangle 119"/>
          <p:cNvSpPr/>
          <p:nvPr/>
        </p:nvSpPr>
        <p:spPr>
          <a:xfrm>
            <a:off x="6345499" y="18404237"/>
            <a:ext cx="5973211" cy="6833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Alq</a:t>
            </a:r>
            <a:r>
              <a:rPr lang="en-US" sz="3600" baseline="-25000" dirty="0" smtClean="0">
                <a:solidFill>
                  <a:schemeClr val="tx1"/>
                </a:solidFill>
              </a:rPr>
              <a:t>3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/>
              <a:t>(Organic)</a:t>
            </a:r>
            <a:endParaRPr lang="en-US" sz="1050" dirty="0"/>
          </a:p>
        </p:txBody>
      </p:sp>
      <p:sp>
        <p:nvSpPr>
          <p:cNvPr id="121" name="Rectangle 120"/>
          <p:cNvSpPr/>
          <p:nvPr/>
        </p:nvSpPr>
        <p:spPr>
          <a:xfrm>
            <a:off x="6345498" y="19087563"/>
            <a:ext cx="5973211" cy="7381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PEDOT (Stabilizer)</a:t>
            </a:r>
            <a:endParaRPr lang="en-US" sz="3600" dirty="0"/>
          </a:p>
        </p:txBody>
      </p:sp>
      <p:sp>
        <p:nvSpPr>
          <p:cNvPr id="122" name="Rectangle 121"/>
          <p:cNvSpPr/>
          <p:nvPr/>
        </p:nvSpPr>
        <p:spPr>
          <a:xfrm>
            <a:off x="6345498" y="19814428"/>
            <a:ext cx="5973211" cy="74685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ITO</a:t>
            </a:r>
            <a:endParaRPr lang="en-US" sz="3600" dirty="0"/>
          </a:p>
        </p:txBody>
      </p:sp>
      <p:cxnSp>
        <p:nvCxnSpPr>
          <p:cNvPr id="123" name="Curved Connector 122"/>
          <p:cNvCxnSpPr/>
          <p:nvPr/>
        </p:nvCxnSpPr>
        <p:spPr>
          <a:xfrm flipV="1">
            <a:off x="11892819" y="17169845"/>
            <a:ext cx="2044159" cy="1404753"/>
          </a:xfrm>
          <a:prstGeom prst="curvedConnector3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4" name="Curved Connector 123"/>
          <p:cNvCxnSpPr/>
          <p:nvPr/>
        </p:nvCxnSpPr>
        <p:spPr>
          <a:xfrm flipV="1">
            <a:off x="11941863" y="17525689"/>
            <a:ext cx="1995115" cy="1256956"/>
          </a:xfrm>
          <a:prstGeom prst="curvedConnector3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5" name="Curved Connector 124"/>
          <p:cNvCxnSpPr/>
          <p:nvPr/>
        </p:nvCxnSpPr>
        <p:spPr>
          <a:xfrm flipV="1">
            <a:off x="11941863" y="17960729"/>
            <a:ext cx="1995115" cy="902576"/>
          </a:xfrm>
          <a:prstGeom prst="curvedConnector3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>
            <a:stCxn id="118" idx="0"/>
          </p:cNvCxnSpPr>
          <p:nvPr/>
        </p:nvCxnSpPr>
        <p:spPr>
          <a:xfrm flipH="1" flipV="1">
            <a:off x="9332104" y="16329560"/>
            <a:ext cx="1320" cy="6287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flipV="1">
            <a:off x="5459060" y="20561279"/>
            <a:ext cx="0" cy="4494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/>
          <p:cNvSpPr txBox="1"/>
          <p:nvPr/>
        </p:nvSpPr>
        <p:spPr>
          <a:xfrm>
            <a:off x="2277798" y="22420587"/>
            <a:ext cx="899749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Alq</a:t>
            </a:r>
            <a:r>
              <a:rPr lang="en-US" sz="28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(8-hydroxyquinolinato)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aluminium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PEDOT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poly(3,4-ethylenedioxythiophene) polystyrene sulfonate </a:t>
            </a: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ITO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Indium Tin Oxide</a:t>
            </a:r>
          </a:p>
          <a:p>
            <a:endParaRPr lang="en-US" sz="3200" dirty="0" smtClean="0"/>
          </a:p>
          <a:p>
            <a:r>
              <a:rPr lang="en-US" sz="8000" dirty="0" smtClean="0"/>
              <a:t> </a:t>
            </a:r>
            <a:endParaRPr lang="en-US" dirty="0"/>
          </a:p>
        </p:txBody>
      </p:sp>
      <p:sp>
        <p:nvSpPr>
          <p:cNvPr id="176" name="Rectangle 1"/>
          <p:cNvSpPr>
            <a:spLocks noChangeArrowheads="1"/>
          </p:cNvSpPr>
          <p:nvPr/>
        </p:nvSpPr>
        <p:spPr bwMode="auto">
          <a:xfrm>
            <a:off x="0" y="0"/>
            <a:ext cx="42062400" cy="457200"/>
          </a:xfrm>
          <a:prstGeom prst="rect">
            <a:avLst/>
          </a:prstGeom>
          <a:solidFill>
            <a:srgbClr val="FDFDF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1" i="0" u="none" strike="noStrike" cap="none" normalizeH="0" baseline="0" smtClean="0">
                <a:ln>
                  <a:noFill/>
                </a:ln>
                <a:solidFill>
                  <a:srgbClr val="403C36"/>
                </a:solidFill>
                <a:effectLst/>
                <a:latin typeface="Helvitica"/>
              </a:rPr>
              <a:t>Tris-(8-hydroxyquinoline)aluminum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901651" y="25439698"/>
            <a:ext cx="111125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OLEDs produce light differently than regular LEDs.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devices use the semi-filled valence shells of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Alq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electron-hole recombination.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Upon recombination, light is emitted at wavelengths characteristic to the material used. Alq</a:t>
            </a:r>
            <a:r>
              <a:rPr lang="en-US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produce a green wavelength photon.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179" name="Picture 17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1801" y="27964834"/>
            <a:ext cx="11985659" cy="6136240"/>
          </a:xfrm>
          <a:prstGeom prst="rect">
            <a:avLst/>
          </a:prstGeom>
        </p:spPr>
      </p:pic>
      <p:sp>
        <p:nvSpPr>
          <p:cNvPr id="180" name="TextBox 179"/>
          <p:cNvSpPr txBox="1"/>
          <p:nvPr/>
        </p:nvSpPr>
        <p:spPr>
          <a:xfrm>
            <a:off x="2229879" y="34490513"/>
            <a:ext cx="72795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LUMO – Lowest Unoccupied Molecular Orbital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HOMO -  Highest Unoccupied Molecular Orbital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1" name="TextBox 180"/>
              <p:cNvSpPr txBox="1"/>
              <p:nvPr/>
            </p:nvSpPr>
            <p:spPr>
              <a:xfrm>
                <a:off x="14873056" y="8997448"/>
                <a:ext cx="10513405" cy="6641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smtClean="0"/>
                  <a:t>Transient Current </a:t>
                </a:r>
                <a:r>
                  <a:rPr lang="en-US" sz="2800" dirty="0" smtClean="0"/>
                  <a:t>– </a:t>
                </a:r>
                <a:r>
                  <a:rPr lang="en-US" sz="2800" dirty="0"/>
                  <a:t> an oscillatory or aperiodic current that flows in a circuit for a short </a:t>
                </a:r>
                <a:r>
                  <a:rPr lang="en-US" sz="2800" dirty="0" smtClean="0"/>
                  <a:t>time</a:t>
                </a:r>
              </a:p>
              <a:p>
                <a:endParaRPr lang="en-US" sz="2800" dirty="0"/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en-US" sz="2800" dirty="0" smtClean="0"/>
                  <a:t>One would expect when given a constant voltage across an OLED, we would receive a constant current following an </a:t>
                </a:r>
                <a:r>
                  <a:rPr lang="en-US" sz="2800" dirty="0" err="1" smtClean="0"/>
                  <a:t>Ohmic</a:t>
                </a:r>
                <a:r>
                  <a:rPr lang="en-US" sz="2800" dirty="0" smtClean="0"/>
                  <a:t> Relation.</a:t>
                </a: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en-US" sz="2800" dirty="0" smtClean="0"/>
                  <a:t>At the Nano to micro currents that OLEDs operate at, this is not the case.</a:t>
                </a: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en-US" sz="2800" dirty="0" smtClean="0"/>
                  <a:t>To study these currents, Normalized Voltage curves are produced by normalizing the current using the following function:</a:t>
                </a: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endParaRPr lang="en-US" sz="2800" dirty="0"/>
              </a:p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Normalization value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i="1">
                            <a:latin typeface="Cambria Math"/>
                          </a:rPr>
                          <m:t>𝐼</m:t>
                        </m:r>
                        <m:d>
                          <m:dPr>
                            <m:ctrlPr>
                              <a:rPr lang="en-US" sz="3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3600" b="0" i="1" baseline="-25000" smtClean="0">
                            <a:latin typeface="Cambria Math" panose="02040503050406030204" pitchFamily="18" charset="0"/>
                          </a:rPr>
                          <m:t>𝑜</m:t>
                        </m:r>
                      </m:den>
                    </m:f>
                  </m:oMath>
                </a14:m>
                <a:endParaRPr lang="en-US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71500" indent="-571500">
                  <a:buFont typeface="Wingdings" panose="05000000000000000000" pitchFamily="2" charset="2"/>
                  <a:buChar char="§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800" i="1" baseline="-25000">
                        <a:latin typeface="Cambria Math" panose="02040503050406030204" pitchFamily="18" charset="0"/>
                      </a:rPr>
                      <m:t>𝑜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initial current at t=0 and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𝐼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current at any time later</a:t>
                </a:r>
              </a:p>
            </p:txBody>
          </p:sp>
        </mc:Choice>
        <mc:Fallback xmlns="">
          <p:sp>
            <p:nvSpPr>
              <p:cNvPr id="181" name="TextBox 1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73056" y="8997448"/>
                <a:ext cx="10513405" cy="6641562"/>
              </a:xfrm>
              <a:prstGeom prst="rect">
                <a:avLst/>
              </a:prstGeom>
              <a:blipFill>
                <a:blip r:embed="rId5"/>
                <a:stretch>
                  <a:fillRect l="-1798" t="-918" r="-1276" b="-1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5" name="TextBox 184"/>
          <p:cNvSpPr txBox="1"/>
          <p:nvPr/>
        </p:nvSpPr>
        <p:spPr>
          <a:xfrm>
            <a:off x="14844187" y="16150852"/>
            <a:ext cx="9063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 smtClean="0">
                <a:solidFill>
                  <a:srgbClr val="DD9E11"/>
                </a:solidFill>
                <a:latin typeface="Minion Pro" panose="02040503050306020203" pitchFamily="18" charset="0"/>
              </a:rPr>
              <a:t>Results</a:t>
            </a:r>
            <a:endParaRPr lang="en-US" sz="6000" cap="small" dirty="0">
              <a:solidFill>
                <a:srgbClr val="DD9E11"/>
              </a:solidFill>
              <a:latin typeface="Minion Pro" panose="02040503050306020203" pitchFamily="18" charset="0"/>
            </a:endParaRPr>
          </a:p>
        </p:txBody>
      </p:sp>
      <p:graphicFrame>
        <p:nvGraphicFramePr>
          <p:cNvPr id="186" name="Object 1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435154"/>
              </p:ext>
            </p:extLst>
          </p:nvPr>
        </p:nvGraphicFramePr>
        <p:xfrm>
          <a:off x="21031200" y="27699741"/>
          <a:ext cx="6848257" cy="5692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" name="Graph" r:id="rId6" imgW="3901320" imgH="2986920" progId="Origin50.Graph">
                  <p:embed/>
                </p:oleObj>
              </mc:Choice>
              <mc:Fallback>
                <p:oleObj name="Graph" r:id="rId6" imgW="3901320" imgH="2986920" progId="Origin50.Graph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031200" y="27699741"/>
                        <a:ext cx="6848257" cy="56925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7" name="TextBox 186"/>
          <p:cNvSpPr txBox="1"/>
          <p:nvPr/>
        </p:nvSpPr>
        <p:spPr>
          <a:xfrm>
            <a:off x="14873056" y="17187281"/>
            <a:ext cx="1051340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 main devices were fabricated at the previously specified thicknesses (37nm, 62nm and 100nm).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device was tested under temperatures of 275K, 200K, 100K and 20K.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variety of voltages was applied to each device in order to produce a “runaway” current as well as a “drift” current.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figures were produced using Origin graphing software.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1550770" y="27335311"/>
            <a:ext cx="50063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Device 6, 20K (100nm Alq</a:t>
            </a:r>
            <a:r>
              <a:rPr lang="en-US" sz="3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graphicFrame>
        <p:nvGraphicFramePr>
          <p:cNvPr id="189" name="Object 188">
            <a:extLst>
              <a:ext uri="{FF2B5EF4-FFF2-40B4-BE49-F238E27FC236}">
                <a16:creationId xmlns:a16="http://schemas.microsoft.com/office/drawing/2014/main" id="{12208319-030B-431B-8CE2-8109B9F00A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4247467"/>
              </p:ext>
            </p:extLst>
          </p:nvPr>
        </p:nvGraphicFramePr>
        <p:xfrm>
          <a:off x="14486722" y="27963465"/>
          <a:ext cx="6725534" cy="5529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" name="Graph" r:id="rId8" imgW="3901320" imgH="2986920" progId="Origin50.Graph">
                  <p:embed/>
                </p:oleObj>
              </mc:Choice>
              <mc:Fallback>
                <p:oleObj name="Graph" r:id="rId8" imgW="3901320" imgH="2986920" progId="Origin50.Graph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12208319-030B-431B-8CE2-8109B9F00A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4486722" y="27963465"/>
                        <a:ext cx="6725534" cy="55297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0" name="Object 189">
            <a:extLst>
              <a:ext uri="{FF2B5EF4-FFF2-40B4-BE49-F238E27FC236}">
                <a16:creationId xmlns:a16="http://schemas.microsoft.com/office/drawing/2014/main" id="{4206E5C3-8A48-4C25-A100-58687E8E28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6357877"/>
              </p:ext>
            </p:extLst>
          </p:nvPr>
        </p:nvGraphicFramePr>
        <p:xfrm>
          <a:off x="20754609" y="21216487"/>
          <a:ext cx="7402561" cy="5667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" name="Graph" r:id="rId10" imgW="3901320" imgH="2986920" progId="Origin50.Graph">
                  <p:embed/>
                </p:oleObj>
              </mc:Choice>
              <mc:Fallback>
                <p:oleObj name="Graph" r:id="rId10" imgW="3901320" imgH="2986920" progId="Origin50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4206E5C3-8A48-4C25-A100-58687E8E28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0754609" y="21216487"/>
                        <a:ext cx="7402561" cy="56678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1" name="TextBox 190"/>
          <p:cNvSpPr txBox="1"/>
          <p:nvPr/>
        </p:nvSpPr>
        <p:spPr>
          <a:xfrm>
            <a:off x="21946564" y="20807093"/>
            <a:ext cx="5017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Device 5, 275K (62nm Alq</a:t>
            </a:r>
            <a:r>
              <a:rPr lang="en-US" sz="3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15340725" y="27329549"/>
            <a:ext cx="5017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Device 7, 100K (37nm Alq</a:t>
            </a:r>
            <a:r>
              <a:rPr lang="en-US" sz="3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14873056" y="33770328"/>
            <a:ext cx="105134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appears related in exhibiting an increasing transient effect as shown by device 6 and 7.</a:t>
            </a:r>
          </a:p>
          <a:p>
            <a:pPr marL="1143000" indent="-11430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Thicker devices require a larger voltage to produce similar current behavior.</a:t>
            </a:r>
          </a:p>
          <a:p>
            <a:pPr marL="1143000" indent="-1143000"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  <p:sp>
        <p:nvSpPr>
          <p:cNvPr id="194" name="TextBox 193"/>
          <p:cNvSpPr txBox="1"/>
          <p:nvPr/>
        </p:nvSpPr>
        <p:spPr>
          <a:xfrm>
            <a:off x="28687616" y="9160058"/>
            <a:ext cx="1163447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 drift and runaway effect may be linked to the valence shell mobility of electrons.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Electrons hop from atom to atom before falling down to lower conduction band, but it’s possible for electrons to get stuck in orbitals that don’t allow for recombination.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Deceasing/drift effect -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distribution of HOMO levels not being perfectly uniform causes electrons to build up in device, thereby making it more difficult for new electrons to pass through.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Increasing/runaway effect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Given sufficient external energy i.e. voltage, these trapped electrons may be freed from trap states and surge into the device cascading as a large current increase.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5" name="Content Placeholder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186867" y="13960890"/>
            <a:ext cx="4841992" cy="7164126"/>
          </a:xfrm>
          <a:prstGeom prst="rect">
            <a:avLst/>
          </a:prstGeom>
        </p:spPr>
      </p:pic>
      <p:sp>
        <p:nvSpPr>
          <p:cNvPr id="197" name="TextBox 196"/>
          <p:cNvSpPr txBox="1"/>
          <p:nvPr/>
        </p:nvSpPr>
        <p:spPr>
          <a:xfrm>
            <a:off x="28564260" y="27101691"/>
            <a:ext cx="117578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cap="small" dirty="0" smtClean="0">
                <a:solidFill>
                  <a:srgbClr val="DD9E11"/>
                </a:solidFill>
                <a:latin typeface="Minion Pro" panose="02040503050306020203" pitchFamily="18" charset="0"/>
              </a:rPr>
              <a:t>Conclusions and Future Experimenting</a:t>
            </a:r>
            <a:endParaRPr lang="en-US" sz="5000" cap="small" dirty="0">
              <a:solidFill>
                <a:srgbClr val="DD9E11"/>
              </a:solidFill>
              <a:latin typeface="Minion Pro" panose="02040503050306020203" pitchFamily="18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28564260" y="21980689"/>
            <a:ext cx="116344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the temperature decreases in our device, conductivity increases and therefore our current increases. This is contrary to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Ohmic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expectations but is idiosyncratic to organic devices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 of these voltage effects compete against one another under the particular temperature and voltage conditions necessary for the runaway effect to start emerging.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suggests that the dominant effect is the drifting trend downward until the “dam” of electrons is released back into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device as a current spike.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28636271" y="28117354"/>
            <a:ext cx="116344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currents displayed in the devices varied based on both initial voltage and internal temperature variables.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transient phenomena may be linked to the idiosyncratic structure of OLEDs and experiments that investigate trapped electrons in these devices could provide a mathematical framework for analysis.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37530788" y="15914538"/>
            <a:ext cx="1562100" cy="88787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8759646" y="16879358"/>
            <a:ext cx="2141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Trap State where</a:t>
            </a:r>
          </a:p>
          <a:p>
            <a:r>
              <a:rPr lang="en-US" sz="2000" dirty="0" smtClean="0"/>
              <a:t>Electron gets stuck</a:t>
            </a:r>
            <a:endParaRPr lang="en-US" sz="2000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29495573" y="15951172"/>
            <a:ext cx="609600" cy="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2" name="Straight Connector 81"/>
          <p:cNvCxnSpPr/>
          <p:nvPr/>
        </p:nvCxnSpPr>
        <p:spPr>
          <a:xfrm>
            <a:off x="29690645" y="15810964"/>
            <a:ext cx="219456" cy="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83" name="Rectangle 82"/>
          <p:cNvSpPr/>
          <p:nvPr/>
        </p:nvSpPr>
        <p:spPr>
          <a:xfrm>
            <a:off x="30638573" y="15097732"/>
            <a:ext cx="1097280" cy="142646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 flipV="1">
            <a:off x="29800373" y="14847574"/>
            <a:ext cx="0" cy="96339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5" name="Straight Connector 84"/>
          <p:cNvCxnSpPr/>
          <p:nvPr/>
        </p:nvCxnSpPr>
        <p:spPr>
          <a:xfrm>
            <a:off x="29800373" y="14866084"/>
            <a:ext cx="1386840" cy="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6" name="Straight Connector 85"/>
          <p:cNvCxnSpPr>
            <a:stCxn id="83" idx="0"/>
          </p:cNvCxnSpPr>
          <p:nvPr/>
        </p:nvCxnSpPr>
        <p:spPr>
          <a:xfrm flipH="1" flipV="1">
            <a:off x="31184981" y="14847574"/>
            <a:ext cx="2232" cy="250158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7" name="Straight Connector 86"/>
          <p:cNvCxnSpPr/>
          <p:nvPr/>
        </p:nvCxnSpPr>
        <p:spPr>
          <a:xfrm flipV="1">
            <a:off x="29800373" y="15951172"/>
            <a:ext cx="0" cy="94488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8" name="Straight Connector 87"/>
          <p:cNvCxnSpPr/>
          <p:nvPr/>
        </p:nvCxnSpPr>
        <p:spPr>
          <a:xfrm flipH="1">
            <a:off x="29800373" y="16880813"/>
            <a:ext cx="1386840" cy="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9" name="Straight Connector 88"/>
          <p:cNvCxnSpPr>
            <a:endCxn id="83" idx="2"/>
          </p:cNvCxnSpPr>
          <p:nvPr/>
        </p:nvCxnSpPr>
        <p:spPr>
          <a:xfrm flipV="1">
            <a:off x="31184981" y="16524196"/>
            <a:ext cx="2232" cy="371856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28910192" y="15593051"/>
                <a:ext cx="57443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3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10192" y="15593051"/>
                <a:ext cx="574438" cy="492443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1" name="Straight Connector 90"/>
          <p:cNvCxnSpPr/>
          <p:nvPr/>
        </p:nvCxnSpPr>
        <p:spPr>
          <a:xfrm>
            <a:off x="30861893" y="15906977"/>
            <a:ext cx="646176" cy="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92" name="Straight Connector 91"/>
          <p:cNvCxnSpPr/>
          <p:nvPr/>
        </p:nvCxnSpPr>
        <p:spPr>
          <a:xfrm>
            <a:off x="31075253" y="15766769"/>
            <a:ext cx="219456" cy="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93" name="Straight Connector 92"/>
          <p:cNvCxnSpPr/>
          <p:nvPr/>
        </p:nvCxnSpPr>
        <p:spPr>
          <a:xfrm flipV="1">
            <a:off x="31184981" y="15906977"/>
            <a:ext cx="6096" cy="47244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94" name="Straight Connector 93"/>
          <p:cNvCxnSpPr/>
          <p:nvPr/>
        </p:nvCxnSpPr>
        <p:spPr>
          <a:xfrm flipH="1" flipV="1">
            <a:off x="31184981" y="15382719"/>
            <a:ext cx="0" cy="38405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sp>
        <p:nvSpPr>
          <p:cNvPr id="95" name="TextBox 94"/>
          <p:cNvSpPr txBox="1"/>
          <p:nvPr/>
        </p:nvSpPr>
        <p:spPr>
          <a:xfrm>
            <a:off x="31841117" y="15537644"/>
            <a:ext cx="161856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kumimoji="0" lang="en-US" sz="3200" b="0" i="0" u="none" strike="noStrike" kern="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drift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8569857" y="14307257"/>
            <a:ext cx="4080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Induced Voltage by trapped electrons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9520178" y="19310955"/>
            <a:ext cx="609600" cy="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27" name="Straight Connector 126"/>
          <p:cNvCxnSpPr/>
          <p:nvPr/>
        </p:nvCxnSpPr>
        <p:spPr>
          <a:xfrm>
            <a:off x="29715250" y="19170747"/>
            <a:ext cx="219456" cy="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28" name="Rectangle 127"/>
          <p:cNvSpPr/>
          <p:nvPr/>
        </p:nvSpPr>
        <p:spPr>
          <a:xfrm>
            <a:off x="30663178" y="18457515"/>
            <a:ext cx="1097280" cy="142646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 flipV="1">
            <a:off x="29824978" y="18225867"/>
            <a:ext cx="0" cy="94488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30" name="Straight Connector 129"/>
          <p:cNvCxnSpPr/>
          <p:nvPr/>
        </p:nvCxnSpPr>
        <p:spPr>
          <a:xfrm>
            <a:off x="29807357" y="18225867"/>
            <a:ext cx="1402229" cy="1762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31" name="Straight Connector 130"/>
          <p:cNvCxnSpPr/>
          <p:nvPr/>
        </p:nvCxnSpPr>
        <p:spPr>
          <a:xfrm flipV="1">
            <a:off x="31202919" y="18213199"/>
            <a:ext cx="0" cy="240792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32" name="Straight Connector 131"/>
          <p:cNvCxnSpPr/>
          <p:nvPr/>
        </p:nvCxnSpPr>
        <p:spPr>
          <a:xfrm flipV="1">
            <a:off x="29824978" y="19310955"/>
            <a:ext cx="0" cy="94488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33" name="Straight Connector 132"/>
          <p:cNvCxnSpPr/>
          <p:nvPr/>
        </p:nvCxnSpPr>
        <p:spPr>
          <a:xfrm flipH="1">
            <a:off x="29824978" y="20240596"/>
            <a:ext cx="1386840" cy="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34" name="Straight Connector 133"/>
          <p:cNvCxnSpPr>
            <a:endCxn id="128" idx="2"/>
          </p:cNvCxnSpPr>
          <p:nvPr/>
        </p:nvCxnSpPr>
        <p:spPr>
          <a:xfrm flipV="1">
            <a:off x="31209586" y="19883979"/>
            <a:ext cx="2232" cy="371856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/>
              <p:cNvSpPr txBox="1"/>
              <p:nvPr/>
            </p:nvSpPr>
            <p:spPr>
              <a:xfrm>
                <a:off x="29008932" y="18978722"/>
                <a:ext cx="57443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3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35" name="TextBox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8932" y="18978722"/>
                <a:ext cx="574438" cy="49244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6" name="Straight Connector 135"/>
          <p:cNvCxnSpPr/>
          <p:nvPr/>
        </p:nvCxnSpPr>
        <p:spPr>
          <a:xfrm>
            <a:off x="30886498" y="19126552"/>
            <a:ext cx="646176" cy="0"/>
          </a:xfrm>
          <a:prstGeom prst="line">
            <a:avLst/>
          </a:prstGeom>
          <a:noFill/>
          <a:ln w="28575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137" name="Straight Connector 136"/>
          <p:cNvCxnSpPr/>
          <p:nvPr/>
        </p:nvCxnSpPr>
        <p:spPr>
          <a:xfrm>
            <a:off x="31099858" y="19266760"/>
            <a:ext cx="219456" cy="0"/>
          </a:xfrm>
          <a:prstGeom prst="line">
            <a:avLst/>
          </a:prstGeom>
          <a:noFill/>
          <a:ln w="28575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138" name="Straight Connector 137"/>
          <p:cNvCxnSpPr/>
          <p:nvPr/>
        </p:nvCxnSpPr>
        <p:spPr>
          <a:xfrm flipV="1">
            <a:off x="31209586" y="19266760"/>
            <a:ext cx="6096" cy="472440"/>
          </a:xfrm>
          <a:prstGeom prst="line">
            <a:avLst/>
          </a:prstGeom>
          <a:noFill/>
          <a:ln w="28575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139" name="Straight Connector 138"/>
          <p:cNvCxnSpPr/>
          <p:nvPr/>
        </p:nvCxnSpPr>
        <p:spPr>
          <a:xfrm flipH="1" flipV="1">
            <a:off x="31209586" y="18742502"/>
            <a:ext cx="0" cy="384050"/>
          </a:xfrm>
          <a:prstGeom prst="line">
            <a:avLst/>
          </a:prstGeom>
          <a:noFill/>
          <a:ln w="28575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</p:cxnSp>
      <p:sp>
        <p:nvSpPr>
          <p:cNvPr id="140" name="TextBox 139"/>
          <p:cNvSpPr txBox="1"/>
          <p:nvPr/>
        </p:nvSpPr>
        <p:spPr>
          <a:xfrm>
            <a:off x="31796179" y="18918205"/>
            <a:ext cx="2235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= I</a:t>
            </a:r>
            <a:r>
              <a:rPr lang="en-US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8564260" y="17637310"/>
            <a:ext cx="3090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hermal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release of electrons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8564358" y="20888725"/>
            <a:ext cx="2970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Speculative Model: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28564260" y="21512517"/>
                <a:ext cx="6624057" cy="175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3200" i="1" baseline="-25000">
                        <a:latin typeface="Cambria Math" panose="02040503050406030204" pitchFamily="18" charset="0"/>
                      </a:rPr>
                      <m:t>𝑑𝑒𝑣𝑖𝑐𝑒</m:t>
                    </m:r>
                  </m:oMath>
                </a14:m>
                <a:r>
                  <a:rPr lang="en-US" sz="3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3200" i="1" ker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3200" i="1" ker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</m:t>
                    </m:r>
                    <m:r>
                      <m:rPr>
                        <m:nor/>
                      </m:rPr>
                      <a:rPr lang="en-US" sz="3200" kern="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V</m:t>
                    </m:r>
                    <m:r>
                      <m:rPr>
                        <m:nor/>
                      </m:rPr>
                      <a:rPr lang="en-US" sz="3200" kern="0" baseline="-250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drift</m:t>
                    </m:r>
                    <m:r>
                      <a:rPr lang="en-US" sz="3200" i="1" kern="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3200" i="1" kern="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3200" i="1" kern="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3200" i="1" kern="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US" sz="3200" i="1" kern="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3200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US" sz="3200" kern="0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3200" kern="0" baseline="-25000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runaway</a:t>
                </a:r>
                <a:r>
                  <a:rPr lang="en-US" sz="3200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3200" kern="0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t,T</a:t>
                </a:r>
                <a:r>
                  <a:rPr lang="en-US" sz="3200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64260" y="21512517"/>
                <a:ext cx="6624057" cy="1754776"/>
              </a:xfrm>
              <a:prstGeom prst="rect">
                <a:avLst/>
              </a:prstGeom>
              <a:blipFill>
                <a:blip r:embed="rId15"/>
                <a:stretch>
                  <a:fillRect t="-4861" r="-10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0372" y="21606249"/>
            <a:ext cx="6110828" cy="50467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39438" y="20989297"/>
            <a:ext cx="2951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vs Voltage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45" name="Picture 121" descr="https://attachment.outlook.office.net/owa/FELTMACA@uwec.edu/service.svc/s/GetFileAttachment?id=AAMkADlhMjg1N2IzLTRhMTMtNDk0Mi04MWI4LTU1MTAwM2RkOTY4YQBGAAAAAAANLadhgtXbRK3B3pInJoASBwBdbXUdDHNHT6s7uNob2BAtAAAAK7G2AADgv3xjRcCHT7CFa00lq6uyAAG7jYTCAAABEgAQAClzHH%2F7%2FkBKmmbHRV%2FeubU%3D&amp;X-OWA-CANARY=p_0N6jP_f0C2A9Hgc8170sA43H1urNUYrzO-AfddOb_Py-SqEEfDYsv3kMR1hmAGlaUYAhgHsR8.&amp;token=eyJ0eXAiOiJKV1QiLCJhbGciOiJSUzI1NiIsIng1dCI6IkJnRDU5blJpQnpmbk5BVGloOFJhZ1l5M3pyZyJ9.eyJ2ZXIiOiJFeGNoYW5nZS5DYWxsYmFjay5WMSIsImFwcGN0eHNlbmRlciI6Ik93YURvd25sb2FkQGRkMDY4Yjk3LTc1OTMtNDkzOC04YjMyLTE0ZmFlZjJhZjFkOCIsImFwcGN0eCI6IntcIm1zZXhjaHByb3RcIjpcIm93YVwiLFwicHJpbWFyeXNpZFwiOlwiUy0xLTUtMjEtMjg3NzA3Nzk0Ny00MTE1ODk0MzgtNDA3OTkwNTg0Ny02NDc0ODAxXCIsXCJwdWlkXCI6XCIxMTUzODM2Mjk2MzUzNDQ2MDEyXCIsXCJvaWRcIjpcIjEwOGUxOTUyLWVmNDMtNGIwZi05YTQ3LTg3Njk5YzA0MmJkNVwiLFwic2NvcGVcIjpcIk93YURvd25sb2FkXCJ9IiwiaXNzIjoiMDAwMDAwMDItMDAwMC0wZmYxLWNlMDAtMDAwMDAwMDAwMDAwQGRkMDY4Yjk3LTc1OTMtNDkzOC04YjMyLTE0ZmFlZjJhZjFkOCIsImF1ZCI6IjAwMDAwMDAyLTAwMDAtMGZmMS1jZTAwLTAwMDAwMDAwMDAwMC9hdHRhY2htZW50Lm91dGxvb2sub2ZmaWNlLm5ldEBkZDA2OGI5Ny03NTkzLTQ5MzgtOGIzMi0xNGZhZWYyYWYxZDgiLCJleHAiOjE1MjQ4NTUwNzcsIm5iZiI6MTUyNDg1NDQ3N30.JXTjHqU8kl_ZaDot4a_tBxOejCx5mZBMk624Cvn5WprZUPo0ffCDN0i5yjRxBYvI4RzTfxSQZzHuS8af-rAavkG_3psF8ERlMn47pJ2V3lfedKEoyo2iNtLBjn-9yn5mu7mcbvglui1vUttqI3Q9rTpN9olkesIfLwtHggl6XLnJzvUmSDR5pQE_3hEKJW8B2m452NGw-MCCCVXg9cDncaRbqla9I6S1mPULQ-WJGs057l5hPPbIvmy2qlpuJt2YcUjsYD6YqsLkuauquNiWBX-ewI1IIfj1kff-IteMHvAobV9ZPqSDYDh41abs--5gIBIVIaac2zhu8gauU46sQg&amp;owa=outlook.office365.com&amp;isImagePreview=True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075" y="19427311"/>
            <a:ext cx="882704" cy="27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38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736</Words>
  <Application>Microsoft Office PowerPoint</Application>
  <PresentationFormat>Custom</PresentationFormat>
  <Paragraphs>85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Helvitica</vt:lpstr>
      <vt:lpstr>Minion Pro</vt:lpstr>
      <vt:lpstr>Times New Roman</vt:lpstr>
      <vt:lpstr>Wingdings</vt:lpstr>
      <vt:lpstr>Office Theme</vt:lpstr>
      <vt:lpstr>Graph</vt:lpstr>
      <vt:lpstr>Transient Currents in Organic Light Emitting Diodes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2017-04-21T15:48:01Z</dcterms:created>
  <dcterms:modified xsi:type="dcterms:W3CDTF">2018-04-27T18:44:38Z</dcterms:modified>
</cp:coreProperties>
</file>