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handoutMasterIdLst>
    <p:handoutMasterId r:id="rId3"/>
  </p:handoutMasterIdLst>
  <p:sldIdLst>
    <p:sldId id="258" r:id="rId2"/>
  </p:sldIdLst>
  <p:sldSz cx="38404800" cy="42062400"/>
  <p:notesSz cx="6997700" cy="9271000"/>
  <p:defaultTextStyle>
    <a:defPPr>
      <a:defRPr lang="en-US"/>
    </a:defPPr>
    <a:lvl1pPr algn="ctr" rtl="0" fontAlgn="base">
      <a:spcBef>
        <a:spcPct val="0"/>
      </a:spcBef>
      <a:spcAft>
        <a:spcPct val="0"/>
      </a:spcAft>
      <a:defRPr sz="9697" kern="1200">
        <a:solidFill>
          <a:schemeClr val="tx1"/>
        </a:solidFill>
        <a:latin typeface="Arial" pitchFamily="-103" charset="0"/>
        <a:ea typeface="ＭＳ Ｐゴシック" pitchFamily="-103" charset="-128"/>
        <a:cs typeface="ＭＳ Ｐゴシック" pitchFamily="-103" charset="-128"/>
      </a:defRPr>
    </a:lvl1pPr>
    <a:lvl2pPr marL="515658" algn="ctr" rtl="0" fontAlgn="base">
      <a:spcBef>
        <a:spcPct val="0"/>
      </a:spcBef>
      <a:spcAft>
        <a:spcPct val="0"/>
      </a:spcAft>
      <a:defRPr sz="9697" kern="1200">
        <a:solidFill>
          <a:schemeClr val="tx1"/>
        </a:solidFill>
        <a:latin typeface="Arial" pitchFamily="-103" charset="0"/>
        <a:ea typeface="ＭＳ Ｐゴシック" pitchFamily="-103" charset="-128"/>
        <a:cs typeface="ＭＳ Ｐゴシック" pitchFamily="-103" charset="-128"/>
      </a:defRPr>
    </a:lvl2pPr>
    <a:lvl3pPr marL="1031316" algn="ctr" rtl="0" fontAlgn="base">
      <a:spcBef>
        <a:spcPct val="0"/>
      </a:spcBef>
      <a:spcAft>
        <a:spcPct val="0"/>
      </a:spcAft>
      <a:defRPr sz="9697" kern="1200">
        <a:solidFill>
          <a:schemeClr val="tx1"/>
        </a:solidFill>
        <a:latin typeface="Arial" pitchFamily="-103" charset="0"/>
        <a:ea typeface="ＭＳ Ｐゴシック" pitchFamily="-103" charset="-128"/>
        <a:cs typeface="ＭＳ Ｐゴシック" pitchFamily="-103" charset="-128"/>
      </a:defRPr>
    </a:lvl3pPr>
    <a:lvl4pPr marL="1546974" algn="ctr" rtl="0" fontAlgn="base">
      <a:spcBef>
        <a:spcPct val="0"/>
      </a:spcBef>
      <a:spcAft>
        <a:spcPct val="0"/>
      </a:spcAft>
      <a:defRPr sz="9697" kern="1200">
        <a:solidFill>
          <a:schemeClr val="tx1"/>
        </a:solidFill>
        <a:latin typeface="Arial" pitchFamily="-103" charset="0"/>
        <a:ea typeface="ＭＳ Ｐゴシック" pitchFamily="-103" charset="-128"/>
        <a:cs typeface="ＭＳ Ｐゴシック" pitchFamily="-103" charset="-128"/>
      </a:defRPr>
    </a:lvl4pPr>
    <a:lvl5pPr marL="2062634" algn="ctr" rtl="0" fontAlgn="base">
      <a:spcBef>
        <a:spcPct val="0"/>
      </a:spcBef>
      <a:spcAft>
        <a:spcPct val="0"/>
      </a:spcAft>
      <a:defRPr sz="9697" kern="1200">
        <a:solidFill>
          <a:schemeClr val="tx1"/>
        </a:solidFill>
        <a:latin typeface="Arial" pitchFamily="-103" charset="0"/>
        <a:ea typeface="ＭＳ Ｐゴシック" pitchFamily="-103" charset="-128"/>
        <a:cs typeface="ＭＳ Ｐゴシック" pitchFamily="-103" charset="-128"/>
      </a:defRPr>
    </a:lvl5pPr>
    <a:lvl6pPr marL="2578292" algn="l" defTabSz="515658" rtl="0" eaLnBrk="1" latinLnBrk="0" hangingPunct="1">
      <a:defRPr sz="9697" kern="1200">
        <a:solidFill>
          <a:schemeClr val="tx1"/>
        </a:solidFill>
        <a:latin typeface="Arial" pitchFamily="-103" charset="0"/>
        <a:ea typeface="ＭＳ Ｐゴシック" pitchFamily="-103" charset="-128"/>
        <a:cs typeface="ＭＳ Ｐゴシック" pitchFamily="-103" charset="-128"/>
      </a:defRPr>
    </a:lvl6pPr>
    <a:lvl7pPr marL="3093949" algn="l" defTabSz="515658" rtl="0" eaLnBrk="1" latinLnBrk="0" hangingPunct="1">
      <a:defRPr sz="9697" kern="1200">
        <a:solidFill>
          <a:schemeClr val="tx1"/>
        </a:solidFill>
        <a:latin typeface="Arial" pitchFamily="-103" charset="0"/>
        <a:ea typeface="ＭＳ Ｐゴシック" pitchFamily="-103" charset="-128"/>
        <a:cs typeface="ＭＳ Ｐゴシック" pitchFamily="-103" charset="-128"/>
      </a:defRPr>
    </a:lvl7pPr>
    <a:lvl8pPr marL="3609608" algn="l" defTabSz="515658" rtl="0" eaLnBrk="1" latinLnBrk="0" hangingPunct="1">
      <a:defRPr sz="9697" kern="1200">
        <a:solidFill>
          <a:schemeClr val="tx1"/>
        </a:solidFill>
        <a:latin typeface="Arial" pitchFamily="-103" charset="0"/>
        <a:ea typeface="ＭＳ Ｐゴシック" pitchFamily="-103" charset="-128"/>
        <a:cs typeface="ＭＳ Ｐゴシック" pitchFamily="-103" charset="-128"/>
      </a:defRPr>
    </a:lvl8pPr>
    <a:lvl9pPr marL="4125266" algn="l" defTabSz="515658" rtl="0" eaLnBrk="1" latinLnBrk="0" hangingPunct="1">
      <a:defRPr sz="9697" kern="1200">
        <a:solidFill>
          <a:schemeClr val="tx1"/>
        </a:solidFill>
        <a:latin typeface="Arial" pitchFamily="-103" charset="0"/>
        <a:ea typeface="ＭＳ Ｐゴシック" pitchFamily="-103" charset="-128"/>
        <a:cs typeface="ＭＳ Ｐゴシック" pitchFamily="-103" charset="-128"/>
      </a:defRPr>
    </a:lvl9pPr>
  </p:defaultTextStyle>
  <p:extLst>
    <p:ext uri="{EFAFB233-063F-42B5-8137-9DF3F51BA10A}">
      <p15:sldGuideLst xmlns:p15="http://schemas.microsoft.com/office/powerpoint/2012/main">
        <p15:guide id="1" orient="horz" pos="19872" userDrawn="1">
          <p15:clr>
            <a:srgbClr val="A4A3A4"/>
          </p15:clr>
        </p15:guide>
        <p15:guide id="2" pos="12048" userDrawn="1">
          <p15:clr>
            <a:srgbClr val="A4A3A4"/>
          </p15:clr>
        </p15:guide>
        <p15:guide id="3" orient="horz" pos="14160" userDrawn="1">
          <p15:clr>
            <a:srgbClr val="A4A3A4"/>
          </p15:clr>
        </p15:guide>
        <p15:guide id="4" orient="horz" pos="20592" userDrawn="1">
          <p15:clr>
            <a:srgbClr val="A4A3A4"/>
          </p15:clr>
        </p15:guide>
        <p15:guide id="5" orient="horz" pos="14208" userDrawn="1">
          <p15:clr>
            <a:srgbClr val="A4A3A4"/>
          </p15:clr>
        </p15:guide>
        <p15:guide id="6" pos="2332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Ley" initials="LL"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972BC"/>
    <a:srgbClr val="D0CCCF"/>
    <a:srgbClr val="E9E8E9"/>
    <a:srgbClr val="000000"/>
    <a:srgbClr val="4A2249"/>
    <a:srgbClr val="FFCC66"/>
    <a:srgbClr val="53005C"/>
    <a:srgbClr val="666699"/>
    <a:srgbClr val="9966FF"/>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4" autoAdjust="0"/>
    <p:restoredTop sz="94280" autoAdjust="0"/>
  </p:normalViewPr>
  <p:slideViewPr>
    <p:cSldViewPr snapToObjects="1" showGuides="1">
      <p:cViewPr varScale="1">
        <p:scale>
          <a:sx n="12" d="100"/>
          <a:sy n="12" d="100"/>
        </p:scale>
        <p:origin x="2214" y="216"/>
      </p:cViewPr>
      <p:guideLst>
        <p:guide orient="horz" pos="19872"/>
        <p:guide pos="12048"/>
        <p:guide orient="horz" pos="14160"/>
        <p:guide orient="horz" pos="20592"/>
        <p:guide orient="horz" pos="14208"/>
        <p:guide pos="2332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handoutMaster" Target="handoutMasters/handout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3032125" cy="4635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l" eaLnBrk="0" hangingPunct="0">
              <a:defRPr sz="1200"/>
            </a:lvl1pPr>
          </a:lstStyle>
          <a:p>
            <a:pPr>
              <a:defRPr/>
            </a:pPr>
            <a:endParaRPr lang="en-US"/>
          </a:p>
        </p:txBody>
      </p:sp>
      <p:sp>
        <p:nvSpPr>
          <p:cNvPr id="14339" name="Rectangle 3"/>
          <p:cNvSpPr>
            <a:spLocks noGrp="1" noChangeArrowheads="1"/>
          </p:cNvSpPr>
          <p:nvPr>
            <p:ph type="dt" sz="quarter" idx="1"/>
          </p:nvPr>
        </p:nvSpPr>
        <p:spPr bwMode="auto">
          <a:xfrm>
            <a:off x="3963988" y="0"/>
            <a:ext cx="3032125" cy="4635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ED64F8D0-C49C-2244-80FB-3C4AA1787AE0}" type="datetime1">
              <a:rPr lang="en-US"/>
              <a:pPr>
                <a:defRPr/>
              </a:pPr>
              <a:t>4/25/2018</a:t>
            </a:fld>
            <a:endParaRPr lang="en-US"/>
          </a:p>
        </p:txBody>
      </p:sp>
      <p:sp>
        <p:nvSpPr>
          <p:cNvPr id="14340" name="Rectangle 4"/>
          <p:cNvSpPr>
            <a:spLocks noGrp="1" noChangeArrowheads="1"/>
          </p:cNvSpPr>
          <p:nvPr>
            <p:ph type="ftr" sz="quarter" idx="2"/>
          </p:nvPr>
        </p:nvSpPr>
        <p:spPr bwMode="auto">
          <a:xfrm>
            <a:off x="0" y="8805863"/>
            <a:ext cx="3032125" cy="46355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l" eaLnBrk="0" hangingPunct="0">
              <a:defRPr sz="1200"/>
            </a:lvl1pPr>
          </a:lstStyle>
          <a:p>
            <a:pPr>
              <a:defRPr/>
            </a:pPr>
            <a:endParaRPr lang="en-US"/>
          </a:p>
        </p:txBody>
      </p:sp>
      <p:sp>
        <p:nvSpPr>
          <p:cNvPr id="14341" name="Rectangle 5"/>
          <p:cNvSpPr>
            <a:spLocks noGrp="1" noChangeArrowheads="1"/>
          </p:cNvSpPr>
          <p:nvPr>
            <p:ph type="sldNum" sz="quarter" idx="3"/>
          </p:nvPr>
        </p:nvSpPr>
        <p:spPr bwMode="auto">
          <a:xfrm>
            <a:off x="3963988" y="8805863"/>
            <a:ext cx="3032125" cy="46355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539900F7-8B82-F743-8F45-6754CEA0766F}" type="slidenum">
              <a:rPr lang="en-US"/>
              <a:pPr>
                <a:defRPr/>
              </a:pPr>
              <a:t>‹#›</a:t>
            </a:fld>
            <a:endParaRPr lang="en-US"/>
          </a:p>
        </p:txBody>
      </p:sp>
    </p:spTree>
    <p:extLst>
      <p:ext uri="{BB962C8B-B14F-4D97-AF65-F5344CB8AC3E}">
        <p14:creationId xmlns:p14="http://schemas.microsoft.com/office/powerpoint/2010/main" val="427029474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79995" y="13066915"/>
            <a:ext cx="32644821" cy="9015543"/>
          </a:xfrm>
        </p:spPr>
        <p:txBody>
          <a:bodyPr/>
          <a:lstStyle/>
          <a:p>
            <a:r>
              <a:rPr lang="en-US"/>
              <a:t>Click to edit Master title style</a:t>
            </a:r>
          </a:p>
        </p:txBody>
      </p:sp>
      <p:sp>
        <p:nvSpPr>
          <p:cNvPr id="3" name="Subtitle 2"/>
          <p:cNvSpPr>
            <a:spLocks noGrp="1"/>
          </p:cNvSpPr>
          <p:nvPr>
            <p:ph type="subTitle" idx="1"/>
          </p:nvPr>
        </p:nvSpPr>
        <p:spPr>
          <a:xfrm>
            <a:off x="5759980" y="23835057"/>
            <a:ext cx="26884842" cy="10749890"/>
          </a:xfrm>
        </p:spPr>
        <p:txBody>
          <a:bodyPr/>
          <a:lstStyle>
            <a:lvl1pPr marL="0" indent="0" algn="ctr">
              <a:buNone/>
              <a:defRPr/>
            </a:lvl1pPr>
            <a:lvl2pPr marL="470988" indent="0" algn="ctr">
              <a:buNone/>
              <a:defRPr/>
            </a:lvl2pPr>
            <a:lvl3pPr marL="941976" indent="0" algn="ctr">
              <a:buNone/>
              <a:defRPr/>
            </a:lvl3pPr>
            <a:lvl4pPr marL="1412964" indent="0" algn="ctr">
              <a:buNone/>
              <a:defRPr/>
            </a:lvl4pPr>
            <a:lvl5pPr marL="1883952" indent="0" algn="ctr">
              <a:buNone/>
              <a:defRPr/>
            </a:lvl5pPr>
            <a:lvl6pPr marL="2354940" indent="0" algn="ctr">
              <a:buNone/>
              <a:defRPr/>
            </a:lvl6pPr>
            <a:lvl7pPr marL="2825928" indent="0" algn="ctr">
              <a:buNone/>
              <a:defRPr/>
            </a:lvl7pPr>
            <a:lvl8pPr marL="3296916" indent="0" algn="ctr">
              <a:buNone/>
              <a:defRPr/>
            </a:lvl8pPr>
            <a:lvl9pPr marL="3767903"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07A33E8-D63D-4F40-B397-7921C6B3582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EEE2106-786F-664A-90B2-2198122588D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844221" y="1684141"/>
            <a:ext cx="8639969" cy="35890266"/>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920613" y="1684141"/>
            <a:ext cx="25745810" cy="3589026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3F0DF1E-A3C0-2142-B353-FE4879580C9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644A83D-0268-2445-9E38-7BB95FE387C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33717" y="27028382"/>
            <a:ext cx="32644821" cy="8355277"/>
          </a:xfrm>
        </p:spPr>
        <p:txBody>
          <a:bodyPr anchor="t"/>
          <a:lstStyle>
            <a:lvl1pPr algn="l">
              <a:defRPr sz="4109" b="1" cap="all"/>
            </a:lvl1pPr>
          </a:lstStyle>
          <a:p>
            <a:r>
              <a:rPr lang="en-US"/>
              <a:t>Click to edit Master title style</a:t>
            </a:r>
          </a:p>
        </p:txBody>
      </p:sp>
      <p:sp>
        <p:nvSpPr>
          <p:cNvPr id="3" name="Text Placeholder 2"/>
          <p:cNvSpPr>
            <a:spLocks noGrp="1"/>
          </p:cNvSpPr>
          <p:nvPr>
            <p:ph type="body" idx="1"/>
          </p:nvPr>
        </p:nvSpPr>
        <p:spPr>
          <a:xfrm>
            <a:off x="3033717" y="17827228"/>
            <a:ext cx="32644821" cy="9201150"/>
          </a:xfrm>
        </p:spPr>
        <p:txBody>
          <a:bodyPr anchor="b"/>
          <a:lstStyle>
            <a:lvl1pPr marL="0" indent="0">
              <a:buNone/>
              <a:defRPr sz="2100"/>
            </a:lvl1pPr>
            <a:lvl2pPr marL="470988" indent="0">
              <a:buNone/>
              <a:defRPr sz="1826"/>
            </a:lvl2pPr>
            <a:lvl3pPr marL="941976" indent="0">
              <a:buNone/>
              <a:defRPr sz="1643"/>
            </a:lvl3pPr>
            <a:lvl4pPr marL="1412964" indent="0">
              <a:buNone/>
              <a:defRPr sz="1461"/>
            </a:lvl4pPr>
            <a:lvl5pPr marL="1883952" indent="0">
              <a:buNone/>
              <a:defRPr sz="1461"/>
            </a:lvl5pPr>
            <a:lvl6pPr marL="2354940" indent="0">
              <a:buNone/>
              <a:defRPr sz="1461"/>
            </a:lvl6pPr>
            <a:lvl7pPr marL="2825928" indent="0">
              <a:buNone/>
              <a:defRPr sz="1461"/>
            </a:lvl7pPr>
            <a:lvl8pPr marL="3296916" indent="0">
              <a:buNone/>
              <a:defRPr sz="1461"/>
            </a:lvl8pPr>
            <a:lvl9pPr marL="3767903" indent="0">
              <a:buNone/>
              <a:defRPr sz="1461"/>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64597E2-DB09-1440-9F64-1702383A66F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920614" y="9814260"/>
            <a:ext cx="17192889" cy="27760149"/>
          </a:xfrm>
        </p:spPr>
        <p:txBody>
          <a:bodyPr/>
          <a:lstStyle>
            <a:lvl1pPr>
              <a:defRPr sz="2922"/>
            </a:lvl1pPr>
            <a:lvl2pPr>
              <a:defRPr sz="2465"/>
            </a:lvl2pPr>
            <a:lvl3pPr>
              <a:defRPr sz="2100"/>
            </a:lvl3pPr>
            <a:lvl4pPr>
              <a:defRPr sz="1826"/>
            </a:lvl4pPr>
            <a:lvl5pPr>
              <a:defRPr sz="1826"/>
            </a:lvl5pPr>
            <a:lvl6pPr>
              <a:defRPr sz="1826"/>
            </a:lvl6pPr>
            <a:lvl7pPr>
              <a:defRPr sz="1826"/>
            </a:lvl7pPr>
            <a:lvl8pPr>
              <a:defRPr sz="1826"/>
            </a:lvl8pPr>
            <a:lvl9pPr>
              <a:defRPr sz="182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9291304" y="9814260"/>
            <a:ext cx="17192890" cy="27760149"/>
          </a:xfrm>
        </p:spPr>
        <p:txBody>
          <a:bodyPr/>
          <a:lstStyle>
            <a:lvl1pPr>
              <a:defRPr sz="2922"/>
            </a:lvl1pPr>
            <a:lvl2pPr>
              <a:defRPr sz="2465"/>
            </a:lvl2pPr>
            <a:lvl3pPr>
              <a:defRPr sz="2100"/>
            </a:lvl3pPr>
            <a:lvl4pPr>
              <a:defRPr sz="1826"/>
            </a:lvl4pPr>
            <a:lvl5pPr>
              <a:defRPr sz="1826"/>
            </a:lvl5pPr>
            <a:lvl6pPr>
              <a:defRPr sz="1826"/>
            </a:lvl6pPr>
            <a:lvl7pPr>
              <a:defRPr sz="1826"/>
            </a:lvl7pPr>
            <a:lvl8pPr>
              <a:defRPr sz="1826"/>
            </a:lvl8pPr>
            <a:lvl9pPr>
              <a:defRPr sz="182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DC7A8A2-ADFB-914B-AE18-ADCD3281C82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920613" y="9415661"/>
            <a:ext cx="16968788" cy="3923572"/>
          </a:xfrm>
        </p:spPr>
        <p:txBody>
          <a:bodyPr anchor="b"/>
          <a:lstStyle>
            <a:lvl1pPr marL="0" indent="0">
              <a:buNone/>
              <a:defRPr sz="2465" b="1"/>
            </a:lvl1pPr>
            <a:lvl2pPr marL="470988" indent="0">
              <a:buNone/>
              <a:defRPr sz="2100" b="1"/>
            </a:lvl2pPr>
            <a:lvl3pPr marL="941976" indent="0">
              <a:buNone/>
              <a:defRPr sz="1826" b="1"/>
            </a:lvl3pPr>
            <a:lvl4pPr marL="1412964" indent="0">
              <a:buNone/>
              <a:defRPr sz="1643" b="1"/>
            </a:lvl4pPr>
            <a:lvl5pPr marL="1883952" indent="0">
              <a:buNone/>
              <a:defRPr sz="1643" b="1"/>
            </a:lvl5pPr>
            <a:lvl6pPr marL="2354940" indent="0">
              <a:buNone/>
              <a:defRPr sz="1643" b="1"/>
            </a:lvl6pPr>
            <a:lvl7pPr marL="2825928" indent="0">
              <a:buNone/>
              <a:defRPr sz="1643" b="1"/>
            </a:lvl7pPr>
            <a:lvl8pPr marL="3296916" indent="0">
              <a:buNone/>
              <a:defRPr sz="1643" b="1"/>
            </a:lvl8pPr>
            <a:lvl9pPr marL="3767903" indent="0">
              <a:buNone/>
              <a:defRPr sz="1643" b="1"/>
            </a:lvl9pPr>
          </a:lstStyle>
          <a:p>
            <a:pPr lvl="0"/>
            <a:r>
              <a:rPr lang="en-US"/>
              <a:t>Click to edit Master text styles</a:t>
            </a:r>
          </a:p>
        </p:txBody>
      </p:sp>
      <p:sp>
        <p:nvSpPr>
          <p:cNvPr id="4" name="Content Placeholder 3"/>
          <p:cNvSpPr>
            <a:spLocks noGrp="1"/>
          </p:cNvSpPr>
          <p:nvPr>
            <p:ph sz="half" idx="2"/>
          </p:nvPr>
        </p:nvSpPr>
        <p:spPr>
          <a:xfrm>
            <a:off x="1920613" y="13339236"/>
            <a:ext cx="16968788" cy="24235172"/>
          </a:xfrm>
        </p:spPr>
        <p:txBody>
          <a:bodyPr/>
          <a:lstStyle>
            <a:lvl1pPr>
              <a:defRPr sz="2465"/>
            </a:lvl1pPr>
            <a:lvl2pPr>
              <a:defRPr sz="2100"/>
            </a:lvl2pPr>
            <a:lvl3pPr>
              <a:defRPr sz="1826"/>
            </a:lvl3pPr>
            <a:lvl4pPr>
              <a:defRPr sz="1643"/>
            </a:lvl4pPr>
            <a:lvl5pPr>
              <a:defRPr sz="1643"/>
            </a:lvl5pPr>
            <a:lvl6pPr>
              <a:defRPr sz="1643"/>
            </a:lvl6pPr>
            <a:lvl7pPr>
              <a:defRPr sz="1643"/>
            </a:lvl7pPr>
            <a:lvl8pPr>
              <a:defRPr sz="1643"/>
            </a:lvl8pPr>
            <a:lvl9pPr>
              <a:defRPr sz="16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9509846" y="9415661"/>
            <a:ext cx="16974344" cy="3923572"/>
          </a:xfrm>
        </p:spPr>
        <p:txBody>
          <a:bodyPr anchor="b"/>
          <a:lstStyle>
            <a:lvl1pPr marL="0" indent="0">
              <a:buNone/>
              <a:defRPr sz="2465" b="1"/>
            </a:lvl1pPr>
            <a:lvl2pPr marL="470988" indent="0">
              <a:buNone/>
              <a:defRPr sz="2100" b="1"/>
            </a:lvl2pPr>
            <a:lvl3pPr marL="941976" indent="0">
              <a:buNone/>
              <a:defRPr sz="1826" b="1"/>
            </a:lvl3pPr>
            <a:lvl4pPr marL="1412964" indent="0">
              <a:buNone/>
              <a:defRPr sz="1643" b="1"/>
            </a:lvl4pPr>
            <a:lvl5pPr marL="1883952" indent="0">
              <a:buNone/>
              <a:defRPr sz="1643" b="1"/>
            </a:lvl5pPr>
            <a:lvl6pPr marL="2354940" indent="0">
              <a:buNone/>
              <a:defRPr sz="1643" b="1"/>
            </a:lvl6pPr>
            <a:lvl7pPr marL="2825928" indent="0">
              <a:buNone/>
              <a:defRPr sz="1643" b="1"/>
            </a:lvl7pPr>
            <a:lvl8pPr marL="3296916" indent="0">
              <a:buNone/>
              <a:defRPr sz="1643" b="1"/>
            </a:lvl8pPr>
            <a:lvl9pPr marL="3767903" indent="0">
              <a:buNone/>
              <a:defRPr sz="1643" b="1"/>
            </a:lvl9pPr>
          </a:lstStyle>
          <a:p>
            <a:pPr lvl="0"/>
            <a:r>
              <a:rPr lang="en-US"/>
              <a:t>Click to edit Master text styles</a:t>
            </a:r>
          </a:p>
        </p:txBody>
      </p:sp>
      <p:sp>
        <p:nvSpPr>
          <p:cNvPr id="6" name="Content Placeholder 5"/>
          <p:cNvSpPr>
            <a:spLocks noGrp="1"/>
          </p:cNvSpPr>
          <p:nvPr>
            <p:ph sz="quarter" idx="4"/>
          </p:nvPr>
        </p:nvSpPr>
        <p:spPr>
          <a:xfrm>
            <a:off x="19509846" y="13339236"/>
            <a:ext cx="16974344" cy="24235172"/>
          </a:xfrm>
        </p:spPr>
        <p:txBody>
          <a:bodyPr/>
          <a:lstStyle>
            <a:lvl1pPr>
              <a:defRPr sz="2465"/>
            </a:lvl1pPr>
            <a:lvl2pPr>
              <a:defRPr sz="2100"/>
            </a:lvl2pPr>
            <a:lvl3pPr>
              <a:defRPr sz="1826"/>
            </a:lvl3pPr>
            <a:lvl4pPr>
              <a:defRPr sz="1643"/>
            </a:lvl4pPr>
            <a:lvl5pPr>
              <a:defRPr sz="1643"/>
            </a:lvl5pPr>
            <a:lvl6pPr>
              <a:defRPr sz="1643"/>
            </a:lvl6pPr>
            <a:lvl7pPr>
              <a:defRPr sz="1643"/>
            </a:lvl7pPr>
            <a:lvl8pPr>
              <a:defRPr sz="1643"/>
            </a:lvl8pPr>
            <a:lvl9pPr>
              <a:defRPr sz="16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78CB6CC-84AA-A946-A36E-56CB1C75A33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E27A120-5A77-1746-AAFD-B090F52E398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0BF542E-4076-2B45-9D55-68FD8F5B6D1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20616" y="1675016"/>
            <a:ext cx="12634913" cy="7127542"/>
          </a:xfrm>
        </p:spPr>
        <p:txBody>
          <a:bodyPr anchor="b"/>
          <a:lstStyle>
            <a:lvl1pPr algn="l">
              <a:defRPr sz="2100" b="1"/>
            </a:lvl1pPr>
          </a:lstStyle>
          <a:p>
            <a:r>
              <a:rPr lang="en-US"/>
              <a:t>Click to edit Master title style</a:t>
            </a:r>
          </a:p>
        </p:txBody>
      </p:sp>
      <p:sp>
        <p:nvSpPr>
          <p:cNvPr id="3" name="Content Placeholder 2"/>
          <p:cNvSpPr>
            <a:spLocks noGrp="1"/>
          </p:cNvSpPr>
          <p:nvPr>
            <p:ph idx="1"/>
          </p:nvPr>
        </p:nvSpPr>
        <p:spPr>
          <a:xfrm>
            <a:off x="15014840" y="1675016"/>
            <a:ext cx="21469350" cy="35899392"/>
          </a:xfrm>
        </p:spPr>
        <p:txBody>
          <a:bodyPr/>
          <a:lstStyle>
            <a:lvl1pPr>
              <a:defRPr sz="3288"/>
            </a:lvl1pPr>
            <a:lvl2pPr>
              <a:defRPr sz="2922"/>
            </a:lvl2pPr>
            <a:lvl3pPr>
              <a:defRPr sz="2465"/>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920616" y="8802557"/>
            <a:ext cx="12634913" cy="28771850"/>
          </a:xfrm>
        </p:spPr>
        <p:txBody>
          <a:bodyPr/>
          <a:lstStyle>
            <a:lvl1pPr marL="0" indent="0">
              <a:buNone/>
              <a:defRPr sz="1461"/>
            </a:lvl1pPr>
            <a:lvl2pPr marL="470988" indent="0">
              <a:buNone/>
              <a:defRPr sz="1278"/>
            </a:lvl2pPr>
            <a:lvl3pPr marL="941976" indent="0">
              <a:buNone/>
              <a:defRPr sz="1005"/>
            </a:lvl3pPr>
            <a:lvl4pPr marL="1412964" indent="0">
              <a:buNone/>
              <a:defRPr sz="913"/>
            </a:lvl4pPr>
            <a:lvl5pPr marL="1883952" indent="0">
              <a:buNone/>
              <a:defRPr sz="913"/>
            </a:lvl5pPr>
            <a:lvl6pPr marL="2354940" indent="0">
              <a:buNone/>
              <a:defRPr sz="913"/>
            </a:lvl6pPr>
            <a:lvl7pPr marL="2825928" indent="0">
              <a:buNone/>
              <a:defRPr sz="913"/>
            </a:lvl7pPr>
            <a:lvl8pPr marL="3296916" indent="0">
              <a:buNone/>
              <a:defRPr sz="913"/>
            </a:lvl8pPr>
            <a:lvl9pPr marL="3767903" indent="0">
              <a:buNone/>
              <a:defRPr sz="913"/>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1CB5195-DD66-B94E-998A-3BA1982D6D4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26868" y="29444292"/>
            <a:ext cx="23043621" cy="3474773"/>
          </a:xfrm>
        </p:spPr>
        <p:txBody>
          <a:bodyPr anchor="b"/>
          <a:lstStyle>
            <a:lvl1pPr algn="l">
              <a:defRPr sz="2100" b="1"/>
            </a:lvl1pPr>
          </a:lstStyle>
          <a:p>
            <a:r>
              <a:rPr lang="en-US"/>
              <a:t>Click to edit Master title style</a:t>
            </a:r>
          </a:p>
        </p:txBody>
      </p:sp>
      <p:sp>
        <p:nvSpPr>
          <p:cNvPr id="3" name="Picture Placeholder 2"/>
          <p:cNvSpPr>
            <a:spLocks noGrp="1"/>
          </p:cNvSpPr>
          <p:nvPr>
            <p:ph type="pic" idx="1"/>
          </p:nvPr>
        </p:nvSpPr>
        <p:spPr>
          <a:xfrm>
            <a:off x="7526868" y="3757746"/>
            <a:ext cx="23043621" cy="25237744"/>
          </a:xfrm>
        </p:spPr>
        <p:txBody>
          <a:bodyPr/>
          <a:lstStyle>
            <a:lvl1pPr marL="0" indent="0">
              <a:buNone/>
              <a:defRPr sz="3288"/>
            </a:lvl1pPr>
            <a:lvl2pPr marL="470988" indent="0">
              <a:buNone/>
              <a:defRPr sz="2922"/>
            </a:lvl2pPr>
            <a:lvl3pPr marL="941976" indent="0">
              <a:buNone/>
              <a:defRPr sz="2465"/>
            </a:lvl3pPr>
            <a:lvl4pPr marL="1412964" indent="0">
              <a:buNone/>
              <a:defRPr sz="2100"/>
            </a:lvl4pPr>
            <a:lvl5pPr marL="1883952" indent="0">
              <a:buNone/>
              <a:defRPr sz="2100"/>
            </a:lvl5pPr>
            <a:lvl6pPr marL="2354940" indent="0">
              <a:buNone/>
              <a:defRPr sz="2100"/>
            </a:lvl6pPr>
            <a:lvl7pPr marL="2825928" indent="0">
              <a:buNone/>
              <a:defRPr sz="2100"/>
            </a:lvl7pPr>
            <a:lvl8pPr marL="3296916" indent="0">
              <a:buNone/>
              <a:defRPr sz="2100"/>
            </a:lvl8pPr>
            <a:lvl9pPr marL="3767903" indent="0">
              <a:buNone/>
              <a:defRPr sz="2100"/>
            </a:lvl9pPr>
          </a:lstStyle>
          <a:p>
            <a:pPr lvl="0"/>
            <a:endParaRPr lang="en-US" noProof="0"/>
          </a:p>
        </p:txBody>
      </p:sp>
      <p:sp>
        <p:nvSpPr>
          <p:cNvPr id="4" name="Text Placeholder 3"/>
          <p:cNvSpPr>
            <a:spLocks noGrp="1"/>
          </p:cNvSpPr>
          <p:nvPr>
            <p:ph type="body" sz="half" idx="2"/>
          </p:nvPr>
        </p:nvSpPr>
        <p:spPr>
          <a:xfrm>
            <a:off x="7526868" y="32919061"/>
            <a:ext cx="23043621" cy="4936794"/>
          </a:xfrm>
        </p:spPr>
        <p:txBody>
          <a:bodyPr/>
          <a:lstStyle>
            <a:lvl1pPr marL="0" indent="0">
              <a:buNone/>
              <a:defRPr sz="1461"/>
            </a:lvl1pPr>
            <a:lvl2pPr marL="470988" indent="0">
              <a:buNone/>
              <a:defRPr sz="1278"/>
            </a:lvl2pPr>
            <a:lvl3pPr marL="941976" indent="0">
              <a:buNone/>
              <a:defRPr sz="1005"/>
            </a:lvl3pPr>
            <a:lvl4pPr marL="1412964" indent="0">
              <a:buNone/>
              <a:defRPr sz="913"/>
            </a:lvl4pPr>
            <a:lvl5pPr marL="1883952" indent="0">
              <a:buNone/>
              <a:defRPr sz="913"/>
            </a:lvl5pPr>
            <a:lvl6pPr marL="2354940" indent="0">
              <a:buNone/>
              <a:defRPr sz="913"/>
            </a:lvl6pPr>
            <a:lvl7pPr marL="2825928" indent="0">
              <a:buNone/>
              <a:defRPr sz="913"/>
            </a:lvl7pPr>
            <a:lvl8pPr marL="3296916" indent="0">
              <a:buNone/>
              <a:defRPr sz="913"/>
            </a:lvl8pPr>
            <a:lvl9pPr marL="3767903" indent="0">
              <a:buNone/>
              <a:defRPr sz="913"/>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2E48E1B-D850-8040-8C22-9EB19BDCD11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920616" y="1682618"/>
            <a:ext cx="34563579" cy="7010400"/>
          </a:xfrm>
          <a:prstGeom prst="rect">
            <a:avLst/>
          </a:prstGeom>
          <a:noFill/>
          <a:ln w="9525">
            <a:noFill/>
            <a:miter lim="800000"/>
            <a:headEnd/>
            <a:tailEnd/>
          </a:ln>
        </p:spPr>
        <p:txBody>
          <a:bodyPr vert="horz" wrap="square" lIns="495181" tIns="247590" rIns="495181" bIns="24759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1920616" y="9814260"/>
            <a:ext cx="34563579" cy="27760149"/>
          </a:xfrm>
          <a:prstGeom prst="rect">
            <a:avLst/>
          </a:prstGeom>
          <a:noFill/>
          <a:ln w="9525">
            <a:noFill/>
            <a:miter lim="800000"/>
            <a:headEnd/>
            <a:tailEnd/>
          </a:ln>
        </p:spPr>
        <p:txBody>
          <a:bodyPr vert="horz" wrap="square" lIns="495181" tIns="247590" rIns="495181" bIns="24759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1920616" y="38304657"/>
            <a:ext cx="8960379" cy="2921000"/>
          </a:xfrm>
          <a:prstGeom prst="rect">
            <a:avLst/>
          </a:prstGeom>
          <a:noFill/>
          <a:ln w="9525">
            <a:noFill/>
            <a:miter lim="800000"/>
            <a:headEnd/>
            <a:tailEnd/>
          </a:ln>
          <a:effectLst/>
        </p:spPr>
        <p:txBody>
          <a:bodyPr vert="horz" wrap="square" lIns="495181" tIns="247590" rIns="495181" bIns="247590" numCol="1" anchor="t" anchorCtr="0" compatLnSpc="1">
            <a:prstTxWarp prst="textNoShape">
              <a:avLst/>
            </a:prstTxWarp>
          </a:bodyPr>
          <a:lstStyle>
            <a:lvl1pPr algn="l">
              <a:defRPr sz="6939"/>
            </a:lvl1pPr>
          </a:lstStyle>
          <a:p>
            <a:pPr>
              <a:defRPr/>
            </a:pPr>
            <a:endParaRPr lang="en-US"/>
          </a:p>
        </p:txBody>
      </p:sp>
      <p:sp>
        <p:nvSpPr>
          <p:cNvPr id="1029" name="Rectangle 5"/>
          <p:cNvSpPr>
            <a:spLocks noGrp="1" noChangeArrowheads="1"/>
          </p:cNvSpPr>
          <p:nvPr>
            <p:ph type="ftr" sz="quarter" idx="3"/>
          </p:nvPr>
        </p:nvSpPr>
        <p:spPr bwMode="auto">
          <a:xfrm>
            <a:off x="13122016" y="38304657"/>
            <a:ext cx="12160779" cy="2921000"/>
          </a:xfrm>
          <a:prstGeom prst="rect">
            <a:avLst/>
          </a:prstGeom>
          <a:noFill/>
          <a:ln w="9525">
            <a:noFill/>
            <a:miter lim="800000"/>
            <a:headEnd/>
            <a:tailEnd/>
          </a:ln>
          <a:effectLst/>
        </p:spPr>
        <p:txBody>
          <a:bodyPr vert="horz" wrap="square" lIns="495181" tIns="247590" rIns="495181" bIns="247590" numCol="1" anchor="t" anchorCtr="0" compatLnSpc="1">
            <a:prstTxWarp prst="textNoShape">
              <a:avLst/>
            </a:prstTxWarp>
          </a:bodyPr>
          <a:lstStyle>
            <a:lvl1pPr>
              <a:defRPr sz="6939"/>
            </a:lvl1pPr>
          </a:lstStyle>
          <a:p>
            <a:pPr>
              <a:defRPr/>
            </a:pPr>
            <a:endParaRPr lang="en-US"/>
          </a:p>
        </p:txBody>
      </p:sp>
      <p:sp>
        <p:nvSpPr>
          <p:cNvPr id="1030" name="Rectangle 6"/>
          <p:cNvSpPr>
            <a:spLocks noGrp="1" noChangeArrowheads="1"/>
          </p:cNvSpPr>
          <p:nvPr>
            <p:ph type="sldNum" sz="quarter" idx="4"/>
          </p:nvPr>
        </p:nvSpPr>
        <p:spPr bwMode="auto">
          <a:xfrm>
            <a:off x="27523816" y="38304657"/>
            <a:ext cx="8960379" cy="2921000"/>
          </a:xfrm>
          <a:prstGeom prst="rect">
            <a:avLst/>
          </a:prstGeom>
          <a:noFill/>
          <a:ln w="9525">
            <a:noFill/>
            <a:miter lim="800000"/>
            <a:headEnd/>
            <a:tailEnd/>
          </a:ln>
          <a:effectLst/>
        </p:spPr>
        <p:txBody>
          <a:bodyPr vert="horz" wrap="square" lIns="495181" tIns="247590" rIns="495181" bIns="247590" numCol="1" anchor="t" anchorCtr="0" compatLnSpc="1">
            <a:prstTxWarp prst="textNoShape">
              <a:avLst/>
            </a:prstTxWarp>
          </a:bodyPr>
          <a:lstStyle>
            <a:lvl1pPr algn="r">
              <a:defRPr sz="6939"/>
            </a:lvl1pPr>
          </a:lstStyle>
          <a:p>
            <a:pPr>
              <a:defRPr/>
            </a:pPr>
            <a:fld id="{116B7CBE-5FD6-C942-BFE3-E81AD6CD9B2E}"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21812" rtl="0" eaLnBrk="0" fontAlgn="base" hangingPunct="0">
        <a:spcBef>
          <a:spcPct val="0"/>
        </a:spcBef>
        <a:spcAft>
          <a:spcPct val="0"/>
        </a:spcAft>
        <a:defRPr sz="21732">
          <a:solidFill>
            <a:schemeClr val="tx2"/>
          </a:solidFill>
          <a:latin typeface="+mj-lt"/>
          <a:ea typeface="ＭＳ Ｐゴシック" pitchFamily="-107" charset="-128"/>
          <a:cs typeface="ＭＳ Ｐゴシック" pitchFamily="-107" charset="-128"/>
        </a:defRPr>
      </a:lvl1pPr>
      <a:lvl2pPr algn="ctr" defTabSz="4521812" rtl="0" eaLnBrk="0" fontAlgn="base" hangingPunct="0">
        <a:spcBef>
          <a:spcPct val="0"/>
        </a:spcBef>
        <a:spcAft>
          <a:spcPct val="0"/>
        </a:spcAft>
        <a:defRPr sz="21732">
          <a:solidFill>
            <a:schemeClr val="tx2"/>
          </a:solidFill>
          <a:latin typeface="Arial" charset="0"/>
          <a:ea typeface="ＭＳ Ｐゴシック" pitchFamily="-107" charset="-128"/>
          <a:cs typeface="ＭＳ Ｐゴシック" pitchFamily="-107" charset="-128"/>
        </a:defRPr>
      </a:lvl2pPr>
      <a:lvl3pPr algn="ctr" defTabSz="4521812" rtl="0" eaLnBrk="0" fontAlgn="base" hangingPunct="0">
        <a:spcBef>
          <a:spcPct val="0"/>
        </a:spcBef>
        <a:spcAft>
          <a:spcPct val="0"/>
        </a:spcAft>
        <a:defRPr sz="21732">
          <a:solidFill>
            <a:schemeClr val="tx2"/>
          </a:solidFill>
          <a:latin typeface="Arial" charset="0"/>
          <a:ea typeface="ＭＳ Ｐゴシック" pitchFamily="-107" charset="-128"/>
          <a:cs typeface="ＭＳ Ｐゴシック" pitchFamily="-107" charset="-128"/>
        </a:defRPr>
      </a:lvl3pPr>
      <a:lvl4pPr algn="ctr" defTabSz="4521812" rtl="0" eaLnBrk="0" fontAlgn="base" hangingPunct="0">
        <a:spcBef>
          <a:spcPct val="0"/>
        </a:spcBef>
        <a:spcAft>
          <a:spcPct val="0"/>
        </a:spcAft>
        <a:defRPr sz="21732">
          <a:solidFill>
            <a:schemeClr val="tx2"/>
          </a:solidFill>
          <a:latin typeface="Arial" charset="0"/>
          <a:ea typeface="ＭＳ Ｐゴシック" pitchFamily="-107" charset="-128"/>
          <a:cs typeface="ＭＳ Ｐゴシック" pitchFamily="-107" charset="-128"/>
        </a:defRPr>
      </a:lvl4pPr>
      <a:lvl5pPr algn="ctr" defTabSz="4521812" rtl="0" eaLnBrk="0" fontAlgn="base" hangingPunct="0">
        <a:spcBef>
          <a:spcPct val="0"/>
        </a:spcBef>
        <a:spcAft>
          <a:spcPct val="0"/>
        </a:spcAft>
        <a:defRPr sz="21732">
          <a:solidFill>
            <a:schemeClr val="tx2"/>
          </a:solidFill>
          <a:latin typeface="Arial" charset="0"/>
          <a:ea typeface="ＭＳ Ｐゴシック" pitchFamily="-107" charset="-128"/>
          <a:cs typeface="ＭＳ Ｐゴシック" pitchFamily="-107" charset="-128"/>
        </a:defRPr>
      </a:lvl5pPr>
      <a:lvl6pPr marL="470988" algn="ctr" defTabSz="4521812" rtl="0" fontAlgn="base">
        <a:spcBef>
          <a:spcPct val="0"/>
        </a:spcBef>
        <a:spcAft>
          <a:spcPct val="0"/>
        </a:spcAft>
        <a:defRPr sz="21732">
          <a:solidFill>
            <a:schemeClr val="tx2"/>
          </a:solidFill>
          <a:latin typeface="Arial" charset="0"/>
        </a:defRPr>
      </a:lvl6pPr>
      <a:lvl7pPr marL="941976" algn="ctr" defTabSz="4521812" rtl="0" fontAlgn="base">
        <a:spcBef>
          <a:spcPct val="0"/>
        </a:spcBef>
        <a:spcAft>
          <a:spcPct val="0"/>
        </a:spcAft>
        <a:defRPr sz="21732">
          <a:solidFill>
            <a:schemeClr val="tx2"/>
          </a:solidFill>
          <a:latin typeface="Arial" charset="0"/>
        </a:defRPr>
      </a:lvl7pPr>
      <a:lvl8pPr marL="1412964" algn="ctr" defTabSz="4521812" rtl="0" fontAlgn="base">
        <a:spcBef>
          <a:spcPct val="0"/>
        </a:spcBef>
        <a:spcAft>
          <a:spcPct val="0"/>
        </a:spcAft>
        <a:defRPr sz="21732">
          <a:solidFill>
            <a:schemeClr val="tx2"/>
          </a:solidFill>
          <a:latin typeface="Arial" charset="0"/>
        </a:defRPr>
      </a:lvl8pPr>
      <a:lvl9pPr marL="1883952" algn="ctr" defTabSz="4521812" rtl="0" fontAlgn="base">
        <a:spcBef>
          <a:spcPct val="0"/>
        </a:spcBef>
        <a:spcAft>
          <a:spcPct val="0"/>
        </a:spcAft>
        <a:defRPr sz="21732">
          <a:solidFill>
            <a:schemeClr val="tx2"/>
          </a:solidFill>
          <a:latin typeface="Arial" charset="0"/>
        </a:defRPr>
      </a:lvl9pPr>
    </p:titleStyle>
    <p:bodyStyle>
      <a:lvl1pPr marL="1695884" indent="-1695884" algn="l" defTabSz="4521812" rtl="0" eaLnBrk="0" fontAlgn="base" hangingPunct="0">
        <a:spcBef>
          <a:spcPct val="20000"/>
        </a:spcBef>
        <a:spcAft>
          <a:spcPct val="0"/>
        </a:spcAft>
        <a:buChar char="•"/>
        <a:defRPr sz="15889">
          <a:solidFill>
            <a:schemeClr val="tx1"/>
          </a:solidFill>
          <a:latin typeface="+mn-lt"/>
          <a:ea typeface="ＭＳ Ｐゴシック" pitchFamily="-107" charset="-128"/>
          <a:cs typeface="ＭＳ Ｐゴシック" pitchFamily="-107" charset="-128"/>
        </a:defRPr>
      </a:lvl1pPr>
      <a:lvl2pPr marL="3673052" indent="-1412964" algn="l" defTabSz="4521812" rtl="0" eaLnBrk="0" fontAlgn="base" hangingPunct="0">
        <a:spcBef>
          <a:spcPct val="20000"/>
        </a:spcBef>
        <a:spcAft>
          <a:spcPct val="0"/>
        </a:spcAft>
        <a:buChar char="–"/>
        <a:defRPr sz="13789">
          <a:solidFill>
            <a:schemeClr val="tx1"/>
          </a:solidFill>
          <a:latin typeface="+mn-lt"/>
          <a:ea typeface="ＭＳ Ｐゴシック" pitchFamily="-107" charset="-128"/>
        </a:defRPr>
      </a:lvl2pPr>
      <a:lvl3pPr marL="5651856" indent="-1130046" algn="l" defTabSz="4521812" rtl="0" eaLnBrk="0" fontAlgn="base" hangingPunct="0">
        <a:spcBef>
          <a:spcPct val="20000"/>
        </a:spcBef>
        <a:spcAft>
          <a:spcPct val="0"/>
        </a:spcAft>
        <a:buChar char="•"/>
        <a:defRPr sz="11870">
          <a:solidFill>
            <a:schemeClr val="tx1"/>
          </a:solidFill>
          <a:latin typeface="+mn-lt"/>
          <a:ea typeface="ＭＳ Ｐゴシック" pitchFamily="-107" charset="-128"/>
        </a:defRPr>
      </a:lvl3pPr>
      <a:lvl4pPr marL="7911944" indent="-1130046" algn="l" defTabSz="4521812" rtl="0" eaLnBrk="0" fontAlgn="base" hangingPunct="0">
        <a:spcBef>
          <a:spcPct val="20000"/>
        </a:spcBef>
        <a:spcAft>
          <a:spcPct val="0"/>
        </a:spcAft>
        <a:buChar char="–"/>
        <a:defRPr sz="9863">
          <a:solidFill>
            <a:schemeClr val="tx1"/>
          </a:solidFill>
          <a:latin typeface="+mn-lt"/>
          <a:ea typeface="ＭＳ Ｐゴシック" pitchFamily="-107" charset="-128"/>
        </a:defRPr>
      </a:lvl4pPr>
      <a:lvl5pPr marL="10173668" indent="-1130046" algn="l" defTabSz="4521812" rtl="0" eaLnBrk="0" fontAlgn="base" hangingPunct="0">
        <a:spcBef>
          <a:spcPct val="20000"/>
        </a:spcBef>
        <a:spcAft>
          <a:spcPct val="0"/>
        </a:spcAft>
        <a:buChar char="»"/>
        <a:defRPr sz="9863">
          <a:solidFill>
            <a:schemeClr val="tx1"/>
          </a:solidFill>
          <a:latin typeface="+mn-lt"/>
          <a:ea typeface="ＭＳ Ｐゴシック" pitchFamily="-107" charset="-128"/>
        </a:defRPr>
      </a:lvl5pPr>
      <a:lvl6pPr marL="10644656" indent="-1130046" algn="l" defTabSz="4521812" rtl="0" fontAlgn="base">
        <a:spcBef>
          <a:spcPct val="20000"/>
        </a:spcBef>
        <a:spcAft>
          <a:spcPct val="0"/>
        </a:spcAft>
        <a:buChar char="»"/>
        <a:defRPr sz="9863">
          <a:solidFill>
            <a:schemeClr val="tx1"/>
          </a:solidFill>
          <a:latin typeface="+mn-lt"/>
        </a:defRPr>
      </a:lvl6pPr>
      <a:lvl7pPr marL="11115644" indent="-1130046" algn="l" defTabSz="4521812" rtl="0" fontAlgn="base">
        <a:spcBef>
          <a:spcPct val="20000"/>
        </a:spcBef>
        <a:spcAft>
          <a:spcPct val="0"/>
        </a:spcAft>
        <a:buChar char="»"/>
        <a:defRPr sz="9863">
          <a:solidFill>
            <a:schemeClr val="tx1"/>
          </a:solidFill>
          <a:latin typeface="+mn-lt"/>
        </a:defRPr>
      </a:lvl7pPr>
      <a:lvl8pPr marL="11586631" indent="-1130046" algn="l" defTabSz="4521812" rtl="0" fontAlgn="base">
        <a:spcBef>
          <a:spcPct val="20000"/>
        </a:spcBef>
        <a:spcAft>
          <a:spcPct val="0"/>
        </a:spcAft>
        <a:buChar char="»"/>
        <a:defRPr sz="9863">
          <a:solidFill>
            <a:schemeClr val="tx1"/>
          </a:solidFill>
          <a:latin typeface="+mn-lt"/>
        </a:defRPr>
      </a:lvl8pPr>
      <a:lvl9pPr marL="12057620" indent="-1130046" algn="l" defTabSz="4521812" rtl="0" fontAlgn="base">
        <a:spcBef>
          <a:spcPct val="20000"/>
        </a:spcBef>
        <a:spcAft>
          <a:spcPct val="0"/>
        </a:spcAft>
        <a:buChar char="»"/>
        <a:defRPr sz="9863">
          <a:solidFill>
            <a:schemeClr val="tx1"/>
          </a:solidFill>
          <a:latin typeface="+mn-lt"/>
        </a:defRPr>
      </a:lvl9pPr>
    </p:bodyStyle>
    <p:otherStyle>
      <a:defPPr>
        <a:defRPr lang="en-US"/>
      </a:defPPr>
      <a:lvl1pPr marL="0" algn="l" defTabSz="941976" rtl="0" eaLnBrk="1" latinLnBrk="0" hangingPunct="1">
        <a:defRPr sz="1826" kern="1200">
          <a:solidFill>
            <a:schemeClr val="tx1"/>
          </a:solidFill>
          <a:latin typeface="+mn-lt"/>
          <a:ea typeface="+mn-ea"/>
          <a:cs typeface="+mn-cs"/>
        </a:defRPr>
      </a:lvl1pPr>
      <a:lvl2pPr marL="470988" algn="l" defTabSz="941976" rtl="0" eaLnBrk="1" latinLnBrk="0" hangingPunct="1">
        <a:defRPr sz="1826" kern="1200">
          <a:solidFill>
            <a:schemeClr val="tx1"/>
          </a:solidFill>
          <a:latin typeface="+mn-lt"/>
          <a:ea typeface="+mn-ea"/>
          <a:cs typeface="+mn-cs"/>
        </a:defRPr>
      </a:lvl2pPr>
      <a:lvl3pPr marL="941976" algn="l" defTabSz="941976" rtl="0" eaLnBrk="1" latinLnBrk="0" hangingPunct="1">
        <a:defRPr sz="1826" kern="1200">
          <a:solidFill>
            <a:schemeClr val="tx1"/>
          </a:solidFill>
          <a:latin typeface="+mn-lt"/>
          <a:ea typeface="+mn-ea"/>
          <a:cs typeface="+mn-cs"/>
        </a:defRPr>
      </a:lvl3pPr>
      <a:lvl4pPr marL="1412964" algn="l" defTabSz="941976" rtl="0" eaLnBrk="1" latinLnBrk="0" hangingPunct="1">
        <a:defRPr sz="1826" kern="1200">
          <a:solidFill>
            <a:schemeClr val="tx1"/>
          </a:solidFill>
          <a:latin typeface="+mn-lt"/>
          <a:ea typeface="+mn-ea"/>
          <a:cs typeface="+mn-cs"/>
        </a:defRPr>
      </a:lvl4pPr>
      <a:lvl5pPr marL="1883952" algn="l" defTabSz="941976" rtl="0" eaLnBrk="1" latinLnBrk="0" hangingPunct="1">
        <a:defRPr sz="1826" kern="1200">
          <a:solidFill>
            <a:schemeClr val="tx1"/>
          </a:solidFill>
          <a:latin typeface="+mn-lt"/>
          <a:ea typeface="+mn-ea"/>
          <a:cs typeface="+mn-cs"/>
        </a:defRPr>
      </a:lvl5pPr>
      <a:lvl6pPr marL="2354940" algn="l" defTabSz="941976" rtl="0" eaLnBrk="1" latinLnBrk="0" hangingPunct="1">
        <a:defRPr sz="1826" kern="1200">
          <a:solidFill>
            <a:schemeClr val="tx1"/>
          </a:solidFill>
          <a:latin typeface="+mn-lt"/>
          <a:ea typeface="+mn-ea"/>
          <a:cs typeface="+mn-cs"/>
        </a:defRPr>
      </a:lvl6pPr>
      <a:lvl7pPr marL="2825928" algn="l" defTabSz="941976" rtl="0" eaLnBrk="1" latinLnBrk="0" hangingPunct="1">
        <a:defRPr sz="1826" kern="1200">
          <a:solidFill>
            <a:schemeClr val="tx1"/>
          </a:solidFill>
          <a:latin typeface="+mn-lt"/>
          <a:ea typeface="+mn-ea"/>
          <a:cs typeface="+mn-cs"/>
        </a:defRPr>
      </a:lvl7pPr>
      <a:lvl8pPr marL="3296916" algn="l" defTabSz="941976" rtl="0" eaLnBrk="1" latinLnBrk="0" hangingPunct="1">
        <a:defRPr sz="1826" kern="1200">
          <a:solidFill>
            <a:schemeClr val="tx1"/>
          </a:solidFill>
          <a:latin typeface="+mn-lt"/>
          <a:ea typeface="+mn-ea"/>
          <a:cs typeface="+mn-cs"/>
        </a:defRPr>
      </a:lvl8pPr>
      <a:lvl9pPr marL="3767903" algn="l" defTabSz="941976" rtl="0" eaLnBrk="1" latinLnBrk="0" hangingPunct="1">
        <a:defRPr sz="182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AutoShape 18"/>
          <p:cNvSpPr>
            <a:spLocks noChangeAspect="1" noChangeArrowheads="1"/>
          </p:cNvSpPr>
          <p:nvPr/>
        </p:nvSpPr>
        <p:spPr bwMode="auto">
          <a:xfrm>
            <a:off x="501006" y="5158019"/>
            <a:ext cx="14701348" cy="10268817"/>
          </a:xfrm>
          <a:prstGeom prst="rect">
            <a:avLst/>
          </a:prstGeom>
          <a:solidFill>
            <a:schemeClr val="tx2"/>
          </a:solidFill>
          <a:ln w="19050">
            <a:solidFill>
              <a:srgbClr val="A972BC"/>
            </a:solidFill>
            <a:headEnd/>
            <a:tailEnd/>
          </a:ln>
        </p:spPr>
        <p:style>
          <a:lnRef idx="2">
            <a:schemeClr val="accent2"/>
          </a:lnRef>
          <a:fillRef idx="1">
            <a:schemeClr val="lt1"/>
          </a:fillRef>
          <a:effectRef idx="0">
            <a:schemeClr val="accent2"/>
          </a:effectRef>
          <a:fontRef idx="minor">
            <a:schemeClr val="dk1"/>
          </a:fontRef>
        </p:style>
        <p:txBody>
          <a:bodyPr wrap="none" lIns="94192" tIns="47096" rIns="94192" bIns="47096" anchor="ctr">
            <a:prstTxWarp prst="textNoShape">
              <a:avLst/>
            </a:prstTxWarp>
          </a:bodyPr>
          <a:lstStyle/>
          <a:p>
            <a:pPr algn="l"/>
            <a:endParaRPr lang="en-US" sz="8050" dirty="0"/>
          </a:p>
        </p:txBody>
      </p:sp>
      <p:sp>
        <p:nvSpPr>
          <p:cNvPr id="16" name="Rectangle 15">
            <a:extLst>
              <a:ext uri="{FF2B5EF4-FFF2-40B4-BE49-F238E27FC236}">
                <a16:creationId xmlns:a16="http://schemas.microsoft.com/office/drawing/2014/main" id="{CB573AFD-DEC9-4331-A1A7-36789BB92DE4}"/>
              </a:ext>
            </a:extLst>
          </p:cNvPr>
          <p:cNvSpPr/>
          <p:nvPr/>
        </p:nvSpPr>
        <p:spPr bwMode="auto">
          <a:xfrm rot="10800000">
            <a:off x="5120584" y="9397174"/>
            <a:ext cx="9670604" cy="5798187"/>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6012" tIns="48006" rIns="96012" bIns="48006" numCol="1" rtlCol="0" anchor="t" anchorCtr="0" compatLnSpc="1">
            <a:prstTxWarp prst="textNoShape">
              <a:avLst/>
            </a:prstTxWarp>
          </a:bodyPr>
          <a:lstStyle/>
          <a:p>
            <a:pPr algn="l" defTabSz="4609002"/>
            <a:endParaRPr lang="en-US" sz="9030">
              <a:latin typeface="Arial" charset="0"/>
            </a:endParaRPr>
          </a:p>
        </p:txBody>
      </p:sp>
      <p:sp>
        <p:nvSpPr>
          <p:cNvPr id="43" name="AutoShape 18"/>
          <p:cNvSpPr>
            <a:spLocks noChangeAspect="1" noChangeArrowheads="1"/>
          </p:cNvSpPr>
          <p:nvPr/>
        </p:nvSpPr>
        <p:spPr bwMode="auto">
          <a:xfrm>
            <a:off x="15457236" y="5111238"/>
            <a:ext cx="22478383" cy="10319560"/>
          </a:xfrm>
          <a:prstGeom prst="rect">
            <a:avLst/>
          </a:prstGeom>
          <a:solidFill>
            <a:schemeClr val="tx2"/>
          </a:solidFill>
          <a:ln w="19050">
            <a:solidFill>
              <a:srgbClr val="A972BC"/>
            </a:solidFill>
            <a:headEnd/>
            <a:tailEnd/>
          </a:ln>
        </p:spPr>
        <p:style>
          <a:lnRef idx="2">
            <a:schemeClr val="accent2"/>
          </a:lnRef>
          <a:fillRef idx="1">
            <a:schemeClr val="lt1"/>
          </a:fillRef>
          <a:effectRef idx="0">
            <a:schemeClr val="accent2"/>
          </a:effectRef>
          <a:fontRef idx="minor">
            <a:schemeClr val="dk1"/>
          </a:fontRef>
        </p:style>
        <p:txBody>
          <a:bodyPr wrap="none" lIns="94192" tIns="47096" rIns="94192" bIns="47096" anchor="ctr">
            <a:prstTxWarp prst="textNoShape">
              <a:avLst/>
            </a:prstTxWarp>
          </a:bodyPr>
          <a:lstStyle/>
          <a:p>
            <a:pPr algn="l"/>
            <a:endParaRPr lang="en-US" sz="8050" dirty="0"/>
          </a:p>
        </p:txBody>
      </p:sp>
      <p:sp>
        <p:nvSpPr>
          <p:cNvPr id="41" name="AutoShape 85"/>
          <p:cNvSpPr>
            <a:spLocks noChangeArrowheads="1"/>
          </p:cNvSpPr>
          <p:nvPr/>
        </p:nvSpPr>
        <p:spPr bwMode="auto">
          <a:xfrm>
            <a:off x="20380661" y="15705374"/>
            <a:ext cx="17554958" cy="19849033"/>
          </a:xfrm>
          <a:prstGeom prst="rect">
            <a:avLst/>
          </a:prstGeom>
          <a:solidFill>
            <a:schemeClr val="tx2"/>
          </a:solidFill>
          <a:ln w="19050">
            <a:solidFill>
              <a:srgbClr val="A972BC"/>
            </a:solidFill>
            <a:round/>
            <a:headEnd/>
            <a:tailEnd/>
          </a:ln>
        </p:spPr>
        <p:txBody>
          <a:bodyPr wrap="none" lIns="94192" tIns="47096" rIns="94192" bIns="47096" anchor="ctr">
            <a:prstTxWarp prst="textNoShape">
              <a:avLst/>
            </a:prstTxWarp>
          </a:bodyPr>
          <a:lstStyle/>
          <a:p>
            <a:endParaRPr lang="en-US" sz="8050" dirty="0"/>
          </a:p>
        </p:txBody>
      </p:sp>
      <p:sp>
        <p:nvSpPr>
          <p:cNvPr id="14341" name="Text Box 355"/>
          <p:cNvSpPr txBox="1">
            <a:spLocks noChangeArrowheads="1"/>
          </p:cNvSpPr>
          <p:nvPr/>
        </p:nvSpPr>
        <p:spPr bwMode="auto">
          <a:xfrm>
            <a:off x="20380661" y="35760067"/>
            <a:ext cx="17464068" cy="5339573"/>
          </a:xfrm>
          <a:prstGeom prst="rect">
            <a:avLst/>
          </a:prstGeom>
          <a:noFill/>
          <a:ln w="9525">
            <a:noFill/>
            <a:miter lim="800000"/>
            <a:headEnd/>
            <a:tailEnd/>
          </a:ln>
        </p:spPr>
        <p:txBody>
          <a:bodyPr wrap="square" lIns="103159" tIns="51579" rIns="103159" bIns="51579">
            <a:prstTxWarp prst="textNoShape">
              <a:avLst/>
            </a:prstTxWarp>
            <a:spAutoFit/>
          </a:bodyPr>
          <a:lstStyle/>
          <a:p>
            <a:pPr marL="101468" algn="l" defTabSz="3902171">
              <a:spcBef>
                <a:spcPts val="0"/>
              </a:spcBef>
              <a:spcAft>
                <a:spcPts val="0"/>
              </a:spcAft>
              <a:buClr>
                <a:srgbClr val="000000"/>
              </a:buClr>
            </a:pPr>
            <a:r>
              <a:rPr lang="en-US" sz="4220" b="1" dirty="0">
                <a:latin typeface="Arial"/>
                <a:cs typeface="Arial"/>
              </a:rPr>
              <a:t>Acknowledgments: </a:t>
            </a:r>
          </a:p>
          <a:p>
            <a:pPr marL="360052" indent="-192028" algn="l">
              <a:buFont typeface="Arial" panose="020B0604020202020204" pitchFamily="34" charset="0"/>
              <a:buChar char="•"/>
            </a:pPr>
            <a:r>
              <a:rPr lang="en-US" sz="3000" dirty="0"/>
              <a:t>Department of Chemistry at the University of Wisconsin - </a:t>
            </a:r>
            <a:r>
              <a:rPr lang="en-US" sz="3000" dirty="0" err="1"/>
              <a:t>Eau</a:t>
            </a:r>
            <a:r>
              <a:rPr lang="en-US" sz="3000" dirty="0"/>
              <a:t> Claire</a:t>
            </a:r>
          </a:p>
          <a:p>
            <a:pPr marL="360052" indent="-192028" algn="l">
              <a:buFont typeface="Arial" panose="020B0604020202020204" pitchFamily="34" charset="0"/>
              <a:buChar char="•"/>
            </a:pPr>
            <a:r>
              <a:rPr lang="en-US" sz="3000" dirty="0"/>
              <a:t>Jason </a:t>
            </a:r>
            <a:r>
              <a:rPr lang="en-US" sz="3000" dirty="0" err="1"/>
              <a:t>Halfen</a:t>
            </a:r>
            <a:r>
              <a:rPr lang="en-US" sz="3000" dirty="0"/>
              <a:t> (UW-</a:t>
            </a:r>
            <a:r>
              <a:rPr lang="en-US" sz="3000" dirty="0" err="1"/>
              <a:t>Eau</a:t>
            </a:r>
            <a:r>
              <a:rPr lang="en-US" sz="3000" dirty="0"/>
              <a:t> Claire, Chemistry) for teaching the online course discussed</a:t>
            </a:r>
          </a:p>
          <a:p>
            <a:pPr marL="360052" indent="-192028" algn="l">
              <a:buFont typeface="Arial" panose="020B0604020202020204" pitchFamily="34" charset="0"/>
              <a:buChar char="•"/>
            </a:pPr>
            <a:r>
              <a:rPr lang="en-US" sz="3000" dirty="0"/>
              <a:t>April Bleske-Rechek (UW-</a:t>
            </a:r>
            <a:r>
              <a:rPr lang="en-US" sz="3000" dirty="0" err="1"/>
              <a:t>Eau</a:t>
            </a:r>
            <a:r>
              <a:rPr lang="en-US" sz="3000" dirty="0"/>
              <a:t> Claire, Psychology) for consultation on statistical analysis</a:t>
            </a:r>
          </a:p>
          <a:p>
            <a:pPr marL="360052" indent="-192028" algn="l">
              <a:buFont typeface="Arial" panose="020B0604020202020204" pitchFamily="34" charset="0"/>
              <a:buChar char="•"/>
            </a:pPr>
            <a:r>
              <a:rPr lang="en-US" sz="3000" dirty="0"/>
              <a:t>Student Travel Award though the Office of Research and Sponsored Programs at UW – </a:t>
            </a:r>
            <a:r>
              <a:rPr lang="en-US" sz="3000" dirty="0" err="1"/>
              <a:t>Eau</a:t>
            </a:r>
            <a:r>
              <a:rPr lang="en-US" sz="3000" dirty="0"/>
              <a:t> Claire 2018</a:t>
            </a:r>
          </a:p>
          <a:p>
            <a:pPr marL="360052" indent="-192028" algn="l">
              <a:buFont typeface="Arial" panose="020B0604020202020204" pitchFamily="34" charset="0"/>
              <a:buChar char="•"/>
            </a:pPr>
            <a:r>
              <a:rPr lang="en-US" sz="3000" dirty="0"/>
              <a:t>The Student </a:t>
            </a:r>
            <a:r>
              <a:rPr lang="en-US" sz="3000" dirty="0" err="1"/>
              <a:t>Blugold</a:t>
            </a:r>
            <a:r>
              <a:rPr lang="en-US" sz="3000" dirty="0"/>
              <a:t> Commitment Fund through the CETL Summer </a:t>
            </a:r>
            <a:r>
              <a:rPr lang="en-US" sz="3000" dirty="0" err="1"/>
              <a:t>SoTL</a:t>
            </a:r>
            <a:r>
              <a:rPr lang="en-US" sz="3000" dirty="0"/>
              <a:t> Grant Program at UW – </a:t>
            </a:r>
            <a:r>
              <a:rPr lang="en-US" sz="3000" dirty="0" err="1"/>
              <a:t>Eau</a:t>
            </a:r>
            <a:r>
              <a:rPr lang="en-US" sz="3000" dirty="0"/>
              <a:t> Claire 2016 and 2017 (RMT)</a:t>
            </a:r>
          </a:p>
          <a:p>
            <a:pPr marL="360052" indent="-192028" algn="l">
              <a:buFont typeface="Arial" panose="020B0604020202020204" pitchFamily="34" charset="0"/>
              <a:buChar char="•"/>
            </a:pPr>
            <a:r>
              <a:rPr lang="en-US" sz="3000" dirty="0"/>
              <a:t>University of Wisconsin – System Office of Professional and Instructional Development Teaching and Learning Grant 2015 (RMT)</a:t>
            </a:r>
          </a:p>
          <a:p>
            <a:pPr marL="360052" indent="-192028" algn="l">
              <a:buFont typeface="Arial" panose="020B0604020202020204" pitchFamily="34" charset="0"/>
              <a:buChar char="•"/>
            </a:pPr>
            <a:r>
              <a:rPr lang="en-US" sz="3000" dirty="0"/>
              <a:t>Caitlin E. </a:t>
            </a:r>
            <a:r>
              <a:rPr lang="en-US" sz="3000" dirty="0" err="1"/>
              <a:t>Hites</a:t>
            </a:r>
            <a:r>
              <a:rPr lang="en-US" sz="3000" dirty="0"/>
              <a:t> for creating the graphical abstract</a:t>
            </a:r>
          </a:p>
        </p:txBody>
      </p:sp>
      <p:sp>
        <p:nvSpPr>
          <p:cNvPr id="14342" name="AutoShape 85"/>
          <p:cNvSpPr>
            <a:spLocks noChangeArrowheads="1"/>
          </p:cNvSpPr>
          <p:nvPr/>
        </p:nvSpPr>
        <p:spPr bwMode="auto">
          <a:xfrm>
            <a:off x="497679" y="15705374"/>
            <a:ext cx="19579626" cy="19849033"/>
          </a:xfrm>
          <a:prstGeom prst="rect">
            <a:avLst/>
          </a:prstGeom>
          <a:solidFill>
            <a:schemeClr val="tx2"/>
          </a:solidFill>
          <a:ln w="19050">
            <a:solidFill>
              <a:srgbClr val="A972BC"/>
            </a:solidFill>
            <a:round/>
            <a:headEnd/>
            <a:tailEnd/>
          </a:ln>
        </p:spPr>
        <p:txBody>
          <a:bodyPr wrap="none" lIns="94192" tIns="47096" rIns="94192" bIns="47096" anchor="ctr">
            <a:prstTxWarp prst="textNoShape">
              <a:avLst/>
            </a:prstTxWarp>
          </a:bodyPr>
          <a:lstStyle/>
          <a:p>
            <a:endParaRPr lang="en-US" sz="8050" dirty="0"/>
          </a:p>
        </p:txBody>
      </p:sp>
      <p:sp>
        <p:nvSpPr>
          <p:cNvPr id="14344" name="Text Box 86"/>
          <p:cNvSpPr txBox="1">
            <a:spLocks noChangeArrowheads="1"/>
          </p:cNvSpPr>
          <p:nvPr/>
        </p:nvSpPr>
        <p:spPr bwMode="auto">
          <a:xfrm>
            <a:off x="560072" y="5206597"/>
            <a:ext cx="4800600" cy="713294"/>
          </a:xfrm>
          <a:prstGeom prst="rect">
            <a:avLst/>
          </a:prstGeom>
          <a:noFill/>
          <a:ln w="9525">
            <a:noFill/>
            <a:miter lim="800000"/>
            <a:headEnd/>
            <a:tailEnd/>
          </a:ln>
        </p:spPr>
        <p:txBody>
          <a:bodyPr wrap="square" lIns="94192" tIns="47096" rIns="94192" bIns="47096">
            <a:prstTxWarp prst="textNoShape">
              <a:avLst/>
            </a:prstTxWarp>
            <a:spAutoFit/>
          </a:bodyPr>
          <a:lstStyle/>
          <a:p>
            <a:pPr algn="l" defTabSz="4521812"/>
            <a:r>
              <a:rPr lang="en-US" sz="4017" b="1" u="sng" dirty="0">
                <a:solidFill>
                  <a:schemeClr val="bg2"/>
                </a:solidFill>
              </a:rPr>
              <a:t>Project Overview</a:t>
            </a:r>
          </a:p>
        </p:txBody>
      </p:sp>
      <p:sp>
        <p:nvSpPr>
          <p:cNvPr id="14346" name="Text Box 86"/>
          <p:cNvSpPr txBox="1">
            <a:spLocks noChangeArrowheads="1"/>
          </p:cNvSpPr>
          <p:nvPr/>
        </p:nvSpPr>
        <p:spPr bwMode="auto">
          <a:xfrm>
            <a:off x="655523" y="5854802"/>
            <a:ext cx="14375754" cy="3419099"/>
          </a:xfrm>
          <a:prstGeom prst="rect">
            <a:avLst/>
          </a:prstGeom>
          <a:noFill/>
          <a:ln w="9525">
            <a:noFill/>
            <a:miter lim="800000"/>
            <a:headEnd/>
            <a:tailEnd/>
          </a:ln>
        </p:spPr>
        <p:txBody>
          <a:bodyPr wrap="square" lIns="94192" tIns="47096" rIns="94192" bIns="47096">
            <a:prstTxWarp prst="textNoShape">
              <a:avLst/>
            </a:prstTxWarp>
            <a:spAutoFit/>
          </a:bodyPr>
          <a:lstStyle/>
          <a:p>
            <a:pPr algn="just"/>
            <a:r>
              <a:rPr lang="en-US" sz="2700" dirty="0">
                <a:solidFill>
                  <a:schemeClr val="bg2"/>
                </a:solidFill>
                <a:latin typeface="+mj-lt"/>
                <a:cs typeface="Arial" panose="020B0604020202020204" pitchFamily="34" charset="0"/>
              </a:rPr>
              <a:t>The purpose of this project is to evaluate the content-delivery formats in inorganic chemistry to improve academic experiences for students in STEM majors. This study, online and face-to-face student attitudes and understanding will be assessed by quantitative and qualitative measures. An attitude survey about chemistry was given to participants (the ACSI v2) at the beginning and end of the course. To assess student understanding of the core concepts covered in inorganic chemistry, several measures were examined and analyzed, such as grade distribution and final exam scores. The approach will integrate several evidence based elements that have yet to be implemented in chemistry higher education. This study is</a:t>
            </a:r>
            <a:endParaRPr lang="en-US" sz="2700" dirty="0">
              <a:latin typeface="+mj-lt"/>
              <a:cs typeface="Arial" panose="020B0604020202020204" pitchFamily="34" charset="0"/>
            </a:endParaRPr>
          </a:p>
        </p:txBody>
      </p:sp>
      <p:sp>
        <p:nvSpPr>
          <p:cNvPr id="14348" name="AutoShape 134" descr="data:image/jpeg;base64,/9j/4AAQSkZJRgABAQAAAQABAAD/2wCEAAkGBhQSERUUEhQWFRUWGBoaGRgXFhsfIBkfHBYhGB4cHB8cICYjFx4jHRgXIC8gIycpLS0sGCAxNTMqNSkrLCoBCQoKDgwOGg8PGiwkHyQpKSwqLC8sKSwsLywsLCwsKiwsLCwsLCwsLCwqLCwsLCksLCwsLCwpLCwsKSwsLCwsLP/AABEIAJ0AoQMBIgACEQEDEQH/xAAbAAACAgMBAAAAAAAAAAAAAAAFBgAEAgMHAf/EAEYQAAICAAUBBgMEBwQHCQEAAAECAxEABBIhMQUGEyJBUWEycZEUI0KBM0NSYqGx8BUWcoIHkqLB0eHxJGNzg5OjsrPCF//EABgBAAMBAQAAAAAAAAAAAAAAAAABAwIE/8QAIBEBAQACAgMBAAMAAAAAAAAAAAECEQMxEiFBURNhcf/aAAwDAQACEQMRAD8A7jiYmJgCYmJjF5AASTQG5J8vfAGV4rZ3qMcQBkcLfHq3soG7H2AOFXtB28VDogtmPGkAsRxqVTQVL/WPSnyD4Sep9TfVc/fFnUnRlwzMU3vXNsTW/gUqDYoNiOXLPikw/Tx1P/SLEhKRrb/smy4+caWy8/j0D3GAuY7W5qSq8AYgDW6xb+yqHZvkXH8sCMl0mTU/dvCiowMSxxeEj4lZrP3gkRgSNudjY2k57wxlkMbRzJ3iE2FJV9DRv+ONivnuNJv0xG52qTGRczIzRDPJNGqgW3gZlAHiJJlkYbAHcgee2BuTAzCmSOStwDqymXRt7YfFEDRAYg3Wx9MF+ssAulyAkiSRWTsGdQEv0DEab9x64r56dQy34XmMaKvBJE6yMfkiCUkjbcj8WMS7aCs5mDl9PjLMxcDTk4ZD4CFJOiINpBahv5nF7KdVzaxh9YqgfEJIyBp/dk0qRyRp+mNksLTTxosjxhI3clQlvqzRGksymhUfArBXq8dRPfkrH0/CefT/AKYN6GtsMv23zEfxo3hOk0VmArm/0Tg8Hzr04we6V2/il2I8XJCEsQPUxkLIOD+Aj3OE5s0FzMsBWy6zSEnhPu9Sn5tTkC70rq9zRYLmHIKhkjFMxWzrKhgq/slRd1vbgcg43M8ozcJXY8nno5V1Rurjiwbo+h9D7HfFi8cbgz00MrhHaQxEIW1EOCFDMgk5bRq0lZAyg7Wu5w59A7drINMxogbtVMvvIg+EXt3iFkv9njF8eWXtO4WdHHExirg7jcHjGWKppiYmJgCYmJiYAmJiY8Y1gDCecIpZiAALJxzrtL2qed2ihOkIaZiAVjN1uP1ku+yfCnLW1ATtv2rL6o4n0oq6nkH4Fq7BH6xhuv7KnVyy4AZHNZcw90qyoKXwsmi1ZwgdSGO4cp6MCVbnHNnnv1Fscde629IRJI3pJ1D0wmk2aRm3EgJOokEKQWA5AArbF1ZS4Oug2rRKBwJKsMNq0Sr4htzqHsB2c6h3X6TqeYjerCgRlms7UBES9nbzv64rzDWqTZgyxSu9pDFQeVFIYKyiqUONfIC6qNcYl2oIZLNmKeOHS7XqAYKa7vdhqPAKOWTflXX8su0kaB4ycykJLJqXTrdwjCQBVW2G680RRI88bcv0/MZj9Ifs8djwRHxMP+8k5O/4Uoe5xcTpUOVAEUY1MQBQ3Yn1PJ2sknyxnZyKeY7RIylTlppEK76lRV43FSNv9MDenRNFqky/TUSzpt8xTVYA/VtSkMPMflWCvXskpj0zS6br9HR3JG2nZqHh8VitVnGtu0YmRTFDKdJsMyn4gug6TVL4NJuiPFuDvZOvRB8PWmyjtI3T1TvW8ckc4bUbrf7seLc0Nv51fftnBKWhkhzERKkWY79jVbkjc8E0LojFKPrmYhkkkngqMi1sglDzYFHxNcYsAfD6CsUO0XU5JlCQR7oRJ3tABdDkeCrstpXgmywGnfZ62NimWyp0D7DOkswZyzSMQ9upRnZSoN+IEAqB4QOABja8seTRIloy19yrbmSUtoBJI3Ot9bH0F+2PVhhmdYp4xq02rXwb4VhRDaQp2r+eLj5GeAeBjPGOEkPjH+CTk/J7/wAQwbAZlsuvcxxxuT3gaPWpIbvJY+9Rr5BYk77EGYAcjHuR6M5BJlA3BhkBPeIK/Ex2LcLfDBRqB3vXkUkDMcp3RCsH7qdXDQuG1jZSNS6/EL222JGw3Rs6qmWikIksiWYDxIoVWJXyV3MgAseFVJHlgAx0LtHLlpO7kUFWOwWgr8/ox+rloEmP4GolaO2Oh5bMrIodCCpFgj+tvljkM/Z8IyhC8kT33olldiDRphquySQCARWlT5YN9nOuvlpe7kJdTvfm4A5/8Vf/AHF/eU3bj5Neqnljv26RiYwhlDKGBBBFgjgg7gjGeOlFMTExMATCj276+YkEMdF3qwb3BulO3BpmP7sbeow1TzBVLHgAk/ljjfVeprLO0kjMokYqrI2waxuCPMlQgPmIwB8VNLky1NN4TdbekoZVbumKSRSNUrUe+crUutfxqxJU371VDGE2ZKyX3v2J1Gl0pTqLsArRs9iWEnkAalNXQBONrz6Cj5tbRG1DMxLQ1URqnhTir+NLF8jFLN9YE8jShUkijbu4BQIlmuy6tVhRpG4HAY77XzLrwnnjkKmUTzSKNCiNUSNRY7x1T1N7CtRXy3IM9G6AEt3LSSN8Tty259AAAL2UChjX0LpHd2zkPI5t2rk/7gBsB5DbBzGLTjPRhf6nHqzMZF/dW9AkWfLgHVxuK22xazXUCXVA1XdmuAPT1NkD88Cs+h+1IgNEhgQ6khgANTHkKAW5NcHCkFDct0gvM0s5aQLRs0B8VjeltVLbPZ350gbsHUeqRxUZZtKlWZtTeIrYAbYb34NhuS59d6HUMsI9ZQMO8a2JZQpKg/GGHh8vFQIAPPGFSB+9nkXMhAERAulrUNJMA1nYBiGUkXvXPiON62QjlOsq7IDIDHJIqW9gsSSOCfCCQwLF9z7ADB+R++D2dC1ooNsSTQTkFrXRsDXjBJ9Nef7P5d10pGnitaER2Ngji/Mk3sAGJPOFSLPZrV3cKJIUkILEEkHUVTehehVYbChsDxsd9AU7U5llkjzACqiMrLTciwGHqdWo77D4fOsP0PiUedjyxzjr3RZp1WRXErB1ZooRQINMxZzRIPA3JJoUSDTz0vqKtcfDpyrbeQPnyN+R64WXRxM/0NXIZSY5B8LrVj67Mp81Ng/xwCn6czykiVsvmAviChWWVQfjVXvcWAeCLANjScN9YG9Y6f3i2p0uptWHKn1Hr6UeRtjMpllM9Kv/AGeKQmS3MmYdQzKAaobaTIWvypVUbEkVozPTpFMayZiWWSVgYjJWpdCks4IAKjX3dE3TXVi7ux5B5C80M3cS3pmTSjprAHipxwQAQwrar3BxXHUYctIx7yTNZl6DUQznmg24SIDgKdPI2N2dsnbsZ1cj7iWtQNbcBq1UPRXFso4BDr5DDgMcezfVtOZYjwiIKsrA3TmmJBrx902k3/iHma6r0nqHfRK/B4YejDYj68eoIOOjiy9aqOc+rmJiYmLpl3ttnSmWKreuQhVr1J5/Ln8sc/GYCqY5MlmJEoratCVYcDYtfHmf4Yae28+uZIroBGNirth3a1fmLkI25AwBE2cT4u4zC+pVoX/1o7Tbf8Ixx53eToxmoqdL6n3bJHHDmyGej3yr4BW3jBtqIreyQfMjexkYhNmGkC1FFccQAoE3944+bDSPZP3jjVP1mUCZu4aEBAELurFpGJRa0cqLQ7gHn8jHRsoEjRVvYD8/c+5Nk/PE76bgrElDz/PGbjbHicYzGJmU5c93OdOoUTH4bBI/Ftttd0KG+4rFHqXVgr69JCksjaGY3q3Jqt6beiDztZ2wy9f6EmYjIOzDdW9K/mPIjzF4XOkZfWVhkc3GS0qHYA0fEo81NtV2NzxRGKQlSLtnExbQQSiWCqgtTMuoC7AGrQSANgVsnSRgV07sfIyTZgBULREgajbtr7xSdzTGRUGrXVA+ZvDH13oMbzI5UHQGUKhvaqkDm/E3O5/n8WDdsllPcpahCw1ORfg3s2xK7K3vRO6isal/C/1RPUHYfGkjqArb1qbXelqAAXUDwRuABxeLnZ+OKJ5F1kMzkm61EFSV0hgQoYsaHi+MCyQcVuz3UDOS9RrGHfTajnUCzb/EFocbksAS1EA1N0lGV1I0M3wqCSwoE7AjwmgSBsRZI4GFRGyLUQTrQIZC5ZSNvu0VCbqixs0V8yd7wqZ/qfd9XjkDMVkIi00aHhABsk72FJHpeNWcygykbSBtSnc2d6Xwmzq8yxAUb+OwbJvX0LKy5/OJPoKQxUQWX4mqjRqjvfyAGHJ9KuqQSWMZnGrLpXON2JNl/qUYilEh+B/BJ/hPB/ysb9dJbzoYEvmMtlC0cYqULccUcWoljYVjW2lTv4mrjyw09RhDKQRYI/mMLmazh7tQKMtmJTt8YU6edrYBDv5uB7Y3KVDsrk5thQjS7KkB5JPNu9e9K6ibIW+SLN3h3/0e56tURJ42u7JQAA+9xmPfzKMcLfaLU1QKXRpNTsVYq6xoNtwARrlZfSwjeWMOzmeeOZGdShvUQSLGmTSQaJU3HM3Gw0+VYpjdWVjKbmnX8THmJjr253M+0+YifNSJPo7ttK/efC1KZKo8nxGgN8AsvlSWvJwHLhf1s2r/AGMuGq6JoyexrfFvNTArqeJpQ3d2FjD19ypsgn8h88D5Y8qoLfYpo/V1UIR71G+rj0B28jjidK3mOnlFhjMjymSYuxc2fCrNtQAA1VQr+OGbLLQH9fzwC6bHDcAhH3arLptr/EgNm+b1Xv54YYDjFaiyuMrx5eMqxg3rLhX7T5Z4ZI8zFGXZLBC3YU7+XO4Gxsb4aQcYnDl0HNW/0hw6yz213pFAtu1Enw7eEixsRW3JxR7K9CVs1HmVKyd7LaKCaUmNyVkFDS6Noq6U2cdKzXS4m8RRSfUgX9av+OF/+zI486jJaFwwejQcLGX8Q4sFFIPO3mMUmU+M6L/Q+v8AdfaczmCog1FE0rR1LI33YCiiCDrJve9/PFebt2rzAoNhydGoNpAWlAYaBu1b/rN78JwRyXShmM9IslGPLUsa3a+IatWngGtI/In1wyN2MyjnUYEv2FXvfl77/kPQYduM7LVc2mz83UGigjdmUm3OlaQWPxC9VKFFkkkqdzjrfT8oI0RRwoA39hQ+fAxuyvTo4/0aKvyUD+Q/q8byuMZZbak0iDHtY8UY9bGDaZ+MLWfy6/fCQFkoMQPQX5Dz2U35UOMMk4wHP6Z1GxMZPrupFcb8ucagoF0/OZGIlo5JJnatRSOaVjXA1NzXpf087YzP2hwEjmRSNAaVQhYyK0Xw6ifDrDb+Yxg/2skJ9mjf/DmWoepow+Eb+Z8se5XPI8yBDrMZBkZDqjDiRaRHKr3hotdCth7DG2Rj/wDoY9D/AF+WJhV/s0ep+h/4YmN+eX6XjPwcRpVpYYllKiMMskjLxCik2ByGu9t6x5OueddK5bKxWK1NLJJp/wApADfnt7HjBMr3eZlXjxPXv94W/wDjJH9cEXG2J26umpNlbL9NGV7ldWqw4LHksacsfclT9cHop/6GFPtZ1OSNyQfCFZ1AAu0U2Lo7HaiBt4rvagL9oM7SDu3V5CoUkKygFqOqtxsRyAfPbD8bfZb06h9pH9f16nGYzQxzjK9opnAe9N61KlAdD8BdjZpioFncfME0/wC+coZzqHdxKNVAHUzAVRU8bEjfe+aweFPydV+1r5nGD9QUc/1745b1LtVm9K3E0DHx/CXV1VS5BJPg4ojmjzjZmO0OZWQxwK0nh1mnVaDbVxvxXOF4UvJ0o50sPCrn/CrH+WBLwEykyKRasoUgg+Iafam8t+NXlhGymcmeUSvJMA7ugEh3TZXtRwRWtT5cH2xn0zs59rV5pZpQdciqEagqq5WgCDW6k7Hz9sa8dDZnycszZp3IVtSIWEe+k23hPvRJo+QWr3OGWLN0BqBHzB/3jfHKZe8jUxowEpmWHvFUqSWY1J4TerSEHpvYs1Vtes5lURlJYBV1EylRYjRjuytdtrN3Q49sFw2NupDOL648bNr5Hf545p0XqmcCWZWYyIJRrpmW1YFQW4ACgjbbj1xq+25tdMrZkyGwjKyKB46AIoC2vgkHjg7jGfA/J1KObGLZgX/HCV0btLIYy0h1tI7d0goEBSI9z7tyRtZJ2ANCn7cya2YIzxKdLSLGdIIazQDBiORer0NC6weFHk6NLm19RgTlo+9llZTwtA1+0Qf/AM4Ssj1yaXUWfUlBlZVVSRqeOjqRgAe61cXbelAk+zPVMwxRjEyq5FnvIyRS3bBYksG7FFjseLw/HRbEup9Hz00YikOX0bEhTMmuv26bcfuk1jb0vp80TqrDLqhICrCrjfWKPiNAVq2HJIwy3t6YEZ0kupGxFm/cKSv1YKPzxndvo9FnW/7Uf+z/AMMTHUP7pR/sDHmLfx5MecCe2GU7vMLKLpirN+VRN8viy5/yn0xmZfD6/wBf9MH+1HTu9y7DnTZ+YohvXfSSR7gYV+lDUlNRZdmr1Br6Hkexxnmx1lscd3CZ2ycBwSNQ7uU14d6AP4lP19+Dih2dkklzi6wy9wrBwQlFj4VClEXUNNnf/qT7ciPUqNIsbaHFMa2cUCLIB3U+eKOa7QxIHdXVjpPhDobPl8LGh6nyCjBOjZdoMvEmYZtaqsgAYGt2I0KwsiiQab2Kk4X0ygSN7R3QeGYKLKkszJKBtY3dSKFFOBxi1JAM7mSmtWRU1Hu2RtRJ01a2ARZP5J+yMeZPqK5Zw7TRl4yY5RqouoatWnkmlVvma8jjXwl3q/a3voXigUt93JrZkKqqiNr5o6iOBVD3F4pDrRjYFY2b7sF2jWNiAaABDRsSt0Nn9DQ82HqufURtqZe7lSYC/IbAG+abWV9tIPrgL0/PwxSd538R8GjaRfIg+bD0I49PlhTro119S5fKLJfeBm1fMwuxHsLvbBbsWw+ym63km/8AufC5ne1ULuEs6E31qCw1EaCDovhWuxe9Yx6d2nhiQpZYanbwq9+J2agDGASNXqB9bwrLYNxumlH2m72Gcj/ku+1HYMfX5egn7Rk5O7adtYRD4VIG5Cne2UgjSQR6/XGWS60hqSVqlMqSldD0pRhtYU3aoD/mrywa6X1KLNZiNI4E3JMp7sVp0ne2AJYsQB9fXGui7UOodY71WZBpVYZQhFi1UMAwB3W789/D7jGOVzZmjsUrhh3gYAeJWDXZ/aqxfmzA3YJJdslhSQprjjvLsiqxr49SgigdhvidSyR+zx5uFS33QEi1u8bJ6G/El2Pa/KwVOgp9NkZSyjT4UavP9dLY+VEkn3Hthp6B09I8tGFFgRrueTtzhbijLxDNwKXAlmtaovE73tz4gQGH033B9ynbKGNK7w0NtIB18broI5uxuSB6njCst6Nez+XAzLKBtojobesu3BH8CPY4u9ncrKZE7xSqopqiug69NaAqrQAX8SjduSN8LuT6ke9eaa4w2gpGVbZQGpQxWmNMpJvljdcYMZTtUCAkYdn00g7thbadvI0LrmqrBZRD2RQxp6Tle9zC/MXxwpDtft4Y12/bGPZSwj3+KvIeft/Xng32S6aVDO3Pwj625/1vD/5eM8eO8jzuoZMTExMd7leHCT1PK/ZsxY/RybfLyH0sJ/6fvh3xS6r04TRlTV+V+tVv6ggkH54nyYeUbwy1S26A8gHGlsolfCvobA39j6jGrLMyMY3J1KSOd6Fc+9Fb9bBAAOLTmrxwdOksxdnky0lKoEbcGt+Phb1IFge354nWOziuO8jjjaQG/GOfI7gHy9jglneqKqSNJpESDxMxobmgLPBvjcfliZWVgupTrjPBF7fP1H9emNbvZF3K5BZmVCe6nVWHczG1ZdVtpoUbs+IXV7jkYtf3by4/SZdUa/NRR32phsdz/HyOwNZ3pUOYWmF+hBIII4II3B9N8UDmM1lQQR9qi9qEg+f4ZPnsfnh7/BpvyPZ0jwRxBEJolgFH05Y+XFbc7YKx9loa8ZLc3R0g37Lv/HADM9uBNA32d2SVGAKEUw38wdxsOfbA1O2k1p42s+HToXeidTXfAAr5kYNUjRmOzWWRajGjmgDqFk3w1+fkK5PGBEEpicho/D5OE0g+W98b+fG+AOZ7cTEspJth92F0gk7LtYN/tbjn2ul+bq8jlVUGeQG9JYmwDuSxvwmvM72OcOY0bdL/ALMTMLrMKMlWHlAA/IkE18tsCp+0mUQmNJGmK7EZeEuq+2qwv0P0wInzWZ6gdLMJECqXRHaNAxXeOgp16dgfEN/oTGTVoU7sZUgDgJLGF+pUEef4cGtdhn0/rUTkKq+FrAtNJBABKsp3U0bHIIve7GLv9ixSONKKCOW0jbf15vFLp/TJJJlmmCoqBgkce4BatTFiLdyABdAACqwTyvX4zMYIxZUW5XcKfJWPGuvIcDmsK/0YqmVVQABsP+P/ADP1x6SBid8MVsxJd0aA3J9B67f8z+eMG8ZWlkVU5JpT6Eblvko8Rvz0jfUMO2VyyxoqKKVQAPyFYF9n+lFAZHFOwoA8ovNH94nxN7muAMGhjt4sPGe3PnlupiYmJiyaY8OPcTAAfrnRBKNaAd4vHlq9vn6E+44JwrZzqAjQ96dOk0SQdtwCSPKrBPoN9xvjoFYGdX6Ek48g3qRYPsw8/Y8j6jEOTi8vcVwz16rlmbSfNSXEsQhhfwLMD94w5lOk8V8KkEFSN9wVYundNy+WZu78HesBRckbXQUHjYsaH8NsV/7qPlC5hstpISF3Pd2SCSCFJA24GwPktnAkmWGRpc0qM8cUskciN4bWI2gRjaE2fEpINeV457Pior0/OrPGkqAxlxY8xz5ja+PKucXlmYDddQ9V3/hyDgZCy5XKRnkZeEMb5JRRpA92k0Ae9c4DZSSWCPLRKfvXdQ1+dku/y2Vht6j2GFo9t/aTp+WldNbCFroS6tBXe92rj2PPpeCHS+zsGgA5+KRr+ICIe1bNvx/HjBrMR2lMAy1vqAI/PnCl1T+zlm7qWCEyAC6hFKTuFLBaVqN6T6jeyBgl36KrHVew2VdN86qeZYNCABfA9B7g/PA/oWTyuXfu4XjmLCy6NqJ3/FXGLg6LklKEZWGmZFBCL+sVyvPke7I/zDBptGX3UJGCRvpCgD4nJquF1H8jh2/BplEWP6OOrPJGkfPjfy9cTNFIVaSd7CAFgAaAJ0jwgFmsmht+WNOe6hJ3Rdf0kZDPHYIYKdTL7hluiPUHfGjNE6O9H3hy5ZW0k6pcu4DDfcs2gq4/fT0JGMm3S9WizEZUGWOyEJKlHRmFqQD5GjRG17YHQq5cAkRMj65wg/SKTSyJ+zGzfGBZDAcAm/ZJZdb3AJokZGEkTkykBCyS6TpDqQ58FncGrIxcOT+1xq1SwnU4R1BSQj4TpWiwDrR0kehNUDjQW4upK0skaMGMY8fFJ50x8iALI8rwydC6LemR1IUEFFOxY/tsDxX4VPHJ3oLq7M9jI4EUFQqrusfO/OqQ/rHuz6C/M74aAMX4+L7Uc8/kQY9xMTHQkmJiYmAJiYmJgCYmJiYA1T5ZXXSwse/9bYWOv9i0mUBlEqhtWlqsEenAb86/PDZiYxlhMu2plY5j1zpkhrQoZvDqhYlS4WRZQVJGzKyjkEEE3XONfRclI85nzCJGVXTHGG1FbILMzUBqNKtAUNJ8zjpuYyqOul1VlPkwBH0OBk3ZuM/Czp7XqH0e6+QIxC8N+KTkn0t9ZY9y5XcgXXqAbIHuQDgLk4IxFmZZNDwySTO7soKshcupJqipQg+fNc7YY+p9OeAE61av3GBP0eh9MI8rZMzhjlPEGv8ASnTq51FNOkm/bEdePqqb30KZzL6iCoIGnLSBVWjSTUBXltKRXl6Yy7ZKFiCtfiOnRQ1PrqLQAxF6hK3yAJ34xV6vPBmSglhY1YFSlaBQMRaqLB4o+mC/Z3oMOkdzFHGA2rxhpGBrTasWBU0SPkawTs6CZHqLxd2smWmishEupNSFvhYoPu+6sldX4QwsmsEuiwSRSlXQLCqaI2LeJwHJQaaHwKdPndYeIezw21yMfZaX+W/8cX8r02OPdEAPrVk/Mnc/mcWnFb2neSToqdC7IiNnMSsgevFIzGgLpY0O6qLNAkDc7HDTkulpHuLZjyzcn29APYUMXMTFseOYpXK14Bj3ExMUZTExMTAExMTEwB//2Q=="/>
          <p:cNvSpPr>
            <a:spLocks noChangeAspect="1" noChangeArrowheads="1"/>
          </p:cNvSpPr>
          <p:nvPr/>
        </p:nvSpPr>
        <p:spPr bwMode="auto">
          <a:xfrm>
            <a:off x="19055285" y="1199557"/>
            <a:ext cx="1237836" cy="991791"/>
          </a:xfrm>
          <a:prstGeom prst="rect">
            <a:avLst/>
          </a:prstGeom>
          <a:noFill/>
          <a:ln w="9525">
            <a:noFill/>
            <a:miter lim="800000"/>
            <a:headEnd/>
            <a:tailEnd/>
          </a:ln>
        </p:spPr>
        <p:txBody>
          <a:bodyPr lIns="94192" tIns="47096" rIns="94192" bIns="47096">
            <a:prstTxWarp prst="textNoShape">
              <a:avLst/>
            </a:prstTxWarp>
          </a:bodyPr>
          <a:lstStyle/>
          <a:p>
            <a:endParaRPr lang="en-US" sz="8050"/>
          </a:p>
        </p:txBody>
      </p:sp>
      <p:sp>
        <p:nvSpPr>
          <p:cNvPr id="14369" name="Text Box 86"/>
          <p:cNvSpPr txBox="1">
            <a:spLocks noChangeArrowheads="1"/>
          </p:cNvSpPr>
          <p:nvPr/>
        </p:nvSpPr>
        <p:spPr bwMode="auto">
          <a:xfrm>
            <a:off x="521691" y="35724229"/>
            <a:ext cx="19555615" cy="5792184"/>
          </a:xfrm>
          <a:prstGeom prst="rect">
            <a:avLst/>
          </a:prstGeom>
          <a:noFill/>
          <a:ln w="9525">
            <a:noFill/>
            <a:miter lim="800000"/>
            <a:headEnd/>
            <a:tailEnd/>
          </a:ln>
        </p:spPr>
        <p:txBody>
          <a:bodyPr wrap="square" lIns="94192" tIns="47096" rIns="94192" bIns="47096">
            <a:prstTxWarp prst="textNoShape">
              <a:avLst/>
            </a:prstTxWarp>
            <a:spAutoFit/>
          </a:bodyPr>
          <a:lstStyle/>
          <a:p>
            <a:pPr algn="l"/>
            <a:r>
              <a:rPr lang="en-US" sz="4220" b="1" dirty="0"/>
              <a:t>References:</a:t>
            </a:r>
          </a:p>
          <a:p>
            <a:pPr algn="l"/>
            <a:r>
              <a:rPr lang="en-US" sz="3000" dirty="0"/>
              <a:t>Bauer, C. F. Attitude toward Chemistry: A Semantic Differential Instrument for Assessing Curriculum Impacts. </a:t>
            </a:r>
            <a:r>
              <a:rPr lang="en-US" sz="3000" i="1" dirty="0"/>
              <a:t>J. Chem. Educ</a:t>
            </a:r>
            <a:r>
              <a:rPr lang="en-US" sz="3000" dirty="0"/>
              <a:t>. 2008, 85 (10), 1440–1445.</a:t>
            </a:r>
            <a:r>
              <a:rPr lang="en-US" sz="3000" b="1" dirty="0">
                <a:sym typeface="Symbol" panose="05050102010706020507" pitchFamily="18" charset="2"/>
              </a:rPr>
              <a:t> </a:t>
            </a:r>
            <a:r>
              <a:rPr lang="en-US" sz="3000" dirty="0" err="1"/>
              <a:t>Tallent</a:t>
            </a:r>
            <a:r>
              <a:rPr lang="en-US" sz="3000" dirty="0"/>
              <a:t>-Runnels, M. K; Thomas, J. A.; Lan, W. Y.; Cooper, S.; Ahern, T. C.; Shaw, S. M.; Liu, X. Teaching Courses Online: A Review of the Research. </a:t>
            </a:r>
            <a:r>
              <a:rPr lang="en-US" sz="3000" i="1" dirty="0"/>
              <a:t>Rev. Educ. Res.</a:t>
            </a:r>
            <a:r>
              <a:rPr lang="en-US" sz="3000" dirty="0"/>
              <a:t> </a:t>
            </a:r>
            <a:r>
              <a:rPr lang="en-US" sz="3000" b="1" dirty="0"/>
              <a:t>2006</a:t>
            </a:r>
            <a:r>
              <a:rPr lang="en-US" sz="3000" dirty="0"/>
              <a:t>, </a:t>
            </a:r>
            <a:r>
              <a:rPr lang="en-US" sz="3000" i="1" dirty="0"/>
              <a:t>76</a:t>
            </a:r>
            <a:r>
              <a:rPr lang="en-US" sz="3000" dirty="0"/>
              <a:t> (1), 93–135.</a:t>
            </a:r>
            <a:r>
              <a:rPr lang="en-US" sz="3000" b="1" dirty="0">
                <a:sym typeface="Symbol" panose="05050102010706020507" pitchFamily="18" charset="2"/>
              </a:rPr>
              <a:t> </a:t>
            </a:r>
            <a:r>
              <a:rPr lang="en-US" sz="3000" dirty="0"/>
              <a:t>Means, B.; Toyama, Y.; Murphy, R.; </a:t>
            </a:r>
            <a:r>
              <a:rPr lang="en-US" sz="3000" dirty="0" err="1"/>
              <a:t>Bakia</a:t>
            </a:r>
            <a:r>
              <a:rPr lang="en-US" sz="3000" dirty="0"/>
              <a:t>, M.; Jones, K. Evaluation of Evidence-Based Practices in Online Learning: A Meta-Analysis and Review of Online Learning Studies. U.S. Department of Education September 2010.</a:t>
            </a:r>
            <a:r>
              <a:rPr lang="en-US" sz="3000" b="1" dirty="0">
                <a:sym typeface="Symbol" panose="05050102010706020507" pitchFamily="18" charset="2"/>
              </a:rPr>
              <a:t> </a:t>
            </a:r>
            <a:r>
              <a:rPr lang="en-US" sz="3000" dirty="0"/>
              <a:t>Bernard, R. M.; </a:t>
            </a:r>
            <a:r>
              <a:rPr lang="en-US" sz="3000" dirty="0" err="1"/>
              <a:t>Abrami</a:t>
            </a:r>
            <a:r>
              <a:rPr lang="en-US" sz="3000" dirty="0"/>
              <a:t>, P. C.; Lou, Y.; </a:t>
            </a:r>
            <a:r>
              <a:rPr lang="en-US" sz="3000" dirty="0" err="1"/>
              <a:t>Borokhovski</a:t>
            </a:r>
            <a:r>
              <a:rPr lang="en-US" sz="3000" dirty="0"/>
              <a:t>, E.; Wade, A.; </a:t>
            </a:r>
            <a:r>
              <a:rPr lang="en-US" sz="3000" dirty="0" err="1"/>
              <a:t>Wozney</a:t>
            </a:r>
            <a:r>
              <a:rPr lang="en-US" sz="3000" dirty="0"/>
              <a:t>, L.; Wallet, P. A.; </a:t>
            </a:r>
            <a:r>
              <a:rPr lang="en-US" sz="3000" dirty="0" err="1"/>
              <a:t>Fiset</a:t>
            </a:r>
            <a:r>
              <a:rPr lang="en-US" sz="3000" dirty="0"/>
              <a:t>, M.; Huang, B. How Does Distance Education Compare With Classroom Instruction? A Meta-Analysis of the Empirical Literature. </a:t>
            </a:r>
            <a:r>
              <a:rPr lang="en-US" sz="3000" i="1" dirty="0"/>
              <a:t>Rev. Educ. Res.</a:t>
            </a:r>
            <a:r>
              <a:rPr lang="en-US" sz="3000" dirty="0"/>
              <a:t> </a:t>
            </a:r>
            <a:r>
              <a:rPr lang="en-US" sz="3000" b="1" dirty="0"/>
              <a:t>2004</a:t>
            </a:r>
            <a:r>
              <a:rPr lang="en-US" sz="3000" dirty="0"/>
              <a:t>, </a:t>
            </a:r>
            <a:r>
              <a:rPr lang="en-US" sz="3000" i="1" dirty="0"/>
              <a:t>74</a:t>
            </a:r>
            <a:r>
              <a:rPr lang="en-US" sz="3000" dirty="0"/>
              <a:t> (3), 379–439. </a:t>
            </a:r>
            <a:r>
              <a:rPr lang="en-US" sz="3000" b="1" dirty="0">
                <a:sym typeface="Symbol" panose="05050102010706020507" pitchFamily="18" charset="2"/>
              </a:rPr>
              <a:t> </a:t>
            </a:r>
            <a:r>
              <a:rPr lang="en-US" sz="3000" dirty="0"/>
              <a:t>Theisen, R. Was Approved to Work on This Project by the UW-EC Institutional Review Board (IRB) for the Protection of Human Subjects under the Category of Exempt (IRB Number THEISERM6702012). August 2012.</a:t>
            </a:r>
            <a:r>
              <a:rPr lang="en-US" sz="3000" b="1" dirty="0">
                <a:sym typeface="Symbol" panose="05050102010706020507" pitchFamily="18" charset="2"/>
              </a:rPr>
              <a:t> </a:t>
            </a:r>
            <a:r>
              <a:rPr lang="en-US" sz="3000" dirty="0"/>
              <a:t>Xu, X.; Lewis, J. E. Refinement of a Chemistry Attitude Measure for College Students. </a:t>
            </a:r>
            <a:r>
              <a:rPr lang="en-US" sz="3000" i="1" dirty="0"/>
              <a:t>J. Chem. Educ</a:t>
            </a:r>
            <a:r>
              <a:rPr lang="en-US" sz="3000" dirty="0"/>
              <a:t>. 2011, 88 (5), 561–568.</a:t>
            </a:r>
          </a:p>
        </p:txBody>
      </p:sp>
      <p:sp>
        <p:nvSpPr>
          <p:cNvPr id="8" name="TextBox 7"/>
          <p:cNvSpPr txBox="1"/>
          <p:nvPr/>
        </p:nvSpPr>
        <p:spPr>
          <a:xfrm>
            <a:off x="15510168" y="10863384"/>
            <a:ext cx="9372572" cy="4450001"/>
          </a:xfrm>
          <a:prstGeom prst="rect">
            <a:avLst/>
          </a:prstGeom>
          <a:noFill/>
        </p:spPr>
        <p:txBody>
          <a:bodyPr wrap="square" rtlCol="0">
            <a:spAutoFit/>
          </a:bodyPr>
          <a:lstStyle/>
          <a:p>
            <a:pPr algn="just"/>
            <a:r>
              <a:rPr lang="en-US" sz="4017" b="1" u="sng" dirty="0">
                <a:solidFill>
                  <a:schemeClr val="bg2"/>
                </a:solidFill>
              </a:rPr>
              <a:t>Research Questions</a:t>
            </a:r>
            <a:endParaRPr lang="en-US" sz="1461" b="1" dirty="0">
              <a:solidFill>
                <a:schemeClr val="bg2"/>
              </a:solidFill>
            </a:endParaRPr>
          </a:p>
          <a:p>
            <a:pPr marL="480069" indent="-288041" algn="just">
              <a:buFont typeface="Arial" panose="020B0604020202020204" pitchFamily="34" charset="0"/>
              <a:buChar char="•"/>
            </a:pPr>
            <a:r>
              <a:rPr lang="en-US" sz="2700" dirty="0">
                <a:solidFill>
                  <a:schemeClr val="bg2"/>
                </a:solidFill>
              </a:rPr>
              <a:t>Do students in an online versus a face-to-face course format have the same measurable outcomes in the understanding of core concepts of Introduction to Inorganic Chemistry?</a:t>
            </a:r>
          </a:p>
          <a:p>
            <a:pPr marL="480069" indent="-288041" algn="just">
              <a:buFont typeface="Arial" panose="020B0604020202020204" pitchFamily="34" charset="0"/>
              <a:buChar char="•"/>
            </a:pPr>
            <a:r>
              <a:rPr lang="en-US" sz="2700" dirty="0">
                <a:solidFill>
                  <a:schemeClr val="bg2"/>
                </a:solidFill>
              </a:rPr>
              <a:t>Do students in an online versus a face-to-face course format have the same grade distribution at the end of the term?</a:t>
            </a:r>
          </a:p>
          <a:p>
            <a:pPr marL="480069" indent="-288041" algn="just">
              <a:buFont typeface="Arial" panose="020B0604020202020204" pitchFamily="34" charset="0"/>
              <a:buChar char="•"/>
            </a:pPr>
            <a:r>
              <a:rPr lang="en-US" sz="2700" dirty="0">
                <a:solidFill>
                  <a:schemeClr val="bg2"/>
                </a:solidFill>
              </a:rPr>
              <a:t>Do these students have the same measurable outcomes in attitude toward chemistry?</a:t>
            </a:r>
          </a:p>
        </p:txBody>
      </p:sp>
      <p:sp>
        <p:nvSpPr>
          <p:cNvPr id="11" name="TextBox 10"/>
          <p:cNvSpPr txBox="1"/>
          <p:nvPr/>
        </p:nvSpPr>
        <p:spPr>
          <a:xfrm>
            <a:off x="25012224" y="28266891"/>
            <a:ext cx="8792247" cy="429477"/>
          </a:xfrm>
          <a:prstGeom prst="rect">
            <a:avLst/>
          </a:prstGeom>
          <a:noFill/>
        </p:spPr>
        <p:txBody>
          <a:bodyPr wrap="square" rtlCol="0">
            <a:spAutoFit/>
          </a:bodyPr>
          <a:lstStyle/>
          <a:p>
            <a:endParaRPr lang="en-US" sz="2191" dirty="0"/>
          </a:p>
        </p:txBody>
      </p:sp>
      <p:sp>
        <p:nvSpPr>
          <p:cNvPr id="53" name="TextBox 52"/>
          <p:cNvSpPr txBox="1"/>
          <p:nvPr/>
        </p:nvSpPr>
        <p:spPr>
          <a:xfrm>
            <a:off x="24925107" y="5279706"/>
            <a:ext cx="12752067" cy="1542089"/>
          </a:xfrm>
          <a:prstGeom prst="rect">
            <a:avLst/>
          </a:prstGeom>
          <a:noFill/>
        </p:spPr>
        <p:txBody>
          <a:bodyPr wrap="square" rtlCol="0">
            <a:spAutoFit/>
          </a:bodyPr>
          <a:lstStyle/>
          <a:p>
            <a:pPr algn="l"/>
            <a:r>
              <a:rPr lang="en-US" sz="4021" b="1" u="sng" dirty="0">
                <a:solidFill>
                  <a:schemeClr val="bg2"/>
                </a:solidFill>
              </a:rPr>
              <a:t>Hypothesis</a:t>
            </a:r>
          </a:p>
          <a:p>
            <a:pPr algn="just"/>
            <a:r>
              <a:rPr lang="en-US" sz="2700" dirty="0">
                <a:solidFill>
                  <a:schemeClr val="bg2"/>
                </a:solidFill>
              </a:rPr>
              <a:t>Students who are enrolled in an online or a face-to-face course will have the same measurable outcomes in their understanding of and attitudes towards chemistry.</a:t>
            </a:r>
          </a:p>
        </p:txBody>
      </p:sp>
      <p:sp>
        <p:nvSpPr>
          <p:cNvPr id="26" name="TextBox 25">
            <a:extLst>
              <a:ext uri="{FF2B5EF4-FFF2-40B4-BE49-F238E27FC236}">
                <a16:creationId xmlns:a16="http://schemas.microsoft.com/office/drawing/2014/main" id="{772C4143-F4F8-49AE-9896-1D6A6A430297}"/>
              </a:ext>
            </a:extLst>
          </p:cNvPr>
          <p:cNvSpPr txBox="1"/>
          <p:nvPr/>
        </p:nvSpPr>
        <p:spPr>
          <a:xfrm>
            <a:off x="30060879" y="21940072"/>
            <a:ext cx="7281465" cy="5424562"/>
          </a:xfrm>
          <a:prstGeom prst="rect">
            <a:avLst/>
          </a:prstGeom>
          <a:noFill/>
        </p:spPr>
        <p:txBody>
          <a:bodyPr wrap="square" rtlCol="0">
            <a:spAutoFit/>
          </a:bodyPr>
          <a:lstStyle/>
          <a:p>
            <a:pPr marL="360052" indent="-192028" algn="just">
              <a:buFont typeface="Arial" panose="020B0604020202020204" pitchFamily="34" charset="0"/>
              <a:buChar char="•"/>
            </a:pPr>
            <a:r>
              <a:rPr lang="en-US" sz="2310" dirty="0">
                <a:solidFill>
                  <a:schemeClr val="bg2"/>
                </a:solidFill>
              </a:rPr>
              <a:t>The online groups scored on average the same as the face-to-face groups on the ten common exam questions targeting core concepts discussed in Introduction to Inorganic Chemistry.</a:t>
            </a:r>
          </a:p>
          <a:p>
            <a:pPr marL="360052" indent="-192028" algn="just">
              <a:buFont typeface="Arial" panose="020B0604020202020204" pitchFamily="34" charset="0"/>
              <a:buChar char="•"/>
            </a:pPr>
            <a:r>
              <a:rPr lang="en-US" sz="2310" dirty="0">
                <a:solidFill>
                  <a:schemeClr val="bg2"/>
                </a:solidFill>
              </a:rPr>
              <a:t>Descriptive statistics and Independent Sample </a:t>
            </a:r>
            <a:r>
              <a:rPr lang="en-US" sz="2310" i="1" dirty="0">
                <a:solidFill>
                  <a:schemeClr val="bg2"/>
                </a:solidFill>
              </a:rPr>
              <a:t>t</a:t>
            </a:r>
            <a:r>
              <a:rPr lang="en-US" sz="2310" dirty="0">
                <a:solidFill>
                  <a:schemeClr val="bg2"/>
                </a:solidFill>
              </a:rPr>
              <a:t> Test were conducted to determine if a difference in academic performance between each group existed.</a:t>
            </a:r>
          </a:p>
          <a:p>
            <a:pPr marL="360052" indent="-192028" algn="just">
              <a:buFont typeface="Arial" panose="020B0604020202020204" pitchFamily="34" charset="0"/>
              <a:buChar char="•"/>
            </a:pPr>
            <a:r>
              <a:rPr lang="en-US" sz="2310" dirty="0">
                <a:solidFill>
                  <a:schemeClr val="bg2"/>
                </a:solidFill>
              </a:rPr>
              <a:t>There was no statistical significance (p&lt; .05) on student scores from the ten core concept questions between the face-to-face and online groups.</a:t>
            </a:r>
          </a:p>
          <a:p>
            <a:pPr marL="360052" indent="-192028" algn="just">
              <a:buFont typeface="Arial" panose="020B0604020202020204" pitchFamily="34" charset="0"/>
              <a:buChar char="•"/>
            </a:pPr>
            <a:r>
              <a:rPr lang="en-US" sz="2310" dirty="0">
                <a:solidFill>
                  <a:schemeClr val="bg2"/>
                </a:solidFill>
              </a:rPr>
              <a:t>This means that we accept the null hypothesis to be true. Face-to-face and online groups do not differ statistically in conceptual understanding of core concepts.</a:t>
            </a:r>
          </a:p>
        </p:txBody>
      </p:sp>
      <p:sp>
        <p:nvSpPr>
          <p:cNvPr id="14338" name="Text Box 10"/>
          <p:cNvSpPr txBox="1">
            <a:spLocks noChangeArrowheads="1"/>
          </p:cNvSpPr>
          <p:nvPr/>
        </p:nvSpPr>
        <p:spPr bwMode="auto">
          <a:xfrm>
            <a:off x="109412" y="511335"/>
            <a:ext cx="31361188" cy="4168579"/>
          </a:xfrm>
          <a:prstGeom prst="rect">
            <a:avLst/>
          </a:prstGeom>
          <a:noFill/>
          <a:ln w="9525">
            <a:noFill/>
            <a:miter lim="800000"/>
            <a:headEnd/>
            <a:tailEnd/>
          </a:ln>
        </p:spPr>
        <p:txBody>
          <a:bodyPr wrap="square" lIns="452122" tIns="226061" rIns="452122" bIns="226061">
            <a:prstTxWarp prst="textNoShape">
              <a:avLst/>
            </a:prstTxWarp>
            <a:spAutoFit/>
          </a:bodyPr>
          <a:lstStyle/>
          <a:p>
            <a:pPr algn="l" defTabSz="4521812"/>
            <a:endParaRPr lang="en-US" sz="1461" b="1" dirty="0">
              <a:solidFill>
                <a:srgbClr val="FFCC66"/>
              </a:solidFill>
            </a:endParaRPr>
          </a:p>
          <a:p>
            <a:pPr algn="l" defTabSz="4521812"/>
            <a:r>
              <a:rPr lang="en-US" sz="5600" b="1" dirty="0">
                <a:solidFill>
                  <a:schemeClr val="tx2"/>
                </a:solidFill>
              </a:rPr>
              <a:t>Investigation of Student Attitudes and Understanding in an Online Versus Face-to-Face Introduction to Inorganic Chemistry Course</a:t>
            </a:r>
          </a:p>
          <a:p>
            <a:pPr algn="l" defTabSz="4521812"/>
            <a:r>
              <a:rPr lang="en-US" sz="5000" b="1" i="1" dirty="0"/>
              <a:t>Luke D. Salzer, Hannah T. Nennig, and Dr. Roslyn M. Theisen</a:t>
            </a:r>
          </a:p>
          <a:p>
            <a:pPr algn="l" defTabSz="4521812"/>
            <a:r>
              <a:rPr lang="en-US" sz="5000" dirty="0"/>
              <a:t>Department of Chemistry, University of Wisconsin- Eau Claire</a:t>
            </a:r>
          </a:p>
          <a:p>
            <a:pPr algn="l" defTabSz="4521812"/>
            <a:endParaRPr lang="en-US" sz="1461" dirty="0"/>
          </a:p>
        </p:txBody>
      </p:sp>
      <p:pic>
        <p:nvPicPr>
          <p:cNvPr id="40" name="Picture 39" descr="Power-of-AND_horz_wht_RGB_MSoffic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137557" y="1562700"/>
            <a:ext cx="9291641" cy="2711048"/>
          </a:xfrm>
          <a:prstGeom prst="rect">
            <a:avLst/>
          </a:prstGeom>
        </p:spPr>
      </p:pic>
      <p:sp>
        <p:nvSpPr>
          <p:cNvPr id="7" name="TextBox 6">
            <a:extLst>
              <a:ext uri="{FF2B5EF4-FFF2-40B4-BE49-F238E27FC236}">
                <a16:creationId xmlns:a16="http://schemas.microsoft.com/office/drawing/2014/main" id="{AE41D58F-5DDA-4640-A118-0EC7E5119FC3}"/>
              </a:ext>
            </a:extLst>
          </p:cNvPr>
          <p:cNvSpPr txBox="1"/>
          <p:nvPr/>
        </p:nvSpPr>
        <p:spPr>
          <a:xfrm>
            <a:off x="9894323" y="20131001"/>
            <a:ext cx="10084933" cy="480131"/>
          </a:xfrm>
          <a:prstGeom prst="rect">
            <a:avLst/>
          </a:prstGeom>
          <a:noFill/>
        </p:spPr>
        <p:txBody>
          <a:bodyPr wrap="square" rtlCol="0">
            <a:spAutoFit/>
          </a:bodyPr>
          <a:lstStyle/>
          <a:p>
            <a:r>
              <a:rPr lang="en-US" sz="2520" b="1" dirty="0">
                <a:solidFill>
                  <a:schemeClr val="bg2"/>
                </a:solidFill>
              </a:rPr>
              <a:t>The Attitude Toward the Subject of Chemistry Inventory (ASCIv2)</a:t>
            </a:r>
          </a:p>
        </p:txBody>
      </p:sp>
      <p:sp>
        <p:nvSpPr>
          <p:cNvPr id="14" name="TextBox 13"/>
          <p:cNvSpPr txBox="1"/>
          <p:nvPr/>
        </p:nvSpPr>
        <p:spPr>
          <a:xfrm>
            <a:off x="663183" y="15929529"/>
            <a:ext cx="11157706" cy="711092"/>
          </a:xfrm>
          <a:prstGeom prst="rect">
            <a:avLst/>
          </a:prstGeom>
          <a:noFill/>
        </p:spPr>
        <p:txBody>
          <a:bodyPr wrap="square" rtlCol="0">
            <a:spAutoFit/>
          </a:bodyPr>
          <a:lstStyle/>
          <a:p>
            <a:pPr algn="l"/>
            <a:r>
              <a:rPr lang="en-US" sz="4021" b="1" u="sng" dirty="0">
                <a:solidFill>
                  <a:schemeClr val="bg2"/>
                </a:solidFill>
              </a:rPr>
              <a:t>Courses Studied</a:t>
            </a:r>
          </a:p>
        </p:txBody>
      </p:sp>
      <p:sp>
        <p:nvSpPr>
          <p:cNvPr id="15" name="TextBox 14"/>
          <p:cNvSpPr txBox="1"/>
          <p:nvPr/>
        </p:nvSpPr>
        <p:spPr>
          <a:xfrm>
            <a:off x="592947" y="16504676"/>
            <a:ext cx="9127897" cy="2612575"/>
          </a:xfrm>
          <a:prstGeom prst="rect">
            <a:avLst/>
          </a:prstGeom>
          <a:noFill/>
        </p:spPr>
        <p:txBody>
          <a:bodyPr wrap="square" rtlCol="0">
            <a:spAutoFit/>
          </a:bodyPr>
          <a:lstStyle/>
          <a:p>
            <a:pPr marL="480069" indent="-288041" algn="just">
              <a:buFont typeface="Arial" panose="020B0604020202020204" pitchFamily="34" charset="0"/>
              <a:buChar char="•"/>
            </a:pPr>
            <a:r>
              <a:rPr lang="en-US" sz="2700" dirty="0">
                <a:solidFill>
                  <a:schemeClr val="bg2"/>
                </a:solidFill>
              </a:rPr>
              <a:t>One instructor taught the face-to-face groups and another instructor taught the online groups. </a:t>
            </a:r>
          </a:p>
          <a:p>
            <a:pPr marL="480069" indent="-288041" algn="just">
              <a:buFont typeface="Arial" panose="020B0604020202020204" pitchFamily="34" charset="0"/>
              <a:buChar char="•"/>
            </a:pPr>
            <a:r>
              <a:rPr lang="en-US" sz="2700" dirty="0">
                <a:solidFill>
                  <a:schemeClr val="bg2"/>
                </a:solidFill>
              </a:rPr>
              <a:t>The face-to-face and online courses were designed to achieve equivalent expectations for student effort as shown in Table 2. </a:t>
            </a:r>
          </a:p>
          <a:p>
            <a:pPr marL="480069" indent="-480069" algn="just">
              <a:buFont typeface="Arial" panose="020B0604020202020204" pitchFamily="34" charset="0"/>
              <a:buChar char="•"/>
            </a:pPr>
            <a:endParaRPr lang="en-US" sz="2877" b="1" u="sng" dirty="0">
              <a:solidFill>
                <a:schemeClr val="bg2"/>
              </a:solidFill>
              <a:highlight>
                <a:srgbClr val="FFFF00"/>
              </a:highlight>
            </a:endParaRPr>
          </a:p>
        </p:txBody>
      </p:sp>
      <p:sp>
        <p:nvSpPr>
          <p:cNvPr id="14336" name="TextBox 14335"/>
          <p:cNvSpPr txBox="1"/>
          <p:nvPr/>
        </p:nvSpPr>
        <p:spPr>
          <a:xfrm>
            <a:off x="20642183" y="15758229"/>
            <a:ext cx="6703721" cy="711092"/>
          </a:xfrm>
          <a:prstGeom prst="rect">
            <a:avLst/>
          </a:prstGeom>
          <a:noFill/>
        </p:spPr>
        <p:txBody>
          <a:bodyPr wrap="square" rtlCol="0">
            <a:spAutoFit/>
          </a:bodyPr>
          <a:lstStyle/>
          <a:p>
            <a:pPr algn="l"/>
            <a:r>
              <a:rPr lang="en-US" sz="4021" b="1" u="sng" dirty="0">
                <a:solidFill>
                  <a:schemeClr val="bg2"/>
                </a:solidFill>
              </a:rPr>
              <a:t>Results</a:t>
            </a:r>
          </a:p>
        </p:txBody>
      </p:sp>
      <p:sp>
        <p:nvSpPr>
          <p:cNvPr id="20" name="TextBox 19">
            <a:extLst>
              <a:ext uri="{FF2B5EF4-FFF2-40B4-BE49-F238E27FC236}">
                <a16:creationId xmlns:a16="http://schemas.microsoft.com/office/drawing/2014/main" id="{E00AB98E-EEFA-43A9-BB31-AF9BAA55BFA0}"/>
              </a:ext>
            </a:extLst>
          </p:cNvPr>
          <p:cNvSpPr txBox="1"/>
          <p:nvPr/>
        </p:nvSpPr>
        <p:spPr>
          <a:xfrm>
            <a:off x="24935668" y="10292432"/>
            <a:ext cx="5211042" cy="1160318"/>
          </a:xfrm>
          <a:prstGeom prst="rect">
            <a:avLst/>
          </a:prstGeom>
          <a:noFill/>
        </p:spPr>
        <p:txBody>
          <a:bodyPr wrap="square" rtlCol="0">
            <a:spAutoFit/>
          </a:bodyPr>
          <a:lstStyle/>
          <a:p>
            <a:pPr algn="l"/>
            <a:r>
              <a:rPr lang="en-US" sz="4021" b="1" u="sng" dirty="0">
                <a:solidFill>
                  <a:schemeClr val="bg2"/>
                </a:solidFill>
              </a:rPr>
              <a:t>Populations Studied</a:t>
            </a:r>
          </a:p>
          <a:p>
            <a:pPr marL="480069" indent="-480069" algn="just">
              <a:buFont typeface="Arial" panose="020B0604020202020204" pitchFamily="34" charset="0"/>
              <a:buChar char="•"/>
            </a:pPr>
            <a:endParaRPr lang="en-US" sz="2919" dirty="0">
              <a:solidFill>
                <a:schemeClr val="bg2"/>
              </a:solidFill>
            </a:endParaRPr>
          </a:p>
        </p:txBody>
      </p:sp>
      <p:graphicFrame>
        <p:nvGraphicFramePr>
          <p:cNvPr id="14337" name="Table 14336">
            <a:extLst>
              <a:ext uri="{FF2B5EF4-FFF2-40B4-BE49-F238E27FC236}">
                <a16:creationId xmlns:a16="http://schemas.microsoft.com/office/drawing/2014/main" id="{BF454219-3788-47D3-9E56-E7BC221EE6D0}"/>
              </a:ext>
            </a:extLst>
          </p:cNvPr>
          <p:cNvGraphicFramePr>
            <a:graphicFrameLocks noGrp="1"/>
          </p:cNvGraphicFramePr>
          <p:nvPr>
            <p:extLst>
              <p:ext uri="{D42A27DB-BD31-4B8C-83A1-F6EECF244321}">
                <p14:modId xmlns:p14="http://schemas.microsoft.com/office/powerpoint/2010/main" val="4023300696"/>
              </p:ext>
            </p:extLst>
          </p:nvPr>
        </p:nvGraphicFramePr>
        <p:xfrm>
          <a:off x="25012221" y="11217488"/>
          <a:ext cx="12638171" cy="3417169"/>
        </p:xfrm>
        <a:graphic>
          <a:graphicData uri="http://schemas.openxmlformats.org/drawingml/2006/table">
            <a:tbl>
              <a:tblPr firstRow="1" bandRow="1">
                <a:tableStyleId>{5C22544A-7EE6-4342-B048-85BDC9FD1C3A}</a:tableStyleId>
              </a:tblPr>
              <a:tblGrid>
                <a:gridCol w="2730821">
                  <a:extLst>
                    <a:ext uri="{9D8B030D-6E8A-4147-A177-3AD203B41FA5}">
                      <a16:colId xmlns:a16="http://schemas.microsoft.com/office/drawing/2014/main" val="1253670387"/>
                    </a:ext>
                  </a:extLst>
                </a:gridCol>
                <a:gridCol w="4953675">
                  <a:extLst>
                    <a:ext uri="{9D8B030D-6E8A-4147-A177-3AD203B41FA5}">
                      <a16:colId xmlns:a16="http://schemas.microsoft.com/office/drawing/2014/main" val="702027090"/>
                    </a:ext>
                  </a:extLst>
                </a:gridCol>
                <a:gridCol w="4953675">
                  <a:extLst>
                    <a:ext uri="{9D8B030D-6E8A-4147-A177-3AD203B41FA5}">
                      <a16:colId xmlns:a16="http://schemas.microsoft.com/office/drawing/2014/main" val="79662143"/>
                    </a:ext>
                  </a:extLst>
                </a:gridCol>
              </a:tblGrid>
              <a:tr h="590486">
                <a:tc>
                  <a:txBody>
                    <a:bodyPr/>
                    <a:lstStyle/>
                    <a:p>
                      <a:pPr algn="ctr"/>
                      <a:r>
                        <a:rPr lang="en-US" sz="2500" b="1" dirty="0">
                          <a:solidFill>
                            <a:schemeClr val="tx1"/>
                          </a:solidFill>
                        </a:rPr>
                        <a:t>Item</a:t>
                      </a:r>
                    </a:p>
                  </a:txBody>
                  <a:tcPr marL="96012" marR="96012" marT="48006" marB="48006">
                    <a:solidFill>
                      <a:srgbClr val="4A2249"/>
                    </a:solidFill>
                  </a:tcPr>
                </a:tc>
                <a:tc>
                  <a:txBody>
                    <a:bodyPr/>
                    <a:lstStyle/>
                    <a:p>
                      <a:pPr algn="ctr"/>
                      <a:r>
                        <a:rPr lang="en-US" sz="2500" dirty="0"/>
                        <a:t>Online Group</a:t>
                      </a:r>
                    </a:p>
                  </a:txBody>
                  <a:tcPr marL="96012" marR="96012" marT="48006" marB="48006"/>
                </a:tc>
                <a:tc>
                  <a:txBody>
                    <a:bodyPr/>
                    <a:lstStyle/>
                    <a:p>
                      <a:pPr algn="ctr"/>
                      <a:r>
                        <a:rPr lang="en-US" sz="2500" dirty="0"/>
                        <a:t>Face-to-Face Group</a:t>
                      </a:r>
                    </a:p>
                  </a:txBody>
                  <a:tcPr marL="96012" marR="96012" marT="48006" marB="48006"/>
                </a:tc>
                <a:extLst>
                  <a:ext uri="{0D108BD9-81ED-4DB2-BD59-A6C34878D82A}">
                    <a16:rowId xmlns:a16="http://schemas.microsoft.com/office/drawing/2014/main" val="2699025587"/>
                  </a:ext>
                </a:extLst>
              </a:tr>
              <a:tr h="543867">
                <a:tc>
                  <a:txBody>
                    <a:bodyPr/>
                    <a:lstStyle/>
                    <a:p>
                      <a:pPr algn="ctr"/>
                      <a:r>
                        <a:rPr lang="en-US" sz="2500" b="1" dirty="0" err="1">
                          <a:solidFill>
                            <a:schemeClr val="tx1"/>
                          </a:solidFill>
                        </a:rPr>
                        <a:t>N</a:t>
                      </a:r>
                      <a:r>
                        <a:rPr lang="en-US" sz="2500" b="1" baseline="-25000" dirty="0" err="1">
                          <a:solidFill>
                            <a:schemeClr val="tx1"/>
                          </a:solidFill>
                        </a:rPr>
                        <a:t>Total</a:t>
                      </a:r>
                      <a:endParaRPr lang="en-US" sz="2500" b="1" dirty="0">
                        <a:solidFill>
                          <a:schemeClr val="tx1"/>
                        </a:solidFill>
                      </a:endParaRPr>
                    </a:p>
                  </a:txBody>
                  <a:tcPr marL="96012" marR="96012" marT="48006" marB="48006">
                    <a:solidFill>
                      <a:srgbClr val="4A2249"/>
                    </a:solidFill>
                  </a:tcPr>
                </a:tc>
                <a:tc>
                  <a:txBody>
                    <a:bodyPr/>
                    <a:lstStyle/>
                    <a:p>
                      <a:pPr algn="ctr"/>
                      <a:r>
                        <a:rPr lang="en-US" sz="2500" dirty="0"/>
                        <a:t>45</a:t>
                      </a:r>
                    </a:p>
                  </a:txBody>
                  <a:tcPr marL="96012" marR="96012" marT="48006" marB="48006"/>
                </a:tc>
                <a:tc>
                  <a:txBody>
                    <a:bodyPr/>
                    <a:lstStyle/>
                    <a:p>
                      <a:pPr algn="ctr"/>
                      <a:r>
                        <a:rPr lang="en-US" sz="2500" dirty="0"/>
                        <a:t>64</a:t>
                      </a:r>
                    </a:p>
                  </a:txBody>
                  <a:tcPr marL="96012" marR="96012" marT="48006" marB="48006"/>
                </a:tc>
                <a:extLst>
                  <a:ext uri="{0D108BD9-81ED-4DB2-BD59-A6C34878D82A}">
                    <a16:rowId xmlns:a16="http://schemas.microsoft.com/office/drawing/2014/main" val="811788056"/>
                  </a:ext>
                </a:extLst>
              </a:tr>
              <a:tr h="543867">
                <a:tc>
                  <a:txBody>
                    <a:bodyPr/>
                    <a:lstStyle/>
                    <a:p>
                      <a:pPr algn="ctr"/>
                      <a:r>
                        <a:rPr lang="en-US" sz="2500" b="1" dirty="0" err="1">
                          <a:solidFill>
                            <a:schemeClr val="tx1"/>
                          </a:solidFill>
                        </a:rPr>
                        <a:t>N</a:t>
                      </a:r>
                      <a:r>
                        <a:rPr lang="en-US" sz="2500" b="1" baseline="-25000" dirty="0" err="1">
                          <a:solidFill>
                            <a:schemeClr val="tx1"/>
                          </a:solidFill>
                        </a:rPr>
                        <a:t>Study</a:t>
                      </a:r>
                      <a:endParaRPr lang="en-US" sz="2500" b="1" dirty="0">
                        <a:solidFill>
                          <a:schemeClr val="tx1"/>
                        </a:solidFill>
                      </a:endParaRPr>
                    </a:p>
                  </a:txBody>
                  <a:tcPr marL="96012" marR="96012" marT="48006" marB="48006">
                    <a:solidFill>
                      <a:srgbClr val="4A2249"/>
                    </a:solidFill>
                  </a:tcPr>
                </a:tc>
                <a:tc>
                  <a:txBody>
                    <a:bodyPr/>
                    <a:lstStyle/>
                    <a:p>
                      <a:pPr algn="ctr"/>
                      <a:r>
                        <a:rPr lang="en-US" sz="2500" dirty="0">
                          <a:sym typeface="Symbol" panose="05050102010706020507" pitchFamily="18" charset="2"/>
                        </a:rPr>
                        <a:t>25</a:t>
                      </a:r>
                      <a:endParaRPr lang="en-US" sz="2500" dirty="0"/>
                    </a:p>
                  </a:txBody>
                  <a:tcPr marL="96012" marR="96012" marT="48006" marB="48006"/>
                </a:tc>
                <a:tc>
                  <a:txBody>
                    <a:bodyPr/>
                    <a:lstStyle/>
                    <a:p>
                      <a:pPr algn="ctr"/>
                      <a:r>
                        <a:rPr lang="en-US" sz="2500" dirty="0">
                          <a:sym typeface="Symbol" panose="05050102010706020507" pitchFamily="18" charset="2"/>
                        </a:rPr>
                        <a:t>43</a:t>
                      </a:r>
                      <a:endParaRPr lang="en-US" sz="2500" dirty="0"/>
                    </a:p>
                  </a:txBody>
                  <a:tcPr marL="96012" marR="96012" marT="48006" marB="48006"/>
                </a:tc>
                <a:extLst>
                  <a:ext uri="{0D108BD9-81ED-4DB2-BD59-A6C34878D82A}">
                    <a16:rowId xmlns:a16="http://schemas.microsoft.com/office/drawing/2014/main" val="1379394915"/>
                  </a:ext>
                </a:extLst>
              </a:tr>
              <a:tr h="620131">
                <a:tc>
                  <a:txBody>
                    <a:bodyPr/>
                    <a:lstStyle/>
                    <a:p>
                      <a:pPr algn="ctr"/>
                      <a:r>
                        <a:rPr lang="en-US" sz="2500" b="1" dirty="0">
                          <a:solidFill>
                            <a:schemeClr val="tx1"/>
                          </a:solidFill>
                        </a:rPr>
                        <a:t>Class Standing</a:t>
                      </a:r>
                    </a:p>
                  </a:txBody>
                  <a:tcPr marL="96012" marR="96012" marT="48006" marB="48006">
                    <a:solidFill>
                      <a:srgbClr val="4A2249"/>
                    </a:solidFill>
                  </a:tcPr>
                </a:tc>
                <a:tc>
                  <a:txBody>
                    <a:bodyPr/>
                    <a:lstStyle/>
                    <a:p>
                      <a:pPr algn="ctr"/>
                      <a:r>
                        <a:rPr lang="en-US" sz="2500" dirty="0"/>
                        <a:t>4% Fr, 31% So, 33% Ju, 31% Se</a:t>
                      </a:r>
                    </a:p>
                  </a:txBody>
                  <a:tcPr marL="96012" marR="96012" marT="48006" marB="48006"/>
                </a:tc>
                <a:tc>
                  <a:txBody>
                    <a:bodyPr/>
                    <a:lstStyle/>
                    <a:p>
                      <a:pPr algn="ctr"/>
                      <a:r>
                        <a:rPr lang="en-US" sz="2500" dirty="0"/>
                        <a:t>3% Fr, 34% So,</a:t>
                      </a:r>
                      <a:r>
                        <a:rPr lang="en-US" sz="2500" baseline="0" dirty="0"/>
                        <a:t> </a:t>
                      </a:r>
                      <a:r>
                        <a:rPr lang="en-US" sz="2500" dirty="0"/>
                        <a:t>31% Ju, 32% Se</a:t>
                      </a:r>
                    </a:p>
                  </a:txBody>
                  <a:tcPr marL="96012" marR="96012" marT="48006" marB="48006"/>
                </a:tc>
                <a:extLst>
                  <a:ext uri="{0D108BD9-81ED-4DB2-BD59-A6C34878D82A}">
                    <a16:rowId xmlns:a16="http://schemas.microsoft.com/office/drawing/2014/main" val="2748603188"/>
                  </a:ext>
                </a:extLst>
              </a:tr>
              <a:tr h="546729">
                <a:tc>
                  <a:txBody>
                    <a:bodyPr/>
                    <a:lstStyle/>
                    <a:p>
                      <a:pPr algn="ctr"/>
                      <a:r>
                        <a:rPr lang="en-US" sz="2500" b="1" dirty="0">
                          <a:solidFill>
                            <a:schemeClr val="tx1"/>
                          </a:solidFill>
                        </a:rPr>
                        <a:t>Gender</a:t>
                      </a:r>
                    </a:p>
                  </a:txBody>
                  <a:tcPr marL="96012" marR="96012" marT="48006" marB="48006">
                    <a:solidFill>
                      <a:srgbClr val="4A2249"/>
                    </a:solidFill>
                  </a:tcPr>
                </a:tc>
                <a:tc>
                  <a:txBody>
                    <a:bodyPr/>
                    <a:lstStyle/>
                    <a:p>
                      <a:pPr algn="ctr"/>
                      <a:r>
                        <a:rPr lang="en-US" sz="2500" dirty="0"/>
                        <a:t>60% F, 40% M</a:t>
                      </a:r>
                    </a:p>
                  </a:txBody>
                  <a:tcPr marL="96012" marR="96012" marT="48006" marB="48006"/>
                </a:tc>
                <a:tc>
                  <a:txBody>
                    <a:bodyPr/>
                    <a:lstStyle/>
                    <a:p>
                      <a:pPr algn="ctr"/>
                      <a:r>
                        <a:rPr lang="en-US" sz="2500" dirty="0"/>
                        <a:t>44% F, 56% M</a:t>
                      </a:r>
                    </a:p>
                  </a:txBody>
                  <a:tcPr marL="96012" marR="96012" marT="48006" marB="48006"/>
                </a:tc>
                <a:extLst>
                  <a:ext uri="{0D108BD9-81ED-4DB2-BD59-A6C34878D82A}">
                    <a16:rowId xmlns:a16="http://schemas.microsoft.com/office/drawing/2014/main" val="2353355079"/>
                  </a:ext>
                </a:extLst>
              </a:tr>
              <a:tr h="572089">
                <a:tc gridSpan="3">
                  <a:txBody>
                    <a:bodyPr/>
                    <a:lstStyle/>
                    <a:p>
                      <a:pPr algn="ctr"/>
                      <a:r>
                        <a:rPr lang="en-US" sz="2500" dirty="0"/>
                        <a:t>Fr= Freshman, So= Sophomore, Ju= Junior, and Se= Senior</a:t>
                      </a:r>
                    </a:p>
                  </a:txBody>
                  <a:tcPr marL="96012" marR="96012" marT="48006" marB="48006"/>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288326528"/>
                  </a:ext>
                </a:extLst>
              </a:tr>
            </a:tbl>
          </a:graphicData>
        </a:graphic>
      </p:graphicFrame>
      <p:sp>
        <p:nvSpPr>
          <p:cNvPr id="14340" name="TextBox 14339">
            <a:extLst>
              <a:ext uri="{FF2B5EF4-FFF2-40B4-BE49-F238E27FC236}">
                <a16:creationId xmlns:a16="http://schemas.microsoft.com/office/drawing/2014/main" id="{E9388F27-BDE2-4EDE-ACA3-5254333E63EA}"/>
              </a:ext>
            </a:extLst>
          </p:cNvPr>
          <p:cNvSpPr txBox="1"/>
          <p:nvPr/>
        </p:nvSpPr>
        <p:spPr>
          <a:xfrm>
            <a:off x="25073928" y="14690108"/>
            <a:ext cx="12670501" cy="480131"/>
          </a:xfrm>
          <a:prstGeom prst="rect">
            <a:avLst/>
          </a:prstGeom>
          <a:noFill/>
        </p:spPr>
        <p:txBody>
          <a:bodyPr wrap="square" rtlCol="0">
            <a:spAutoFit/>
          </a:bodyPr>
          <a:lstStyle/>
          <a:p>
            <a:pPr algn="l"/>
            <a:r>
              <a:rPr lang="en-US" sz="2520" b="1" dirty="0">
                <a:solidFill>
                  <a:schemeClr val="bg2"/>
                </a:solidFill>
              </a:rPr>
              <a:t>Table 1.</a:t>
            </a:r>
            <a:r>
              <a:rPr lang="en-US" sz="2520" dirty="0">
                <a:solidFill>
                  <a:schemeClr val="bg2"/>
                </a:solidFill>
              </a:rPr>
              <a:t> Summary of Demographic Information for Face-to-Face and Online Groups</a:t>
            </a:r>
          </a:p>
        </p:txBody>
      </p:sp>
      <p:sp>
        <p:nvSpPr>
          <p:cNvPr id="14360" name="TextBox 14359">
            <a:extLst>
              <a:ext uri="{FF2B5EF4-FFF2-40B4-BE49-F238E27FC236}">
                <a16:creationId xmlns:a16="http://schemas.microsoft.com/office/drawing/2014/main" id="{604A7BFF-6688-4693-9129-271343F24CA4}"/>
              </a:ext>
            </a:extLst>
          </p:cNvPr>
          <p:cNvSpPr txBox="1"/>
          <p:nvPr/>
        </p:nvSpPr>
        <p:spPr>
          <a:xfrm>
            <a:off x="568944" y="18571900"/>
            <a:ext cx="9147975" cy="6977166"/>
          </a:xfrm>
          <a:prstGeom prst="rect">
            <a:avLst/>
          </a:prstGeom>
          <a:noFill/>
        </p:spPr>
        <p:txBody>
          <a:bodyPr wrap="square" rtlCol="0">
            <a:spAutoFit/>
          </a:bodyPr>
          <a:lstStyle/>
          <a:p>
            <a:pPr algn="just"/>
            <a:r>
              <a:rPr lang="en-US" sz="3360" b="1" u="sng" dirty="0">
                <a:solidFill>
                  <a:schemeClr val="bg2"/>
                </a:solidFill>
              </a:rPr>
              <a:t>Face-to-Face</a:t>
            </a:r>
          </a:p>
          <a:p>
            <a:pPr marL="480069" indent="-288041" algn="just">
              <a:buFont typeface="Arial" panose="020B0604020202020204" pitchFamily="34" charset="0"/>
              <a:buChar char="•"/>
            </a:pPr>
            <a:r>
              <a:rPr lang="en-US" sz="2700" dirty="0">
                <a:solidFill>
                  <a:schemeClr val="bg2"/>
                </a:solidFill>
              </a:rPr>
              <a:t>Instruction incorporated weekly active learning strategies (including minute paper assignments and reflection notecards).</a:t>
            </a:r>
          </a:p>
          <a:p>
            <a:pPr marL="480069" indent="-288041" algn="just">
              <a:buFont typeface="Arial" panose="020B0604020202020204" pitchFamily="34" charset="0"/>
              <a:buChar char="•"/>
            </a:pPr>
            <a:r>
              <a:rPr lang="en-US" sz="2700" dirty="0">
                <a:solidFill>
                  <a:schemeClr val="bg2"/>
                </a:solidFill>
              </a:rPr>
              <a:t>Class time mainly consisted of PowerPoint slides with the instructor using the document camera to write out lecture notes. </a:t>
            </a:r>
          </a:p>
          <a:p>
            <a:pPr marL="480069" indent="-288041" algn="just">
              <a:buFont typeface="Arial" panose="020B0604020202020204" pitchFamily="34" charset="0"/>
              <a:buChar char="•"/>
            </a:pPr>
            <a:r>
              <a:rPr lang="en-US" sz="2700" dirty="0">
                <a:solidFill>
                  <a:schemeClr val="bg2"/>
                </a:solidFill>
              </a:rPr>
              <a:t>Attendance was not required; however, participation points were awarded for lecture attendance. </a:t>
            </a:r>
          </a:p>
          <a:p>
            <a:pPr algn="just"/>
            <a:r>
              <a:rPr lang="en-US" sz="3360" b="1" u="sng" dirty="0">
                <a:solidFill>
                  <a:schemeClr val="bg2"/>
                </a:solidFill>
              </a:rPr>
              <a:t>Online</a:t>
            </a:r>
          </a:p>
          <a:p>
            <a:pPr marL="480069" indent="-288041" algn="just">
              <a:buFont typeface="Arial" panose="020B0604020202020204" pitchFamily="34" charset="0"/>
              <a:buChar char="•"/>
            </a:pPr>
            <a:r>
              <a:rPr lang="en-US" sz="2700" dirty="0">
                <a:solidFill>
                  <a:schemeClr val="bg2"/>
                </a:solidFill>
              </a:rPr>
              <a:t>Students in the online groups completed the entire course, including examinations at a distance and did not participate in any on-campus instructional activities. </a:t>
            </a:r>
          </a:p>
          <a:p>
            <a:pPr marL="480069" indent="-288041" algn="just">
              <a:buFont typeface="Arial" panose="020B0604020202020204" pitchFamily="34" charset="0"/>
              <a:buChar char="•"/>
            </a:pPr>
            <a:r>
              <a:rPr lang="en-US" sz="2700" dirty="0">
                <a:solidFill>
                  <a:schemeClr val="bg2"/>
                </a:solidFill>
              </a:rPr>
              <a:t>The weekly course content was a combination of one-way video lectures and web resources.</a:t>
            </a:r>
          </a:p>
          <a:p>
            <a:pPr marL="480069" indent="-480069" algn="just">
              <a:buFont typeface="Arial" panose="020B0604020202020204" pitchFamily="34" charset="0"/>
              <a:buChar char="•"/>
            </a:pPr>
            <a:endParaRPr lang="en-US" sz="2919" dirty="0">
              <a:solidFill>
                <a:schemeClr val="bg2"/>
              </a:solidFill>
            </a:endParaRPr>
          </a:p>
        </p:txBody>
      </p:sp>
      <p:graphicFrame>
        <p:nvGraphicFramePr>
          <p:cNvPr id="14361" name="Table 14360">
            <a:extLst>
              <a:ext uri="{FF2B5EF4-FFF2-40B4-BE49-F238E27FC236}">
                <a16:creationId xmlns:a16="http://schemas.microsoft.com/office/drawing/2014/main" id="{3AACB9C9-943D-470F-A0D8-B874DB1A8EA7}"/>
              </a:ext>
            </a:extLst>
          </p:cNvPr>
          <p:cNvGraphicFramePr>
            <a:graphicFrameLocks noGrp="1"/>
          </p:cNvGraphicFramePr>
          <p:nvPr>
            <p:extLst>
              <p:ext uri="{D42A27DB-BD31-4B8C-83A1-F6EECF244321}">
                <p14:modId xmlns:p14="http://schemas.microsoft.com/office/powerpoint/2010/main" val="2632998748"/>
              </p:ext>
            </p:extLst>
          </p:nvPr>
        </p:nvGraphicFramePr>
        <p:xfrm>
          <a:off x="9894323" y="17387599"/>
          <a:ext cx="9922410" cy="2507455"/>
        </p:xfrm>
        <a:graphic>
          <a:graphicData uri="http://schemas.openxmlformats.org/drawingml/2006/table">
            <a:tbl>
              <a:tblPr firstRow="1" bandRow="1">
                <a:tableStyleId>{5C22544A-7EE6-4342-B048-85BDC9FD1C3A}</a:tableStyleId>
              </a:tblPr>
              <a:tblGrid>
                <a:gridCol w="3816089">
                  <a:extLst>
                    <a:ext uri="{9D8B030D-6E8A-4147-A177-3AD203B41FA5}">
                      <a16:colId xmlns:a16="http://schemas.microsoft.com/office/drawing/2014/main" val="1902171493"/>
                    </a:ext>
                  </a:extLst>
                </a:gridCol>
                <a:gridCol w="2804032">
                  <a:extLst>
                    <a:ext uri="{9D8B030D-6E8A-4147-A177-3AD203B41FA5}">
                      <a16:colId xmlns:a16="http://schemas.microsoft.com/office/drawing/2014/main" val="2168985483"/>
                    </a:ext>
                  </a:extLst>
                </a:gridCol>
                <a:gridCol w="3302289">
                  <a:extLst>
                    <a:ext uri="{9D8B030D-6E8A-4147-A177-3AD203B41FA5}">
                      <a16:colId xmlns:a16="http://schemas.microsoft.com/office/drawing/2014/main" val="1245967375"/>
                    </a:ext>
                  </a:extLst>
                </a:gridCol>
              </a:tblGrid>
              <a:tr h="501491">
                <a:tc>
                  <a:txBody>
                    <a:bodyPr/>
                    <a:lstStyle/>
                    <a:p>
                      <a:pPr algn="ctr"/>
                      <a:r>
                        <a:rPr lang="en-US" sz="2500" b="1" dirty="0">
                          <a:solidFill>
                            <a:schemeClr val="tx1"/>
                          </a:solidFill>
                        </a:rPr>
                        <a:t>Item</a:t>
                      </a:r>
                    </a:p>
                  </a:txBody>
                  <a:tcPr marL="96012" marR="96012" marT="48006" marB="48006">
                    <a:solidFill>
                      <a:srgbClr val="4A2249"/>
                    </a:solidFill>
                  </a:tcPr>
                </a:tc>
                <a:tc>
                  <a:txBody>
                    <a:bodyPr/>
                    <a:lstStyle/>
                    <a:p>
                      <a:pPr algn="ctr"/>
                      <a:r>
                        <a:rPr lang="en-US" sz="2500" dirty="0"/>
                        <a:t>Online Group</a:t>
                      </a:r>
                    </a:p>
                  </a:txBody>
                  <a:tcPr marL="96012" marR="96012" marT="48006" marB="48006"/>
                </a:tc>
                <a:tc>
                  <a:txBody>
                    <a:bodyPr/>
                    <a:lstStyle/>
                    <a:p>
                      <a:pPr algn="ctr"/>
                      <a:r>
                        <a:rPr lang="en-US" sz="2500" dirty="0"/>
                        <a:t>Face-to-Face Group</a:t>
                      </a:r>
                    </a:p>
                  </a:txBody>
                  <a:tcPr marL="96012" marR="96012" marT="48006" marB="48006"/>
                </a:tc>
                <a:extLst>
                  <a:ext uri="{0D108BD9-81ED-4DB2-BD59-A6C34878D82A}">
                    <a16:rowId xmlns:a16="http://schemas.microsoft.com/office/drawing/2014/main" val="2973052993"/>
                  </a:ext>
                </a:extLst>
              </a:tr>
              <a:tr h="501491">
                <a:tc>
                  <a:txBody>
                    <a:bodyPr/>
                    <a:lstStyle/>
                    <a:p>
                      <a:pPr algn="ctr"/>
                      <a:r>
                        <a:rPr lang="en-US" sz="2500" b="1" dirty="0">
                          <a:solidFill>
                            <a:schemeClr val="tx1"/>
                          </a:solidFill>
                        </a:rPr>
                        <a:t>Exams</a:t>
                      </a:r>
                    </a:p>
                  </a:txBody>
                  <a:tcPr marL="96012" marR="96012" marT="48006" marB="48006">
                    <a:solidFill>
                      <a:srgbClr val="4A2249"/>
                    </a:solidFill>
                  </a:tcPr>
                </a:tc>
                <a:tc>
                  <a:txBody>
                    <a:bodyPr/>
                    <a:lstStyle/>
                    <a:p>
                      <a:pPr algn="ctr"/>
                      <a:r>
                        <a:rPr lang="en-US" sz="2500" dirty="0"/>
                        <a:t>38%</a:t>
                      </a:r>
                    </a:p>
                  </a:txBody>
                  <a:tcPr marL="96012" marR="96012" marT="48006" marB="48006"/>
                </a:tc>
                <a:tc>
                  <a:txBody>
                    <a:bodyPr/>
                    <a:lstStyle/>
                    <a:p>
                      <a:pPr algn="ctr"/>
                      <a:r>
                        <a:rPr lang="en-US" sz="2500" dirty="0"/>
                        <a:t>55%</a:t>
                      </a:r>
                    </a:p>
                  </a:txBody>
                  <a:tcPr marL="96012" marR="96012" marT="48006" marB="48006"/>
                </a:tc>
                <a:extLst>
                  <a:ext uri="{0D108BD9-81ED-4DB2-BD59-A6C34878D82A}">
                    <a16:rowId xmlns:a16="http://schemas.microsoft.com/office/drawing/2014/main" val="937499677"/>
                  </a:ext>
                </a:extLst>
              </a:tr>
              <a:tr h="501491">
                <a:tc>
                  <a:txBody>
                    <a:bodyPr/>
                    <a:lstStyle/>
                    <a:p>
                      <a:pPr algn="ctr"/>
                      <a:r>
                        <a:rPr lang="en-US" sz="2500" b="1" dirty="0">
                          <a:solidFill>
                            <a:schemeClr val="tx1"/>
                          </a:solidFill>
                        </a:rPr>
                        <a:t>Discussion Activities</a:t>
                      </a:r>
                    </a:p>
                  </a:txBody>
                  <a:tcPr marL="96012" marR="96012" marT="48006" marB="48006">
                    <a:solidFill>
                      <a:srgbClr val="4A2249"/>
                    </a:solidFill>
                  </a:tcPr>
                </a:tc>
                <a:tc>
                  <a:txBody>
                    <a:bodyPr/>
                    <a:lstStyle/>
                    <a:p>
                      <a:pPr algn="ctr"/>
                      <a:r>
                        <a:rPr lang="en-US" sz="2500" dirty="0"/>
                        <a:t>8%</a:t>
                      </a:r>
                    </a:p>
                  </a:txBody>
                  <a:tcPr marL="96012" marR="96012" marT="48006" marB="48006"/>
                </a:tc>
                <a:tc>
                  <a:txBody>
                    <a:bodyPr/>
                    <a:lstStyle/>
                    <a:p>
                      <a:pPr algn="ctr"/>
                      <a:r>
                        <a:rPr lang="en-US" sz="2500" dirty="0"/>
                        <a:t>11%</a:t>
                      </a:r>
                    </a:p>
                  </a:txBody>
                  <a:tcPr marL="96012" marR="96012" marT="48006" marB="48006"/>
                </a:tc>
                <a:extLst>
                  <a:ext uri="{0D108BD9-81ED-4DB2-BD59-A6C34878D82A}">
                    <a16:rowId xmlns:a16="http://schemas.microsoft.com/office/drawing/2014/main" val="3455828816"/>
                  </a:ext>
                </a:extLst>
              </a:tr>
              <a:tr h="501491">
                <a:tc>
                  <a:txBody>
                    <a:bodyPr/>
                    <a:lstStyle/>
                    <a:p>
                      <a:pPr algn="ctr"/>
                      <a:r>
                        <a:rPr lang="en-US" sz="2500" b="1" dirty="0">
                          <a:solidFill>
                            <a:schemeClr val="tx1"/>
                          </a:solidFill>
                        </a:rPr>
                        <a:t>Assigned Homework</a:t>
                      </a:r>
                    </a:p>
                  </a:txBody>
                  <a:tcPr marL="96012" marR="96012" marT="48006" marB="48006">
                    <a:solidFill>
                      <a:srgbClr val="4A2249"/>
                    </a:solidFill>
                  </a:tcPr>
                </a:tc>
                <a:tc>
                  <a:txBody>
                    <a:bodyPr/>
                    <a:lstStyle/>
                    <a:p>
                      <a:pPr algn="ctr"/>
                      <a:r>
                        <a:rPr lang="en-US" sz="2500" dirty="0"/>
                        <a:t>16%</a:t>
                      </a:r>
                    </a:p>
                  </a:txBody>
                  <a:tcPr marL="96012" marR="96012" marT="48006" marB="48006"/>
                </a:tc>
                <a:tc>
                  <a:txBody>
                    <a:bodyPr/>
                    <a:lstStyle/>
                    <a:p>
                      <a:pPr algn="ctr"/>
                      <a:r>
                        <a:rPr lang="en-US" sz="2500" dirty="0"/>
                        <a:t>19%</a:t>
                      </a:r>
                    </a:p>
                  </a:txBody>
                  <a:tcPr marL="96012" marR="96012" marT="48006" marB="48006"/>
                </a:tc>
                <a:extLst>
                  <a:ext uri="{0D108BD9-81ED-4DB2-BD59-A6C34878D82A}">
                    <a16:rowId xmlns:a16="http://schemas.microsoft.com/office/drawing/2014/main" val="2886030518"/>
                  </a:ext>
                </a:extLst>
              </a:tr>
              <a:tr h="501491">
                <a:tc>
                  <a:txBody>
                    <a:bodyPr/>
                    <a:lstStyle/>
                    <a:p>
                      <a:pPr algn="ctr"/>
                      <a:r>
                        <a:rPr lang="en-US" sz="2500" b="1" dirty="0">
                          <a:solidFill>
                            <a:schemeClr val="tx1"/>
                          </a:solidFill>
                        </a:rPr>
                        <a:t>Quizzes</a:t>
                      </a:r>
                    </a:p>
                  </a:txBody>
                  <a:tcPr marL="96012" marR="96012" marT="48006" marB="48006">
                    <a:solidFill>
                      <a:srgbClr val="4A2249"/>
                    </a:solidFill>
                  </a:tcPr>
                </a:tc>
                <a:tc>
                  <a:txBody>
                    <a:bodyPr/>
                    <a:lstStyle/>
                    <a:p>
                      <a:pPr algn="ctr"/>
                      <a:r>
                        <a:rPr lang="en-US" sz="2500" dirty="0"/>
                        <a:t>38%</a:t>
                      </a:r>
                    </a:p>
                  </a:txBody>
                  <a:tcPr marL="96012" marR="96012" marT="48006" marB="48006"/>
                </a:tc>
                <a:tc>
                  <a:txBody>
                    <a:bodyPr/>
                    <a:lstStyle/>
                    <a:p>
                      <a:pPr algn="ctr"/>
                      <a:r>
                        <a:rPr lang="en-US" sz="2500" dirty="0"/>
                        <a:t>15%</a:t>
                      </a:r>
                    </a:p>
                  </a:txBody>
                  <a:tcPr marL="96012" marR="96012" marT="48006" marB="48006"/>
                </a:tc>
                <a:extLst>
                  <a:ext uri="{0D108BD9-81ED-4DB2-BD59-A6C34878D82A}">
                    <a16:rowId xmlns:a16="http://schemas.microsoft.com/office/drawing/2014/main" val="442643563"/>
                  </a:ext>
                </a:extLst>
              </a:tr>
            </a:tbl>
          </a:graphicData>
        </a:graphic>
      </p:graphicFrame>
      <p:sp>
        <p:nvSpPr>
          <p:cNvPr id="23" name="Rectangle 5">
            <a:extLst>
              <a:ext uri="{FF2B5EF4-FFF2-40B4-BE49-F238E27FC236}">
                <a16:creationId xmlns:a16="http://schemas.microsoft.com/office/drawing/2014/main" id="{07A950D7-FD0B-4B03-9CDA-0CDBF369308D}"/>
              </a:ext>
            </a:extLst>
          </p:cNvPr>
          <p:cNvSpPr>
            <a:spLocks noChangeArrowheads="1"/>
          </p:cNvSpPr>
          <p:nvPr/>
        </p:nvSpPr>
        <p:spPr bwMode="auto">
          <a:xfrm rot="10800000" flipV="1">
            <a:off x="20527731" y="16743897"/>
            <a:ext cx="7402863" cy="4673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3489" tIns="41745" rIns="83489" bIns="41745" numCol="1" anchor="ctr" anchorCtr="0" compatLnSpc="1">
            <a:prstTxWarp prst="textNoShape">
              <a:avLst/>
            </a:prstTxWarp>
            <a:spAutoFit/>
          </a:bodyPr>
          <a:lstStyle/>
          <a:p>
            <a:pPr marL="360052" indent="-192028" algn="just">
              <a:buFont typeface="Arial" panose="020B0604020202020204" pitchFamily="34" charset="0"/>
              <a:buChar char="•"/>
            </a:pPr>
            <a:r>
              <a:rPr lang="en-US" sz="2310" dirty="0">
                <a:solidFill>
                  <a:schemeClr val="bg2"/>
                </a:solidFill>
              </a:rPr>
              <a:t>Using a 1 to 7 scale, the online group scored on average the same as the face-to-face group on both the pre-course and post-course attitude survey.</a:t>
            </a:r>
          </a:p>
          <a:p>
            <a:pPr marL="360052" indent="-192028" algn="just">
              <a:buFont typeface="Arial" panose="020B0604020202020204" pitchFamily="34" charset="0"/>
              <a:buChar char="•"/>
            </a:pPr>
            <a:r>
              <a:rPr lang="en-US" sz="2310" dirty="0">
                <a:solidFill>
                  <a:schemeClr val="bg2"/>
                </a:solidFill>
              </a:rPr>
              <a:t>Descriptive statistics and Independent Sample </a:t>
            </a:r>
            <a:r>
              <a:rPr lang="en-US" sz="2310" i="1" dirty="0">
                <a:solidFill>
                  <a:schemeClr val="bg2"/>
                </a:solidFill>
              </a:rPr>
              <a:t>t</a:t>
            </a:r>
            <a:r>
              <a:rPr lang="en-US" sz="2310" dirty="0">
                <a:solidFill>
                  <a:schemeClr val="bg2"/>
                </a:solidFill>
              </a:rPr>
              <a:t> Test were conducted to determine if a difference in attitude between each group existed.</a:t>
            </a:r>
          </a:p>
          <a:p>
            <a:pPr marL="360052" indent="-192028" algn="just">
              <a:buFont typeface="Arial" panose="020B0604020202020204" pitchFamily="34" charset="0"/>
              <a:buChar char="•"/>
            </a:pPr>
            <a:r>
              <a:rPr lang="en-US" sz="2310" dirty="0">
                <a:solidFill>
                  <a:schemeClr val="bg2"/>
                </a:solidFill>
              </a:rPr>
              <a:t>There was no statistical significance (p&lt; .05) in student attitudes toward chemistry between face-to-face and online groups.</a:t>
            </a:r>
          </a:p>
          <a:p>
            <a:pPr marL="360052" indent="-192028" algn="just">
              <a:buFont typeface="Arial" panose="020B0604020202020204" pitchFamily="34" charset="0"/>
              <a:buChar char="•"/>
            </a:pPr>
            <a:r>
              <a:rPr lang="en-US" sz="2310" dirty="0">
                <a:solidFill>
                  <a:schemeClr val="bg2"/>
                </a:solidFill>
              </a:rPr>
              <a:t>This means that we accept the null hypotheses to be true. Face-to-face and online groups do not differ statistically in their attitudes.</a:t>
            </a:r>
          </a:p>
          <a:p>
            <a:pPr algn="l"/>
            <a:endParaRPr lang="en-US" sz="2100" dirty="0">
              <a:solidFill>
                <a:schemeClr val="bg2"/>
              </a:solidFill>
            </a:endParaRPr>
          </a:p>
        </p:txBody>
      </p:sp>
      <p:sp>
        <p:nvSpPr>
          <p:cNvPr id="14365" name="TextBox 14364">
            <a:extLst>
              <a:ext uri="{FF2B5EF4-FFF2-40B4-BE49-F238E27FC236}">
                <a16:creationId xmlns:a16="http://schemas.microsoft.com/office/drawing/2014/main" id="{B73320E0-8533-402F-8509-76C238371B87}"/>
              </a:ext>
            </a:extLst>
          </p:cNvPr>
          <p:cNvSpPr txBox="1"/>
          <p:nvPr/>
        </p:nvSpPr>
        <p:spPr>
          <a:xfrm>
            <a:off x="9816109" y="16389932"/>
            <a:ext cx="9460143" cy="867930"/>
          </a:xfrm>
          <a:prstGeom prst="rect">
            <a:avLst/>
          </a:prstGeom>
          <a:noFill/>
        </p:spPr>
        <p:txBody>
          <a:bodyPr wrap="square" rtlCol="0">
            <a:spAutoFit/>
          </a:bodyPr>
          <a:lstStyle/>
          <a:p>
            <a:pPr algn="l"/>
            <a:r>
              <a:rPr lang="en-US" sz="2520" b="1" dirty="0">
                <a:solidFill>
                  <a:schemeClr val="bg2"/>
                </a:solidFill>
              </a:rPr>
              <a:t>Table 2.</a:t>
            </a:r>
            <a:r>
              <a:rPr lang="en-US" sz="2520" dirty="0">
                <a:solidFill>
                  <a:schemeClr val="bg2"/>
                </a:solidFill>
              </a:rPr>
              <a:t> Grading Scheme of Online and Face-to-Face Introduction to Inorganic Chemistry Courses Studied</a:t>
            </a:r>
            <a:endParaRPr lang="en-US" sz="2520" b="1" dirty="0">
              <a:solidFill>
                <a:schemeClr val="bg2"/>
              </a:solidFill>
            </a:endParaRPr>
          </a:p>
        </p:txBody>
      </p:sp>
      <p:pic>
        <p:nvPicPr>
          <p:cNvPr id="24" name="Picture 23">
            <a:extLst>
              <a:ext uri="{FF2B5EF4-FFF2-40B4-BE49-F238E27FC236}">
                <a16:creationId xmlns:a16="http://schemas.microsoft.com/office/drawing/2014/main" id="{75C3DE88-7FC7-48C9-AF8D-4CEAD4B65B8B}"/>
              </a:ext>
            </a:extLst>
          </p:cNvPr>
          <p:cNvPicPr preferRelativeResize="0">
            <a:picLocks/>
          </p:cNvPicPr>
          <p:nvPr/>
        </p:nvPicPr>
        <p:blipFill>
          <a:blip r:embed="rId3">
            <a:extLst>
              <a:ext uri="{28A0092B-C50C-407E-A947-70E740481C1C}">
                <a14:useLocalDpi xmlns:a14="http://schemas.microsoft.com/office/drawing/2010/main" val="0"/>
              </a:ext>
            </a:extLst>
          </a:blip>
          <a:stretch>
            <a:fillRect/>
          </a:stretch>
        </p:blipFill>
        <p:spPr>
          <a:xfrm>
            <a:off x="20704421" y="21845295"/>
            <a:ext cx="9204780" cy="5559896"/>
          </a:xfrm>
          <a:prstGeom prst="rect">
            <a:avLst/>
          </a:prstGeom>
        </p:spPr>
      </p:pic>
      <p:pic>
        <p:nvPicPr>
          <p:cNvPr id="25" name="Picture 24">
            <a:extLst>
              <a:ext uri="{FF2B5EF4-FFF2-40B4-BE49-F238E27FC236}">
                <a16:creationId xmlns:a16="http://schemas.microsoft.com/office/drawing/2014/main" id="{B248F373-39F7-4283-8DD6-355D5FCDDC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233950" y="16061250"/>
            <a:ext cx="9389974" cy="5689845"/>
          </a:xfrm>
          <a:prstGeom prst="rect">
            <a:avLst/>
          </a:prstGeom>
        </p:spPr>
      </p:pic>
      <p:pic>
        <p:nvPicPr>
          <p:cNvPr id="2" name="Picture 1">
            <a:extLst>
              <a:ext uri="{FF2B5EF4-FFF2-40B4-BE49-F238E27FC236}">
                <a16:creationId xmlns:a16="http://schemas.microsoft.com/office/drawing/2014/main" id="{9E5B307D-D05F-41B5-B5CC-CB03EF54A32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239998" y="27532194"/>
            <a:ext cx="9383926" cy="5689845"/>
          </a:xfrm>
          <a:prstGeom prst="rect">
            <a:avLst/>
          </a:prstGeom>
        </p:spPr>
      </p:pic>
      <p:sp>
        <p:nvSpPr>
          <p:cNvPr id="6" name="TextBox 5">
            <a:extLst>
              <a:ext uri="{FF2B5EF4-FFF2-40B4-BE49-F238E27FC236}">
                <a16:creationId xmlns:a16="http://schemas.microsoft.com/office/drawing/2014/main" id="{4A61E54E-5354-48A1-B21B-BF98DA415265}"/>
              </a:ext>
            </a:extLst>
          </p:cNvPr>
          <p:cNvSpPr txBox="1"/>
          <p:nvPr/>
        </p:nvSpPr>
        <p:spPr>
          <a:xfrm>
            <a:off x="20447407" y="27970744"/>
            <a:ext cx="7309447" cy="2580706"/>
          </a:xfrm>
          <a:prstGeom prst="rect">
            <a:avLst/>
          </a:prstGeom>
          <a:noFill/>
        </p:spPr>
        <p:txBody>
          <a:bodyPr wrap="square" rtlCol="0">
            <a:spAutoFit/>
          </a:bodyPr>
          <a:lstStyle/>
          <a:p>
            <a:pPr marL="360052" indent="-192028" algn="just">
              <a:buFont typeface="Arial" panose="020B0604020202020204" pitchFamily="34" charset="0"/>
              <a:buChar char="•"/>
            </a:pPr>
            <a:r>
              <a:rPr lang="en-US" sz="2310" dirty="0">
                <a:solidFill>
                  <a:schemeClr val="bg2"/>
                </a:solidFill>
              </a:rPr>
              <a:t>The percent of A, B and C grades for students in the online course and the students in the face-to-face course during the study were similar.</a:t>
            </a:r>
          </a:p>
          <a:p>
            <a:pPr marL="360052" indent="-192028" algn="just">
              <a:buFont typeface="Arial" panose="020B0604020202020204" pitchFamily="34" charset="0"/>
              <a:buChar char="•"/>
            </a:pPr>
            <a:r>
              <a:rPr lang="en-US" sz="2310" dirty="0">
                <a:solidFill>
                  <a:schemeClr val="bg2"/>
                </a:solidFill>
              </a:rPr>
              <a:t>DFW% is the percent of students who received a failing grade of D or F or Withdrew from the course.</a:t>
            </a:r>
          </a:p>
          <a:p>
            <a:pPr marL="360052" indent="-192028" algn="just">
              <a:buFont typeface="Arial" panose="020B0604020202020204" pitchFamily="34" charset="0"/>
              <a:buChar char="•"/>
            </a:pPr>
            <a:r>
              <a:rPr lang="en-US" sz="2310" dirty="0">
                <a:solidFill>
                  <a:schemeClr val="bg2"/>
                </a:solidFill>
              </a:rPr>
              <a:t>The DFW% are similar between the online and face-to-face groups</a:t>
            </a:r>
          </a:p>
        </p:txBody>
      </p:sp>
      <p:sp>
        <p:nvSpPr>
          <p:cNvPr id="9" name="TextBox 8">
            <a:extLst>
              <a:ext uri="{FF2B5EF4-FFF2-40B4-BE49-F238E27FC236}">
                <a16:creationId xmlns:a16="http://schemas.microsoft.com/office/drawing/2014/main" id="{B867FC3C-0119-4947-B02C-CFAA4A0D6522}"/>
              </a:ext>
            </a:extLst>
          </p:cNvPr>
          <p:cNvSpPr txBox="1"/>
          <p:nvPr/>
        </p:nvSpPr>
        <p:spPr>
          <a:xfrm>
            <a:off x="15504887" y="5287305"/>
            <a:ext cx="9372572" cy="5697072"/>
          </a:xfrm>
          <a:prstGeom prst="rect">
            <a:avLst/>
          </a:prstGeom>
          <a:noFill/>
        </p:spPr>
        <p:txBody>
          <a:bodyPr wrap="square" rtlCol="0">
            <a:spAutoFit/>
          </a:bodyPr>
          <a:lstStyle/>
          <a:p>
            <a:pPr algn="just"/>
            <a:r>
              <a:rPr lang="en-US" sz="4021" b="1" u="sng" dirty="0">
                <a:solidFill>
                  <a:schemeClr val="bg2"/>
                </a:solidFill>
              </a:rPr>
              <a:t>Background</a:t>
            </a:r>
          </a:p>
          <a:p>
            <a:pPr marL="480069" indent="-288041" algn="just">
              <a:buFont typeface="Arial" panose="020B0604020202020204" pitchFamily="34" charset="0"/>
              <a:buChar char="•"/>
            </a:pPr>
            <a:r>
              <a:rPr lang="en-US" sz="2700" dirty="0">
                <a:solidFill>
                  <a:schemeClr val="bg2"/>
                </a:solidFill>
              </a:rPr>
              <a:t>Based on research in the last 15 years, online classrooms show same to slightly better effectiveness in teaching the material compared to a face-to-face course.</a:t>
            </a:r>
          </a:p>
          <a:p>
            <a:pPr marL="480069" indent="-288041" algn="just">
              <a:buFont typeface="Arial" panose="020B0604020202020204" pitchFamily="34" charset="0"/>
              <a:buChar char="•"/>
            </a:pPr>
            <a:r>
              <a:rPr lang="en-US" sz="2700" dirty="0">
                <a:solidFill>
                  <a:schemeClr val="bg2"/>
                </a:solidFill>
              </a:rPr>
              <a:t>In chemistry education, only a few studies have compared online versus traditional formats in undergraduate chemistry courses.</a:t>
            </a:r>
          </a:p>
          <a:p>
            <a:pPr marL="480069" indent="-288041" algn="just">
              <a:buFont typeface="Arial" panose="020B0604020202020204" pitchFamily="34" charset="0"/>
              <a:buChar char="•"/>
            </a:pPr>
            <a:r>
              <a:rPr lang="en-US" sz="2700" dirty="0">
                <a:solidFill>
                  <a:schemeClr val="bg2"/>
                </a:solidFill>
              </a:rPr>
              <a:t>In the still small number of quantitative studies of fully online classrooms versus traditional classrooms, none, to our knowledge, have looked at student performance and student attitude towards chemistry using a validated and reliable survey instrument in an undergraduate chemistry course.</a:t>
            </a:r>
          </a:p>
        </p:txBody>
      </p:sp>
      <p:sp>
        <p:nvSpPr>
          <p:cNvPr id="10" name="TextBox 9">
            <a:extLst>
              <a:ext uri="{FF2B5EF4-FFF2-40B4-BE49-F238E27FC236}">
                <a16:creationId xmlns:a16="http://schemas.microsoft.com/office/drawing/2014/main" id="{C6D44BB6-1F42-4C55-82BF-3D144CC4BF42}"/>
              </a:ext>
            </a:extLst>
          </p:cNvPr>
          <p:cNvSpPr txBox="1"/>
          <p:nvPr/>
        </p:nvSpPr>
        <p:spPr>
          <a:xfrm>
            <a:off x="558595" y="24929851"/>
            <a:ext cx="9123972" cy="3000821"/>
          </a:xfrm>
          <a:prstGeom prst="rect">
            <a:avLst/>
          </a:prstGeom>
          <a:noFill/>
        </p:spPr>
        <p:txBody>
          <a:bodyPr wrap="square" rtlCol="0">
            <a:spAutoFit/>
          </a:bodyPr>
          <a:lstStyle/>
          <a:p>
            <a:pPr marL="480069" indent="-288041" algn="just">
              <a:buFont typeface="Arial" panose="020B0604020202020204" pitchFamily="34" charset="0"/>
              <a:buChar char="•"/>
            </a:pPr>
            <a:r>
              <a:rPr lang="en-US" sz="2700" dirty="0">
                <a:solidFill>
                  <a:schemeClr val="bg2"/>
                </a:solidFill>
              </a:rPr>
              <a:t>Two to three videos were typically assigned each week and made available only on the course management system; each was paired with an assignment. </a:t>
            </a:r>
          </a:p>
          <a:p>
            <a:pPr marL="480069" indent="-288041" algn="just">
              <a:buFont typeface="Arial" panose="020B0604020202020204" pitchFamily="34" charset="0"/>
              <a:buChar char="•"/>
            </a:pPr>
            <a:r>
              <a:rPr lang="en-US" sz="2700" dirty="0">
                <a:solidFill>
                  <a:schemeClr val="bg2"/>
                </a:solidFill>
              </a:rPr>
              <a:t>Participation points were awarded for posting questions to the online discussion board using the course management system (one question or response per question per week).</a:t>
            </a:r>
          </a:p>
        </p:txBody>
      </p:sp>
      <p:sp>
        <p:nvSpPr>
          <p:cNvPr id="13" name="TextBox 12">
            <a:extLst>
              <a:ext uri="{FF2B5EF4-FFF2-40B4-BE49-F238E27FC236}">
                <a16:creationId xmlns:a16="http://schemas.microsoft.com/office/drawing/2014/main" id="{01658063-F151-439B-B688-93782CC9F177}"/>
              </a:ext>
            </a:extLst>
          </p:cNvPr>
          <p:cNvSpPr txBox="1"/>
          <p:nvPr/>
        </p:nvSpPr>
        <p:spPr>
          <a:xfrm>
            <a:off x="908364" y="34832733"/>
            <a:ext cx="16827023" cy="472309"/>
          </a:xfrm>
          <a:prstGeom prst="rect">
            <a:avLst/>
          </a:prstGeom>
          <a:noFill/>
        </p:spPr>
        <p:txBody>
          <a:bodyPr wrap="square" rtlCol="0">
            <a:spAutoFit/>
          </a:bodyPr>
          <a:lstStyle/>
          <a:p>
            <a:pPr algn="l"/>
            <a:r>
              <a:rPr lang="en-US" sz="2469" b="1" dirty="0">
                <a:solidFill>
                  <a:schemeClr val="bg2"/>
                </a:solidFill>
              </a:rPr>
              <a:t>Table 3. </a:t>
            </a:r>
            <a:r>
              <a:rPr lang="en-US" sz="2469" dirty="0">
                <a:solidFill>
                  <a:schemeClr val="bg2"/>
                </a:solidFill>
              </a:rPr>
              <a:t>Comparison of Activities and Time Expectations For The Online and Face-to-Face Groups.</a:t>
            </a:r>
            <a:endParaRPr lang="en-US" sz="2469" b="1" dirty="0">
              <a:solidFill>
                <a:schemeClr val="bg2"/>
              </a:solidFill>
            </a:endParaRPr>
          </a:p>
        </p:txBody>
      </p:sp>
      <p:pic>
        <p:nvPicPr>
          <p:cNvPr id="4" name="Picture 3">
            <a:extLst>
              <a:ext uri="{FF2B5EF4-FFF2-40B4-BE49-F238E27FC236}">
                <a16:creationId xmlns:a16="http://schemas.microsoft.com/office/drawing/2014/main" id="{0072CA2B-CF18-4861-B6E1-5DF987D3EF50}"/>
              </a:ext>
            </a:extLst>
          </p:cNvPr>
          <p:cNvPicPr>
            <a:picLocks noChangeAspect="1"/>
          </p:cNvPicPr>
          <p:nvPr/>
        </p:nvPicPr>
        <p:blipFill rotWithShape="1">
          <a:blip r:embed="rId6"/>
          <a:srcRect l="7783" t="5625" r="9114" b="6105"/>
          <a:stretch/>
        </p:blipFill>
        <p:spPr>
          <a:xfrm>
            <a:off x="5120579" y="9400137"/>
            <a:ext cx="9734949" cy="5834258"/>
          </a:xfrm>
          <a:prstGeom prst="rect">
            <a:avLst/>
          </a:prstGeom>
        </p:spPr>
      </p:pic>
      <p:graphicFrame>
        <p:nvGraphicFramePr>
          <p:cNvPr id="5" name="Table 4">
            <a:extLst>
              <a:ext uri="{FF2B5EF4-FFF2-40B4-BE49-F238E27FC236}">
                <a16:creationId xmlns:a16="http://schemas.microsoft.com/office/drawing/2014/main" id="{BE3EA326-4EDF-4CB1-AA9D-60E5FF8B99E8}"/>
              </a:ext>
            </a:extLst>
          </p:cNvPr>
          <p:cNvGraphicFramePr>
            <a:graphicFrameLocks noGrp="1"/>
          </p:cNvGraphicFramePr>
          <p:nvPr>
            <p:extLst>
              <p:ext uri="{D42A27DB-BD31-4B8C-83A1-F6EECF244321}">
                <p14:modId xmlns:p14="http://schemas.microsoft.com/office/powerpoint/2010/main" val="1229203092"/>
              </p:ext>
            </p:extLst>
          </p:nvPr>
        </p:nvGraphicFramePr>
        <p:xfrm>
          <a:off x="971117" y="27962974"/>
          <a:ext cx="18632748" cy="6784848"/>
        </p:xfrm>
        <a:graphic>
          <a:graphicData uri="http://schemas.openxmlformats.org/drawingml/2006/table">
            <a:tbl>
              <a:tblPr firstRow="1" bandRow="1">
                <a:tableStyleId>{5C22544A-7EE6-4342-B048-85BDC9FD1C3A}</a:tableStyleId>
              </a:tblPr>
              <a:tblGrid>
                <a:gridCol w="2082193">
                  <a:extLst>
                    <a:ext uri="{9D8B030D-6E8A-4147-A177-3AD203B41FA5}">
                      <a16:colId xmlns:a16="http://schemas.microsoft.com/office/drawing/2014/main" val="3600621256"/>
                    </a:ext>
                  </a:extLst>
                </a:gridCol>
                <a:gridCol w="2322328">
                  <a:extLst>
                    <a:ext uri="{9D8B030D-6E8A-4147-A177-3AD203B41FA5}">
                      <a16:colId xmlns:a16="http://schemas.microsoft.com/office/drawing/2014/main" val="1315264623"/>
                    </a:ext>
                  </a:extLst>
                </a:gridCol>
                <a:gridCol w="5515530">
                  <a:extLst>
                    <a:ext uri="{9D8B030D-6E8A-4147-A177-3AD203B41FA5}">
                      <a16:colId xmlns:a16="http://schemas.microsoft.com/office/drawing/2014/main" val="4158991112"/>
                    </a:ext>
                  </a:extLst>
                </a:gridCol>
                <a:gridCol w="2322328">
                  <a:extLst>
                    <a:ext uri="{9D8B030D-6E8A-4147-A177-3AD203B41FA5}">
                      <a16:colId xmlns:a16="http://schemas.microsoft.com/office/drawing/2014/main" val="641532986"/>
                    </a:ext>
                  </a:extLst>
                </a:gridCol>
                <a:gridCol w="2128800">
                  <a:extLst>
                    <a:ext uri="{9D8B030D-6E8A-4147-A177-3AD203B41FA5}">
                      <a16:colId xmlns:a16="http://schemas.microsoft.com/office/drawing/2014/main" val="938904333"/>
                    </a:ext>
                  </a:extLst>
                </a:gridCol>
                <a:gridCol w="4261569">
                  <a:extLst>
                    <a:ext uri="{9D8B030D-6E8A-4147-A177-3AD203B41FA5}">
                      <a16:colId xmlns:a16="http://schemas.microsoft.com/office/drawing/2014/main" val="1757204579"/>
                    </a:ext>
                  </a:extLst>
                </a:gridCol>
              </a:tblGrid>
              <a:tr h="416052">
                <a:tc gridSpan="3">
                  <a:txBody>
                    <a:bodyPr/>
                    <a:lstStyle/>
                    <a:p>
                      <a:pPr algn="ctr"/>
                      <a:r>
                        <a:rPr lang="en-US" sz="2100" dirty="0"/>
                        <a:t>Online</a:t>
                      </a:r>
                    </a:p>
                  </a:txBody>
                  <a:tcPr marL="96012" marR="96012" marT="48006" marB="48006"/>
                </a:tc>
                <a:tc hMerge="1">
                  <a:txBody>
                    <a:bodyPr/>
                    <a:lstStyle/>
                    <a:p>
                      <a:endParaRPr lang="en-US"/>
                    </a:p>
                  </a:txBody>
                  <a:tcPr/>
                </a:tc>
                <a:tc hMerge="1">
                  <a:txBody>
                    <a:bodyPr/>
                    <a:lstStyle/>
                    <a:p>
                      <a:endParaRPr lang="en-US" dirty="0"/>
                    </a:p>
                  </a:txBody>
                  <a:tcPr/>
                </a:tc>
                <a:tc gridSpan="3">
                  <a:txBody>
                    <a:bodyPr/>
                    <a:lstStyle/>
                    <a:p>
                      <a:pPr algn="ctr"/>
                      <a:r>
                        <a:rPr lang="en-US" sz="2100" dirty="0"/>
                        <a:t>Face-to-Face</a:t>
                      </a:r>
                    </a:p>
                  </a:txBody>
                  <a:tcPr marL="96012" marR="96012" marT="48006" marB="48006"/>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2713129102"/>
                  </a:ext>
                </a:extLst>
              </a:tr>
              <a:tr h="416052">
                <a:tc gridSpan="2">
                  <a:txBody>
                    <a:bodyPr/>
                    <a:lstStyle/>
                    <a:p>
                      <a:pPr algn="ctr"/>
                      <a:r>
                        <a:rPr lang="en-US" sz="2100" b="1" dirty="0"/>
                        <a:t>Activity</a:t>
                      </a:r>
                    </a:p>
                  </a:txBody>
                  <a:tcPr marL="96012" marR="96012" marT="48006" marB="48006"/>
                </a:tc>
                <a:tc hMerge="1">
                  <a:txBody>
                    <a:bodyPr/>
                    <a:lstStyle/>
                    <a:p>
                      <a:endParaRPr lang="en-US"/>
                    </a:p>
                  </a:txBody>
                  <a:tcPr/>
                </a:tc>
                <a:tc>
                  <a:txBody>
                    <a:bodyPr/>
                    <a:lstStyle/>
                    <a:p>
                      <a:pPr algn="ctr"/>
                      <a:r>
                        <a:rPr lang="en-US" sz="2100" b="1" dirty="0"/>
                        <a:t>Time</a:t>
                      </a:r>
                    </a:p>
                  </a:txBody>
                  <a:tcPr marL="96012" marR="96012" marT="48006" marB="48006"/>
                </a:tc>
                <a:tc gridSpan="2">
                  <a:txBody>
                    <a:bodyPr/>
                    <a:lstStyle/>
                    <a:p>
                      <a:pPr algn="ctr"/>
                      <a:r>
                        <a:rPr lang="en-US" sz="2100" b="1" dirty="0"/>
                        <a:t>Activity</a:t>
                      </a:r>
                    </a:p>
                  </a:txBody>
                  <a:tcPr marL="96012" marR="96012" marT="48006" marB="48006"/>
                </a:tc>
                <a:tc hMerge="1">
                  <a:txBody>
                    <a:bodyPr/>
                    <a:lstStyle/>
                    <a:p>
                      <a:endParaRPr lang="en-US"/>
                    </a:p>
                  </a:txBody>
                  <a:tcPr/>
                </a:tc>
                <a:tc>
                  <a:txBody>
                    <a:bodyPr/>
                    <a:lstStyle/>
                    <a:p>
                      <a:pPr algn="ctr"/>
                      <a:r>
                        <a:rPr lang="en-US" sz="2100" b="1" dirty="0"/>
                        <a:t>Time</a:t>
                      </a:r>
                    </a:p>
                  </a:txBody>
                  <a:tcPr marL="96012" marR="96012" marT="48006" marB="48006"/>
                </a:tc>
                <a:extLst>
                  <a:ext uri="{0D108BD9-81ED-4DB2-BD59-A6C34878D82A}">
                    <a16:rowId xmlns:a16="http://schemas.microsoft.com/office/drawing/2014/main" val="3341870783"/>
                  </a:ext>
                </a:extLst>
              </a:tr>
              <a:tr h="416052">
                <a:tc rowSpan="4">
                  <a:txBody>
                    <a:bodyPr/>
                    <a:lstStyle/>
                    <a:p>
                      <a:pPr algn="ctr"/>
                      <a:r>
                        <a:rPr lang="en-US" sz="2100" b="1" dirty="0"/>
                        <a:t>Lecture</a:t>
                      </a:r>
                    </a:p>
                  </a:txBody>
                  <a:tcPr marL="96012" marR="96012" marT="48006" marB="48006" anchor="ctr"/>
                </a:tc>
                <a:tc>
                  <a:txBody>
                    <a:bodyPr/>
                    <a:lstStyle/>
                    <a:p>
                      <a:pPr algn="l"/>
                      <a:r>
                        <a:rPr lang="en-US" sz="2100" dirty="0"/>
                        <a:t>Summer 2015</a:t>
                      </a:r>
                    </a:p>
                  </a:txBody>
                  <a:tcPr marL="96012" marR="96012" marT="48006" marB="48006" anchor="ctr">
                    <a:solidFill>
                      <a:srgbClr val="D0CCCF"/>
                    </a:solidFill>
                  </a:tcPr>
                </a:tc>
                <a:tc>
                  <a:txBody>
                    <a:bodyPr/>
                    <a:lstStyle/>
                    <a:p>
                      <a:pPr marL="0" marR="0" lvl="0" indent="0" algn="l" defTabSz="897102" rtl="0" eaLnBrk="1" fontAlgn="auto" latinLnBrk="0" hangingPunct="1">
                        <a:lnSpc>
                          <a:spcPct val="100000"/>
                        </a:lnSpc>
                        <a:spcBef>
                          <a:spcPts val="0"/>
                        </a:spcBef>
                        <a:spcAft>
                          <a:spcPts val="0"/>
                        </a:spcAft>
                        <a:buClrTx/>
                        <a:buSzTx/>
                        <a:buFontTx/>
                        <a:buNone/>
                        <a:tabLst/>
                        <a:defRPr/>
                      </a:pPr>
                      <a:r>
                        <a:rPr lang="en-US" sz="2100" dirty="0"/>
                        <a:t>1.5 hour lecture per week- 8 weeks</a:t>
                      </a:r>
                    </a:p>
                  </a:txBody>
                  <a:tcPr marL="96012" marR="96012" marT="48006" marB="48006" anchor="ctr">
                    <a:solidFill>
                      <a:srgbClr val="D0CCCF"/>
                    </a:solidFill>
                  </a:tcPr>
                </a:tc>
                <a:tc rowSpan="4">
                  <a:txBody>
                    <a:bodyPr/>
                    <a:lstStyle/>
                    <a:p>
                      <a:pPr algn="ctr"/>
                      <a:r>
                        <a:rPr lang="en-US" sz="2100" b="1" dirty="0"/>
                        <a:t>Lecture</a:t>
                      </a:r>
                    </a:p>
                  </a:txBody>
                  <a:tcPr marL="96012" marR="96012" marT="48006" marB="48006" anchor="ctr"/>
                </a:tc>
                <a:tc rowSpan="2">
                  <a:txBody>
                    <a:bodyPr/>
                    <a:lstStyle/>
                    <a:p>
                      <a:pPr algn="l"/>
                      <a:r>
                        <a:rPr lang="en-US" sz="2100" dirty="0"/>
                        <a:t>Fall 2015</a:t>
                      </a:r>
                    </a:p>
                  </a:txBody>
                  <a:tcPr marL="96012" marR="96012" marT="48006" marB="48006" anchor="ctr"/>
                </a:tc>
                <a:tc rowSpan="2">
                  <a:txBody>
                    <a:bodyPr/>
                    <a:lstStyle/>
                    <a:p>
                      <a:pPr algn="l"/>
                      <a:r>
                        <a:rPr lang="en-US" sz="2100" dirty="0"/>
                        <a:t>MWF 1-1:50 PM- 15 weeks</a:t>
                      </a:r>
                    </a:p>
                  </a:txBody>
                  <a:tcPr marL="96012" marR="96012" marT="48006" marB="48006" anchor="ctr"/>
                </a:tc>
                <a:extLst>
                  <a:ext uri="{0D108BD9-81ED-4DB2-BD59-A6C34878D82A}">
                    <a16:rowId xmlns:a16="http://schemas.microsoft.com/office/drawing/2014/main" val="2340067998"/>
                  </a:ext>
                </a:extLst>
              </a:tr>
              <a:tr h="147362">
                <a:tc vMerge="1">
                  <a:txBody>
                    <a:bodyPr/>
                    <a:lstStyle/>
                    <a:p>
                      <a:endParaRPr lang="en-US"/>
                    </a:p>
                  </a:txBody>
                  <a:tcPr/>
                </a:tc>
                <a:tc rowSpan="2">
                  <a:txBody>
                    <a:bodyPr/>
                    <a:lstStyle/>
                    <a:p>
                      <a:pPr algn="l"/>
                      <a:r>
                        <a:rPr lang="en-US" sz="2100" dirty="0"/>
                        <a:t>Winter 2016</a:t>
                      </a:r>
                    </a:p>
                  </a:txBody>
                  <a:tcPr marL="96012" marR="96012" marT="48006" marB="48006" anchor="ctr">
                    <a:solidFill>
                      <a:srgbClr val="E9E8E9"/>
                    </a:solidFill>
                  </a:tcPr>
                </a:tc>
                <a:tc rowSpan="2">
                  <a:txBody>
                    <a:bodyPr/>
                    <a:lstStyle/>
                    <a:p>
                      <a:pPr algn="l"/>
                      <a:r>
                        <a:rPr lang="en-US" sz="2100" dirty="0"/>
                        <a:t>4.5 hour lecture per week- 3 weeks</a:t>
                      </a:r>
                    </a:p>
                  </a:txBody>
                  <a:tcPr marL="96012" marR="96012" marT="48006" marB="48006" anchor="ctr">
                    <a:solidFill>
                      <a:srgbClr val="E9E8E9"/>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235499299"/>
                  </a:ext>
                </a:extLst>
              </a:tr>
              <a:tr h="26869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rowSpan="2">
                  <a:txBody>
                    <a:bodyPr/>
                    <a:lstStyle/>
                    <a:p>
                      <a:pPr algn="l"/>
                      <a:r>
                        <a:rPr lang="en-US" sz="2100" dirty="0"/>
                        <a:t>Spring 2017</a:t>
                      </a:r>
                    </a:p>
                  </a:txBody>
                  <a:tcPr marL="96012" marR="96012" marT="48006" marB="48006" anchor="ctr">
                    <a:solidFill>
                      <a:srgbClr val="D0CCCF"/>
                    </a:solidFill>
                  </a:tcPr>
                </a:tc>
                <a:tc rowSpan="2">
                  <a:txBody>
                    <a:bodyPr/>
                    <a:lstStyle/>
                    <a:p>
                      <a:pPr algn="l"/>
                      <a:r>
                        <a:rPr lang="en-US" sz="2100" dirty="0"/>
                        <a:t>MWF 2-2:50 PM- 15 weeks</a:t>
                      </a:r>
                    </a:p>
                  </a:txBody>
                  <a:tcPr marL="96012" marR="96012" marT="48006" marB="48006" anchor="ctr">
                    <a:solidFill>
                      <a:srgbClr val="D0CCCF"/>
                    </a:solidFill>
                  </a:tcPr>
                </a:tc>
                <a:extLst>
                  <a:ext uri="{0D108BD9-81ED-4DB2-BD59-A6C34878D82A}">
                    <a16:rowId xmlns:a16="http://schemas.microsoft.com/office/drawing/2014/main" val="245833624"/>
                  </a:ext>
                </a:extLst>
              </a:tr>
              <a:tr h="416052">
                <a:tc vMerge="1">
                  <a:txBody>
                    <a:bodyPr/>
                    <a:lstStyle/>
                    <a:p>
                      <a:endParaRPr lang="en-US"/>
                    </a:p>
                  </a:txBody>
                  <a:tcPr/>
                </a:tc>
                <a:tc>
                  <a:txBody>
                    <a:bodyPr/>
                    <a:lstStyle/>
                    <a:p>
                      <a:pPr algn="l"/>
                      <a:r>
                        <a:rPr lang="en-US" sz="2100" dirty="0"/>
                        <a:t>Summer 2017</a:t>
                      </a:r>
                    </a:p>
                  </a:txBody>
                  <a:tcPr marL="96012" marR="96012" marT="48006" marB="48006" anchor="ctr"/>
                </a:tc>
                <a:tc>
                  <a:txBody>
                    <a:bodyPr/>
                    <a:lstStyle/>
                    <a:p>
                      <a:pPr algn="l"/>
                      <a:r>
                        <a:rPr lang="en-US" sz="2100" dirty="0"/>
                        <a:t>1.5 hour lecture per week- 8 weeks</a:t>
                      </a:r>
                    </a:p>
                  </a:txBody>
                  <a:tcPr marL="96012" marR="96012" marT="48006" marB="48006" anchor="ct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888631170"/>
                  </a:ext>
                </a:extLst>
              </a:tr>
              <a:tr h="416052">
                <a:tc rowSpan="4">
                  <a:txBody>
                    <a:bodyPr/>
                    <a:lstStyle/>
                    <a:p>
                      <a:pPr algn="ctr"/>
                      <a:r>
                        <a:rPr lang="en-US" sz="2100" b="1" dirty="0"/>
                        <a:t>Homework</a:t>
                      </a:r>
                    </a:p>
                  </a:txBody>
                  <a:tcPr marL="96012" marR="96012" marT="48006" marB="48006" anchor="ctr">
                    <a:solidFill>
                      <a:srgbClr val="D0CCCF"/>
                    </a:solidFill>
                  </a:tcPr>
                </a:tc>
                <a:tc>
                  <a:txBody>
                    <a:bodyPr/>
                    <a:lstStyle/>
                    <a:p>
                      <a:pPr algn="l"/>
                      <a:r>
                        <a:rPr lang="en-US" sz="2100" dirty="0"/>
                        <a:t>Summer 2015</a:t>
                      </a:r>
                    </a:p>
                  </a:txBody>
                  <a:tcPr marL="96012" marR="96012" marT="48006" marB="48006" anchor="ctr">
                    <a:solidFill>
                      <a:srgbClr val="E9E8E9"/>
                    </a:solidFill>
                  </a:tcPr>
                </a:tc>
                <a:tc>
                  <a:txBody>
                    <a:bodyPr/>
                    <a:lstStyle/>
                    <a:p>
                      <a:pPr algn="l"/>
                      <a:r>
                        <a:rPr lang="en-US" sz="2100" dirty="0"/>
                        <a:t>5-7 hours per week</a:t>
                      </a:r>
                    </a:p>
                  </a:txBody>
                  <a:tcPr marL="96012" marR="96012" marT="48006" marB="48006" anchor="ctr"/>
                </a:tc>
                <a:tc rowSpan="4">
                  <a:txBody>
                    <a:bodyPr/>
                    <a:lstStyle/>
                    <a:p>
                      <a:pPr algn="ctr"/>
                      <a:r>
                        <a:rPr lang="en-US" sz="2100" b="1" dirty="0"/>
                        <a:t>Homework</a:t>
                      </a:r>
                    </a:p>
                  </a:txBody>
                  <a:tcPr marL="96012" marR="96012" marT="48006" marB="48006" anchor="ctr">
                    <a:solidFill>
                      <a:srgbClr val="D0CCCF"/>
                    </a:solidFill>
                  </a:tcPr>
                </a:tc>
                <a:tc rowSpan="2">
                  <a:txBody>
                    <a:bodyPr/>
                    <a:lstStyle/>
                    <a:p>
                      <a:pPr algn="l"/>
                      <a:r>
                        <a:rPr lang="en-US" sz="2100" dirty="0"/>
                        <a:t>Fall 2015</a:t>
                      </a:r>
                    </a:p>
                  </a:txBody>
                  <a:tcPr marL="96012" marR="96012" marT="48006" marB="48006" anchor="ctr"/>
                </a:tc>
                <a:tc rowSpan="2">
                  <a:txBody>
                    <a:bodyPr/>
                    <a:lstStyle/>
                    <a:p>
                      <a:pPr algn="l"/>
                      <a:r>
                        <a:rPr lang="en-US" sz="2100" dirty="0"/>
                        <a:t>2 hours per week</a:t>
                      </a:r>
                    </a:p>
                  </a:txBody>
                  <a:tcPr marL="96012" marR="96012" marT="48006" marB="48006" anchor="ctr"/>
                </a:tc>
                <a:extLst>
                  <a:ext uri="{0D108BD9-81ED-4DB2-BD59-A6C34878D82A}">
                    <a16:rowId xmlns:a16="http://schemas.microsoft.com/office/drawing/2014/main" val="3514425034"/>
                  </a:ext>
                </a:extLst>
              </a:tr>
              <a:tr h="151298">
                <a:tc vMerge="1">
                  <a:txBody>
                    <a:bodyPr/>
                    <a:lstStyle/>
                    <a:p>
                      <a:endParaRPr lang="en-US"/>
                    </a:p>
                  </a:txBody>
                  <a:tcPr/>
                </a:tc>
                <a:tc rowSpan="2">
                  <a:txBody>
                    <a:bodyPr/>
                    <a:lstStyle/>
                    <a:p>
                      <a:pPr algn="l"/>
                      <a:r>
                        <a:rPr lang="en-US" sz="2100" dirty="0"/>
                        <a:t>Winter 2016</a:t>
                      </a:r>
                    </a:p>
                  </a:txBody>
                  <a:tcPr marL="96012" marR="96012" marT="48006" marB="48006" anchor="ctr"/>
                </a:tc>
                <a:tc rowSpan="2">
                  <a:txBody>
                    <a:bodyPr/>
                    <a:lstStyle/>
                    <a:p>
                      <a:pPr algn="l"/>
                      <a:r>
                        <a:rPr lang="en-US" sz="2100" dirty="0"/>
                        <a:t>10-11 hours per week</a:t>
                      </a:r>
                    </a:p>
                  </a:txBody>
                  <a:tcPr marL="96012" marR="96012" marT="48006" marB="48006" anchor="ct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269961346"/>
                  </a:ext>
                </a:extLst>
              </a:tr>
              <a:tr h="264754">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rowSpan="2">
                  <a:txBody>
                    <a:bodyPr/>
                    <a:lstStyle/>
                    <a:p>
                      <a:pPr algn="l"/>
                      <a:r>
                        <a:rPr lang="en-US" sz="2100" dirty="0"/>
                        <a:t>Spring 2017</a:t>
                      </a:r>
                    </a:p>
                  </a:txBody>
                  <a:tcPr marL="96012" marR="96012" marT="48006" marB="48006" anchor="ctr">
                    <a:solidFill>
                      <a:srgbClr val="D0CCCF"/>
                    </a:solidFill>
                  </a:tcPr>
                </a:tc>
                <a:tc rowSpan="2">
                  <a:txBody>
                    <a:bodyPr/>
                    <a:lstStyle/>
                    <a:p>
                      <a:pPr algn="l"/>
                      <a:r>
                        <a:rPr lang="en-US" sz="2100" dirty="0"/>
                        <a:t>2 hours per week</a:t>
                      </a:r>
                    </a:p>
                  </a:txBody>
                  <a:tcPr marL="96012" marR="96012" marT="48006" marB="48006" anchor="ctr">
                    <a:solidFill>
                      <a:srgbClr val="D0CCCF"/>
                    </a:solidFill>
                  </a:tcPr>
                </a:tc>
                <a:extLst>
                  <a:ext uri="{0D108BD9-81ED-4DB2-BD59-A6C34878D82A}">
                    <a16:rowId xmlns:a16="http://schemas.microsoft.com/office/drawing/2014/main" val="1131652292"/>
                  </a:ext>
                </a:extLst>
              </a:tr>
              <a:tr h="416052">
                <a:tc vMerge="1">
                  <a:txBody>
                    <a:bodyPr/>
                    <a:lstStyle/>
                    <a:p>
                      <a:endParaRPr lang="en-US"/>
                    </a:p>
                  </a:txBody>
                  <a:tcPr/>
                </a:tc>
                <a:tc>
                  <a:txBody>
                    <a:bodyPr/>
                    <a:lstStyle/>
                    <a:p>
                      <a:pPr algn="l"/>
                      <a:r>
                        <a:rPr lang="en-US" sz="2100" dirty="0"/>
                        <a:t>Summer 2017</a:t>
                      </a:r>
                    </a:p>
                  </a:txBody>
                  <a:tcPr marL="96012" marR="96012" marT="48006" marB="48006" anchor="ctr">
                    <a:solidFill>
                      <a:srgbClr val="E9E8E9"/>
                    </a:solidFill>
                  </a:tcPr>
                </a:tc>
                <a:tc>
                  <a:txBody>
                    <a:bodyPr/>
                    <a:lstStyle/>
                    <a:p>
                      <a:pPr algn="l"/>
                      <a:r>
                        <a:rPr lang="en-US" sz="2100" dirty="0"/>
                        <a:t>5-7 hours per week</a:t>
                      </a:r>
                    </a:p>
                  </a:txBody>
                  <a:tcPr marL="96012" marR="96012" marT="48006" marB="48006" anchor="ctr">
                    <a:solidFill>
                      <a:srgbClr val="E9E8E9"/>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635955376"/>
                  </a:ext>
                </a:extLst>
              </a:tr>
              <a:tr h="736092">
                <a:tc rowSpan="4">
                  <a:txBody>
                    <a:bodyPr/>
                    <a:lstStyle/>
                    <a:p>
                      <a:pPr algn="ctr"/>
                      <a:r>
                        <a:rPr lang="en-US" sz="2100" b="1" dirty="0"/>
                        <a:t>Exams</a:t>
                      </a:r>
                    </a:p>
                    <a:p>
                      <a:pPr algn="ctr"/>
                      <a:r>
                        <a:rPr lang="en-US" sz="2100" b="1" dirty="0"/>
                        <a:t>&amp;</a:t>
                      </a:r>
                    </a:p>
                    <a:p>
                      <a:pPr algn="ctr"/>
                      <a:r>
                        <a:rPr lang="en-US" sz="2100" b="1" dirty="0"/>
                        <a:t>Quizzes</a:t>
                      </a:r>
                    </a:p>
                  </a:txBody>
                  <a:tcPr marL="96012" marR="96012" marT="48006" marB="48006" anchor="ctr"/>
                </a:tc>
                <a:tc>
                  <a:txBody>
                    <a:bodyPr/>
                    <a:lstStyle/>
                    <a:p>
                      <a:pPr algn="l"/>
                      <a:r>
                        <a:rPr lang="en-US" sz="2100" dirty="0"/>
                        <a:t>Summer 2015</a:t>
                      </a:r>
                    </a:p>
                  </a:txBody>
                  <a:tcPr marL="96012" marR="96012" marT="48006" marB="48006" anchor="ctr">
                    <a:solidFill>
                      <a:srgbClr val="D0CCCF"/>
                    </a:solidFill>
                  </a:tcPr>
                </a:tc>
                <a:tc>
                  <a:txBody>
                    <a:bodyPr/>
                    <a:lstStyle/>
                    <a:p>
                      <a:pPr algn="l"/>
                      <a:r>
                        <a:rPr lang="en-US" sz="2100" dirty="0"/>
                        <a:t>60 minute Exams- 3 Exams</a:t>
                      </a:r>
                    </a:p>
                    <a:p>
                      <a:pPr algn="l"/>
                      <a:r>
                        <a:rPr lang="en-US" sz="2100" dirty="0"/>
                        <a:t>30 minute Quizzes- 6 Quizzes</a:t>
                      </a:r>
                    </a:p>
                  </a:txBody>
                  <a:tcPr marL="96012" marR="96012" marT="48006" marB="48006" anchor="ctr">
                    <a:solidFill>
                      <a:srgbClr val="D0CCCF"/>
                    </a:solidFill>
                  </a:tcPr>
                </a:tc>
                <a:tc rowSpan="4">
                  <a:txBody>
                    <a:bodyPr/>
                    <a:lstStyle/>
                    <a:p>
                      <a:pPr algn="ctr"/>
                      <a:r>
                        <a:rPr lang="en-US" sz="2100" b="1" dirty="0"/>
                        <a:t>Exams </a:t>
                      </a:r>
                    </a:p>
                    <a:p>
                      <a:pPr algn="ctr"/>
                      <a:r>
                        <a:rPr lang="en-US" sz="2100" b="1" dirty="0"/>
                        <a:t>&amp;</a:t>
                      </a:r>
                    </a:p>
                    <a:p>
                      <a:pPr algn="ctr"/>
                      <a:r>
                        <a:rPr lang="en-US" sz="2100" b="1" dirty="0"/>
                        <a:t>Quizzes</a:t>
                      </a:r>
                    </a:p>
                  </a:txBody>
                  <a:tcPr marL="96012" marR="96012" marT="48006" marB="48006" anchor="ctr"/>
                </a:tc>
                <a:tc rowSpan="2">
                  <a:txBody>
                    <a:bodyPr/>
                    <a:lstStyle/>
                    <a:p>
                      <a:pPr algn="l"/>
                      <a:r>
                        <a:rPr lang="en-US" sz="2100" dirty="0"/>
                        <a:t>Fall 2015</a:t>
                      </a:r>
                    </a:p>
                  </a:txBody>
                  <a:tcPr marL="96012" marR="96012" marT="48006" marB="48006" anchor="ctr"/>
                </a:tc>
                <a:tc rowSpan="2">
                  <a:txBody>
                    <a:bodyPr/>
                    <a:lstStyle/>
                    <a:p>
                      <a:pPr algn="l"/>
                      <a:r>
                        <a:rPr lang="en-US" sz="2100" dirty="0"/>
                        <a:t>50 minute Exams- 4 Exams</a:t>
                      </a:r>
                    </a:p>
                    <a:p>
                      <a:pPr algn="l"/>
                      <a:r>
                        <a:rPr lang="en-US" sz="2100" dirty="0"/>
                        <a:t>20 minute Quizzes- 11 Quizzes</a:t>
                      </a:r>
                    </a:p>
                  </a:txBody>
                  <a:tcPr marL="96012" marR="96012" marT="48006" marB="48006" anchor="ctr"/>
                </a:tc>
                <a:extLst>
                  <a:ext uri="{0D108BD9-81ED-4DB2-BD59-A6C34878D82A}">
                    <a16:rowId xmlns:a16="http://schemas.microsoft.com/office/drawing/2014/main" val="2517906850"/>
                  </a:ext>
                </a:extLst>
              </a:tr>
              <a:tr h="271656">
                <a:tc vMerge="1">
                  <a:txBody>
                    <a:bodyPr/>
                    <a:lstStyle/>
                    <a:p>
                      <a:endParaRPr lang="en-US"/>
                    </a:p>
                  </a:txBody>
                  <a:tcPr/>
                </a:tc>
                <a:tc rowSpan="2">
                  <a:txBody>
                    <a:bodyPr/>
                    <a:lstStyle/>
                    <a:p>
                      <a:pPr algn="l"/>
                      <a:r>
                        <a:rPr lang="en-US" sz="2100" dirty="0"/>
                        <a:t>Winter 2016</a:t>
                      </a:r>
                    </a:p>
                  </a:txBody>
                  <a:tcPr marL="96012" marR="96012" marT="48006" marB="48006" anchor="ctr">
                    <a:solidFill>
                      <a:srgbClr val="E9E8E9"/>
                    </a:solidFill>
                  </a:tcPr>
                </a:tc>
                <a:tc rowSpan="2">
                  <a:txBody>
                    <a:bodyPr/>
                    <a:lstStyle/>
                    <a:p>
                      <a:pPr algn="l"/>
                      <a:r>
                        <a:rPr lang="en-US" sz="2100" dirty="0"/>
                        <a:t>60 minute Exams- 3 Exams</a:t>
                      </a:r>
                    </a:p>
                    <a:p>
                      <a:pPr algn="l"/>
                      <a:r>
                        <a:rPr lang="en-US" sz="2100" dirty="0"/>
                        <a:t>30 minute Quizzes- 6 Quizzes</a:t>
                      </a:r>
                    </a:p>
                  </a:txBody>
                  <a:tcPr marL="96012" marR="96012" marT="48006" marB="48006" anchor="ctr">
                    <a:solidFill>
                      <a:srgbClr val="E9E8E9"/>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254524640"/>
                  </a:ext>
                </a:extLst>
              </a:tr>
              <a:tr h="464436">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rowSpan="2">
                  <a:txBody>
                    <a:bodyPr/>
                    <a:lstStyle/>
                    <a:p>
                      <a:pPr algn="l"/>
                      <a:r>
                        <a:rPr lang="en-US" sz="2100" dirty="0"/>
                        <a:t>Spring 2017</a:t>
                      </a:r>
                    </a:p>
                  </a:txBody>
                  <a:tcPr marL="96012" marR="96012" marT="48006" marB="48006" anchor="ctr">
                    <a:solidFill>
                      <a:srgbClr val="D0CCCF"/>
                    </a:solidFill>
                  </a:tcPr>
                </a:tc>
                <a:tc rowSpan="2">
                  <a:txBody>
                    <a:bodyPr/>
                    <a:lstStyle/>
                    <a:p>
                      <a:pPr algn="l"/>
                      <a:r>
                        <a:rPr lang="en-US" sz="2100" dirty="0"/>
                        <a:t>50 minute Exams- 4 Exams</a:t>
                      </a:r>
                    </a:p>
                    <a:p>
                      <a:pPr algn="l"/>
                      <a:r>
                        <a:rPr lang="en-US" sz="2100" dirty="0"/>
                        <a:t>20 minute Quizzes- 11 Quizzes</a:t>
                      </a:r>
                    </a:p>
                  </a:txBody>
                  <a:tcPr marL="96012" marR="96012" marT="48006" marB="48006" anchor="ctr">
                    <a:solidFill>
                      <a:srgbClr val="D0CCCF"/>
                    </a:solidFill>
                  </a:tcPr>
                </a:tc>
                <a:extLst>
                  <a:ext uri="{0D108BD9-81ED-4DB2-BD59-A6C34878D82A}">
                    <a16:rowId xmlns:a16="http://schemas.microsoft.com/office/drawing/2014/main" val="2768471049"/>
                  </a:ext>
                </a:extLst>
              </a:tr>
              <a:tr h="736092">
                <a:tc vMerge="1">
                  <a:txBody>
                    <a:bodyPr/>
                    <a:lstStyle/>
                    <a:p>
                      <a:endParaRPr lang="en-US"/>
                    </a:p>
                  </a:txBody>
                  <a:tcPr/>
                </a:tc>
                <a:tc>
                  <a:txBody>
                    <a:bodyPr/>
                    <a:lstStyle/>
                    <a:p>
                      <a:pPr algn="l"/>
                      <a:r>
                        <a:rPr lang="en-US" sz="2100" dirty="0"/>
                        <a:t>Summer 2017</a:t>
                      </a:r>
                    </a:p>
                  </a:txBody>
                  <a:tcPr marL="96012" marR="96012" marT="48006" marB="48006" anchor="ctr"/>
                </a:tc>
                <a:tc>
                  <a:txBody>
                    <a:bodyPr/>
                    <a:lstStyle/>
                    <a:p>
                      <a:pPr algn="l"/>
                      <a:r>
                        <a:rPr lang="en-US" sz="2100" dirty="0"/>
                        <a:t>60 minute Exams- 3 Exams</a:t>
                      </a:r>
                    </a:p>
                    <a:p>
                      <a:pPr algn="l"/>
                      <a:r>
                        <a:rPr lang="en-US" sz="2100" dirty="0"/>
                        <a:t>30 minute Quizzes- 6 Quizzes</a:t>
                      </a:r>
                    </a:p>
                  </a:txBody>
                  <a:tcPr marL="96012" marR="96012" marT="48006" marB="48006" anchor="ct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716247440"/>
                  </a:ext>
                </a:extLst>
              </a:tr>
              <a:tr h="416052">
                <a:tc rowSpan="4">
                  <a:txBody>
                    <a:bodyPr/>
                    <a:lstStyle/>
                    <a:p>
                      <a:pPr algn="ctr"/>
                      <a:r>
                        <a:rPr lang="en-US" sz="2100" b="1" dirty="0"/>
                        <a:t>Discussion</a:t>
                      </a:r>
                    </a:p>
                  </a:txBody>
                  <a:tcPr marL="96012" marR="96012" marT="48006" marB="48006" anchor="ctr">
                    <a:solidFill>
                      <a:srgbClr val="D0CCCF"/>
                    </a:solidFill>
                  </a:tcPr>
                </a:tc>
                <a:tc>
                  <a:txBody>
                    <a:bodyPr/>
                    <a:lstStyle/>
                    <a:p>
                      <a:pPr algn="l"/>
                      <a:r>
                        <a:rPr lang="en-US" sz="2100" dirty="0"/>
                        <a:t>Summer 2015</a:t>
                      </a:r>
                    </a:p>
                  </a:txBody>
                  <a:tcPr marL="96012" marR="96012" marT="48006" marB="48006" anchor="ctr">
                    <a:solidFill>
                      <a:srgbClr val="E9E8E9"/>
                    </a:solidFill>
                  </a:tcPr>
                </a:tc>
                <a:tc>
                  <a:txBody>
                    <a:bodyPr/>
                    <a:lstStyle/>
                    <a:p>
                      <a:pPr algn="l"/>
                      <a:r>
                        <a:rPr lang="en-US" sz="2100" dirty="0"/>
                        <a:t>N/A</a:t>
                      </a:r>
                    </a:p>
                  </a:txBody>
                  <a:tcPr marL="96012" marR="96012" marT="48006" marB="48006" anchor="ctr"/>
                </a:tc>
                <a:tc rowSpan="4">
                  <a:txBody>
                    <a:bodyPr/>
                    <a:lstStyle/>
                    <a:p>
                      <a:pPr algn="ctr"/>
                      <a:r>
                        <a:rPr lang="en-US" sz="2100" b="1" dirty="0"/>
                        <a:t>Discussion</a:t>
                      </a:r>
                    </a:p>
                  </a:txBody>
                  <a:tcPr marL="96012" marR="96012" marT="48006" marB="48006" anchor="ctr">
                    <a:solidFill>
                      <a:srgbClr val="D0CCCF"/>
                    </a:solidFill>
                  </a:tcPr>
                </a:tc>
                <a:tc rowSpan="2">
                  <a:txBody>
                    <a:bodyPr/>
                    <a:lstStyle/>
                    <a:p>
                      <a:pPr algn="l"/>
                      <a:r>
                        <a:rPr lang="en-US" sz="2100" dirty="0"/>
                        <a:t>Fall 2015</a:t>
                      </a:r>
                    </a:p>
                  </a:txBody>
                  <a:tcPr marL="96012" marR="96012" marT="48006" marB="48006" anchor="ctr"/>
                </a:tc>
                <a:tc rowSpan="2">
                  <a:txBody>
                    <a:bodyPr/>
                    <a:lstStyle/>
                    <a:p>
                      <a:pPr algn="l"/>
                      <a:r>
                        <a:rPr lang="en-US" sz="2100" dirty="0"/>
                        <a:t>15 minutes per week</a:t>
                      </a:r>
                    </a:p>
                  </a:txBody>
                  <a:tcPr marL="96012" marR="96012" marT="48006" marB="48006" anchor="ctr"/>
                </a:tc>
                <a:extLst>
                  <a:ext uri="{0D108BD9-81ED-4DB2-BD59-A6C34878D82A}">
                    <a16:rowId xmlns:a16="http://schemas.microsoft.com/office/drawing/2014/main" val="3183119097"/>
                  </a:ext>
                </a:extLst>
              </a:tr>
              <a:tr h="151298">
                <a:tc vMerge="1">
                  <a:txBody>
                    <a:bodyPr/>
                    <a:lstStyle/>
                    <a:p>
                      <a:endParaRPr lang="en-US"/>
                    </a:p>
                  </a:txBody>
                  <a:tcPr/>
                </a:tc>
                <a:tc rowSpan="2">
                  <a:txBody>
                    <a:bodyPr/>
                    <a:lstStyle/>
                    <a:p>
                      <a:pPr algn="l"/>
                      <a:r>
                        <a:rPr lang="en-US" sz="2100" dirty="0"/>
                        <a:t>Winter 2016</a:t>
                      </a:r>
                    </a:p>
                  </a:txBody>
                  <a:tcPr marL="96012" marR="96012" marT="48006" marB="48006" anchor="ctr"/>
                </a:tc>
                <a:tc rowSpan="2">
                  <a:txBody>
                    <a:bodyPr/>
                    <a:lstStyle/>
                    <a:p>
                      <a:pPr algn="l"/>
                      <a:r>
                        <a:rPr lang="en-US" sz="2100" dirty="0"/>
                        <a:t>N/A</a:t>
                      </a:r>
                    </a:p>
                  </a:txBody>
                  <a:tcPr marL="96012" marR="96012" marT="48006" marB="48006" anchor="ct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433968710"/>
                  </a:ext>
                </a:extLst>
              </a:tr>
              <a:tr h="264754">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rowSpan="2">
                  <a:txBody>
                    <a:bodyPr/>
                    <a:lstStyle/>
                    <a:p>
                      <a:pPr algn="l"/>
                      <a:r>
                        <a:rPr lang="en-US" sz="2100" dirty="0"/>
                        <a:t>Spring 2017</a:t>
                      </a:r>
                    </a:p>
                  </a:txBody>
                  <a:tcPr marL="96012" marR="96012" marT="48006" marB="48006" anchor="ctr">
                    <a:solidFill>
                      <a:srgbClr val="D0CCCF"/>
                    </a:solidFill>
                  </a:tcPr>
                </a:tc>
                <a:tc rowSpan="2">
                  <a:txBody>
                    <a:bodyPr/>
                    <a:lstStyle/>
                    <a:p>
                      <a:pPr algn="l"/>
                      <a:r>
                        <a:rPr lang="en-US" sz="2100" dirty="0"/>
                        <a:t>15 minutes per week</a:t>
                      </a:r>
                    </a:p>
                  </a:txBody>
                  <a:tcPr marL="96012" marR="96012" marT="48006" marB="48006" anchor="ctr">
                    <a:solidFill>
                      <a:srgbClr val="D0CCCF"/>
                    </a:solidFill>
                  </a:tcPr>
                </a:tc>
                <a:extLst>
                  <a:ext uri="{0D108BD9-81ED-4DB2-BD59-A6C34878D82A}">
                    <a16:rowId xmlns:a16="http://schemas.microsoft.com/office/drawing/2014/main" val="3714979678"/>
                  </a:ext>
                </a:extLst>
              </a:tr>
              <a:tr h="416052">
                <a:tc vMerge="1">
                  <a:txBody>
                    <a:bodyPr/>
                    <a:lstStyle/>
                    <a:p>
                      <a:endParaRPr lang="en-US"/>
                    </a:p>
                  </a:txBody>
                  <a:tcPr/>
                </a:tc>
                <a:tc>
                  <a:txBody>
                    <a:bodyPr/>
                    <a:lstStyle/>
                    <a:p>
                      <a:pPr algn="l"/>
                      <a:r>
                        <a:rPr lang="en-US" sz="2100" dirty="0"/>
                        <a:t>Summer 2017</a:t>
                      </a:r>
                    </a:p>
                  </a:txBody>
                  <a:tcPr marL="96012" marR="96012" marT="48006" marB="48006" anchor="ctr">
                    <a:solidFill>
                      <a:srgbClr val="E9E8E9"/>
                    </a:solidFill>
                  </a:tcPr>
                </a:tc>
                <a:tc>
                  <a:txBody>
                    <a:bodyPr/>
                    <a:lstStyle/>
                    <a:p>
                      <a:pPr algn="l"/>
                      <a:r>
                        <a:rPr lang="en-US" sz="2100" dirty="0"/>
                        <a:t>1-2 hours per week</a:t>
                      </a:r>
                    </a:p>
                  </a:txBody>
                  <a:tcPr marL="96012" marR="96012" marT="48006" marB="48006" anchor="ctr">
                    <a:solidFill>
                      <a:srgbClr val="E9E8E9"/>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372741733"/>
                  </a:ext>
                </a:extLst>
              </a:tr>
            </a:tbl>
          </a:graphicData>
        </a:graphic>
      </p:graphicFrame>
      <p:graphicFrame>
        <p:nvGraphicFramePr>
          <p:cNvPr id="3" name="Table 2">
            <a:extLst>
              <a:ext uri="{FF2B5EF4-FFF2-40B4-BE49-F238E27FC236}">
                <a16:creationId xmlns:a16="http://schemas.microsoft.com/office/drawing/2014/main" id="{480B973A-D67A-41A1-B4D4-987B0443C5EE}"/>
              </a:ext>
            </a:extLst>
          </p:cNvPr>
          <p:cNvGraphicFramePr>
            <a:graphicFrameLocks noGrp="1"/>
          </p:cNvGraphicFramePr>
          <p:nvPr>
            <p:extLst>
              <p:ext uri="{D42A27DB-BD31-4B8C-83A1-F6EECF244321}">
                <p14:modId xmlns:p14="http://schemas.microsoft.com/office/powerpoint/2010/main" val="3826636229"/>
              </p:ext>
            </p:extLst>
          </p:nvPr>
        </p:nvGraphicFramePr>
        <p:xfrm>
          <a:off x="9923881" y="20829722"/>
          <a:ext cx="9899417" cy="6628774"/>
        </p:xfrm>
        <a:graphic>
          <a:graphicData uri="http://schemas.openxmlformats.org/drawingml/2006/table">
            <a:tbl>
              <a:tblPr firstRow="1" bandRow="1">
                <a:tableStyleId>{69CF1AB2-1976-4502-BF36-3FF5EA218861}</a:tableStyleId>
              </a:tblPr>
              <a:tblGrid>
                <a:gridCol w="628396">
                  <a:extLst>
                    <a:ext uri="{9D8B030D-6E8A-4147-A177-3AD203B41FA5}">
                      <a16:colId xmlns:a16="http://schemas.microsoft.com/office/drawing/2014/main" val="617500242"/>
                    </a:ext>
                  </a:extLst>
                </a:gridCol>
                <a:gridCol w="2067462">
                  <a:extLst>
                    <a:ext uri="{9D8B030D-6E8A-4147-A177-3AD203B41FA5}">
                      <a16:colId xmlns:a16="http://schemas.microsoft.com/office/drawing/2014/main" val="658098576"/>
                    </a:ext>
                  </a:extLst>
                </a:gridCol>
                <a:gridCol w="628396">
                  <a:extLst>
                    <a:ext uri="{9D8B030D-6E8A-4147-A177-3AD203B41FA5}">
                      <a16:colId xmlns:a16="http://schemas.microsoft.com/office/drawing/2014/main" val="2757034619"/>
                    </a:ext>
                  </a:extLst>
                </a:gridCol>
                <a:gridCol w="628396">
                  <a:extLst>
                    <a:ext uri="{9D8B030D-6E8A-4147-A177-3AD203B41FA5}">
                      <a16:colId xmlns:a16="http://schemas.microsoft.com/office/drawing/2014/main" val="2392150606"/>
                    </a:ext>
                  </a:extLst>
                </a:gridCol>
                <a:gridCol w="628396">
                  <a:extLst>
                    <a:ext uri="{9D8B030D-6E8A-4147-A177-3AD203B41FA5}">
                      <a16:colId xmlns:a16="http://schemas.microsoft.com/office/drawing/2014/main" val="3637084730"/>
                    </a:ext>
                  </a:extLst>
                </a:gridCol>
                <a:gridCol w="1141895">
                  <a:extLst>
                    <a:ext uri="{9D8B030D-6E8A-4147-A177-3AD203B41FA5}">
                      <a16:colId xmlns:a16="http://schemas.microsoft.com/office/drawing/2014/main" val="3724758336"/>
                    </a:ext>
                  </a:extLst>
                </a:gridCol>
                <a:gridCol w="628396">
                  <a:extLst>
                    <a:ext uri="{9D8B030D-6E8A-4147-A177-3AD203B41FA5}">
                      <a16:colId xmlns:a16="http://schemas.microsoft.com/office/drawing/2014/main" val="2747114859"/>
                    </a:ext>
                  </a:extLst>
                </a:gridCol>
                <a:gridCol w="628396">
                  <a:extLst>
                    <a:ext uri="{9D8B030D-6E8A-4147-A177-3AD203B41FA5}">
                      <a16:colId xmlns:a16="http://schemas.microsoft.com/office/drawing/2014/main" val="2070208261"/>
                    </a:ext>
                  </a:extLst>
                </a:gridCol>
                <a:gridCol w="628396">
                  <a:extLst>
                    <a:ext uri="{9D8B030D-6E8A-4147-A177-3AD203B41FA5}">
                      <a16:colId xmlns:a16="http://schemas.microsoft.com/office/drawing/2014/main" val="673041692"/>
                    </a:ext>
                  </a:extLst>
                </a:gridCol>
                <a:gridCol w="2291288">
                  <a:extLst>
                    <a:ext uri="{9D8B030D-6E8A-4147-A177-3AD203B41FA5}">
                      <a16:colId xmlns:a16="http://schemas.microsoft.com/office/drawing/2014/main" val="2759985655"/>
                    </a:ext>
                  </a:extLst>
                </a:gridCol>
              </a:tblGrid>
              <a:tr h="621836">
                <a:tc gridSpan="10">
                  <a:txBody>
                    <a:bodyPr/>
                    <a:lstStyle/>
                    <a:p>
                      <a:pPr algn="ctr"/>
                      <a:r>
                        <a:rPr lang="en-US" sz="2500" dirty="0">
                          <a:latin typeface="Times New Roman" panose="02020603050405020304" pitchFamily="18" charset="0"/>
                          <a:cs typeface="Times New Roman" panose="02020603050405020304" pitchFamily="18" charset="0"/>
                        </a:rPr>
                        <a:t>CHEMISTRY IS</a:t>
                      </a:r>
                    </a:p>
                  </a:txBody>
                  <a:tcPr marL="96012" marR="96012" marT="48006" marB="48006"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4283262677"/>
                  </a:ext>
                </a:extLst>
              </a:tr>
              <a:tr h="1032529">
                <a:tc>
                  <a:txBody>
                    <a:bodyPr/>
                    <a:lstStyle/>
                    <a:p>
                      <a:pPr algn="ctr"/>
                      <a:r>
                        <a:rPr lang="en-US" sz="2500" b="1" dirty="0">
                          <a:latin typeface="Times New Roman" panose="02020603050405020304" pitchFamily="18" charset="0"/>
                          <a:cs typeface="Times New Roman" panose="02020603050405020304" pitchFamily="18" charset="0"/>
                        </a:rPr>
                        <a:t>1</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Easy</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1</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2</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3</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4</a:t>
                      </a:r>
                    </a:p>
                    <a:p>
                      <a:pPr algn="ctr"/>
                      <a:r>
                        <a:rPr lang="en-US" sz="2500" b="1" dirty="0">
                          <a:latin typeface="Times New Roman" panose="02020603050405020304" pitchFamily="18" charset="0"/>
                          <a:cs typeface="Times New Roman" panose="02020603050405020304" pitchFamily="18" charset="0"/>
                        </a:rPr>
                        <a:t>middle</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5</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6</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7</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Hard</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22501211"/>
                  </a:ext>
                </a:extLst>
              </a:tr>
              <a:tr h="656980">
                <a:tc>
                  <a:txBody>
                    <a:bodyPr/>
                    <a:lstStyle/>
                    <a:p>
                      <a:pPr algn="ctr"/>
                      <a:r>
                        <a:rPr lang="en-US" sz="2500" b="1" dirty="0">
                          <a:latin typeface="Times New Roman" panose="02020603050405020304" pitchFamily="18" charset="0"/>
                          <a:cs typeface="Times New Roman" panose="02020603050405020304" pitchFamily="18" charset="0"/>
                        </a:rPr>
                        <a:t>2</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Complicated</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1</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2</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3</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4</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5</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6</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7</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Simple</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4155323759"/>
                  </a:ext>
                </a:extLst>
              </a:tr>
              <a:tr h="656980">
                <a:tc>
                  <a:txBody>
                    <a:bodyPr/>
                    <a:lstStyle/>
                    <a:p>
                      <a:pPr algn="ctr"/>
                      <a:r>
                        <a:rPr lang="en-US" sz="2500" b="1" dirty="0">
                          <a:latin typeface="Times New Roman" panose="02020603050405020304" pitchFamily="18" charset="0"/>
                          <a:cs typeface="Times New Roman" panose="02020603050405020304" pitchFamily="18" charset="0"/>
                        </a:rPr>
                        <a:t>3</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Confusing</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1</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2</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3</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4</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5</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6</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7</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Clear</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16801779"/>
                  </a:ext>
                </a:extLst>
              </a:tr>
              <a:tr h="656980">
                <a:tc>
                  <a:txBody>
                    <a:bodyPr/>
                    <a:lstStyle/>
                    <a:p>
                      <a:pPr algn="ctr"/>
                      <a:r>
                        <a:rPr lang="en-US" sz="2500" b="1" dirty="0">
                          <a:latin typeface="Times New Roman" panose="02020603050405020304" pitchFamily="18" charset="0"/>
                          <a:cs typeface="Times New Roman" panose="02020603050405020304" pitchFamily="18" charset="0"/>
                        </a:rPr>
                        <a:t>4</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Comfortable</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1</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2</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3</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4</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5</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6</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7</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Uncomfortable</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762652184"/>
                  </a:ext>
                </a:extLst>
              </a:tr>
              <a:tr h="656980">
                <a:tc>
                  <a:txBody>
                    <a:bodyPr/>
                    <a:lstStyle/>
                    <a:p>
                      <a:pPr algn="ctr"/>
                      <a:r>
                        <a:rPr lang="en-US" sz="2500" b="1" dirty="0">
                          <a:latin typeface="Times New Roman" panose="02020603050405020304" pitchFamily="18" charset="0"/>
                          <a:cs typeface="Times New Roman" panose="02020603050405020304" pitchFamily="18" charset="0"/>
                        </a:rPr>
                        <a:t>5</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Satisfying</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1</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2</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3</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4</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5</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6</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7</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Frustrating</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99582670"/>
                  </a:ext>
                </a:extLst>
              </a:tr>
              <a:tr h="1032529">
                <a:tc>
                  <a:txBody>
                    <a:bodyPr/>
                    <a:lstStyle/>
                    <a:p>
                      <a:pPr algn="ctr"/>
                      <a:r>
                        <a:rPr lang="en-US" sz="2500" b="1" dirty="0">
                          <a:latin typeface="Times New Roman" panose="02020603050405020304" pitchFamily="18" charset="0"/>
                          <a:cs typeface="Times New Roman" panose="02020603050405020304" pitchFamily="18" charset="0"/>
                        </a:rPr>
                        <a:t>6</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Challenging</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1</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2</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3</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4</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5</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6</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7</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Not Challenging</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4160727355"/>
                  </a:ext>
                </a:extLst>
              </a:tr>
              <a:tr h="656980">
                <a:tc>
                  <a:txBody>
                    <a:bodyPr/>
                    <a:lstStyle/>
                    <a:p>
                      <a:pPr algn="ctr"/>
                      <a:r>
                        <a:rPr lang="en-US" sz="2500" b="1" dirty="0">
                          <a:latin typeface="Times New Roman" panose="02020603050405020304" pitchFamily="18" charset="0"/>
                          <a:cs typeface="Times New Roman" panose="02020603050405020304" pitchFamily="18" charset="0"/>
                        </a:rPr>
                        <a:t>7</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Pleasant</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1</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2</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3</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4</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5</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6</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7</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500" b="1" dirty="0">
                          <a:latin typeface="Times New Roman" panose="02020603050405020304" pitchFamily="18" charset="0"/>
                          <a:cs typeface="Times New Roman" panose="02020603050405020304" pitchFamily="18" charset="0"/>
                        </a:rPr>
                        <a:t>Unpleasant</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03536825"/>
                  </a:ext>
                </a:extLst>
              </a:tr>
              <a:tr h="656980">
                <a:tc>
                  <a:txBody>
                    <a:bodyPr/>
                    <a:lstStyle/>
                    <a:p>
                      <a:pPr algn="ctr"/>
                      <a:r>
                        <a:rPr lang="en-US" sz="2500" b="1" dirty="0">
                          <a:latin typeface="Times New Roman" panose="02020603050405020304" pitchFamily="18" charset="0"/>
                          <a:cs typeface="Times New Roman" panose="02020603050405020304" pitchFamily="18" charset="0"/>
                        </a:rPr>
                        <a:t>8</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Chaotic</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1</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2</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3</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4</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5</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6</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7</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500" b="1" dirty="0">
                          <a:latin typeface="Times New Roman" panose="02020603050405020304" pitchFamily="18" charset="0"/>
                          <a:cs typeface="Times New Roman" panose="02020603050405020304" pitchFamily="18" charset="0"/>
                        </a:rPr>
                        <a:t>Organized</a:t>
                      </a:r>
                      <a:endParaRPr lang="en-US" sz="2500" b="1" dirty="0">
                        <a:solidFill>
                          <a:sysClr val="windowText" lastClr="000000"/>
                        </a:solidFill>
                        <a:latin typeface="Times New Roman" panose="02020603050405020304" pitchFamily="18" charset="0"/>
                        <a:cs typeface="Times New Roman" panose="02020603050405020304" pitchFamily="18" charset="0"/>
                      </a:endParaRPr>
                    </a:p>
                  </a:txBody>
                  <a:tcPr marL="96012" marR="96012" marT="48006" marB="48006"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054375380"/>
                  </a:ext>
                </a:extLst>
              </a:tr>
            </a:tbl>
          </a:graphicData>
        </a:graphic>
      </p:graphicFrame>
      <p:sp>
        <p:nvSpPr>
          <p:cNvPr id="12" name="TextBox 11"/>
          <p:cNvSpPr txBox="1"/>
          <p:nvPr/>
        </p:nvSpPr>
        <p:spPr>
          <a:xfrm>
            <a:off x="24925107" y="6847614"/>
            <a:ext cx="8481060" cy="711092"/>
          </a:xfrm>
          <a:prstGeom prst="rect">
            <a:avLst/>
          </a:prstGeom>
          <a:noFill/>
        </p:spPr>
        <p:txBody>
          <a:bodyPr wrap="square" rtlCol="0">
            <a:spAutoFit/>
          </a:bodyPr>
          <a:lstStyle/>
          <a:p>
            <a:pPr algn="l"/>
            <a:r>
              <a:rPr lang="en-US" sz="4021" b="1" u="sng" dirty="0">
                <a:solidFill>
                  <a:schemeClr val="bg2"/>
                </a:solidFill>
              </a:rPr>
              <a:t>Statistical Analysis</a:t>
            </a:r>
          </a:p>
        </p:txBody>
      </p:sp>
      <p:sp>
        <p:nvSpPr>
          <p:cNvPr id="17" name="TextBox 16"/>
          <p:cNvSpPr txBox="1"/>
          <p:nvPr/>
        </p:nvSpPr>
        <p:spPr>
          <a:xfrm>
            <a:off x="24780611" y="7549036"/>
            <a:ext cx="12896567" cy="2585323"/>
          </a:xfrm>
          <a:prstGeom prst="rect">
            <a:avLst/>
          </a:prstGeom>
          <a:noFill/>
        </p:spPr>
        <p:txBody>
          <a:bodyPr wrap="square" rtlCol="0">
            <a:spAutoFit/>
          </a:bodyPr>
          <a:lstStyle/>
          <a:p>
            <a:pPr marL="480069" indent="-288041" algn="l">
              <a:buFont typeface="Arial" panose="020B0604020202020204" pitchFamily="34" charset="0"/>
              <a:buChar char="•"/>
            </a:pPr>
            <a:r>
              <a:rPr lang="en-US" sz="2700" dirty="0">
                <a:solidFill>
                  <a:schemeClr val="bg2"/>
                </a:solidFill>
              </a:rPr>
              <a:t>Participants took the ASCIv2 at the beginning and end of the semester</a:t>
            </a:r>
          </a:p>
          <a:p>
            <a:pPr marL="480069" indent="-288041" algn="l">
              <a:buFont typeface="Arial" panose="020B0604020202020204" pitchFamily="34" charset="0"/>
              <a:buChar char="•"/>
            </a:pPr>
            <a:r>
              <a:rPr lang="en-US" sz="2700" dirty="0">
                <a:solidFill>
                  <a:schemeClr val="bg2"/>
                </a:solidFill>
              </a:rPr>
              <a:t>An Independent</a:t>
            </a:r>
            <a:r>
              <a:rPr lang="en-US" sz="2700" i="1" dirty="0">
                <a:solidFill>
                  <a:schemeClr val="bg2"/>
                </a:solidFill>
              </a:rPr>
              <a:t> t – </a:t>
            </a:r>
            <a:r>
              <a:rPr lang="en-US" sz="2700" dirty="0">
                <a:solidFill>
                  <a:schemeClr val="bg2"/>
                </a:solidFill>
              </a:rPr>
              <a:t>Test was conducted to determine if there was a difference in mean scores</a:t>
            </a:r>
          </a:p>
          <a:p>
            <a:pPr marL="480069" indent="-288041" algn="l">
              <a:buFont typeface="Arial" panose="020B0604020202020204" pitchFamily="34" charset="0"/>
              <a:buChar char="•"/>
            </a:pPr>
            <a:r>
              <a:rPr lang="en-US" sz="2700" dirty="0">
                <a:solidFill>
                  <a:schemeClr val="bg2"/>
                </a:solidFill>
              </a:rPr>
              <a:t>A </a:t>
            </a:r>
            <a:r>
              <a:rPr lang="en-US" sz="2700" dirty="0">
                <a:solidFill>
                  <a:schemeClr val="bg2"/>
                </a:solidFill>
                <a:sym typeface="Symbol" panose="05050102010706020507" pitchFamily="18" charset="2"/>
              </a:rPr>
              <a:t>2 </a:t>
            </a:r>
            <a:r>
              <a:rPr lang="en-US" sz="2700" dirty="0">
                <a:solidFill>
                  <a:schemeClr val="bg2"/>
                </a:solidFill>
              </a:rPr>
              <a:t>test was conducted to compare grade distribution</a:t>
            </a:r>
          </a:p>
          <a:p>
            <a:pPr marL="480069" indent="-288041" algn="l">
              <a:buFont typeface="Arial" panose="020B0604020202020204" pitchFamily="34" charset="0"/>
              <a:buChar char="•"/>
            </a:pPr>
            <a:r>
              <a:rPr lang="en-US" sz="2700" dirty="0">
                <a:solidFill>
                  <a:schemeClr val="bg2"/>
                </a:solidFill>
              </a:rPr>
              <a:t>A Cronbach's </a:t>
            </a:r>
            <a:r>
              <a:rPr lang="el-GR" sz="2700" dirty="0">
                <a:solidFill>
                  <a:schemeClr val="bg2"/>
                </a:solidFill>
              </a:rPr>
              <a:t>α</a:t>
            </a:r>
            <a:r>
              <a:rPr lang="en-US" sz="2700" dirty="0">
                <a:solidFill>
                  <a:schemeClr val="bg2"/>
                </a:solidFill>
              </a:rPr>
              <a:t> test was administered to test internal validity in the ASCIv2, with scores of 0.721 for IA and 0.642 for EA</a:t>
            </a:r>
          </a:p>
        </p:txBody>
      </p:sp>
      <p:sp>
        <p:nvSpPr>
          <p:cNvPr id="18" name="TextBox 17"/>
          <p:cNvSpPr txBox="1"/>
          <p:nvPr/>
        </p:nvSpPr>
        <p:spPr>
          <a:xfrm>
            <a:off x="20503721" y="31524527"/>
            <a:ext cx="7633836" cy="1540550"/>
          </a:xfrm>
          <a:prstGeom prst="rect">
            <a:avLst/>
          </a:prstGeom>
          <a:noFill/>
        </p:spPr>
        <p:txBody>
          <a:bodyPr wrap="square" rtlCol="0">
            <a:spAutoFit/>
          </a:bodyPr>
          <a:lstStyle/>
          <a:p>
            <a:pPr algn="l"/>
            <a:r>
              <a:rPr lang="en-US" sz="4011" b="1" u="sng" dirty="0">
                <a:solidFill>
                  <a:schemeClr val="bg2"/>
                </a:solidFill>
              </a:rPr>
              <a:t>Future Work</a:t>
            </a:r>
          </a:p>
          <a:p>
            <a:pPr marL="480069" indent="-480069" algn="l">
              <a:buFont typeface="Arial" panose="020B0604020202020204" pitchFamily="34" charset="0"/>
              <a:buChar char="•"/>
            </a:pPr>
            <a:r>
              <a:rPr lang="en-US" sz="2700" dirty="0">
                <a:solidFill>
                  <a:schemeClr val="bg2"/>
                </a:solidFill>
              </a:rPr>
              <a:t>We plan on investigating gender differences when analyzing the students’ attitudes and</a:t>
            </a:r>
          </a:p>
        </p:txBody>
      </p:sp>
      <p:sp>
        <p:nvSpPr>
          <p:cNvPr id="19" name="TextBox 18"/>
          <p:cNvSpPr txBox="1"/>
          <p:nvPr/>
        </p:nvSpPr>
        <p:spPr>
          <a:xfrm>
            <a:off x="663180" y="9160498"/>
            <a:ext cx="4295230" cy="5909310"/>
          </a:xfrm>
          <a:prstGeom prst="rect">
            <a:avLst/>
          </a:prstGeom>
          <a:noFill/>
        </p:spPr>
        <p:txBody>
          <a:bodyPr wrap="square" rtlCol="0">
            <a:spAutoFit/>
          </a:bodyPr>
          <a:lstStyle/>
          <a:p>
            <a:pPr algn="just"/>
            <a:r>
              <a:rPr lang="en-US" sz="2700" dirty="0">
                <a:solidFill>
                  <a:schemeClr val="bg2"/>
                </a:solidFill>
                <a:cs typeface="Arial" panose="020B0604020202020204" pitchFamily="34" charset="0"/>
              </a:rPr>
              <a:t>intended to strengthen instruction in chemistry, benefit student learning,</a:t>
            </a:r>
            <a:endParaRPr lang="en-US" sz="2700" dirty="0">
              <a:cs typeface="Arial" panose="020B0604020202020204" pitchFamily="34" charset="0"/>
            </a:endParaRPr>
          </a:p>
          <a:p>
            <a:pPr algn="just"/>
            <a:r>
              <a:rPr lang="en-US" sz="2700" dirty="0">
                <a:solidFill>
                  <a:schemeClr val="bg2"/>
                </a:solidFill>
                <a:cs typeface="Arial" panose="020B0604020202020204" pitchFamily="34" charset="0"/>
              </a:rPr>
              <a:t>and foster positive attitudes for sciences. </a:t>
            </a:r>
            <a:r>
              <a:rPr lang="en-US" sz="2700" dirty="0">
                <a:solidFill>
                  <a:schemeClr val="bg2"/>
                </a:solidFill>
              </a:rPr>
              <a:t>In determining what the students gain from the online versus a face-to-face learning environment will help to determine whether similar types of online course offerings should be integrated into other STEM disciplines.</a:t>
            </a:r>
          </a:p>
        </p:txBody>
      </p:sp>
      <p:sp>
        <p:nvSpPr>
          <p:cNvPr id="22" name="TextBox 21">
            <a:extLst>
              <a:ext uri="{FF2B5EF4-FFF2-40B4-BE49-F238E27FC236}">
                <a16:creationId xmlns:a16="http://schemas.microsoft.com/office/drawing/2014/main" id="{4BB1CD94-FDBC-4AAB-917E-BD9452F2B335}"/>
              </a:ext>
            </a:extLst>
          </p:cNvPr>
          <p:cNvSpPr txBox="1"/>
          <p:nvPr/>
        </p:nvSpPr>
        <p:spPr>
          <a:xfrm>
            <a:off x="20492007" y="32889379"/>
            <a:ext cx="17379393" cy="3000821"/>
          </a:xfrm>
          <a:prstGeom prst="rect">
            <a:avLst/>
          </a:prstGeom>
          <a:noFill/>
        </p:spPr>
        <p:txBody>
          <a:bodyPr wrap="square" rtlCol="0">
            <a:spAutoFit/>
          </a:bodyPr>
          <a:lstStyle/>
          <a:p>
            <a:pPr algn="l"/>
            <a:r>
              <a:rPr lang="en-US" sz="2700" dirty="0">
                <a:solidFill>
                  <a:schemeClr val="bg2"/>
                </a:solidFill>
              </a:rPr>
              <a:t>     grades in inorganic chemistry.</a:t>
            </a:r>
          </a:p>
          <a:p>
            <a:pPr marL="480069" indent="-480069" algn="l">
              <a:buFont typeface="Arial" panose="020B0604020202020204" pitchFamily="34" charset="0"/>
              <a:buChar char="•"/>
            </a:pPr>
            <a:r>
              <a:rPr lang="en-US" sz="2700" dirty="0">
                <a:solidFill>
                  <a:schemeClr val="bg2"/>
                </a:solidFill>
              </a:rPr>
              <a:t>We plan on gathering more data during Summer 2018, Winter 2019 and Spring 2019 in order to investigate the potential differences in students’ attitudes and grades based on their academic standing (Freshmen, Sophomore, Junior, Senior).</a:t>
            </a:r>
          </a:p>
          <a:p>
            <a:pPr marL="480069" indent="-480069" algn="l">
              <a:buFont typeface="Arial" panose="020B0604020202020204" pitchFamily="34" charset="0"/>
              <a:buChar char="•"/>
            </a:pPr>
            <a:r>
              <a:rPr lang="en-US" sz="2700" dirty="0">
                <a:solidFill>
                  <a:schemeClr val="bg2"/>
                </a:solidFill>
              </a:rPr>
              <a:t>We plan on examining students’ retention rate of the course materials based on which format of the course was taken.</a:t>
            </a:r>
          </a:p>
          <a:p>
            <a:endParaRPr lang="en-US" sz="2700" dirty="0"/>
          </a:p>
        </p:txBody>
      </p:sp>
    </p:spTree>
    <p:extLst>
      <p:ext uri="{BB962C8B-B14F-4D97-AF65-F5344CB8AC3E}">
        <p14:creationId xmlns:p14="http://schemas.microsoft.com/office/powerpoint/2010/main" val="2094666569"/>
      </p:ext>
    </p:extLst>
  </p:cSld>
  <p:clrMapOvr>
    <a:masterClrMapping/>
  </p:clrMapOvr>
</p:sld>
</file>

<file path=ppt/theme/theme1.xml><?xml version="1.0" encoding="utf-8"?>
<a:theme xmlns:a="http://schemas.openxmlformats.org/drawingml/2006/main" name="Default Design">
  <a:themeElements>
    <a:clrScheme name="Custom 2">
      <a:dk1>
        <a:sysClr val="windowText" lastClr="000000"/>
      </a:dk1>
      <a:lt1>
        <a:sysClr val="window" lastClr="FFFFFF"/>
      </a:lt1>
      <a:dk2>
        <a:srgbClr val="632E62"/>
      </a:dk2>
      <a:lt2>
        <a:srgbClr val="EAE5EB"/>
      </a:lt2>
      <a:accent1>
        <a:srgbClr val="4A2249"/>
      </a:accent1>
      <a:accent2>
        <a:srgbClr val="D09BCF"/>
      </a:accent2>
      <a:accent3>
        <a:srgbClr val="463F90"/>
      </a:accent3>
      <a:accent4>
        <a:srgbClr val="A39ED4"/>
      </a:accent4>
      <a:accent5>
        <a:srgbClr val="7F7F7F"/>
      </a:accent5>
      <a:accent6>
        <a:srgbClr val="A5A5A5"/>
      </a:accent6>
      <a:hlink>
        <a:srgbClr val="0066FF"/>
      </a:hlink>
      <a:folHlink>
        <a:srgbClr val="666699"/>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8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86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30655</TotalTime>
  <Words>1532</Words>
  <Application>Microsoft Office PowerPoint</Application>
  <PresentationFormat>Custom</PresentationFormat>
  <Paragraphs>243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ＭＳ Ｐゴシック</vt:lpstr>
      <vt:lpstr>Arial</vt:lpstr>
      <vt:lpstr>Symbol</vt:lpstr>
      <vt:lpstr>Times New Roman</vt:lpstr>
      <vt:lpstr>Default Design</vt:lpstr>
      <vt:lpstr>PowerPoint Presentation</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AI</dc:creator>
  <cp:lastModifiedBy>Salzer, Luke D</cp:lastModifiedBy>
  <cp:revision>485</cp:revision>
  <cp:lastPrinted>2018-03-15T18:42:46Z</cp:lastPrinted>
  <dcterms:created xsi:type="dcterms:W3CDTF">2013-04-01T19:51:15Z</dcterms:created>
  <dcterms:modified xsi:type="dcterms:W3CDTF">2018-04-25T17:42:45Z</dcterms:modified>
</cp:coreProperties>
</file>